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5"/>
  </p:sldMasterIdLst>
  <p:notesMasterIdLst>
    <p:notesMasterId r:id="rId53"/>
  </p:notesMasterIdLst>
  <p:handoutMasterIdLst>
    <p:handoutMasterId r:id="rId54"/>
  </p:handoutMasterIdLst>
  <p:sldIdLst>
    <p:sldId id="1085" r:id="rId6"/>
    <p:sldId id="1145" r:id="rId7"/>
    <p:sldId id="1132" r:id="rId8"/>
    <p:sldId id="1136" r:id="rId9"/>
    <p:sldId id="2049" r:id="rId10"/>
    <p:sldId id="1104" r:id="rId11"/>
    <p:sldId id="1102" r:id="rId12"/>
    <p:sldId id="1105" r:id="rId13"/>
    <p:sldId id="1106" r:id="rId14"/>
    <p:sldId id="1108" r:id="rId15"/>
    <p:sldId id="1099" r:id="rId16"/>
    <p:sldId id="1109" r:id="rId17"/>
    <p:sldId id="1122" r:id="rId18"/>
    <p:sldId id="1140" r:id="rId19"/>
    <p:sldId id="2050" r:id="rId20"/>
    <p:sldId id="477" r:id="rId21"/>
    <p:sldId id="1113" r:id="rId22"/>
    <p:sldId id="1107" r:id="rId23"/>
    <p:sldId id="1114" r:id="rId24"/>
    <p:sldId id="1111" r:id="rId25"/>
    <p:sldId id="1116" r:id="rId26"/>
    <p:sldId id="1148" r:id="rId27"/>
    <p:sldId id="1126" r:id="rId28"/>
    <p:sldId id="1123" r:id="rId29"/>
    <p:sldId id="38576" r:id="rId30"/>
    <p:sldId id="38578" r:id="rId31"/>
    <p:sldId id="38579" r:id="rId32"/>
    <p:sldId id="1127" r:id="rId33"/>
    <p:sldId id="2052" r:id="rId34"/>
    <p:sldId id="38577" r:id="rId35"/>
    <p:sldId id="1147" r:id="rId36"/>
    <p:sldId id="1125" r:id="rId37"/>
    <p:sldId id="1118" r:id="rId38"/>
    <p:sldId id="1120" r:id="rId39"/>
    <p:sldId id="38573" r:id="rId40"/>
    <p:sldId id="1143" r:id="rId41"/>
    <p:sldId id="334" r:id="rId42"/>
    <p:sldId id="1096" r:id="rId43"/>
    <p:sldId id="1130" r:id="rId44"/>
    <p:sldId id="38574" r:id="rId45"/>
    <p:sldId id="1121" r:id="rId46"/>
    <p:sldId id="1144" r:id="rId47"/>
    <p:sldId id="1119" r:id="rId48"/>
    <p:sldId id="1129" r:id="rId49"/>
    <p:sldId id="1131" r:id="rId50"/>
    <p:sldId id="38575" r:id="rId51"/>
    <p:sldId id="306"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dford, Melisa (JSC-SK)[KBR Wyle Services, LLC]" initials="RM(SWSL" lastIdx="12" clrIdx="0">
    <p:extLst>
      <p:ext uri="{19B8F6BF-5375-455C-9EA6-DF929625EA0E}">
        <p15:presenceInfo xmlns:p15="http://schemas.microsoft.com/office/powerpoint/2012/main" userId="S::mradford@ndc.nasa.gov::b1135d95-3764-4da4-8962-c7c2f2c64d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D9F"/>
    <a:srgbClr val="90BED5"/>
    <a:srgbClr val="6198BF"/>
    <a:srgbClr val="6097BE"/>
    <a:srgbClr val="265180"/>
    <a:srgbClr val="2C5A8C"/>
    <a:srgbClr val="023A55"/>
    <a:srgbClr val="002A43"/>
    <a:srgbClr val="002842"/>
    <a:srgbClr val="012F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12" autoAdjust="0"/>
    <p:restoredTop sz="90184" autoAdjust="0"/>
  </p:normalViewPr>
  <p:slideViewPr>
    <p:cSldViewPr snapToGrid="0">
      <p:cViewPr varScale="1">
        <p:scale>
          <a:sx n="51" d="100"/>
          <a:sy n="51" d="100"/>
        </p:scale>
        <p:origin x="44" y="32"/>
      </p:cViewPr>
      <p:guideLst/>
    </p:cSldViewPr>
  </p:slideViewPr>
  <p:notesTextViewPr>
    <p:cViewPr>
      <p:scale>
        <a:sx n="75" d="100"/>
        <a:sy n="75" d="100"/>
      </p:scale>
      <p:origin x="0" y="0"/>
    </p:cViewPr>
  </p:notesTextViewPr>
  <p:sorterViewPr>
    <p:cViewPr>
      <p:scale>
        <a:sx n="80" d="100"/>
        <a:sy n="80" d="100"/>
      </p:scale>
      <p:origin x="0" y="-3546"/>
    </p:cViewPr>
  </p:sorterViewPr>
  <p:notesViewPr>
    <p:cSldViewPr snapToGrid="0">
      <p:cViewPr varScale="1">
        <p:scale>
          <a:sx n="86" d="100"/>
          <a:sy n="86" d="100"/>
        </p:scale>
        <p:origin x="3786"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commentAuthors" Target="commen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Master" Target="slideMasters/slideMaster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viewProps" Target="view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don, Lauren B {she, her} (JSC-SK311)[KBR Wyle Services, LLC]" userId="2e934e9c-a1c8-46b5-bd4d-4f25b5698e4e" providerId="ADAL" clId="{12E54A6A-A5D3-44A3-952E-2E1F86EA2703}"/>
    <pc:docChg chg="undo custSel delSld modSld">
      <pc:chgData name="Landon, Lauren B {she, her} (JSC-SK311)[KBR Wyle Services, LLC]" userId="2e934e9c-a1c8-46b5-bd4d-4f25b5698e4e" providerId="ADAL" clId="{12E54A6A-A5D3-44A3-952E-2E1F86EA2703}" dt="2024-04-11T15:23:47.088" v="39" actId="6549"/>
      <pc:docMkLst>
        <pc:docMk/>
      </pc:docMkLst>
      <pc:sldChg chg="modNotesTx">
        <pc:chgData name="Landon, Lauren B {she, her} (JSC-SK311)[KBR Wyle Services, LLC]" userId="2e934e9c-a1c8-46b5-bd4d-4f25b5698e4e" providerId="ADAL" clId="{12E54A6A-A5D3-44A3-952E-2E1F86EA2703}" dt="2024-04-11T15:23:07.160" v="34" actId="6549"/>
        <pc:sldMkLst>
          <pc:docMk/>
          <pc:sldMk cId="1271982084" sldId="477"/>
        </pc:sldMkLst>
      </pc:sldChg>
      <pc:sldChg chg="modNotesTx">
        <pc:chgData name="Landon, Lauren B {she, her} (JSC-SK311)[KBR Wyle Services, LLC]" userId="2e934e9c-a1c8-46b5-bd4d-4f25b5698e4e" providerId="ADAL" clId="{12E54A6A-A5D3-44A3-952E-2E1F86EA2703}" dt="2024-04-11T15:23:39.977" v="38" actId="6549"/>
        <pc:sldMkLst>
          <pc:docMk/>
          <pc:sldMk cId="3528293840" sldId="1102"/>
        </pc:sldMkLst>
      </pc:sldChg>
      <pc:sldChg chg="del">
        <pc:chgData name="Landon, Lauren B {she, her} (JSC-SK311)[KBR Wyle Services, LLC]" userId="2e934e9c-a1c8-46b5-bd4d-4f25b5698e4e" providerId="ADAL" clId="{12E54A6A-A5D3-44A3-952E-2E1F86EA2703}" dt="2024-04-11T15:16:53.835" v="0" actId="47"/>
        <pc:sldMkLst>
          <pc:docMk/>
          <pc:sldMk cId="2157945865" sldId="1103"/>
        </pc:sldMkLst>
      </pc:sldChg>
      <pc:sldChg chg="modNotesTx">
        <pc:chgData name="Landon, Lauren B {she, her} (JSC-SK311)[KBR Wyle Services, LLC]" userId="2e934e9c-a1c8-46b5-bd4d-4f25b5698e4e" providerId="ADAL" clId="{12E54A6A-A5D3-44A3-952E-2E1F86EA2703}" dt="2024-04-11T15:23:36.467" v="37" actId="6549"/>
        <pc:sldMkLst>
          <pc:docMk/>
          <pc:sldMk cId="154091792" sldId="1105"/>
        </pc:sldMkLst>
      </pc:sldChg>
      <pc:sldChg chg="modNotesTx">
        <pc:chgData name="Landon, Lauren B {she, her} (JSC-SK311)[KBR Wyle Services, LLC]" userId="2e934e9c-a1c8-46b5-bd4d-4f25b5698e4e" providerId="ADAL" clId="{12E54A6A-A5D3-44A3-952E-2E1F86EA2703}" dt="2024-04-11T15:22:46.955" v="31" actId="6549"/>
        <pc:sldMkLst>
          <pc:docMk/>
          <pc:sldMk cId="3257945495" sldId="1111"/>
        </pc:sldMkLst>
      </pc:sldChg>
      <pc:sldChg chg="del">
        <pc:chgData name="Landon, Lauren B {she, her} (JSC-SK311)[KBR Wyle Services, LLC]" userId="2e934e9c-a1c8-46b5-bd4d-4f25b5698e4e" providerId="ADAL" clId="{12E54A6A-A5D3-44A3-952E-2E1F86EA2703}" dt="2024-04-11T15:16:53.835" v="0" actId="47"/>
        <pc:sldMkLst>
          <pc:docMk/>
          <pc:sldMk cId="2287929805" sldId="1112"/>
        </pc:sldMkLst>
      </pc:sldChg>
      <pc:sldChg chg="modNotesTx">
        <pc:chgData name="Landon, Lauren B {she, her} (JSC-SK311)[KBR Wyle Services, LLC]" userId="2e934e9c-a1c8-46b5-bd4d-4f25b5698e4e" providerId="ADAL" clId="{12E54A6A-A5D3-44A3-952E-2E1F86EA2703}" dt="2024-04-11T15:23:00.930" v="33" actId="6549"/>
        <pc:sldMkLst>
          <pc:docMk/>
          <pc:sldMk cId="3464592108" sldId="1113"/>
        </pc:sldMkLst>
      </pc:sldChg>
      <pc:sldChg chg="modNotesTx">
        <pc:chgData name="Landon, Lauren B {she, her} (JSC-SK311)[KBR Wyle Services, LLC]" userId="2e934e9c-a1c8-46b5-bd4d-4f25b5698e4e" providerId="ADAL" clId="{12E54A6A-A5D3-44A3-952E-2E1F86EA2703}" dt="2024-04-11T15:22:52.253" v="32" actId="6549"/>
        <pc:sldMkLst>
          <pc:docMk/>
          <pc:sldMk cId="3224688171" sldId="1114"/>
        </pc:sldMkLst>
      </pc:sldChg>
      <pc:sldChg chg="modNotesTx">
        <pc:chgData name="Landon, Lauren B {she, her} (JSC-SK311)[KBR Wyle Services, LLC]" userId="2e934e9c-a1c8-46b5-bd4d-4f25b5698e4e" providerId="ADAL" clId="{12E54A6A-A5D3-44A3-952E-2E1F86EA2703}" dt="2024-04-11T15:22:42.673" v="30" actId="6549"/>
        <pc:sldMkLst>
          <pc:docMk/>
          <pc:sldMk cId="4153606449" sldId="1116"/>
        </pc:sldMkLst>
      </pc:sldChg>
      <pc:sldChg chg="modNotesTx">
        <pc:chgData name="Landon, Lauren B {she, her} (JSC-SK311)[KBR Wyle Services, LLC]" userId="2e934e9c-a1c8-46b5-bd4d-4f25b5698e4e" providerId="ADAL" clId="{12E54A6A-A5D3-44A3-952E-2E1F86EA2703}" dt="2024-04-11T15:21:26.941" v="21" actId="6549"/>
        <pc:sldMkLst>
          <pc:docMk/>
          <pc:sldMk cId="4229497900" sldId="1119"/>
        </pc:sldMkLst>
      </pc:sldChg>
      <pc:sldChg chg="del">
        <pc:chgData name="Landon, Lauren B {she, her} (JSC-SK311)[KBR Wyle Services, LLC]" userId="2e934e9c-a1c8-46b5-bd4d-4f25b5698e4e" providerId="ADAL" clId="{12E54A6A-A5D3-44A3-952E-2E1F86EA2703}" dt="2024-04-11T15:16:53.835" v="0" actId="47"/>
        <pc:sldMkLst>
          <pc:docMk/>
          <pc:sldMk cId="1752472136" sldId="1124"/>
        </pc:sldMkLst>
      </pc:sldChg>
      <pc:sldChg chg="modNotesTx">
        <pc:chgData name="Landon, Lauren B {she, her} (JSC-SK311)[KBR Wyle Services, LLC]" userId="2e934e9c-a1c8-46b5-bd4d-4f25b5698e4e" providerId="ADAL" clId="{12E54A6A-A5D3-44A3-952E-2E1F86EA2703}" dt="2024-04-11T15:21:32.057" v="22" actId="6549"/>
        <pc:sldMkLst>
          <pc:docMk/>
          <pc:sldMk cId="1394852995" sldId="1129"/>
        </pc:sldMkLst>
      </pc:sldChg>
      <pc:sldChg chg="modNotesTx">
        <pc:chgData name="Landon, Lauren B {she, her} (JSC-SK311)[KBR Wyle Services, LLC]" userId="2e934e9c-a1c8-46b5-bd4d-4f25b5698e4e" providerId="ADAL" clId="{12E54A6A-A5D3-44A3-952E-2E1F86EA2703}" dt="2024-04-11T15:21:40.224" v="23" actId="6549"/>
        <pc:sldMkLst>
          <pc:docMk/>
          <pc:sldMk cId="4024932521" sldId="1130"/>
        </pc:sldMkLst>
      </pc:sldChg>
      <pc:sldChg chg="modNotesTx">
        <pc:chgData name="Landon, Lauren B {she, her} (JSC-SK311)[KBR Wyle Services, LLC]" userId="2e934e9c-a1c8-46b5-bd4d-4f25b5698e4e" providerId="ADAL" clId="{12E54A6A-A5D3-44A3-952E-2E1F86EA2703}" dt="2024-04-11T15:23:47.088" v="39" actId="6549"/>
        <pc:sldMkLst>
          <pc:docMk/>
          <pc:sldMk cId="153802995" sldId="1132"/>
        </pc:sldMkLst>
      </pc:sldChg>
      <pc:sldChg chg="del">
        <pc:chgData name="Landon, Lauren B {she, her} (JSC-SK311)[KBR Wyle Services, LLC]" userId="2e934e9c-a1c8-46b5-bd4d-4f25b5698e4e" providerId="ADAL" clId="{12E54A6A-A5D3-44A3-952E-2E1F86EA2703}" dt="2024-04-11T15:16:53.835" v="0" actId="47"/>
        <pc:sldMkLst>
          <pc:docMk/>
          <pc:sldMk cId="125739630" sldId="1133"/>
        </pc:sldMkLst>
      </pc:sldChg>
      <pc:sldChg chg="del">
        <pc:chgData name="Landon, Lauren B {she, her} (JSC-SK311)[KBR Wyle Services, LLC]" userId="2e934e9c-a1c8-46b5-bd4d-4f25b5698e4e" providerId="ADAL" clId="{12E54A6A-A5D3-44A3-952E-2E1F86EA2703}" dt="2024-04-11T15:16:53.835" v="0" actId="47"/>
        <pc:sldMkLst>
          <pc:docMk/>
          <pc:sldMk cId="82262676" sldId="1135"/>
        </pc:sldMkLst>
      </pc:sldChg>
      <pc:sldChg chg="modNotesTx">
        <pc:chgData name="Landon, Lauren B {she, her} (JSC-SK311)[KBR Wyle Services, LLC]" userId="2e934e9c-a1c8-46b5-bd4d-4f25b5698e4e" providerId="ADAL" clId="{12E54A6A-A5D3-44A3-952E-2E1F86EA2703}" dt="2024-04-11T15:23:17.497" v="36" actId="6549"/>
        <pc:sldMkLst>
          <pc:docMk/>
          <pc:sldMk cId="1766883729" sldId="1140"/>
        </pc:sldMkLst>
      </pc:sldChg>
      <pc:sldChg chg="modNotesTx">
        <pc:chgData name="Landon, Lauren B {she, her} (JSC-SK311)[KBR Wyle Services, LLC]" userId="2e934e9c-a1c8-46b5-bd4d-4f25b5698e4e" providerId="ADAL" clId="{12E54A6A-A5D3-44A3-952E-2E1F86EA2703}" dt="2024-04-11T15:21:14.441" v="19" actId="6549"/>
        <pc:sldMkLst>
          <pc:docMk/>
          <pc:sldMk cId="217230506" sldId="1143"/>
        </pc:sldMkLst>
      </pc:sldChg>
      <pc:sldChg chg="del">
        <pc:chgData name="Landon, Lauren B {she, her} (JSC-SK311)[KBR Wyle Services, LLC]" userId="2e934e9c-a1c8-46b5-bd4d-4f25b5698e4e" providerId="ADAL" clId="{12E54A6A-A5D3-44A3-952E-2E1F86EA2703}" dt="2024-04-11T15:16:53.835" v="0" actId="47"/>
        <pc:sldMkLst>
          <pc:docMk/>
          <pc:sldMk cId="3322924364" sldId="1146"/>
        </pc:sldMkLst>
      </pc:sldChg>
      <pc:sldChg chg="modNotesTx">
        <pc:chgData name="Landon, Lauren B {she, her} (JSC-SK311)[KBR Wyle Services, LLC]" userId="2e934e9c-a1c8-46b5-bd4d-4f25b5698e4e" providerId="ADAL" clId="{12E54A6A-A5D3-44A3-952E-2E1F86EA2703}" dt="2024-04-11T15:21:58.566" v="26" actId="6549"/>
        <pc:sldMkLst>
          <pc:docMk/>
          <pc:sldMk cId="583163488" sldId="1147"/>
        </pc:sldMkLst>
      </pc:sldChg>
      <pc:sldChg chg="modNotesTx">
        <pc:chgData name="Landon, Lauren B {she, her} (JSC-SK311)[KBR Wyle Services, LLC]" userId="2e934e9c-a1c8-46b5-bd4d-4f25b5698e4e" providerId="ADAL" clId="{12E54A6A-A5D3-44A3-952E-2E1F86EA2703}" dt="2024-04-11T15:22:29.972" v="29" actId="6549"/>
        <pc:sldMkLst>
          <pc:docMk/>
          <pc:sldMk cId="2469952345" sldId="1148"/>
        </pc:sldMkLst>
      </pc:sldChg>
      <pc:sldChg chg="modNotesTx">
        <pc:chgData name="Landon, Lauren B {she, her} (JSC-SK311)[KBR Wyle Services, LLC]" userId="2e934e9c-a1c8-46b5-bd4d-4f25b5698e4e" providerId="ADAL" clId="{12E54A6A-A5D3-44A3-952E-2E1F86EA2703}" dt="2024-04-11T15:23:11.805" v="35" actId="6549"/>
        <pc:sldMkLst>
          <pc:docMk/>
          <pc:sldMk cId="3357462149" sldId="2050"/>
        </pc:sldMkLst>
      </pc:sldChg>
      <pc:sldChg chg="del">
        <pc:chgData name="Landon, Lauren B {she, her} (JSC-SK311)[KBR Wyle Services, LLC]" userId="2e934e9c-a1c8-46b5-bd4d-4f25b5698e4e" providerId="ADAL" clId="{12E54A6A-A5D3-44A3-952E-2E1F86EA2703}" dt="2024-04-11T15:16:53.835" v="0" actId="47"/>
        <pc:sldMkLst>
          <pc:docMk/>
          <pc:sldMk cId="2958213264" sldId="2051"/>
        </pc:sldMkLst>
      </pc:sldChg>
      <pc:sldChg chg="modNotesTx">
        <pc:chgData name="Landon, Lauren B {she, her} (JSC-SK311)[KBR Wyle Services, LLC]" userId="2e934e9c-a1c8-46b5-bd4d-4f25b5698e4e" providerId="ADAL" clId="{12E54A6A-A5D3-44A3-952E-2E1F86EA2703}" dt="2024-04-11T15:22:16.924" v="28" actId="6549"/>
        <pc:sldMkLst>
          <pc:docMk/>
          <pc:sldMk cId="1240161664" sldId="2052"/>
        </pc:sldMkLst>
      </pc:sldChg>
      <pc:sldChg chg="modNotesTx">
        <pc:chgData name="Landon, Lauren B {she, her} (JSC-SK311)[KBR Wyle Services, LLC]" userId="2e934e9c-a1c8-46b5-bd4d-4f25b5698e4e" providerId="ADAL" clId="{12E54A6A-A5D3-44A3-952E-2E1F86EA2703}" dt="2024-04-11T15:21:52.083" v="25" actId="6549"/>
        <pc:sldMkLst>
          <pc:docMk/>
          <pc:sldMk cId="667707103" sldId="38573"/>
        </pc:sldMkLst>
      </pc:sldChg>
      <pc:sldChg chg="modNotesTx">
        <pc:chgData name="Landon, Lauren B {she, her} (JSC-SK311)[KBR Wyle Services, LLC]" userId="2e934e9c-a1c8-46b5-bd4d-4f25b5698e4e" providerId="ADAL" clId="{12E54A6A-A5D3-44A3-952E-2E1F86EA2703}" dt="2024-04-11T15:21:22.535" v="20" actId="6549"/>
        <pc:sldMkLst>
          <pc:docMk/>
          <pc:sldMk cId="3684983680" sldId="38574"/>
        </pc:sldMkLst>
      </pc:sldChg>
      <pc:sldChg chg="modSp mod">
        <pc:chgData name="Landon, Lauren B {she, her} (JSC-SK311)[KBR Wyle Services, LLC]" userId="2e934e9c-a1c8-46b5-bd4d-4f25b5698e4e" providerId="ADAL" clId="{12E54A6A-A5D3-44A3-952E-2E1F86EA2703}" dt="2024-04-11T15:20:50.219" v="18" actId="11"/>
        <pc:sldMkLst>
          <pc:docMk/>
          <pc:sldMk cId="1444310595" sldId="38576"/>
        </pc:sldMkLst>
        <pc:graphicFrameChg chg="mod modGraphic">
          <ac:chgData name="Landon, Lauren B {she, her} (JSC-SK311)[KBR Wyle Services, LLC]" userId="2e934e9c-a1c8-46b5-bd4d-4f25b5698e4e" providerId="ADAL" clId="{12E54A6A-A5D3-44A3-952E-2E1F86EA2703}" dt="2024-04-11T15:20:50.219" v="18" actId="11"/>
          <ac:graphicFrameMkLst>
            <pc:docMk/>
            <pc:sldMk cId="1444310595" sldId="38576"/>
            <ac:graphicFrameMk id="8" creationId="{9D7DD1DB-03BF-7F31-835D-8AE53E3F687C}"/>
          </ac:graphicFrameMkLst>
        </pc:graphicFrameChg>
      </pc:sldChg>
    </pc:docChg>
  </pc:docChgLst>
  <pc:docChgLst>
    <pc:chgData name="Landon, Lauren B {she, her} (JSC-SK311)[KBR Wyle Services, LLC]" userId="2e934e9c-a1c8-46b5-bd4d-4f25b5698e4e" providerId="ADAL" clId="{B63BC098-99FC-48E8-AFDC-043EFF5349C7}"/>
    <pc:docChg chg="modSld">
      <pc:chgData name="Landon, Lauren B {she, her} (JSC-SK311)[KBR Wyle Services, LLC]" userId="2e934e9c-a1c8-46b5-bd4d-4f25b5698e4e" providerId="ADAL" clId="{B63BC098-99FC-48E8-AFDC-043EFF5349C7}" dt="2024-05-01T19:00:32.012" v="1" actId="1035"/>
      <pc:docMkLst>
        <pc:docMk/>
      </pc:docMkLst>
      <pc:sldChg chg="modSp mod">
        <pc:chgData name="Landon, Lauren B {she, her} (JSC-SK311)[KBR Wyle Services, LLC]" userId="2e934e9c-a1c8-46b5-bd4d-4f25b5698e4e" providerId="ADAL" clId="{B63BC098-99FC-48E8-AFDC-043EFF5349C7}" dt="2024-05-01T19:00:32.012" v="1" actId="1035"/>
        <pc:sldMkLst>
          <pc:docMk/>
          <pc:sldMk cId="1444310595" sldId="38576"/>
        </pc:sldMkLst>
        <pc:spChg chg="mod">
          <ac:chgData name="Landon, Lauren B {she, her} (JSC-SK311)[KBR Wyle Services, LLC]" userId="2e934e9c-a1c8-46b5-bd4d-4f25b5698e4e" providerId="ADAL" clId="{B63BC098-99FC-48E8-AFDC-043EFF5349C7}" dt="2024-05-01T19:00:32.012" v="1" actId="1035"/>
          <ac:spMkLst>
            <pc:docMk/>
            <pc:sldMk cId="1444310595" sldId="38576"/>
            <ac:spMk id="3" creationId="{7BD33DF6-1E77-7F39-8B89-FD6651A65229}"/>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15997106375592812"/>
          <c:y val="6.5189610309627555E-2"/>
          <c:w val="0.79378435154866256"/>
          <c:h val="0.63370522769147086"/>
        </c:manualLayout>
      </c:layout>
      <c:lineChart>
        <c:grouping val="standard"/>
        <c:varyColors val="0"/>
        <c:ser>
          <c:idx val="0"/>
          <c:order val="0"/>
          <c:tx>
            <c:strRef>
              <c:f>Sheet1!$B$1</c:f>
              <c:strCache>
                <c:ptCount val="1"/>
                <c:pt idx="0">
                  <c:v>Group Interaction Positivity</c:v>
                </c:pt>
              </c:strCache>
            </c:strRef>
          </c:tx>
          <c:marker>
            <c:spPr>
              <a:solidFill>
                <a:srgbClr val="0000FF"/>
              </a:solidFill>
            </c:spPr>
          </c:marker>
          <c:dPt>
            <c:idx val="1"/>
            <c:bubble3D val="0"/>
            <c:spPr>
              <a:ln>
                <a:solidFill>
                  <a:srgbClr val="0000FF"/>
                </a:solidFill>
              </a:ln>
            </c:spPr>
            <c:extLst>
              <c:ext xmlns:c16="http://schemas.microsoft.com/office/drawing/2014/chart" uri="{C3380CC4-5D6E-409C-BE32-E72D297353CC}">
                <c16:uniqueId val="{00000001-6769-4272-BB37-F867E9632DA8}"/>
              </c:ext>
            </c:extLst>
          </c:dPt>
          <c:dPt>
            <c:idx val="2"/>
            <c:bubble3D val="0"/>
            <c:spPr>
              <a:ln>
                <a:solidFill>
                  <a:srgbClr val="0000FF"/>
                </a:solidFill>
              </a:ln>
            </c:spPr>
            <c:extLst>
              <c:ext xmlns:c16="http://schemas.microsoft.com/office/drawing/2014/chart" uri="{C3380CC4-5D6E-409C-BE32-E72D297353CC}">
                <c16:uniqueId val="{00000003-6769-4272-BB37-F867E9632DA8}"/>
              </c:ext>
            </c:extLst>
          </c:dPt>
          <c:dPt>
            <c:idx val="3"/>
            <c:bubble3D val="0"/>
            <c:spPr>
              <a:ln>
                <a:solidFill>
                  <a:srgbClr val="0000FF"/>
                </a:solidFill>
              </a:ln>
            </c:spPr>
            <c:extLst>
              <c:ext xmlns:c16="http://schemas.microsoft.com/office/drawing/2014/chart" uri="{C3380CC4-5D6E-409C-BE32-E72D297353CC}">
                <c16:uniqueId val="{00000005-6769-4272-BB37-F867E9632DA8}"/>
              </c:ext>
            </c:extLst>
          </c:dPt>
          <c:cat>
            <c:strRef>
              <c:f>Sheet1!$A$2:$A$5</c:f>
              <c:strCache>
                <c:ptCount val="4"/>
                <c:pt idx="0">
                  <c:v>1st Quarter</c:v>
                </c:pt>
                <c:pt idx="1">
                  <c:v>2nd Quarter</c:v>
                </c:pt>
                <c:pt idx="2">
                  <c:v>3rd Quarter</c:v>
                </c:pt>
                <c:pt idx="3">
                  <c:v>4th Quarter</c:v>
                </c:pt>
              </c:strCache>
            </c:strRef>
          </c:cat>
          <c:val>
            <c:numRef>
              <c:f>Sheet1!$B$2:$B$5</c:f>
              <c:numCache>
                <c:formatCode>General</c:formatCode>
                <c:ptCount val="4"/>
                <c:pt idx="0">
                  <c:v>0.47499999999999998</c:v>
                </c:pt>
                <c:pt idx="1">
                  <c:v>0.41699999999999998</c:v>
                </c:pt>
                <c:pt idx="2">
                  <c:v>0.42399999999999999</c:v>
                </c:pt>
                <c:pt idx="3">
                  <c:v>0.308</c:v>
                </c:pt>
              </c:numCache>
            </c:numRef>
          </c:val>
          <c:smooth val="0"/>
          <c:extLst>
            <c:ext xmlns:c16="http://schemas.microsoft.com/office/drawing/2014/chart" uri="{C3380CC4-5D6E-409C-BE32-E72D297353CC}">
              <c16:uniqueId val="{00000006-6769-4272-BB37-F867E9632DA8}"/>
            </c:ext>
          </c:extLst>
        </c:ser>
        <c:dLbls>
          <c:showLegendKey val="0"/>
          <c:showVal val="0"/>
          <c:showCatName val="0"/>
          <c:showSerName val="0"/>
          <c:showPercent val="0"/>
          <c:showBubbleSize val="0"/>
        </c:dLbls>
        <c:marker val="1"/>
        <c:smooth val="0"/>
        <c:axId val="244679176"/>
        <c:axId val="244679568"/>
      </c:lineChart>
      <c:catAx>
        <c:axId val="244679176"/>
        <c:scaling>
          <c:orientation val="minMax"/>
        </c:scaling>
        <c:delete val="0"/>
        <c:axPos val="b"/>
        <c:numFmt formatCode="General" sourceLinked="1"/>
        <c:majorTickMark val="out"/>
        <c:minorTickMark val="none"/>
        <c:tickLblPos val="nextTo"/>
        <c:crossAx val="244679568"/>
        <c:crosses val="autoZero"/>
        <c:auto val="1"/>
        <c:lblAlgn val="ctr"/>
        <c:lblOffset val="100"/>
        <c:noMultiLvlLbl val="0"/>
      </c:catAx>
      <c:valAx>
        <c:axId val="244679568"/>
        <c:scaling>
          <c:orientation val="minMax"/>
        </c:scaling>
        <c:delete val="0"/>
        <c:axPos val="l"/>
        <c:majorGridlines/>
        <c:numFmt formatCode="General" sourceLinked="1"/>
        <c:majorTickMark val="out"/>
        <c:minorTickMark val="none"/>
        <c:tickLblPos val="nextTo"/>
        <c:crossAx val="244679176"/>
        <c:crosses val="autoZero"/>
        <c:crossBetween val="between"/>
        <c:majorUnit val="0.1"/>
      </c:valAx>
      <c:spPr>
        <a:noFill/>
        <a:ln w="22446">
          <a:noFill/>
        </a:ln>
      </c:spPr>
    </c:plotArea>
    <c:plotVisOnly val="1"/>
    <c:dispBlanksAs val="gap"/>
    <c:showDLblsOverMax val="0"/>
  </c:chart>
  <c:spPr>
    <a:noFill/>
  </c:spPr>
  <c:txPr>
    <a:bodyPr/>
    <a:lstStyle/>
    <a:p>
      <a:pPr>
        <a:defRPr sz="1591"/>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100522618108825"/>
          <c:y val="3.6632909410973739E-2"/>
          <c:w val="0.79388965359917096"/>
          <c:h val="0.77248809662727802"/>
        </c:manualLayout>
      </c:layout>
      <c:lineChart>
        <c:grouping val="standard"/>
        <c:varyColors val="0"/>
        <c:ser>
          <c:idx val="0"/>
          <c:order val="0"/>
          <c:tx>
            <c:strRef>
              <c:f>Sheet1!$B$1</c:f>
              <c:strCache>
                <c:ptCount val="1"/>
                <c:pt idx="0">
                  <c:v>Conflict Entries</c:v>
                </c:pt>
              </c:strCache>
            </c:strRef>
          </c:tx>
          <c:spPr>
            <a:ln>
              <a:solidFill>
                <a:srgbClr val="0000FF"/>
              </a:solidFill>
            </a:ln>
          </c:spPr>
          <c:marker>
            <c:spPr>
              <a:ln>
                <a:solidFill>
                  <a:srgbClr val="0000FF"/>
                </a:solidFill>
              </a:ln>
            </c:spPr>
          </c:marker>
          <c:cat>
            <c:strRef>
              <c:f>Sheet1!$A$2:$A$5</c:f>
              <c:strCache>
                <c:ptCount val="4"/>
                <c:pt idx="0">
                  <c:v>1st Quarter</c:v>
                </c:pt>
                <c:pt idx="1">
                  <c:v>2nd Quarter</c:v>
                </c:pt>
                <c:pt idx="2">
                  <c:v>3rd Quarter</c:v>
                </c:pt>
                <c:pt idx="3">
                  <c:v>4th Quarter</c:v>
                </c:pt>
              </c:strCache>
            </c:strRef>
          </c:cat>
          <c:val>
            <c:numRef>
              <c:f>Sheet1!$B$2:$B$5</c:f>
              <c:numCache>
                <c:formatCode>General</c:formatCode>
                <c:ptCount val="4"/>
                <c:pt idx="0">
                  <c:v>13</c:v>
                </c:pt>
                <c:pt idx="1">
                  <c:v>9</c:v>
                </c:pt>
                <c:pt idx="2">
                  <c:v>12</c:v>
                </c:pt>
                <c:pt idx="3">
                  <c:v>22</c:v>
                </c:pt>
              </c:numCache>
            </c:numRef>
          </c:val>
          <c:smooth val="0"/>
          <c:extLst>
            <c:ext xmlns:c16="http://schemas.microsoft.com/office/drawing/2014/chart" uri="{C3380CC4-5D6E-409C-BE32-E72D297353CC}">
              <c16:uniqueId val="{00000000-8B5C-4E5A-B5F9-C6C1FC3BECD3}"/>
            </c:ext>
          </c:extLst>
        </c:ser>
        <c:ser>
          <c:idx val="1"/>
          <c:order val="1"/>
          <c:tx>
            <c:strRef>
              <c:f>Sheet1!$C$1</c:f>
              <c:strCache>
                <c:ptCount val="1"/>
                <c:pt idx="0">
                  <c:v>Conflict Entries2</c:v>
                </c:pt>
              </c:strCache>
            </c:strRef>
          </c:tx>
          <c:spPr>
            <a:ln>
              <a:solidFill>
                <a:srgbClr val="FF0000"/>
              </a:solidFill>
            </a:ln>
          </c:spPr>
          <c:marker>
            <c:spPr>
              <a:solidFill>
                <a:srgbClr val="FF0000"/>
              </a:solidFill>
            </c:spPr>
          </c:marker>
          <c:cat>
            <c:strRef>
              <c:f>Sheet1!$A$2:$A$5</c:f>
              <c:strCache>
                <c:ptCount val="4"/>
                <c:pt idx="0">
                  <c:v>1st Quarter</c:v>
                </c:pt>
                <c:pt idx="1">
                  <c:v>2nd Quarter</c:v>
                </c:pt>
                <c:pt idx="2">
                  <c:v>3rd Quarter</c:v>
                </c:pt>
                <c:pt idx="3">
                  <c:v>4th Quarter</c:v>
                </c:pt>
              </c:strCache>
            </c:strRef>
          </c:cat>
          <c:val>
            <c:numRef>
              <c:f>Sheet1!$C$2:$C$5</c:f>
              <c:numCache>
                <c:formatCode>General</c:formatCode>
                <c:ptCount val="4"/>
                <c:pt idx="0">
                  <c:v>14</c:v>
                </c:pt>
                <c:pt idx="1">
                  <c:v>13</c:v>
                </c:pt>
                <c:pt idx="2">
                  <c:v>30</c:v>
                </c:pt>
                <c:pt idx="3">
                  <c:v>26</c:v>
                </c:pt>
              </c:numCache>
            </c:numRef>
          </c:val>
          <c:smooth val="0"/>
          <c:extLst>
            <c:ext xmlns:c16="http://schemas.microsoft.com/office/drawing/2014/chart" uri="{C3380CC4-5D6E-409C-BE32-E72D297353CC}">
              <c16:uniqueId val="{00000001-8B5C-4E5A-B5F9-C6C1FC3BECD3}"/>
            </c:ext>
          </c:extLst>
        </c:ser>
        <c:dLbls>
          <c:showLegendKey val="0"/>
          <c:showVal val="0"/>
          <c:showCatName val="0"/>
          <c:showSerName val="0"/>
          <c:showPercent val="0"/>
          <c:showBubbleSize val="0"/>
        </c:dLbls>
        <c:marker val="1"/>
        <c:smooth val="0"/>
        <c:axId val="610309728"/>
        <c:axId val="244678392"/>
      </c:lineChart>
      <c:catAx>
        <c:axId val="610309728"/>
        <c:scaling>
          <c:orientation val="minMax"/>
        </c:scaling>
        <c:delete val="0"/>
        <c:axPos val="b"/>
        <c:numFmt formatCode="General" sourceLinked="1"/>
        <c:majorTickMark val="out"/>
        <c:minorTickMark val="none"/>
        <c:tickLblPos val="nextTo"/>
        <c:txPr>
          <a:bodyPr/>
          <a:lstStyle/>
          <a:p>
            <a:pPr>
              <a:defRPr>
                <a:solidFill>
                  <a:schemeClr val="tx1"/>
                </a:solidFill>
              </a:defRPr>
            </a:pPr>
            <a:endParaRPr lang="en-US"/>
          </a:p>
        </c:txPr>
        <c:crossAx val="244678392"/>
        <c:crosses val="autoZero"/>
        <c:auto val="1"/>
        <c:lblAlgn val="ctr"/>
        <c:lblOffset val="100"/>
        <c:noMultiLvlLbl val="0"/>
      </c:catAx>
      <c:valAx>
        <c:axId val="244678392"/>
        <c:scaling>
          <c:orientation val="minMax"/>
        </c:scaling>
        <c:delete val="0"/>
        <c:axPos val="l"/>
        <c:majorGridlines/>
        <c:numFmt formatCode="General" sourceLinked="1"/>
        <c:majorTickMark val="out"/>
        <c:minorTickMark val="none"/>
        <c:tickLblPos val="nextTo"/>
        <c:txPr>
          <a:bodyPr/>
          <a:lstStyle/>
          <a:p>
            <a:pPr>
              <a:defRPr>
                <a:solidFill>
                  <a:schemeClr val="tx1"/>
                </a:solidFill>
              </a:defRPr>
            </a:pPr>
            <a:endParaRPr lang="en-US"/>
          </a:p>
        </c:txPr>
        <c:crossAx val="610309728"/>
        <c:crosses val="autoZero"/>
        <c:crossBetween val="between"/>
      </c:valAx>
      <c:spPr>
        <a:noFill/>
        <a:ln w="22422">
          <a:noFill/>
        </a:ln>
      </c:spPr>
    </c:plotArea>
    <c:plotVisOnly val="1"/>
    <c:dispBlanksAs val="gap"/>
    <c:showDLblsOverMax val="0"/>
  </c:chart>
  <c:spPr>
    <a:noFill/>
  </c:spPr>
  <c:txPr>
    <a:bodyPr/>
    <a:lstStyle/>
    <a:p>
      <a:pPr>
        <a:defRPr sz="1589"/>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C5F73B-8B99-48CC-8D86-3EF8B946AE68}" type="doc">
      <dgm:prSet loTypeId="urn:microsoft.com/office/officeart/2005/8/layout/process2" loCatId="process" qsTypeId="urn:microsoft.com/office/officeart/2005/8/quickstyle/simple1" qsCatId="simple" csTypeId="urn:microsoft.com/office/officeart/2005/8/colors/accent1_2" csCatId="accent1" phldr="1"/>
      <dgm:spPr/>
    </dgm:pt>
    <dgm:pt modelId="{6CAC0780-CEEF-416F-B1C7-12111874A0D1}">
      <dgm:prSet phldrT="[Text]" custT="1"/>
      <dgm:spPr/>
      <dgm:t>
        <a:bodyPr/>
        <a:lstStyle/>
        <a:p>
          <a:pPr>
            <a:buNone/>
          </a:pPr>
          <a:r>
            <a:rPr lang="en-US" sz="2400" dirty="0">
              <a:solidFill>
                <a:schemeClr val="bg1"/>
              </a:solidFill>
            </a:rPr>
            <a:t>Meaningfulness, perceived value of job,              learning, enjoyment </a:t>
          </a:r>
        </a:p>
      </dgm:t>
    </dgm:pt>
    <dgm:pt modelId="{9FEF9686-32A5-4522-9FE0-D7D912C28D95}" type="parTrans" cxnId="{99A23AE4-535F-4C94-B316-D56A77DFC7CC}">
      <dgm:prSet/>
      <dgm:spPr/>
      <dgm:t>
        <a:bodyPr/>
        <a:lstStyle/>
        <a:p>
          <a:endParaRPr lang="en-US"/>
        </a:p>
      </dgm:t>
    </dgm:pt>
    <dgm:pt modelId="{9F51F9D1-6C95-4023-BA08-6C3D67C29E15}" type="sibTrans" cxnId="{99A23AE4-535F-4C94-B316-D56A77DFC7CC}">
      <dgm:prSet/>
      <dgm:spPr>
        <a:solidFill>
          <a:schemeClr val="tx1">
            <a:lumMod val="50000"/>
            <a:lumOff val="50000"/>
          </a:schemeClr>
        </a:solidFill>
      </dgm:spPr>
      <dgm:t>
        <a:bodyPr/>
        <a:lstStyle/>
        <a:p>
          <a:endParaRPr lang="en-US" dirty="0"/>
        </a:p>
      </dgm:t>
    </dgm:pt>
    <dgm:pt modelId="{6B8BB840-91CA-4F40-9E37-801AC23CDB71}">
      <dgm:prSet phldrT="[Text]" custT="1"/>
      <dgm:spPr/>
      <dgm:t>
        <a:bodyPr/>
        <a:lstStyle/>
        <a:p>
          <a:pPr>
            <a:buNone/>
          </a:pPr>
          <a:r>
            <a:rPr lang="en-US" sz="2400" dirty="0">
              <a:solidFill>
                <a:schemeClr val="bg1"/>
              </a:solidFill>
            </a:rPr>
            <a:t>Improved mood, team cohesion and performance, personal change, and fewer depressive symptoms</a:t>
          </a:r>
        </a:p>
      </dgm:t>
    </dgm:pt>
    <dgm:pt modelId="{6E6A376F-ACDA-4EA7-B233-21AB4A8FC9C3}" type="parTrans" cxnId="{FE92F90C-DAF8-45E6-80A9-2380612B99E6}">
      <dgm:prSet/>
      <dgm:spPr/>
      <dgm:t>
        <a:bodyPr/>
        <a:lstStyle/>
        <a:p>
          <a:endParaRPr lang="en-US"/>
        </a:p>
      </dgm:t>
    </dgm:pt>
    <dgm:pt modelId="{647E4A6F-AB6A-489E-BADD-E44B1CFD0E5F}" type="sibTrans" cxnId="{FE92F90C-DAF8-45E6-80A9-2380612B99E6}">
      <dgm:prSet/>
      <dgm:spPr/>
      <dgm:t>
        <a:bodyPr/>
        <a:lstStyle/>
        <a:p>
          <a:endParaRPr lang="en-US"/>
        </a:p>
      </dgm:t>
    </dgm:pt>
    <dgm:pt modelId="{3055C79E-C778-4AC6-9E1F-79C505A95A6E}" type="pres">
      <dgm:prSet presAssocID="{A5C5F73B-8B99-48CC-8D86-3EF8B946AE68}" presName="linearFlow" presStyleCnt="0">
        <dgm:presLayoutVars>
          <dgm:resizeHandles val="exact"/>
        </dgm:presLayoutVars>
      </dgm:prSet>
      <dgm:spPr/>
    </dgm:pt>
    <dgm:pt modelId="{638D5CF6-904C-4BC5-862F-D01214259E57}" type="pres">
      <dgm:prSet presAssocID="{6CAC0780-CEEF-416F-B1C7-12111874A0D1}" presName="node" presStyleLbl="node1" presStyleIdx="0" presStyleCnt="2" custScaleX="160560" custScaleY="75079">
        <dgm:presLayoutVars>
          <dgm:bulletEnabled val="1"/>
        </dgm:presLayoutVars>
      </dgm:prSet>
      <dgm:spPr/>
    </dgm:pt>
    <dgm:pt modelId="{F4412262-F517-46CF-B57A-9A798C961C06}" type="pres">
      <dgm:prSet presAssocID="{9F51F9D1-6C95-4023-BA08-6C3D67C29E15}" presName="sibTrans" presStyleLbl="sibTrans2D1" presStyleIdx="0" presStyleCnt="1" custScaleX="108100" custScaleY="81340"/>
      <dgm:spPr/>
    </dgm:pt>
    <dgm:pt modelId="{BD19746D-DB13-4F02-93A9-8ADECC591E58}" type="pres">
      <dgm:prSet presAssocID="{9F51F9D1-6C95-4023-BA08-6C3D67C29E15}" presName="connectorText" presStyleLbl="sibTrans2D1" presStyleIdx="0" presStyleCnt="1"/>
      <dgm:spPr/>
    </dgm:pt>
    <dgm:pt modelId="{E1BE953D-1701-4291-9379-1596FFB53AB2}" type="pres">
      <dgm:prSet presAssocID="{6B8BB840-91CA-4F40-9E37-801AC23CDB71}" presName="node" presStyleLbl="node1" presStyleIdx="1" presStyleCnt="2" custScaleX="160560" custScaleY="83973">
        <dgm:presLayoutVars>
          <dgm:bulletEnabled val="1"/>
        </dgm:presLayoutVars>
      </dgm:prSet>
      <dgm:spPr/>
    </dgm:pt>
  </dgm:ptLst>
  <dgm:cxnLst>
    <dgm:cxn modelId="{FE92F90C-DAF8-45E6-80A9-2380612B99E6}" srcId="{A5C5F73B-8B99-48CC-8D86-3EF8B946AE68}" destId="{6B8BB840-91CA-4F40-9E37-801AC23CDB71}" srcOrd="1" destOrd="0" parTransId="{6E6A376F-ACDA-4EA7-B233-21AB4A8FC9C3}" sibTransId="{647E4A6F-AB6A-489E-BADD-E44B1CFD0E5F}"/>
    <dgm:cxn modelId="{AB0F020F-3432-4299-A18A-B981B69B0B10}" type="presOf" srcId="{9F51F9D1-6C95-4023-BA08-6C3D67C29E15}" destId="{F4412262-F517-46CF-B57A-9A798C961C06}" srcOrd="0" destOrd="0" presId="urn:microsoft.com/office/officeart/2005/8/layout/process2"/>
    <dgm:cxn modelId="{69D42C23-3691-4666-8908-EC8049FEB9A6}" type="presOf" srcId="{A5C5F73B-8B99-48CC-8D86-3EF8B946AE68}" destId="{3055C79E-C778-4AC6-9E1F-79C505A95A6E}" srcOrd="0" destOrd="0" presId="urn:microsoft.com/office/officeart/2005/8/layout/process2"/>
    <dgm:cxn modelId="{5F8B6936-0284-4D0D-856A-4A878CD684F7}" type="presOf" srcId="{6CAC0780-CEEF-416F-B1C7-12111874A0D1}" destId="{638D5CF6-904C-4BC5-862F-D01214259E57}" srcOrd="0" destOrd="0" presId="urn:microsoft.com/office/officeart/2005/8/layout/process2"/>
    <dgm:cxn modelId="{DD674DCF-4F7A-4628-9976-64FCFEF9FE24}" type="presOf" srcId="{9F51F9D1-6C95-4023-BA08-6C3D67C29E15}" destId="{BD19746D-DB13-4F02-93A9-8ADECC591E58}" srcOrd="1" destOrd="0" presId="urn:microsoft.com/office/officeart/2005/8/layout/process2"/>
    <dgm:cxn modelId="{F8D2A9CF-CD29-474C-AD27-DB6778D5D964}" type="presOf" srcId="{6B8BB840-91CA-4F40-9E37-801AC23CDB71}" destId="{E1BE953D-1701-4291-9379-1596FFB53AB2}" srcOrd="0" destOrd="0" presId="urn:microsoft.com/office/officeart/2005/8/layout/process2"/>
    <dgm:cxn modelId="{99A23AE4-535F-4C94-B316-D56A77DFC7CC}" srcId="{A5C5F73B-8B99-48CC-8D86-3EF8B946AE68}" destId="{6CAC0780-CEEF-416F-B1C7-12111874A0D1}" srcOrd="0" destOrd="0" parTransId="{9FEF9686-32A5-4522-9FE0-D7D912C28D95}" sibTransId="{9F51F9D1-6C95-4023-BA08-6C3D67C29E15}"/>
    <dgm:cxn modelId="{C6765DAB-5B84-480B-8DB2-142E3A3BB62D}" type="presParOf" srcId="{3055C79E-C778-4AC6-9E1F-79C505A95A6E}" destId="{638D5CF6-904C-4BC5-862F-D01214259E57}" srcOrd="0" destOrd="0" presId="urn:microsoft.com/office/officeart/2005/8/layout/process2"/>
    <dgm:cxn modelId="{A5A93B0E-F265-4248-AD33-D40F9B5692DE}" type="presParOf" srcId="{3055C79E-C778-4AC6-9E1F-79C505A95A6E}" destId="{F4412262-F517-46CF-B57A-9A798C961C06}" srcOrd="1" destOrd="0" presId="urn:microsoft.com/office/officeart/2005/8/layout/process2"/>
    <dgm:cxn modelId="{2D03DFE9-40F3-4E98-BDBD-02B32CF47A1F}" type="presParOf" srcId="{F4412262-F517-46CF-B57A-9A798C961C06}" destId="{BD19746D-DB13-4F02-93A9-8ADECC591E58}" srcOrd="0" destOrd="0" presId="urn:microsoft.com/office/officeart/2005/8/layout/process2"/>
    <dgm:cxn modelId="{C7E53B4E-37FF-4B6B-8D97-26000F0FE654}" type="presParOf" srcId="{3055C79E-C778-4AC6-9E1F-79C505A95A6E}" destId="{E1BE953D-1701-4291-9379-1596FFB53AB2}" srcOrd="2"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B3A956-432B-40B5-8125-264D16D71324}" type="doc">
      <dgm:prSet loTypeId="urn:microsoft.com/office/officeart/2005/8/layout/cycle2" loCatId="cycle" qsTypeId="urn:microsoft.com/office/officeart/2005/8/quickstyle/simple2" qsCatId="simple" csTypeId="urn:microsoft.com/office/officeart/2005/8/colors/accent1_2" csCatId="accent1" phldr="1"/>
      <dgm:spPr/>
      <dgm:t>
        <a:bodyPr/>
        <a:lstStyle/>
        <a:p>
          <a:endParaRPr lang="en-US"/>
        </a:p>
      </dgm:t>
    </dgm:pt>
    <dgm:pt modelId="{9A4A109C-CCA1-4C3A-BDC8-447E8D734CFD}">
      <dgm:prSet phldrT="[Text]">
        <dgm:style>
          <a:lnRef idx="3">
            <a:schemeClr val="lt1"/>
          </a:lnRef>
          <a:fillRef idx="1">
            <a:schemeClr val="accent2"/>
          </a:fillRef>
          <a:effectRef idx="1">
            <a:schemeClr val="accent2"/>
          </a:effectRef>
          <a:fontRef idx="minor">
            <a:schemeClr val="lt1"/>
          </a:fontRef>
        </dgm:style>
      </dgm:prSet>
      <dgm:spPr>
        <a:xfrm>
          <a:off x="557" y="339501"/>
          <a:ext cx="1104206" cy="1104206"/>
        </a:xfrm>
        <a:prstGeom prst="ellipse">
          <a:avLst/>
        </a:prstGeom>
        <a:solidFill>
          <a:srgbClr val="C0504D"/>
        </a:solidFill>
        <a:ln w="38100" cap="flat" cmpd="sng" algn="ctr">
          <a:solidFill>
            <a:sysClr val="window" lastClr="FFFFFF"/>
          </a:solidFill>
          <a:prstDash val="solid"/>
        </a:ln>
        <a:effectLst>
          <a:outerShdw blurRad="40000" dist="20000" dir="5400000" rotWithShape="0">
            <a:srgbClr val="000000">
              <a:alpha val="38000"/>
            </a:srgbClr>
          </a:outerShdw>
        </a:effectLst>
      </dgm:spPr>
      <dgm:t>
        <a:bodyPr/>
        <a:lstStyle/>
        <a:p>
          <a:pPr>
            <a:buNone/>
          </a:pPr>
          <a:r>
            <a:rPr lang="en-US" dirty="0">
              <a:solidFill>
                <a:sysClr val="window" lastClr="FFFFFF"/>
              </a:solidFill>
              <a:latin typeface="Calibri"/>
              <a:ea typeface="+mn-ea"/>
              <a:cs typeface="+mn-cs"/>
            </a:rPr>
            <a:t>Individuals</a:t>
          </a:r>
        </a:p>
      </dgm:t>
    </dgm:pt>
    <dgm:pt modelId="{2F8B1EB5-C9A2-48C5-BBE2-141F5998290D}" type="parTrans" cxnId="{DAEB8BD0-B36D-4DD5-B401-3995B0DFA64F}">
      <dgm:prSet/>
      <dgm:spPr/>
      <dgm:t>
        <a:bodyPr/>
        <a:lstStyle/>
        <a:p>
          <a:endParaRPr lang="en-US"/>
        </a:p>
      </dgm:t>
    </dgm:pt>
    <dgm:pt modelId="{7B5A7259-C084-4236-9BDE-8050A65A5EBE}" type="sibTrans" cxnId="{DAEB8BD0-B36D-4DD5-B401-3995B0DFA64F}">
      <dgm:prSet/>
      <dgm:spPr>
        <a:xfrm>
          <a:off x="1018683" y="183449"/>
          <a:ext cx="688241" cy="372669"/>
        </a:xfrm>
        <a:prstGeom prst="rightArrow">
          <a:avLst>
            <a:gd name="adj1" fmla="val 60000"/>
            <a:gd name="adj2" fmla="val 50000"/>
          </a:avLst>
        </a:prstGeom>
        <a:solidFill>
          <a:srgbClr val="4F81BD">
            <a:tint val="60000"/>
            <a:hueOff val="0"/>
            <a:satOff val="0"/>
            <a:lumOff val="0"/>
            <a:alphaOff val="0"/>
          </a:srgbClr>
        </a:solidFill>
        <a:ln>
          <a:noFill/>
        </a:ln>
        <a:effectLst>
          <a:outerShdw blurRad="40000" dist="20000" dir="5400000" rotWithShape="0">
            <a:srgbClr val="000000">
              <a:alpha val="38000"/>
            </a:srgbClr>
          </a:outerShdw>
        </a:effectLst>
      </dgm:spPr>
      <dgm:t>
        <a:bodyPr/>
        <a:lstStyle/>
        <a:p>
          <a:pPr>
            <a:buNone/>
          </a:pPr>
          <a:endParaRPr lang="en-US">
            <a:solidFill>
              <a:sysClr val="window" lastClr="FFFFFF"/>
            </a:solidFill>
            <a:latin typeface="Calibri"/>
            <a:ea typeface="+mn-ea"/>
            <a:cs typeface="+mn-cs"/>
          </a:endParaRPr>
        </a:p>
      </dgm:t>
    </dgm:pt>
    <dgm:pt modelId="{A60423CD-BBC2-4C2D-BF64-03E13EBE767B}">
      <dgm:prSet phldrT="[Text]"/>
      <dgm:spPr>
        <a:xfrm>
          <a:off x="1659802" y="339501"/>
          <a:ext cx="1104206" cy="1104206"/>
        </a:xfrm>
        <a:prstGeom prst="ellipse">
          <a:avLst/>
        </a:prstGeom>
        <a:solidFill>
          <a:srgbClr val="4F81BD">
            <a:hueOff val="0"/>
            <a:satOff val="0"/>
            <a:lumOff val="0"/>
            <a:alphaOff val="0"/>
          </a:srgbClr>
        </a:solidFill>
        <a:ln w="38100" cap="flat" cmpd="sng" algn="ctr">
          <a:solidFill>
            <a:sysClr val="window" lastClr="FFFFFF">
              <a:hueOff val="0"/>
              <a:satOff val="0"/>
              <a:lumOff val="0"/>
              <a:alphaOff val="0"/>
            </a:sysClr>
          </a:solidFill>
          <a:prstDash val="solid"/>
        </a:ln>
        <a:effectLst>
          <a:outerShdw blurRad="40000" dist="20000" dir="5400000" rotWithShape="0">
            <a:srgbClr val="000000">
              <a:alpha val="38000"/>
            </a:srgbClr>
          </a:outerShdw>
        </a:effectLst>
      </dgm:spPr>
      <dgm:t>
        <a:bodyPr/>
        <a:lstStyle/>
        <a:p>
          <a:pPr>
            <a:buNone/>
          </a:pPr>
          <a:r>
            <a:rPr lang="en-US">
              <a:solidFill>
                <a:sysClr val="window" lastClr="FFFFFF"/>
              </a:solidFill>
              <a:latin typeface="Calibri"/>
              <a:ea typeface="+mn-ea"/>
              <a:cs typeface="+mn-cs"/>
            </a:rPr>
            <a:t>Team</a:t>
          </a:r>
        </a:p>
      </dgm:t>
    </dgm:pt>
    <dgm:pt modelId="{4CE1A36B-425E-4354-990B-DF22A96DAC01}" type="parTrans" cxnId="{C1DD3FBA-E012-4EDF-8985-16B1C07919DF}">
      <dgm:prSet/>
      <dgm:spPr/>
      <dgm:t>
        <a:bodyPr/>
        <a:lstStyle/>
        <a:p>
          <a:endParaRPr lang="en-US"/>
        </a:p>
      </dgm:t>
    </dgm:pt>
    <dgm:pt modelId="{B3CF07C9-EB7A-4262-A4ED-CEF3D9E9B722}" type="sibTrans" cxnId="{C1DD3FBA-E012-4EDF-8985-16B1C07919DF}">
      <dgm:prSet/>
      <dgm:spPr>
        <a:xfrm rot="10800000">
          <a:off x="1057640" y="1227089"/>
          <a:ext cx="688241" cy="372669"/>
        </a:xfrm>
        <a:prstGeom prst="rightArrow">
          <a:avLst>
            <a:gd name="adj1" fmla="val 60000"/>
            <a:gd name="adj2" fmla="val 50000"/>
          </a:avLst>
        </a:prstGeom>
        <a:solidFill>
          <a:srgbClr val="4F81BD">
            <a:tint val="60000"/>
            <a:hueOff val="0"/>
            <a:satOff val="0"/>
            <a:lumOff val="0"/>
            <a:alphaOff val="0"/>
          </a:srgbClr>
        </a:solidFill>
        <a:ln>
          <a:noFill/>
        </a:ln>
        <a:effectLst>
          <a:outerShdw blurRad="40000" dist="20000" dir="5400000" rotWithShape="0">
            <a:srgbClr val="000000">
              <a:alpha val="38000"/>
            </a:srgbClr>
          </a:outerShdw>
        </a:effectLst>
      </dgm:spPr>
      <dgm:t>
        <a:bodyPr/>
        <a:lstStyle/>
        <a:p>
          <a:pPr>
            <a:buNone/>
          </a:pPr>
          <a:endParaRPr lang="en-US">
            <a:solidFill>
              <a:sysClr val="window" lastClr="FFFFFF"/>
            </a:solidFill>
            <a:latin typeface="Calibri"/>
            <a:ea typeface="+mn-ea"/>
            <a:cs typeface="+mn-cs"/>
          </a:endParaRPr>
        </a:p>
      </dgm:t>
    </dgm:pt>
    <dgm:pt modelId="{EAB38F29-0D82-4A8A-ACE3-09A2978B30F1}" type="pres">
      <dgm:prSet presAssocID="{F5B3A956-432B-40B5-8125-264D16D71324}" presName="cycle" presStyleCnt="0">
        <dgm:presLayoutVars>
          <dgm:dir/>
          <dgm:resizeHandles val="exact"/>
        </dgm:presLayoutVars>
      </dgm:prSet>
      <dgm:spPr/>
    </dgm:pt>
    <dgm:pt modelId="{EAC3E705-B85F-4E8C-98F5-E5FBBA073AAB}" type="pres">
      <dgm:prSet presAssocID="{9A4A109C-CCA1-4C3A-BDC8-447E8D734CFD}" presName="node" presStyleLbl="node1" presStyleIdx="0" presStyleCnt="2">
        <dgm:presLayoutVars>
          <dgm:bulletEnabled val="1"/>
        </dgm:presLayoutVars>
      </dgm:prSet>
      <dgm:spPr/>
    </dgm:pt>
    <dgm:pt modelId="{0081327C-E02A-4C76-9ACC-A488F34C1062}" type="pres">
      <dgm:prSet presAssocID="{7B5A7259-C084-4236-9BDE-8050A65A5EBE}" presName="sibTrans" presStyleLbl="sibTrans2D1" presStyleIdx="0" presStyleCnt="2"/>
      <dgm:spPr/>
    </dgm:pt>
    <dgm:pt modelId="{182C3295-5B4D-4A60-9881-BAFB124F8164}" type="pres">
      <dgm:prSet presAssocID="{7B5A7259-C084-4236-9BDE-8050A65A5EBE}" presName="connectorText" presStyleLbl="sibTrans2D1" presStyleIdx="0" presStyleCnt="2"/>
      <dgm:spPr/>
    </dgm:pt>
    <dgm:pt modelId="{9CC1C5E4-5085-451F-9E02-F3DB45A91821}" type="pres">
      <dgm:prSet presAssocID="{A60423CD-BBC2-4C2D-BF64-03E13EBE767B}" presName="node" presStyleLbl="node1" presStyleIdx="1" presStyleCnt="2">
        <dgm:presLayoutVars>
          <dgm:bulletEnabled val="1"/>
        </dgm:presLayoutVars>
      </dgm:prSet>
      <dgm:spPr/>
    </dgm:pt>
    <dgm:pt modelId="{29E012C5-E228-4CCF-9692-1CA0A18A7970}" type="pres">
      <dgm:prSet presAssocID="{B3CF07C9-EB7A-4262-A4ED-CEF3D9E9B722}" presName="sibTrans" presStyleLbl="sibTrans2D1" presStyleIdx="1" presStyleCnt="2"/>
      <dgm:spPr/>
    </dgm:pt>
    <dgm:pt modelId="{5258F602-5BD4-4901-A72D-3789CDA0F9C3}" type="pres">
      <dgm:prSet presAssocID="{B3CF07C9-EB7A-4262-A4ED-CEF3D9E9B722}" presName="connectorText" presStyleLbl="sibTrans2D1" presStyleIdx="1" presStyleCnt="2"/>
      <dgm:spPr/>
    </dgm:pt>
  </dgm:ptLst>
  <dgm:cxnLst>
    <dgm:cxn modelId="{6756610C-F0A0-441A-B3F2-216B92CC95DF}" type="presOf" srcId="{A60423CD-BBC2-4C2D-BF64-03E13EBE767B}" destId="{9CC1C5E4-5085-451F-9E02-F3DB45A91821}" srcOrd="0" destOrd="0" presId="urn:microsoft.com/office/officeart/2005/8/layout/cycle2"/>
    <dgm:cxn modelId="{FEB54B67-E1DB-4851-984A-BBF12C483E07}" type="presOf" srcId="{B3CF07C9-EB7A-4262-A4ED-CEF3D9E9B722}" destId="{5258F602-5BD4-4901-A72D-3789CDA0F9C3}" srcOrd="1" destOrd="0" presId="urn:microsoft.com/office/officeart/2005/8/layout/cycle2"/>
    <dgm:cxn modelId="{8FE94051-567A-4B8C-85A1-68CFB4BA2665}" type="presOf" srcId="{7B5A7259-C084-4236-9BDE-8050A65A5EBE}" destId="{182C3295-5B4D-4A60-9881-BAFB124F8164}" srcOrd="1" destOrd="0" presId="urn:microsoft.com/office/officeart/2005/8/layout/cycle2"/>
    <dgm:cxn modelId="{72BFC057-4CBD-4B45-B22F-724A07EBE470}" type="presOf" srcId="{B3CF07C9-EB7A-4262-A4ED-CEF3D9E9B722}" destId="{29E012C5-E228-4CCF-9692-1CA0A18A7970}" srcOrd="0" destOrd="0" presId="urn:microsoft.com/office/officeart/2005/8/layout/cycle2"/>
    <dgm:cxn modelId="{C8029CB4-19BE-4956-92F2-2472E267B87D}" type="presOf" srcId="{7B5A7259-C084-4236-9BDE-8050A65A5EBE}" destId="{0081327C-E02A-4C76-9ACC-A488F34C1062}" srcOrd="0" destOrd="0" presId="urn:microsoft.com/office/officeart/2005/8/layout/cycle2"/>
    <dgm:cxn modelId="{C1DD3FBA-E012-4EDF-8985-16B1C07919DF}" srcId="{F5B3A956-432B-40B5-8125-264D16D71324}" destId="{A60423CD-BBC2-4C2D-BF64-03E13EBE767B}" srcOrd="1" destOrd="0" parTransId="{4CE1A36B-425E-4354-990B-DF22A96DAC01}" sibTransId="{B3CF07C9-EB7A-4262-A4ED-CEF3D9E9B722}"/>
    <dgm:cxn modelId="{DAEB8BD0-B36D-4DD5-B401-3995B0DFA64F}" srcId="{F5B3A956-432B-40B5-8125-264D16D71324}" destId="{9A4A109C-CCA1-4C3A-BDC8-447E8D734CFD}" srcOrd="0" destOrd="0" parTransId="{2F8B1EB5-C9A2-48C5-BBE2-141F5998290D}" sibTransId="{7B5A7259-C084-4236-9BDE-8050A65A5EBE}"/>
    <dgm:cxn modelId="{BA46EAF8-1458-4714-8FC9-BEC0B0FB778E}" type="presOf" srcId="{9A4A109C-CCA1-4C3A-BDC8-447E8D734CFD}" destId="{EAC3E705-B85F-4E8C-98F5-E5FBBA073AAB}" srcOrd="0" destOrd="0" presId="urn:microsoft.com/office/officeart/2005/8/layout/cycle2"/>
    <dgm:cxn modelId="{167F0CFD-CCAD-4A64-9857-900E7E33CC05}" type="presOf" srcId="{F5B3A956-432B-40B5-8125-264D16D71324}" destId="{EAB38F29-0D82-4A8A-ACE3-09A2978B30F1}" srcOrd="0" destOrd="0" presId="urn:microsoft.com/office/officeart/2005/8/layout/cycle2"/>
    <dgm:cxn modelId="{D5C1AE89-926A-4628-90BC-A0CA949147DC}" type="presParOf" srcId="{EAB38F29-0D82-4A8A-ACE3-09A2978B30F1}" destId="{EAC3E705-B85F-4E8C-98F5-E5FBBA073AAB}" srcOrd="0" destOrd="0" presId="urn:microsoft.com/office/officeart/2005/8/layout/cycle2"/>
    <dgm:cxn modelId="{0E391200-0301-44B2-B1AE-FAA06CBC1D11}" type="presParOf" srcId="{EAB38F29-0D82-4A8A-ACE3-09A2978B30F1}" destId="{0081327C-E02A-4C76-9ACC-A488F34C1062}" srcOrd="1" destOrd="0" presId="urn:microsoft.com/office/officeart/2005/8/layout/cycle2"/>
    <dgm:cxn modelId="{5EAC6392-E288-4B19-B988-4B3EAD2048F4}" type="presParOf" srcId="{0081327C-E02A-4C76-9ACC-A488F34C1062}" destId="{182C3295-5B4D-4A60-9881-BAFB124F8164}" srcOrd="0" destOrd="0" presId="urn:microsoft.com/office/officeart/2005/8/layout/cycle2"/>
    <dgm:cxn modelId="{2466369E-F25F-4505-B0DE-EFDD745E70C2}" type="presParOf" srcId="{EAB38F29-0D82-4A8A-ACE3-09A2978B30F1}" destId="{9CC1C5E4-5085-451F-9E02-F3DB45A91821}" srcOrd="2" destOrd="0" presId="urn:microsoft.com/office/officeart/2005/8/layout/cycle2"/>
    <dgm:cxn modelId="{00901E1B-679B-4B97-821D-B89319D2E78A}" type="presParOf" srcId="{EAB38F29-0D82-4A8A-ACE3-09A2978B30F1}" destId="{29E012C5-E228-4CCF-9692-1CA0A18A7970}" srcOrd="3" destOrd="0" presId="urn:microsoft.com/office/officeart/2005/8/layout/cycle2"/>
    <dgm:cxn modelId="{E13A8C60-968F-4335-9DEC-55E4038417B0}" type="presParOf" srcId="{29E012C5-E228-4CCF-9692-1CA0A18A7970}" destId="{5258F602-5BD4-4901-A72D-3789CDA0F9C3}"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8D5CF6-904C-4BC5-862F-D01214259E57}">
      <dsp:nvSpPr>
        <dsp:cNvPr id="0" name=""/>
        <dsp:cNvSpPr/>
      </dsp:nvSpPr>
      <dsp:spPr>
        <a:xfrm>
          <a:off x="0" y="2167"/>
          <a:ext cx="6559356" cy="941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bg1"/>
              </a:solidFill>
            </a:rPr>
            <a:t>Meaningfulness, perceived value of job,              learning, enjoyment </a:t>
          </a:r>
        </a:p>
      </dsp:txBody>
      <dsp:txXfrm>
        <a:off x="27584" y="29751"/>
        <a:ext cx="6504188" cy="886632"/>
      </dsp:txXfrm>
    </dsp:sp>
    <dsp:sp modelId="{F4412262-F517-46CF-B57A-9A798C961C06}">
      <dsp:nvSpPr>
        <dsp:cNvPr id="0" name=""/>
        <dsp:cNvSpPr/>
      </dsp:nvSpPr>
      <dsp:spPr>
        <a:xfrm rot="5400000">
          <a:off x="3025424" y="1027994"/>
          <a:ext cx="508507" cy="459152"/>
        </a:xfrm>
        <a:prstGeom prst="rightArrow">
          <a:avLst>
            <a:gd name="adj1" fmla="val 60000"/>
            <a:gd name="adj2" fmla="val 50000"/>
          </a:avLst>
        </a:prstGeom>
        <a:solidFill>
          <a:schemeClr val="tx1">
            <a:lumMod val="50000"/>
            <a:lumOff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dirty="0"/>
        </a:p>
      </dsp:txBody>
      <dsp:txXfrm rot="-5400000">
        <a:off x="3141931" y="1003317"/>
        <a:ext cx="275492" cy="370761"/>
      </dsp:txXfrm>
    </dsp:sp>
    <dsp:sp modelId="{E1BE953D-1701-4291-9379-1596FFB53AB2}">
      <dsp:nvSpPr>
        <dsp:cNvPr id="0" name=""/>
        <dsp:cNvSpPr/>
      </dsp:nvSpPr>
      <dsp:spPr>
        <a:xfrm>
          <a:off x="0" y="1571173"/>
          <a:ext cx="6559356" cy="10533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bg1"/>
              </a:solidFill>
            </a:rPr>
            <a:t>Improved mood, team cohesion and performance, personal change, and fewer depressive symptoms</a:t>
          </a:r>
        </a:p>
      </dsp:txBody>
      <dsp:txXfrm>
        <a:off x="30852" y="1602025"/>
        <a:ext cx="6497652" cy="9916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C3E705-B85F-4E8C-98F5-E5FBBA073AAB}">
      <dsp:nvSpPr>
        <dsp:cNvPr id="0" name=""/>
        <dsp:cNvSpPr/>
      </dsp:nvSpPr>
      <dsp:spPr>
        <a:xfrm>
          <a:off x="261" y="566811"/>
          <a:ext cx="1351288" cy="1351288"/>
        </a:xfrm>
        <a:prstGeom prst="ellipse">
          <a:avLst/>
        </a:prstGeom>
        <a:solidFill>
          <a:srgbClr val="C0504D"/>
        </a:solidFill>
        <a:ln w="38100" cap="flat" cmpd="sng" algn="ctr">
          <a:solidFill>
            <a:sysClr val="window" lastClr="FFFFFF"/>
          </a:solidFill>
          <a:prstDash val="solid"/>
          <a:miter lim="800000"/>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ysClr val="window" lastClr="FFFFFF"/>
              </a:solidFill>
              <a:latin typeface="Calibri"/>
              <a:ea typeface="+mn-ea"/>
              <a:cs typeface="+mn-cs"/>
            </a:rPr>
            <a:t>Individuals</a:t>
          </a:r>
        </a:p>
      </dsp:txBody>
      <dsp:txXfrm>
        <a:off x="198153" y="764703"/>
        <a:ext cx="955504" cy="955504"/>
      </dsp:txXfrm>
    </dsp:sp>
    <dsp:sp modelId="{0081327C-E02A-4C76-9ACC-A488F34C1062}">
      <dsp:nvSpPr>
        <dsp:cNvPr id="0" name=""/>
        <dsp:cNvSpPr/>
      </dsp:nvSpPr>
      <dsp:spPr>
        <a:xfrm>
          <a:off x="1245676" y="375960"/>
          <a:ext cx="840137" cy="456059"/>
        </a:xfrm>
        <a:prstGeom prst="rightArrow">
          <a:avLst>
            <a:gd name="adj1" fmla="val 60000"/>
            <a:gd name="adj2" fmla="val 50000"/>
          </a:avLst>
        </a:prstGeom>
        <a:solidFill>
          <a:srgbClr val="4F81BD">
            <a:tint val="60000"/>
            <a:hueOff val="0"/>
            <a:satOff val="0"/>
            <a:lumOff val="0"/>
            <a:alphaOff val="0"/>
          </a:srgb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solidFill>
              <a:sysClr val="window" lastClr="FFFFFF"/>
            </a:solidFill>
            <a:latin typeface="Calibri"/>
            <a:ea typeface="+mn-ea"/>
            <a:cs typeface="+mn-cs"/>
          </a:endParaRPr>
        </a:p>
      </dsp:txBody>
      <dsp:txXfrm>
        <a:off x="1245676" y="467172"/>
        <a:ext cx="703319" cy="273635"/>
      </dsp:txXfrm>
    </dsp:sp>
    <dsp:sp modelId="{9CC1C5E4-5085-451F-9E02-F3DB45A91821}">
      <dsp:nvSpPr>
        <dsp:cNvPr id="0" name=""/>
        <dsp:cNvSpPr/>
      </dsp:nvSpPr>
      <dsp:spPr>
        <a:xfrm>
          <a:off x="2027496" y="566811"/>
          <a:ext cx="1351288" cy="1351288"/>
        </a:xfrm>
        <a:prstGeom prst="ellipse">
          <a:avLst/>
        </a:prstGeom>
        <a:solidFill>
          <a:srgbClr val="4F81BD">
            <a:hueOff val="0"/>
            <a:satOff val="0"/>
            <a:lumOff val="0"/>
            <a:alphaOff val="0"/>
          </a:srgbClr>
        </a:solidFill>
        <a:ln w="38100" cap="flat" cmpd="sng" algn="ctr">
          <a:solidFill>
            <a:sysClr val="window" lastClr="FFFFFF">
              <a:hueOff val="0"/>
              <a:satOff val="0"/>
              <a:lumOff val="0"/>
              <a:alphaOff val="0"/>
            </a:sysClr>
          </a:solidFill>
          <a:prstDash val="solid"/>
          <a:miter lim="800000"/>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a:solidFill>
                <a:sysClr val="window" lastClr="FFFFFF"/>
              </a:solidFill>
              <a:latin typeface="Calibri"/>
              <a:ea typeface="+mn-ea"/>
              <a:cs typeface="+mn-cs"/>
            </a:rPr>
            <a:t>Team</a:t>
          </a:r>
        </a:p>
      </dsp:txBody>
      <dsp:txXfrm>
        <a:off x="2225388" y="764703"/>
        <a:ext cx="955504" cy="955504"/>
      </dsp:txXfrm>
    </dsp:sp>
    <dsp:sp modelId="{29E012C5-E228-4CCF-9692-1CA0A18A7970}">
      <dsp:nvSpPr>
        <dsp:cNvPr id="0" name=""/>
        <dsp:cNvSpPr/>
      </dsp:nvSpPr>
      <dsp:spPr>
        <a:xfrm rot="10800000">
          <a:off x="1293231" y="1652891"/>
          <a:ext cx="840137" cy="456059"/>
        </a:xfrm>
        <a:prstGeom prst="rightArrow">
          <a:avLst>
            <a:gd name="adj1" fmla="val 60000"/>
            <a:gd name="adj2" fmla="val 50000"/>
          </a:avLst>
        </a:prstGeom>
        <a:solidFill>
          <a:srgbClr val="4F81BD">
            <a:tint val="60000"/>
            <a:hueOff val="0"/>
            <a:satOff val="0"/>
            <a:lumOff val="0"/>
            <a:alphaOff val="0"/>
          </a:srgb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solidFill>
              <a:sysClr val="window" lastClr="FFFFFF"/>
            </a:solidFill>
            <a:latin typeface="Calibri"/>
            <a:ea typeface="+mn-ea"/>
            <a:cs typeface="+mn-cs"/>
          </a:endParaRPr>
        </a:p>
      </dsp:txBody>
      <dsp:txXfrm rot="10800000">
        <a:off x="1430049" y="1744103"/>
        <a:ext cx="703319" cy="273635"/>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14A41C9-3942-4586-BBDF-86FA45855A5C}" type="datetimeFigureOut">
              <a:rPr lang="en-US" smtClean="0"/>
              <a:t>5/1/2024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460DB3-A599-495D-AFFF-20C2926BF442}" type="slidenum">
              <a:rPr lang="en-US" smtClean="0"/>
              <a:t>‹#›</a:t>
            </a:fld>
            <a:endParaRPr lang="en-US"/>
          </a:p>
        </p:txBody>
      </p:sp>
    </p:spTree>
    <p:extLst>
      <p:ext uri="{BB962C8B-B14F-4D97-AF65-F5344CB8AC3E}">
        <p14:creationId xmlns:p14="http://schemas.microsoft.com/office/powerpoint/2010/main" val="3059633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26F272-9F1F-4C6C-BC57-87D54B9E1B77}" type="datetimeFigureOut">
              <a:rPr lang="en-US" smtClean="0"/>
              <a:t>4/29/2024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3C5613-C4D7-4A63-985A-466D328A6E73}" type="slidenum">
              <a:rPr lang="en-US" smtClean="0"/>
              <a:t>‹#›</a:t>
            </a:fld>
            <a:endParaRPr lang="en-US"/>
          </a:p>
        </p:txBody>
      </p:sp>
    </p:spTree>
    <p:extLst>
      <p:ext uri="{BB962C8B-B14F-4D97-AF65-F5344CB8AC3E}">
        <p14:creationId xmlns:p14="http://schemas.microsoft.com/office/powerpoint/2010/main" val="2002365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dirty="0"/>
          </a:p>
        </p:txBody>
      </p:sp>
    </p:spTree>
    <p:extLst>
      <p:ext uri="{BB962C8B-B14F-4D97-AF65-F5344CB8AC3E}">
        <p14:creationId xmlns:p14="http://schemas.microsoft.com/office/powerpoint/2010/main" val="3420724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buFont typeface="Wingdings" panose="05000000000000000000" pitchFamily="2" charset="2"/>
              <a:buChar char="v"/>
            </a:pPr>
            <a:r>
              <a:rPr lang="en-US" kern="0" dirty="0">
                <a:latin typeface="+mn-lt"/>
              </a:rPr>
              <a:t>Effective teams overcome individual-level issues to achieve goals</a:t>
            </a:r>
          </a:p>
          <a:p>
            <a:pPr>
              <a:spcAft>
                <a:spcPts val="600"/>
              </a:spcAft>
              <a:buFont typeface="Wingdings" panose="05000000000000000000" pitchFamily="2" charset="2"/>
              <a:buChar char="v"/>
            </a:pPr>
            <a:r>
              <a:rPr lang="en-US" kern="0" dirty="0">
                <a:latin typeface="+mn-lt"/>
              </a:rPr>
              <a:t>Ineffective teams have increased vulnerability and may decline in performance, even if they have the “best” individuals</a:t>
            </a:r>
            <a:endParaRPr lang="en-US" sz="700" i="1" dirty="0">
              <a:latin typeface="+mn-lt"/>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kern="0" dirty="0">
                <a:latin typeface="+mn-lt"/>
              </a:rPr>
              <a:t>Fighter pilot study – high-high ability pairs have a synergistic gain in performance (they do better together than either individual by himself), whereas high-low and low-low pairs didn’t</a:t>
            </a:r>
          </a:p>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2</a:t>
            </a:fld>
            <a:endParaRPr lang="en-US"/>
          </a:p>
        </p:txBody>
      </p:sp>
    </p:spTree>
    <p:extLst>
      <p:ext uri="{BB962C8B-B14F-4D97-AF65-F5344CB8AC3E}">
        <p14:creationId xmlns:p14="http://schemas.microsoft.com/office/powerpoint/2010/main" val="3397284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3</a:t>
            </a:fld>
            <a:endParaRPr lang="en-US"/>
          </a:p>
        </p:txBody>
      </p:sp>
    </p:spTree>
    <p:extLst>
      <p:ext uri="{BB962C8B-B14F-4D97-AF65-F5344CB8AC3E}">
        <p14:creationId xmlns:p14="http://schemas.microsoft.com/office/powerpoint/2010/main" val="1082047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17538" y="290513"/>
            <a:ext cx="8243888" cy="4638675"/>
          </a:xfrm>
        </p:spPr>
      </p:sp>
      <p:sp>
        <p:nvSpPr>
          <p:cNvPr id="4" name="Slide Number Placeholder 3"/>
          <p:cNvSpPr>
            <a:spLocks noGrp="1"/>
          </p:cNvSpPr>
          <p:nvPr>
            <p:ph type="sldNum" sz="quarter" idx="10"/>
          </p:nvPr>
        </p:nvSpPr>
        <p:spPr/>
        <p:txBody>
          <a:bodyPr/>
          <a:lstStyle/>
          <a:p>
            <a:fld id="{4729073F-FF10-4A9A-BAD3-C27A1021F93F}" type="slidenum">
              <a:rPr lang="en-US" smtClean="0"/>
              <a:pPr/>
              <a:t>5</a:t>
            </a:fld>
            <a:endParaRPr lang="en-US" dirty="0"/>
          </a:p>
        </p:txBody>
      </p:sp>
    </p:spTree>
    <p:extLst>
      <p:ext uri="{BB962C8B-B14F-4D97-AF65-F5344CB8AC3E}">
        <p14:creationId xmlns:p14="http://schemas.microsoft.com/office/powerpoint/2010/main" val="4082279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7</a:t>
            </a:fld>
            <a:endParaRPr lang="en-US"/>
          </a:p>
        </p:txBody>
      </p:sp>
    </p:spTree>
    <p:extLst>
      <p:ext uri="{BB962C8B-B14F-4D97-AF65-F5344CB8AC3E}">
        <p14:creationId xmlns:p14="http://schemas.microsoft.com/office/powerpoint/2010/main" val="2272038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8</a:t>
            </a:fld>
            <a:endParaRPr lang="en-US"/>
          </a:p>
        </p:txBody>
      </p:sp>
    </p:spTree>
    <p:extLst>
      <p:ext uri="{BB962C8B-B14F-4D97-AF65-F5344CB8AC3E}">
        <p14:creationId xmlns:p14="http://schemas.microsoft.com/office/powerpoint/2010/main" val="1310856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14</a:t>
            </a:fld>
            <a:endParaRPr lang="en-US"/>
          </a:p>
        </p:txBody>
      </p:sp>
    </p:spTree>
    <p:extLst>
      <p:ext uri="{BB962C8B-B14F-4D97-AF65-F5344CB8AC3E}">
        <p14:creationId xmlns:p14="http://schemas.microsoft.com/office/powerpoint/2010/main" val="4066874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15</a:t>
            </a:fld>
            <a:endParaRPr lang="en-US"/>
          </a:p>
        </p:txBody>
      </p:sp>
    </p:spTree>
    <p:extLst>
      <p:ext uri="{BB962C8B-B14F-4D97-AF65-F5344CB8AC3E}">
        <p14:creationId xmlns:p14="http://schemas.microsoft.com/office/powerpoint/2010/main" val="2815235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4850"/>
            <a:ext cx="6173788" cy="3473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970436" y="8830627"/>
            <a:ext cx="3038372" cy="464184"/>
          </a:xfrm>
          <a:prstGeom prst="rect">
            <a:avLst/>
          </a:prstGeom>
        </p:spPr>
        <p:txBody>
          <a:bodyPr/>
          <a:lstStyle/>
          <a:p>
            <a:fld id="{DB096716-D614-485C-A35F-E3BFAA7D073A}" type="slidenum">
              <a:rPr lang="en-US" smtClean="0"/>
              <a:pPr/>
              <a:t>16</a:t>
            </a:fld>
            <a:endParaRPr lang="en-US" dirty="0"/>
          </a:p>
        </p:txBody>
      </p:sp>
    </p:spTree>
    <p:extLst>
      <p:ext uri="{BB962C8B-B14F-4D97-AF65-F5344CB8AC3E}">
        <p14:creationId xmlns:p14="http://schemas.microsoft.com/office/powerpoint/2010/main" val="2392086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17</a:t>
            </a:fld>
            <a:endParaRPr lang="en-US"/>
          </a:p>
        </p:txBody>
      </p:sp>
    </p:spTree>
    <p:extLst>
      <p:ext uri="{BB962C8B-B14F-4D97-AF65-F5344CB8AC3E}">
        <p14:creationId xmlns:p14="http://schemas.microsoft.com/office/powerpoint/2010/main" val="2450420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19</a:t>
            </a:fld>
            <a:endParaRPr lang="en-US"/>
          </a:p>
        </p:txBody>
      </p:sp>
    </p:spTree>
    <p:extLst>
      <p:ext uri="{BB962C8B-B14F-4D97-AF65-F5344CB8AC3E}">
        <p14:creationId xmlns:p14="http://schemas.microsoft.com/office/powerpoint/2010/main" val="3602095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20</a:t>
            </a:fld>
            <a:endParaRPr lang="en-US"/>
          </a:p>
        </p:txBody>
      </p:sp>
    </p:spTree>
    <p:extLst>
      <p:ext uri="{BB962C8B-B14F-4D97-AF65-F5344CB8AC3E}">
        <p14:creationId xmlns:p14="http://schemas.microsoft.com/office/powerpoint/2010/main" val="3752367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800" kern="0" dirty="0"/>
              <a:t>‘Worst’ pairing reported better relationships when paired</a:t>
            </a:r>
          </a:p>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21</a:t>
            </a:fld>
            <a:endParaRPr lang="en-US"/>
          </a:p>
        </p:txBody>
      </p:sp>
    </p:spTree>
    <p:extLst>
      <p:ext uri="{BB962C8B-B14F-4D97-AF65-F5344CB8AC3E}">
        <p14:creationId xmlns:p14="http://schemas.microsoft.com/office/powerpoint/2010/main" val="29906890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22</a:t>
            </a:fld>
            <a:endParaRPr lang="en-US"/>
          </a:p>
        </p:txBody>
      </p:sp>
    </p:spTree>
    <p:extLst>
      <p:ext uri="{BB962C8B-B14F-4D97-AF65-F5344CB8AC3E}">
        <p14:creationId xmlns:p14="http://schemas.microsoft.com/office/powerpoint/2010/main" val="14673213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26</a:t>
            </a:fld>
            <a:endParaRPr lang="en-US"/>
          </a:p>
        </p:txBody>
      </p:sp>
    </p:spTree>
    <p:extLst>
      <p:ext uri="{BB962C8B-B14F-4D97-AF65-F5344CB8AC3E}">
        <p14:creationId xmlns:p14="http://schemas.microsoft.com/office/powerpoint/2010/main" val="36226208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27</a:t>
            </a:fld>
            <a:endParaRPr lang="en-US"/>
          </a:p>
        </p:txBody>
      </p:sp>
    </p:spTree>
    <p:extLst>
      <p:ext uri="{BB962C8B-B14F-4D97-AF65-F5344CB8AC3E}">
        <p14:creationId xmlns:p14="http://schemas.microsoft.com/office/powerpoint/2010/main" val="591218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29</a:t>
            </a:fld>
            <a:endParaRPr lang="en-US"/>
          </a:p>
        </p:txBody>
      </p:sp>
    </p:spTree>
    <p:extLst>
      <p:ext uri="{BB962C8B-B14F-4D97-AF65-F5344CB8AC3E}">
        <p14:creationId xmlns:p14="http://schemas.microsoft.com/office/powerpoint/2010/main" val="26432565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31</a:t>
            </a:fld>
            <a:endParaRPr lang="en-US"/>
          </a:p>
        </p:txBody>
      </p:sp>
    </p:spTree>
    <p:extLst>
      <p:ext uri="{BB962C8B-B14F-4D97-AF65-F5344CB8AC3E}">
        <p14:creationId xmlns:p14="http://schemas.microsoft.com/office/powerpoint/2010/main" val="1359637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dirty="0"/>
              <a:t>Individual well-being – stress, frustration</a:t>
            </a:r>
          </a:p>
          <a:p>
            <a:pPr lvl="1"/>
            <a:r>
              <a:rPr lang="en-US" sz="1200" dirty="0"/>
              <a:t>Individual performance – cognitive load, errors, reduced situation awareness</a:t>
            </a:r>
          </a:p>
          <a:p>
            <a:pPr lvl="1"/>
            <a:r>
              <a:rPr lang="en-US" sz="1200" dirty="0"/>
              <a:t>Team performance – reduced comm quality and quantity, reduced shared mental models, coordination decrements, reduced cohesion, errors, LOMO and task objectives</a:t>
            </a:r>
          </a:p>
          <a:p>
            <a:pPr lvl="1"/>
            <a:r>
              <a:rPr lang="en-US" sz="1200" dirty="0"/>
              <a:t>Team cohesion – reduced social support, conflict, in-group/out-grouping, performance decrements</a:t>
            </a:r>
          </a:p>
          <a:p>
            <a:pPr lvl="1"/>
            <a:r>
              <a:rPr lang="en-US" sz="1200" dirty="0"/>
              <a:t>Family connectedness </a:t>
            </a:r>
          </a:p>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35</a:t>
            </a:fld>
            <a:endParaRPr lang="en-US"/>
          </a:p>
        </p:txBody>
      </p:sp>
    </p:spTree>
    <p:extLst>
      <p:ext uri="{BB962C8B-B14F-4D97-AF65-F5344CB8AC3E}">
        <p14:creationId xmlns:p14="http://schemas.microsoft.com/office/powerpoint/2010/main" val="18622354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36</a:t>
            </a:fld>
            <a:endParaRPr lang="en-US"/>
          </a:p>
        </p:txBody>
      </p:sp>
    </p:spTree>
    <p:extLst>
      <p:ext uri="{BB962C8B-B14F-4D97-AF65-F5344CB8AC3E}">
        <p14:creationId xmlns:p14="http://schemas.microsoft.com/office/powerpoint/2010/main" val="9027218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xfrm>
            <a:off x="419100" y="704850"/>
            <a:ext cx="6173788" cy="3473450"/>
          </a:xfrm>
          <a:ln/>
        </p:spPr>
      </p:sp>
      <p:sp>
        <p:nvSpPr>
          <p:cNvPr id="11673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191105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39</a:t>
            </a:fld>
            <a:endParaRPr lang="en-US"/>
          </a:p>
        </p:txBody>
      </p:sp>
    </p:spTree>
    <p:extLst>
      <p:ext uri="{BB962C8B-B14F-4D97-AF65-F5344CB8AC3E}">
        <p14:creationId xmlns:p14="http://schemas.microsoft.com/office/powerpoint/2010/main" val="3553339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40</a:t>
            </a:fld>
            <a:endParaRPr lang="en-US"/>
          </a:p>
        </p:txBody>
      </p:sp>
    </p:spTree>
    <p:extLst>
      <p:ext uri="{BB962C8B-B14F-4D97-AF65-F5344CB8AC3E}">
        <p14:creationId xmlns:p14="http://schemas.microsoft.com/office/powerpoint/2010/main" val="10286030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43</a:t>
            </a:fld>
            <a:endParaRPr lang="en-US"/>
          </a:p>
        </p:txBody>
      </p:sp>
    </p:spTree>
    <p:extLst>
      <p:ext uri="{BB962C8B-B14F-4D97-AF65-F5344CB8AC3E}">
        <p14:creationId xmlns:p14="http://schemas.microsoft.com/office/powerpoint/2010/main" val="12534234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383C5613-C4D7-4A63-985A-466D328A6E73}" type="slidenum">
              <a:rPr lang="en-US" smtClean="0"/>
              <a:t>44</a:t>
            </a:fld>
            <a:endParaRPr lang="en-US"/>
          </a:p>
        </p:txBody>
      </p:sp>
    </p:spTree>
    <p:extLst>
      <p:ext uri="{BB962C8B-B14F-4D97-AF65-F5344CB8AC3E}">
        <p14:creationId xmlns:p14="http://schemas.microsoft.com/office/powerpoint/2010/main" val="11057550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Energy Management</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Mental Performance</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5B31C2-E67F-4A41-99AB-1D23125ED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21998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5" name="Rectangle 14">
            <a:extLst>
              <a:ext uri="{FF2B5EF4-FFF2-40B4-BE49-F238E27FC236}">
                <a16:creationId xmlns:a16="http://schemas.microsoft.com/office/drawing/2014/main" id="{8296DE4A-F392-4CA1-9D0D-95BB31B3245C}"/>
              </a:ext>
            </a:extLst>
          </p:cNvPr>
          <p:cNvSpPr/>
          <p:nvPr userDrawn="1"/>
        </p:nvSpPr>
        <p:spPr>
          <a:xfrm rot="10800000">
            <a:off x="4267198" y="3396028"/>
            <a:ext cx="7924797" cy="2807629"/>
          </a:xfrm>
          <a:prstGeom prst="rect">
            <a:avLst/>
          </a:prstGeom>
          <a:gradFill flip="none" rotWithShape="1">
            <a:gsLst>
              <a:gs pos="0">
                <a:srgbClr val="90BED5">
                  <a:alpha val="31000"/>
                </a:srgbClr>
              </a:gs>
              <a:gs pos="100000">
                <a:schemeClr val="bg1">
                  <a:alpha val="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620767" y="3571689"/>
            <a:ext cx="7361167" cy="1492392"/>
          </a:xfrm>
        </p:spPr>
        <p:txBody>
          <a:bodyPr anchor="b">
            <a:normAutofit/>
          </a:bodyPr>
          <a:lstStyle>
            <a:lvl1pPr marL="0" indent="0" algn="r">
              <a:defRPr sz="3200" b="1">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4611536" y="5244824"/>
            <a:ext cx="7370057" cy="778093"/>
          </a:xfrm>
        </p:spPr>
        <p:txBody>
          <a:bodyPr anchor="t">
            <a:noAutofit/>
          </a:bodyPr>
          <a:lstStyle>
            <a:lvl1pPr marL="0" indent="0" algn="r">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Box 5"/>
          <p:cNvSpPr txBox="1"/>
          <p:nvPr userDrawn="1"/>
        </p:nvSpPr>
        <p:spPr>
          <a:xfrm>
            <a:off x="9534939" y="6560854"/>
            <a:ext cx="2580862" cy="297146"/>
          </a:xfrm>
          <a:prstGeom prst="rect">
            <a:avLst/>
          </a:prstGeom>
          <a:noFill/>
          <a:effectLst/>
        </p:spPr>
        <p:txBody>
          <a:bodyPr wrap="square"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600" kern="1200" dirty="0">
                <a:solidFill>
                  <a:schemeClr val="tx2">
                    <a:lumMod val="60000"/>
                    <a:lumOff val="40000"/>
                  </a:schemeClr>
                </a:solidFill>
                <a:effectLst/>
                <a:latin typeface="Arial" panose="020B0604020202020204" pitchFamily="34" charset="0"/>
                <a:ea typeface="+mn-ea"/>
                <a:cs typeface="Arial" panose="020B0604020202020204" pitchFamily="34" charset="0"/>
              </a:rPr>
              <a:t>©2021 </a:t>
            </a:r>
            <a:r>
              <a:rPr lang="en-US" sz="700" kern="1200" noProof="0" dirty="0">
                <a:solidFill>
                  <a:schemeClr val="tx2">
                    <a:lumMod val="60000"/>
                    <a:lumOff val="40000"/>
                  </a:schemeClr>
                </a:solidFill>
                <a:effectLst/>
                <a:latin typeface="+mn-lt"/>
                <a:ea typeface="+mn-ea"/>
                <a:cs typeface="+mn-cs"/>
              </a:rPr>
              <a:t>Human Health and Performance Contract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600" dirty="0">
              <a:solidFill>
                <a:schemeClr val="tx2">
                  <a:lumMod val="60000"/>
                  <a:lumOff val="40000"/>
                </a:schemeClr>
              </a:solidFill>
              <a:effectLst/>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B3FE4CD7-DFEA-490D-8FBE-A191C9E0D763}"/>
              </a:ext>
            </a:extLst>
          </p:cNvPr>
          <p:cNvSpPr/>
          <p:nvPr userDrawn="1"/>
        </p:nvSpPr>
        <p:spPr>
          <a:xfrm flipV="1">
            <a:off x="4620766" y="3340471"/>
            <a:ext cx="7571233" cy="45719"/>
          </a:xfrm>
          <a:prstGeom prst="rect">
            <a:avLst/>
          </a:prstGeom>
          <a:gradFill flip="none" rotWithShape="1">
            <a:gsLst>
              <a:gs pos="100000">
                <a:schemeClr val="accent1">
                  <a:lumMod val="75000"/>
                  <a:alpha val="0"/>
                </a:schemeClr>
              </a:gs>
              <a:gs pos="0">
                <a:srgbClr val="6097BE"/>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05C"/>
              </a:solidFill>
            </a:endParaRPr>
          </a:p>
        </p:txBody>
      </p:sp>
      <p:pic>
        <p:nvPicPr>
          <p:cNvPr id="10" name="Picture 9">
            <a:extLst>
              <a:ext uri="{FF2B5EF4-FFF2-40B4-BE49-F238E27FC236}">
                <a16:creationId xmlns:a16="http://schemas.microsoft.com/office/drawing/2014/main" id="{D31A7A1B-2FD4-469E-980A-5782A528821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805861" y="2044482"/>
            <a:ext cx="1031842" cy="1031842"/>
          </a:xfrm>
          <a:prstGeom prst="rect">
            <a:avLst/>
          </a:prstGeom>
        </p:spPr>
      </p:pic>
      <p:pic>
        <p:nvPicPr>
          <p:cNvPr id="12" name="Picture 11">
            <a:extLst>
              <a:ext uri="{FF2B5EF4-FFF2-40B4-BE49-F238E27FC236}">
                <a16:creationId xmlns:a16="http://schemas.microsoft.com/office/drawing/2014/main" id="{75EE784D-52FF-4F67-960B-E38BD3F09E9B}"/>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8639849" y="2148293"/>
            <a:ext cx="1467707" cy="812480"/>
          </a:xfrm>
          <a:prstGeom prst="rect">
            <a:avLst/>
          </a:prstGeom>
        </p:spPr>
      </p:pic>
      <p:pic>
        <p:nvPicPr>
          <p:cNvPr id="14" name="Picture 13">
            <a:extLst>
              <a:ext uri="{FF2B5EF4-FFF2-40B4-BE49-F238E27FC236}">
                <a16:creationId xmlns:a16="http://schemas.microsoft.com/office/drawing/2014/main" id="{DE744CA2-8DBD-4CF5-A48C-799D630BDD7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0824137" y="2032239"/>
            <a:ext cx="1157456" cy="1019253"/>
          </a:xfrm>
          <a:prstGeom prst="rect">
            <a:avLst/>
          </a:prstGeom>
        </p:spPr>
      </p:pic>
      <p:sp>
        <p:nvSpPr>
          <p:cNvPr id="18" name="Rectangle 17">
            <a:extLst>
              <a:ext uri="{FF2B5EF4-FFF2-40B4-BE49-F238E27FC236}">
                <a16:creationId xmlns:a16="http://schemas.microsoft.com/office/drawing/2014/main" id="{FBB48D66-02CF-4B24-A195-D2AE95678E67}"/>
              </a:ext>
            </a:extLst>
          </p:cNvPr>
          <p:cNvSpPr/>
          <p:nvPr userDrawn="1"/>
        </p:nvSpPr>
        <p:spPr>
          <a:xfrm flipV="1">
            <a:off x="4620766" y="6195430"/>
            <a:ext cx="7571233" cy="45719"/>
          </a:xfrm>
          <a:prstGeom prst="rect">
            <a:avLst/>
          </a:prstGeom>
          <a:gradFill flip="none" rotWithShape="1">
            <a:gsLst>
              <a:gs pos="100000">
                <a:schemeClr val="accent1">
                  <a:lumMod val="75000"/>
                  <a:alpha val="0"/>
                </a:schemeClr>
              </a:gs>
              <a:gs pos="0">
                <a:srgbClr val="6198BF"/>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05C"/>
              </a:solidFill>
            </a:endParaRPr>
          </a:p>
        </p:txBody>
      </p:sp>
      <p:sp>
        <p:nvSpPr>
          <p:cNvPr id="4" name="Oval 3">
            <a:extLst>
              <a:ext uri="{FF2B5EF4-FFF2-40B4-BE49-F238E27FC236}">
                <a16:creationId xmlns:a16="http://schemas.microsoft.com/office/drawing/2014/main" id="{F358C166-41BE-435C-A722-8A6F2EDD3FA3}"/>
              </a:ext>
            </a:extLst>
          </p:cNvPr>
          <p:cNvSpPr/>
          <p:nvPr userDrawn="1"/>
        </p:nvSpPr>
        <p:spPr>
          <a:xfrm>
            <a:off x="3596106" y="1786019"/>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14CBFA50-9689-46AB-BDC0-DBC3854AF6F5}"/>
              </a:ext>
            </a:extLst>
          </p:cNvPr>
          <p:cNvSpPr/>
          <p:nvPr userDrawn="1"/>
        </p:nvSpPr>
        <p:spPr>
          <a:xfrm>
            <a:off x="3992346" y="1107839"/>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B560583-B5B0-4821-9107-369A287A9DFC}"/>
              </a:ext>
            </a:extLst>
          </p:cNvPr>
          <p:cNvSpPr/>
          <p:nvPr userDrawn="1"/>
        </p:nvSpPr>
        <p:spPr>
          <a:xfrm>
            <a:off x="3215106" y="894479"/>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173472F1-2CB8-40AA-ACDE-7DD6E3FED085}"/>
              </a:ext>
            </a:extLst>
          </p:cNvPr>
          <p:cNvSpPr/>
          <p:nvPr userDrawn="1"/>
        </p:nvSpPr>
        <p:spPr>
          <a:xfrm>
            <a:off x="2376906" y="92389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2BB04FC2-8D4B-4886-91B5-D4110EB46A8B}"/>
              </a:ext>
            </a:extLst>
          </p:cNvPr>
          <p:cNvSpPr/>
          <p:nvPr userDrawn="1"/>
        </p:nvSpPr>
        <p:spPr>
          <a:xfrm>
            <a:off x="2034006" y="144205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4EE4F315-79CC-4E86-BDD8-30FD91205D6F}"/>
              </a:ext>
            </a:extLst>
          </p:cNvPr>
          <p:cNvSpPr/>
          <p:nvPr userDrawn="1"/>
        </p:nvSpPr>
        <p:spPr>
          <a:xfrm>
            <a:off x="1820646" y="222691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D6352777-E789-4F3A-A002-8368A8E1A9E2}"/>
              </a:ext>
            </a:extLst>
          </p:cNvPr>
          <p:cNvSpPr/>
          <p:nvPr userDrawn="1"/>
        </p:nvSpPr>
        <p:spPr>
          <a:xfrm>
            <a:off x="1272006" y="159445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4EAF8D9-E29A-4D91-874B-B680C866F502}"/>
              </a:ext>
            </a:extLst>
          </p:cNvPr>
          <p:cNvSpPr/>
          <p:nvPr userDrawn="1"/>
        </p:nvSpPr>
        <p:spPr>
          <a:xfrm>
            <a:off x="3733266" y="13141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574E5407-4DC1-4A23-BBAC-04E135A15C66}"/>
              </a:ext>
            </a:extLst>
          </p:cNvPr>
          <p:cNvSpPr/>
          <p:nvPr userDrawn="1"/>
        </p:nvSpPr>
        <p:spPr>
          <a:xfrm>
            <a:off x="2788386" y="36763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5761CFF3-5C84-47C3-8B4C-A7E6D0560F1C}"/>
              </a:ext>
            </a:extLst>
          </p:cNvPr>
          <p:cNvSpPr/>
          <p:nvPr userDrawn="1"/>
        </p:nvSpPr>
        <p:spPr>
          <a:xfrm>
            <a:off x="2733443" y="405571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0906380"/>
      </p:ext>
    </p:extLst>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par>
                                <p:cTn id="8" presetID="19" presetClass="emph" presetSubtype="0" fill="hold" grpId="0" nodeType="withEffect">
                                  <p:stCondLst>
                                    <p:cond delay="0"/>
                                  </p:stCondLst>
                                  <p:childTnLst>
                                    <p:animClr clrSpc="rgb" dir="cw">
                                      <p:cBhvr override="childStyle">
                                        <p:cTn id="9" dur="500" fill="hold"/>
                                        <p:tgtEl>
                                          <p:spTgt spid="4"/>
                                        </p:tgtEl>
                                        <p:attrNameLst>
                                          <p:attrName>style.color</p:attrName>
                                        </p:attrNameLst>
                                      </p:cBhvr>
                                      <p:to>
                                        <a:srgbClr val="A2C7E2"/>
                                      </p:to>
                                    </p:animClr>
                                    <p:animClr clrSpc="rgb" dir="cw">
                                      <p:cBhvr>
                                        <p:cTn id="10" dur="500" fill="hold"/>
                                        <p:tgtEl>
                                          <p:spTgt spid="4"/>
                                        </p:tgtEl>
                                        <p:attrNameLst>
                                          <p:attrName>fillcolor</p:attrName>
                                        </p:attrNameLst>
                                      </p:cBhvr>
                                      <p:to>
                                        <a:srgbClr val="A2C7E2"/>
                                      </p:to>
                                    </p:animClr>
                                    <p:set>
                                      <p:cBhvr>
                                        <p:cTn id="11" dur="500" fill="hold"/>
                                        <p:tgtEl>
                                          <p:spTgt spid="4"/>
                                        </p:tgtEl>
                                        <p:attrNameLst>
                                          <p:attrName>fill.type</p:attrName>
                                        </p:attrNameLst>
                                      </p:cBhvr>
                                      <p:to>
                                        <p:strVal val="solid"/>
                                      </p:to>
                                    </p:set>
                                    <p:set>
                                      <p:cBhvr>
                                        <p:cTn id="12" dur="500" fill="hold"/>
                                        <p:tgtEl>
                                          <p:spTgt spid="4"/>
                                        </p:tgtEl>
                                        <p:attrNameLst>
                                          <p:attrName>fill.on</p:attrName>
                                        </p:attrNameLst>
                                      </p:cBhvr>
                                      <p:to>
                                        <p:strVal val="true"/>
                                      </p:to>
                                    </p:set>
                                  </p:childTnLst>
                                </p:cTn>
                              </p:par>
                              <p:par>
                                <p:cTn id="13" presetID="53" presetClass="entr" presetSubtype="16" fill="hold" grpId="1"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19" presetClass="emph" presetSubtype="0" fill="hold" grpId="0" nodeType="withEffect">
                                  <p:stCondLst>
                                    <p:cond delay="750"/>
                                  </p:stCondLst>
                                  <p:childTnLst>
                                    <p:animClr clrSpc="rgb" dir="cw">
                                      <p:cBhvr override="childStyle">
                                        <p:cTn id="19" dur="500" fill="hold"/>
                                        <p:tgtEl>
                                          <p:spTgt spid="19"/>
                                        </p:tgtEl>
                                        <p:attrNameLst>
                                          <p:attrName>style.color</p:attrName>
                                        </p:attrNameLst>
                                      </p:cBhvr>
                                      <p:to>
                                        <a:srgbClr val="A2C7E2"/>
                                      </p:to>
                                    </p:animClr>
                                    <p:animClr clrSpc="rgb" dir="cw">
                                      <p:cBhvr>
                                        <p:cTn id="20" dur="500" fill="hold"/>
                                        <p:tgtEl>
                                          <p:spTgt spid="19"/>
                                        </p:tgtEl>
                                        <p:attrNameLst>
                                          <p:attrName>fillcolor</p:attrName>
                                        </p:attrNameLst>
                                      </p:cBhvr>
                                      <p:to>
                                        <a:srgbClr val="A2C7E2"/>
                                      </p:to>
                                    </p:animClr>
                                    <p:set>
                                      <p:cBhvr>
                                        <p:cTn id="21" dur="500" fill="hold"/>
                                        <p:tgtEl>
                                          <p:spTgt spid="19"/>
                                        </p:tgtEl>
                                        <p:attrNameLst>
                                          <p:attrName>fill.type</p:attrName>
                                        </p:attrNameLst>
                                      </p:cBhvr>
                                      <p:to>
                                        <p:strVal val="solid"/>
                                      </p:to>
                                    </p:set>
                                    <p:set>
                                      <p:cBhvr>
                                        <p:cTn id="22" dur="500" fill="hold"/>
                                        <p:tgtEl>
                                          <p:spTgt spid="19"/>
                                        </p:tgtEl>
                                        <p:attrNameLst>
                                          <p:attrName>fill.on</p:attrName>
                                        </p:attrNameLst>
                                      </p:cBhvr>
                                      <p:to>
                                        <p:strVal val="true"/>
                                      </p:to>
                                    </p:set>
                                  </p:childTnLst>
                                </p:cTn>
                              </p:par>
                              <p:par>
                                <p:cTn id="23" presetID="53" presetClass="entr" presetSubtype="16" fill="hold" grpId="1" nodeType="withEffect">
                                  <p:stCondLst>
                                    <p:cond delay="75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cTn>
                              </p:par>
                              <p:par>
                                <p:cTn id="28" presetID="19" presetClass="emph" presetSubtype="0" fill="hold" grpId="0" nodeType="withEffect">
                                  <p:stCondLst>
                                    <p:cond delay="0"/>
                                  </p:stCondLst>
                                  <p:childTnLst>
                                    <p:animClr clrSpc="rgb" dir="cw">
                                      <p:cBhvr override="childStyle">
                                        <p:cTn id="29" dur="500" fill="hold"/>
                                        <p:tgtEl>
                                          <p:spTgt spid="20"/>
                                        </p:tgtEl>
                                        <p:attrNameLst>
                                          <p:attrName>style.color</p:attrName>
                                        </p:attrNameLst>
                                      </p:cBhvr>
                                      <p:to>
                                        <a:srgbClr val="A2C7E2"/>
                                      </p:to>
                                    </p:animClr>
                                    <p:animClr clrSpc="rgb" dir="cw">
                                      <p:cBhvr>
                                        <p:cTn id="30" dur="500" fill="hold"/>
                                        <p:tgtEl>
                                          <p:spTgt spid="20"/>
                                        </p:tgtEl>
                                        <p:attrNameLst>
                                          <p:attrName>fillcolor</p:attrName>
                                        </p:attrNameLst>
                                      </p:cBhvr>
                                      <p:to>
                                        <a:srgbClr val="A2C7E2"/>
                                      </p:to>
                                    </p:animClr>
                                    <p:set>
                                      <p:cBhvr>
                                        <p:cTn id="31" dur="500" fill="hold"/>
                                        <p:tgtEl>
                                          <p:spTgt spid="20"/>
                                        </p:tgtEl>
                                        <p:attrNameLst>
                                          <p:attrName>fill.type</p:attrName>
                                        </p:attrNameLst>
                                      </p:cBhvr>
                                      <p:to>
                                        <p:strVal val="solid"/>
                                      </p:to>
                                    </p:set>
                                    <p:set>
                                      <p:cBhvr>
                                        <p:cTn id="32" dur="500" fill="hold"/>
                                        <p:tgtEl>
                                          <p:spTgt spid="20"/>
                                        </p:tgtEl>
                                        <p:attrNameLst>
                                          <p:attrName>fill.on</p:attrName>
                                        </p:attrNameLst>
                                      </p:cBhvr>
                                      <p:to>
                                        <p:strVal val="true"/>
                                      </p:to>
                                    </p:set>
                                  </p:childTnLst>
                                </p:cTn>
                              </p:par>
                              <p:par>
                                <p:cTn id="33" presetID="53" presetClass="entr" presetSubtype="16" fill="hold" grpId="1"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par>
                                <p:cTn id="38" presetID="19" presetClass="emph" presetSubtype="0" fill="hold" grpId="0" nodeType="withEffect">
                                  <p:stCondLst>
                                    <p:cond delay="500"/>
                                  </p:stCondLst>
                                  <p:childTnLst>
                                    <p:animClr clrSpc="rgb" dir="cw">
                                      <p:cBhvr override="childStyle">
                                        <p:cTn id="39" dur="500" fill="hold"/>
                                        <p:tgtEl>
                                          <p:spTgt spid="21"/>
                                        </p:tgtEl>
                                        <p:attrNameLst>
                                          <p:attrName>style.color</p:attrName>
                                        </p:attrNameLst>
                                      </p:cBhvr>
                                      <p:to>
                                        <a:srgbClr val="A2C7E2"/>
                                      </p:to>
                                    </p:animClr>
                                    <p:animClr clrSpc="rgb" dir="cw">
                                      <p:cBhvr>
                                        <p:cTn id="40" dur="500" fill="hold"/>
                                        <p:tgtEl>
                                          <p:spTgt spid="21"/>
                                        </p:tgtEl>
                                        <p:attrNameLst>
                                          <p:attrName>fillcolor</p:attrName>
                                        </p:attrNameLst>
                                      </p:cBhvr>
                                      <p:to>
                                        <a:srgbClr val="A2C7E2"/>
                                      </p:to>
                                    </p:animClr>
                                    <p:set>
                                      <p:cBhvr>
                                        <p:cTn id="41" dur="500" fill="hold"/>
                                        <p:tgtEl>
                                          <p:spTgt spid="21"/>
                                        </p:tgtEl>
                                        <p:attrNameLst>
                                          <p:attrName>fill.type</p:attrName>
                                        </p:attrNameLst>
                                      </p:cBhvr>
                                      <p:to>
                                        <p:strVal val="solid"/>
                                      </p:to>
                                    </p:set>
                                    <p:set>
                                      <p:cBhvr>
                                        <p:cTn id="42" dur="500" fill="hold"/>
                                        <p:tgtEl>
                                          <p:spTgt spid="21"/>
                                        </p:tgtEl>
                                        <p:attrNameLst>
                                          <p:attrName>fill.on</p:attrName>
                                        </p:attrNameLst>
                                      </p:cBhvr>
                                      <p:to>
                                        <p:strVal val="true"/>
                                      </p:to>
                                    </p:set>
                                  </p:childTnLst>
                                </p:cTn>
                              </p:par>
                              <p:par>
                                <p:cTn id="43" presetID="53" presetClass="entr" presetSubtype="16" fill="hold" grpId="1" nodeType="withEffect">
                                  <p:stCondLst>
                                    <p:cond delay="50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Effect transition="in" filter="fade">
                                      <p:cBhvr>
                                        <p:cTn id="47" dur="500"/>
                                        <p:tgtEl>
                                          <p:spTgt spid="21"/>
                                        </p:tgtEl>
                                      </p:cBhvr>
                                    </p:animEffect>
                                  </p:childTnLst>
                                </p:cTn>
                              </p:par>
                              <p:par>
                                <p:cTn id="48" presetID="19" presetClass="emph" presetSubtype="0" fill="hold" grpId="0" nodeType="withEffect">
                                  <p:stCondLst>
                                    <p:cond delay="250"/>
                                  </p:stCondLst>
                                  <p:childTnLst>
                                    <p:animClr clrSpc="rgb" dir="cw">
                                      <p:cBhvr override="childStyle">
                                        <p:cTn id="49" dur="500" fill="hold"/>
                                        <p:tgtEl>
                                          <p:spTgt spid="22"/>
                                        </p:tgtEl>
                                        <p:attrNameLst>
                                          <p:attrName>style.color</p:attrName>
                                        </p:attrNameLst>
                                      </p:cBhvr>
                                      <p:to>
                                        <a:srgbClr val="A2C7E2"/>
                                      </p:to>
                                    </p:animClr>
                                    <p:animClr clrSpc="rgb" dir="cw">
                                      <p:cBhvr>
                                        <p:cTn id="50" dur="500" fill="hold"/>
                                        <p:tgtEl>
                                          <p:spTgt spid="22"/>
                                        </p:tgtEl>
                                        <p:attrNameLst>
                                          <p:attrName>fillcolor</p:attrName>
                                        </p:attrNameLst>
                                      </p:cBhvr>
                                      <p:to>
                                        <a:srgbClr val="A2C7E2"/>
                                      </p:to>
                                    </p:animClr>
                                    <p:set>
                                      <p:cBhvr>
                                        <p:cTn id="51" dur="500" fill="hold"/>
                                        <p:tgtEl>
                                          <p:spTgt spid="22"/>
                                        </p:tgtEl>
                                        <p:attrNameLst>
                                          <p:attrName>fill.type</p:attrName>
                                        </p:attrNameLst>
                                      </p:cBhvr>
                                      <p:to>
                                        <p:strVal val="solid"/>
                                      </p:to>
                                    </p:set>
                                    <p:set>
                                      <p:cBhvr>
                                        <p:cTn id="52" dur="500" fill="hold"/>
                                        <p:tgtEl>
                                          <p:spTgt spid="22"/>
                                        </p:tgtEl>
                                        <p:attrNameLst>
                                          <p:attrName>fill.on</p:attrName>
                                        </p:attrNameLst>
                                      </p:cBhvr>
                                      <p:to>
                                        <p:strVal val="true"/>
                                      </p:to>
                                    </p:set>
                                  </p:childTnLst>
                                </p:cTn>
                              </p:par>
                              <p:par>
                                <p:cTn id="53" presetID="53" presetClass="entr" presetSubtype="16" fill="hold" grpId="1" nodeType="withEffect">
                                  <p:stCondLst>
                                    <p:cond delay="25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fltVal val="0"/>
                                          </p:val>
                                        </p:tav>
                                        <p:tav tm="100000">
                                          <p:val>
                                            <p:strVal val="#ppt_w"/>
                                          </p:val>
                                        </p:tav>
                                      </p:tavLst>
                                    </p:anim>
                                    <p:anim calcmode="lin" valueType="num">
                                      <p:cBhvr>
                                        <p:cTn id="56" dur="500" fill="hold"/>
                                        <p:tgtEl>
                                          <p:spTgt spid="22"/>
                                        </p:tgtEl>
                                        <p:attrNameLst>
                                          <p:attrName>ppt_h</p:attrName>
                                        </p:attrNameLst>
                                      </p:cBhvr>
                                      <p:tavLst>
                                        <p:tav tm="0">
                                          <p:val>
                                            <p:fltVal val="0"/>
                                          </p:val>
                                        </p:tav>
                                        <p:tav tm="100000">
                                          <p:val>
                                            <p:strVal val="#ppt_h"/>
                                          </p:val>
                                        </p:tav>
                                      </p:tavLst>
                                    </p:anim>
                                    <p:animEffect transition="in" filter="fade">
                                      <p:cBhvr>
                                        <p:cTn id="57" dur="500"/>
                                        <p:tgtEl>
                                          <p:spTgt spid="22"/>
                                        </p:tgtEl>
                                      </p:cBhvr>
                                    </p:animEffect>
                                  </p:childTnLst>
                                </p:cTn>
                              </p:par>
                              <p:par>
                                <p:cTn id="58" presetID="19" presetClass="emph" presetSubtype="0" fill="hold" grpId="0" nodeType="withEffect">
                                  <p:stCondLst>
                                    <p:cond delay="750"/>
                                  </p:stCondLst>
                                  <p:childTnLst>
                                    <p:animClr clrSpc="rgb" dir="cw">
                                      <p:cBhvr override="childStyle">
                                        <p:cTn id="59" dur="500" fill="hold"/>
                                        <p:tgtEl>
                                          <p:spTgt spid="23"/>
                                        </p:tgtEl>
                                        <p:attrNameLst>
                                          <p:attrName>style.color</p:attrName>
                                        </p:attrNameLst>
                                      </p:cBhvr>
                                      <p:to>
                                        <a:srgbClr val="A2C7E2"/>
                                      </p:to>
                                    </p:animClr>
                                    <p:animClr clrSpc="rgb" dir="cw">
                                      <p:cBhvr>
                                        <p:cTn id="60" dur="500" fill="hold"/>
                                        <p:tgtEl>
                                          <p:spTgt spid="23"/>
                                        </p:tgtEl>
                                        <p:attrNameLst>
                                          <p:attrName>fillcolor</p:attrName>
                                        </p:attrNameLst>
                                      </p:cBhvr>
                                      <p:to>
                                        <a:srgbClr val="A2C7E2"/>
                                      </p:to>
                                    </p:animClr>
                                    <p:set>
                                      <p:cBhvr>
                                        <p:cTn id="61" dur="500" fill="hold"/>
                                        <p:tgtEl>
                                          <p:spTgt spid="23"/>
                                        </p:tgtEl>
                                        <p:attrNameLst>
                                          <p:attrName>fill.type</p:attrName>
                                        </p:attrNameLst>
                                      </p:cBhvr>
                                      <p:to>
                                        <p:strVal val="solid"/>
                                      </p:to>
                                    </p:set>
                                    <p:set>
                                      <p:cBhvr>
                                        <p:cTn id="62" dur="500" fill="hold"/>
                                        <p:tgtEl>
                                          <p:spTgt spid="23"/>
                                        </p:tgtEl>
                                        <p:attrNameLst>
                                          <p:attrName>fill.on</p:attrName>
                                        </p:attrNameLst>
                                      </p:cBhvr>
                                      <p:to>
                                        <p:strVal val="true"/>
                                      </p:to>
                                    </p:set>
                                  </p:childTnLst>
                                </p:cTn>
                              </p:par>
                              <p:par>
                                <p:cTn id="63" presetID="53" presetClass="entr" presetSubtype="16" fill="hold" grpId="1" nodeType="withEffect">
                                  <p:stCondLst>
                                    <p:cond delay="750"/>
                                  </p:stCondLst>
                                  <p:childTnLst>
                                    <p:set>
                                      <p:cBhvr>
                                        <p:cTn id="64" dur="1" fill="hold">
                                          <p:stCondLst>
                                            <p:cond delay="0"/>
                                          </p:stCondLst>
                                        </p:cTn>
                                        <p:tgtEl>
                                          <p:spTgt spid="23"/>
                                        </p:tgtEl>
                                        <p:attrNameLst>
                                          <p:attrName>style.visibility</p:attrName>
                                        </p:attrNameLst>
                                      </p:cBhvr>
                                      <p:to>
                                        <p:strVal val="visible"/>
                                      </p:to>
                                    </p:set>
                                    <p:anim calcmode="lin" valueType="num">
                                      <p:cBhvr>
                                        <p:cTn id="65" dur="500" fill="hold"/>
                                        <p:tgtEl>
                                          <p:spTgt spid="23"/>
                                        </p:tgtEl>
                                        <p:attrNameLst>
                                          <p:attrName>ppt_w</p:attrName>
                                        </p:attrNameLst>
                                      </p:cBhvr>
                                      <p:tavLst>
                                        <p:tav tm="0">
                                          <p:val>
                                            <p:fltVal val="0"/>
                                          </p:val>
                                        </p:tav>
                                        <p:tav tm="100000">
                                          <p:val>
                                            <p:strVal val="#ppt_w"/>
                                          </p:val>
                                        </p:tav>
                                      </p:tavLst>
                                    </p:anim>
                                    <p:anim calcmode="lin" valueType="num">
                                      <p:cBhvr>
                                        <p:cTn id="66" dur="500" fill="hold"/>
                                        <p:tgtEl>
                                          <p:spTgt spid="23"/>
                                        </p:tgtEl>
                                        <p:attrNameLst>
                                          <p:attrName>ppt_h</p:attrName>
                                        </p:attrNameLst>
                                      </p:cBhvr>
                                      <p:tavLst>
                                        <p:tav tm="0">
                                          <p:val>
                                            <p:fltVal val="0"/>
                                          </p:val>
                                        </p:tav>
                                        <p:tav tm="100000">
                                          <p:val>
                                            <p:strVal val="#ppt_h"/>
                                          </p:val>
                                        </p:tav>
                                      </p:tavLst>
                                    </p:anim>
                                    <p:animEffect transition="in" filter="fade">
                                      <p:cBhvr>
                                        <p:cTn id="67" dur="500"/>
                                        <p:tgtEl>
                                          <p:spTgt spid="23"/>
                                        </p:tgtEl>
                                      </p:cBhvr>
                                    </p:animEffect>
                                  </p:childTnLst>
                                </p:cTn>
                              </p:par>
                              <p:par>
                                <p:cTn id="68" presetID="19" presetClass="emph" presetSubtype="0" fill="hold" grpId="0" nodeType="withEffect">
                                  <p:stCondLst>
                                    <p:cond delay="1000"/>
                                  </p:stCondLst>
                                  <p:childTnLst>
                                    <p:animClr clrSpc="rgb" dir="cw">
                                      <p:cBhvr override="childStyle">
                                        <p:cTn id="69" dur="500" fill="hold"/>
                                        <p:tgtEl>
                                          <p:spTgt spid="24"/>
                                        </p:tgtEl>
                                        <p:attrNameLst>
                                          <p:attrName>style.color</p:attrName>
                                        </p:attrNameLst>
                                      </p:cBhvr>
                                      <p:to>
                                        <a:srgbClr val="A2C7E2"/>
                                      </p:to>
                                    </p:animClr>
                                    <p:animClr clrSpc="rgb" dir="cw">
                                      <p:cBhvr>
                                        <p:cTn id="70" dur="500" fill="hold"/>
                                        <p:tgtEl>
                                          <p:spTgt spid="24"/>
                                        </p:tgtEl>
                                        <p:attrNameLst>
                                          <p:attrName>fillcolor</p:attrName>
                                        </p:attrNameLst>
                                      </p:cBhvr>
                                      <p:to>
                                        <a:srgbClr val="A2C7E2"/>
                                      </p:to>
                                    </p:animClr>
                                    <p:set>
                                      <p:cBhvr>
                                        <p:cTn id="71" dur="500" fill="hold"/>
                                        <p:tgtEl>
                                          <p:spTgt spid="24"/>
                                        </p:tgtEl>
                                        <p:attrNameLst>
                                          <p:attrName>fill.type</p:attrName>
                                        </p:attrNameLst>
                                      </p:cBhvr>
                                      <p:to>
                                        <p:strVal val="solid"/>
                                      </p:to>
                                    </p:set>
                                    <p:set>
                                      <p:cBhvr>
                                        <p:cTn id="72" dur="500" fill="hold"/>
                                        <p:tgtEl>
                                          <p:spTgt spid="24"/>
                                        </p:tgtEl>
                                        <p:attrNameLst>
                                          <p:attrName>fill.on</p:attrName>
                                        </p:attrNameLst>
                                      </p:cBhvr>
                                      <p:to>
                                        <p:strVal val="true"/>
                                      </p:to>
                                    </p:set>
                                  </p:childTnLst>
                                </p:cTn>
                              </p:par>
                              <p:par>
                                <p:cTn id="73" presetID="53" presetClass="entr" presetSubtype="16" fill="hold" grpId="1" nodeType="withEffect">
                                  <p:stCondLst>
                                    <p:cond delay="1000"/>
                                  </p:stCondLst>
                                  <p:childTnLst>
                                    <p:set>
                                      <p:cBhvr>
                                        <p:cTn id="74" dur="1" fill="hold">
                                          <p:stCondLst>
                                            <p:cond delay="0"/>
                                          </p:stCondLst>
                                        </p:cTn>
                                        <p:tgtEl>
                                          <p:spTgt spid="24"/>
                                        </p:tgtEl>
                                        <p:attrNameLst>
                                          <p:attrName>style.visibility</p:attrName>
                                        </p:attrNameLst>
                                      </p:cBhvr>
                                      <p:to>
                                        <p:strVal val="visible"/>
                                      </p:to>
                                    </p:set>
                                    <p:anim calcmode="lin" valueType="num">
                                      <p:cBhvr>
                                        <p:cTn id="75" dur="500" fill="hold"/>
                                        <p:tgtEl>
                                          <p:spTgt spid="24"/>
                                        </p:tgtEl>
                                        <p:attrNameLst>
                                          <p:attrName>ppt_w</p:attrName>
                                        </p:attrNameLst>
                                      </p:cBhvr>
                                      <p:tavLst>
                                        <p:tav tm="0">
                                          <p:val>
                                            <p:fltVal val="0"/>
                                          </p:val>
                                        </p:tav>
                                        <p:tav tm="100000">
                                          <p:val>
                                            <p:strVal val="#ppt_w"/>
                                          </p:val>
                                        </p:tav>
                                      </p:tavLst>
                                    </p:anim>
                                    <p:anim calcmode="lin" valueType="num">
                                      <p:cBhvr>
                                        <p:cTn id="76" dur="500" fill="hold"/>
                                        <p:tgtEl>
                                          <p:spTgt spid="24"/>
                                        </p:tgtEl>
                                        <p:attrNameLst>
                                          <p:attrName>ppt_h</p:attrName>
                                        </p:attrNameLst>
                                      </p:cBhvr>
                                      <p:tavLst>
                                        <p:tav tm="0">
                                          <p:val>
                                            <p:fltVal val="0"/>
                                          </p:val>
                                        </p:tav>
                                        <p:tav tm="100000">
                                          <p:val>
                                            <p:strVal val="#ppt_h"/>
                                          </p:val>
                                        </p:tav>
                                      </p:tavLst>
                                    </p:anim>
                                    <p:animEffect transition="in" filter="fade">
                                      <p:cBhvr>
                                        <p:cTn id="77" dur="500"/>
                                        <p:tgtEl>
                                          <p:spTgt spid="24"/>
                                        </p:tgtEl>
                                      </p:cBhvr>
                                    </p:animEffect>
                                  </p:childTnLst>
                                </p:cTn>
                              </p:par>
                              <p:par>
                                <p:cTn id="78" presetID="19" presetClass="emph" presetSubtype="0" fill="hold" grpId="0" nodeType="withEffect">
                                  <p:stCondLst>
                                    <p:cond delay="750"/>
                                  </p:stCondLst>
                                  <p:childTnLst>
                                    <p:animClr clrSpc="rgb" dir="cw">
                                      <p:cBhvr override="childStyle">
                                        <p:cTn id="79" dur="500" fill="hold"/>
                                        <p:tgtEl>
                                          <p:spTgt spid="25"/>
                                        </p:tgtEl>
                                        <p:attrNameLst>
                                          <p:attrName>style.color</p:attrName>
                                        </p:attrNameLst>
                                      </p:cBhvr>
                                      <p:to>
                                        <a:srgbClr val="A2C7E2"/>
                                      </p:to>
                                    </p:animClr>
                                    <p:animClr clrSpc="rgb" dir="cw">
                                      <p:cBhvr>
                                        <p:cTn id="80" dur="500" fill="hold"/>
                                        <p:tgtEl>
                                          <p:spTgt spid="25"/>
                                        </p:tgtEl>
                                        <p:attrNameLst>
                                          <p:attrName>fillcolor</p:attrName>
                                        </p:attrNameLst>
                                      </p:cBhvr>
                                      <p:to>
                                        <a:srgbClr val="A2C7E2"/>
                                      </p:to>
                                    </p:animClr>
                                    <p:set>
                                      <p:cBhvr>
                                        <p:cTn id="81" dur="500" fill="hold"/>
                                        <p:tgtEl>
                                          <p:spTgt spid="25"/>
                                        </p:tgtEl>
                                        <p:attrNameLst>
                                          <p:attrName>fill.type</p:attrName>
                                        </p:attrNameLst>
                                      </p:cBhvr>
                                      <p:to>
                                        <p:strVal val="solid"/>
                                      </p:to>
                                    </p:set>
                                    <p:set>
                                      <p:cBhvr>
                                        <p:cTn id="82" dur="500" fill="hold"/>
                                        <p:tgtEl>
                                          <p:spTgt spid="25"/>
                                        </p:tgtEl>
                                        <p:attrNameLst>
                                          <p:attrName>fill.on</p:attrName>
                                        </p:attrNameLst>
                                      </p:cBhvr>
                                      <p:to>
                                        <p:strVal val="true"/>
                                      </p:to>
                                    </p:set>
                                  </p:childTnLst>
                                </p:cTn>
                              </p:par>
                              <p:par>
                                <p:cTn id="83" presetID="53" presetClass="entr" presetSubtype="16" fill="hold" grpId="1" nodeType="withEffect">
                                  <p:stCondLst>
                                    <p:cond delay="750"/>
                                  </p:stCondLst>
                                  <p:childTnLst>
                                    <p:set>
                                      <p:cBhvr>
                                        <p:cTn id="84" dur="1" fill="hold">
                                          <p:stCondLst>
                                            <p:cond delay="0"/>
                                          </p:stCondLst>
                                        </p:cTn>
                                        <p:tgtEl>
                                          <p:spTgt spid="25"/>
                                        </p:tgtEl>
                                        <p:attrNameLst>
                                          <p:attrName>style.visibility</p:attrName>
                                        </p:attrNameLst>
                                      </p:cBhvr>
                                      <p:to>
                                        <p:strVal val="visible"/>
                                      </p:to>
                                    </p:set>
                                    <p:anim calcmode="lin" valueType="num">
                                      <p:cBhvr>
                                        <p:cTn id="85" dur="500" fill="hold"/>
                                        <p:tgtEl>
                                          <p:spTgt spid="25"/>
                                        </p:tgtEl>
                                        <p:attrNameLst>
                                          <p:attrName>ppt_w</p:attrName>
                                        </p:attrNameLst>
                                      </p:cBhvr>
                                      <p:tavLst>
                                        <p:tav tm="0">
                                          <p:val>
                                            <p:fltVal val="0"/>
                                          </p:val>
                                        </p:tav>
                                        <p:tav tm="100000">
                                          <p:val>
                                            <p:strVal val="#ppt_w"/>
                                          </p:val>
                                        </p:tav>
                                      </p:tavLst>
                                    </p:anim>
                                    <p:anim calcmode="lin" valueType="num">
                                      <p:cBhvr>
                                        <p:cTn id="86" dur="500" fill="hold"/>
                                        <p:tgtEl>
                                          <p:spTgt spid="25"/>
                                        </p:tgtEl>
                                        <p:attrNameLst>
                                          <p:attrName>ppt_h</p:attrName>
                                        </p:attrNameLst>
                                      </p:cBhvr>
                                      <p:tavLst>
                                        <p:tav tm="0">
                                          <p:val>
                                            <p:fltVal val="0"/>
                                          </p:val>
                                        </p:tav>
                                        <p:tav tm="100000">
                                          <p:val>
                                            <p:strVal val="#ppt_h"/>
                                          </p:val>
                                        </p:tav>
                                      </p:tavLst>
                                    </p:anim>
                                    <p:animEffect transition="in" filter="fade">
                                      <p:cBhvr>
                                        <p:cTn id="87" dur="500"/>
                                        <p:tgtEl>
                                          <p:spTgt spid="25"/>
                                        </p:tgtEl>
                                      </p:cBhvr>
                                    </p:animEffect>
                                  </p:childTnLst>
                                </p:cTn>
                              </p:par>
                              <p:par>
                                <p:cTn id="88" presetID="19" presetClass="emph" presetSubtype="0" fill="hold" grpId="0" nodeType="withEffect">
                                  <p:stCondLst>
                                    <p:cond delay="750"/>
                                  </p:stCondLst>
                                  <p:childTnLst>
                                    <p:animClr clrSpc="rgb" dir="cw">
                                      <p:cBhvr override="childStyle">
                                        <p:cTn id="89" dur="500" fill="hold"/>
                                        <p:tgtEl>
                                          <p:spTgt spid="26"/>
                                        </p:tgtEl>
                                        <p:attrNameLst>
                                          <p:attrName>style.color</p:attrName>
                                        </p:attrNameLst>
                                      </p:cBhvr>
                                      <p:to>
                                        <a:srgbClr val="A2C7E2"/>
                                      </p:to>
                                    </p:animClr>
                                    <p:animClr clrSpc="rgb" dir="cw">
                                      <p:cBhvr>
                                        <p:cTn id="90" dur="500" fill="hold"/>
                                        <p:tgtEl>
                                          <p:spTgt spid="26"/>
                                        </p:tgtEl>
                                        <p:attrNameLst>
                                          <p:attrName>fillcolor</p:attrName>
                                        </p:attrNameLst>
                                      </p:cBhvr>
                                      <p:to>
                                        <a:srgbClr val="A2C7E2"/>
                                      </p:to>
                                    </p:animClr>
                                    <p:set>
                                      <p:cBhvr>
                                        <p:cTn id="91" dur="500" fill="hold"/>
                                        <p:tgtEl>
                                          <p:spTgt spid="26"/>
                                        </p:tgtEl>
                                        <p:attrNameLst>
                                          <p:attrName>fill.type</p:attrName>
                                        </p:attrNameLst>
                                      </p:cBhvr>
                                      <p:to>
                                        <p:strVal val="solid"/>
                                      </p:to>
                                    </p:set>
                                    <p:set>
                                      <p:cBhvr>
                                        <p:cTn id="92" dur="500" fill="hold"/>
                                        <p:tgtEl>
                                          <p:spTgt spid="26"/>
                                        </p:tgtEl>
                                        <p:attrNameLst>
                                          <p:attrName>fill.on</p:attrName>
                                        </p:attrNameLst>
                                      </p:cBhvr>
                                      <p:to>
                                        <p:strVal val="true"/>
                                      </p:to>
                                    </p:set>
                                  </p:childTnLst>
                                </p:cTn>
                              </p:par>
                              <p:par>
                                <p:cTn id="93" presetID="53" presetClass="entr" presetSubtype="16" fill="hold" grpId="1" nodeType="withEffect">
                                  <p:stCondLst>
                                    <p:cond delay="750"/>
                                  </p:stCondLst>
                                  <p:childTnLst>
                                    <p:set>
                                      <p:cBhvr>
                                        <p:cTn id="94" dur="1" fill="hold">
                                          <p:stCondLst>
                                            <p:cond delay="0"/>
                                          </p:stCondLst>
                                        </p:cTn>
                                        <p:tgtEl>
                                          <p:spTgt spid="26"/>
                                        </p:tgtEl>
                                        <p:attrNameLst>
                                          <p:attrName>style.visibility</p:attrName>
                                        </p:attrNameLst>
                                      </p:cBhvr>
                                      <p:to>
                                        <p:strVal val="visible"/>
                                      </p:to>
                                    </p:set>
                                    <p:anim calcmode="lin" valueType="num">
                                      <p:cBhvr>
                                        <p:cTn id="95" dur="500" fill="hold"/>
                                        <p:tgtEl>
                                          <p:spTgt spid="26"/>
                                        </p:tgtEl>
                                        <p:attrNameLst>
                                          <p:attrName>ppt_w</p:attrName>
                                        </p:attrNameLst>
                                      </p:cBhvr>
                                      <p:tavLst>
                                        <p:tav tm="0">
                                          <p:val>
                                            <p:fltVal val="0"/>
                                          </p:val>
                                        </p:tav>
                                        <p:tav tm="100000">
                                          <p:val>
                                            <p:strVal val="#ppt_w"/>
                                          </p:val>
                                        </p:tav>
                                      </p:tavLst>
                                    </p:anim>
                                    <p:anim calcmode="lin" valueType="num">
                                      <p:cBhvr>
                                        <p:cTn id="96" dur="500" fill="hold"/>
                                        <p:tgtEl>
                                          <p:spTgt spid="26"/>
                                        </p:tgtEl>
                                        <p:attrNameLst>
                                          <p:attrName>ppt_h</p:attrName>
                                        </p:attrNameLst>
                                      </p:cBhvr>
                                      <p:tavLst>
                                        <p:tav tm="0">
                                          <p:val>
                                            <p:fltVal val="0"/>
                                          </p:val>
                                        </p:tav>
                                        <p:tav tm="100000">
                                          <p:val>
                                            <p:strVal val="#ppt_h"/>
                                          </p:val>
                                        </p:tav>
                                      </p:tavLst>
                                    </p:anim>
                                    <p:animEffect transition="in" filter="fade">
                                      <p:cBhvr>
                                        <p:cTn id="97" dur="500"/>
                                        <p:tgtEl>
                                          <p:spTgt spid="26"/>
                                        </p:tgtEl>
                                      </p:cBhvr>
                                    </p:animEffect>
                                  </p:childTnLst>
                                </p:cTn>
                              </p:par>
                              <p:par>
                                <p:cTn id="98" presetID="19" presetClass="emph" presetSubtype="0" fill="hold" grpId="0" nodeType="withEffect">
                                  <p:stCondLst>
                                    <p:cond delay="1250"/>
                                  </p:stCondLst>
                                  <p:childTnLst>
                                    <p:animClr clrSpc="rgb" dir="cw">
                                      <p:cBhvr override="childStyle">
                                        <p:cTn id="99" dur="500" fill="hold"/>
                                        <p:tgtEl>
                                          <p:spTgt spid="27"/>
                                        </p:tgtEl>
                                        <p:attrNameLst>
                                          <p:attrName>style.color</p:attrName>
                                        </p:attrNameLst>
                                      </p:cBhvr>
                                      <p:to>
                                        <a:srgbClr val="A2C7E2"/>
                                      </p:to>
                                    </p:animClr>
                                    <p:animClr clrSpc="rgb" dir="cw">
                                      <p:cBhvr>
                                        <p:cTn id="100" dur="500" fill="hold"/>
                                        <p:tgtEl>
                                          <p:spTgt spid="27"/>
                                        </p:tgtEl>
                                        <p:attrNameLst>
                                          <p:attrName>fillcolor</p:attrName>
                                        </p:attrNameLst>
                                      </p:cBhvr>
                                      <p:to>
                                        <a:srgbClr val="A2C7E2"/>
                                      </p:to>
                                    </p:animClr>
                                    <p:set>
                                      <p:cBhvr>
                                        <p:cTn id="101" dur="500" fill="hold"/>
                                        <p:tgtEl>
                                          <p:spTgt spid="27"/>
                                        </p:tgtEl>
                                        <p:attrNameLst>
                                          <p:attrName>fill.type</p:attrName>
                                        </p:attrNameLst>
                                      </p:cBhvr>
                                      <p:to>
                                        <p:strVal val="solid"/>
                                      </p:to>
                                    </p:set>
                                    <p:set>
                                      <p:cBhvr>
                                        <p:cTn id="102" dur="500" fill="hold"/>
                                        <p:tgtEl>
                                          <p:spTgt spid="27"/>
                                        </p:tgtEl>
                                        <p:attrNameLst>
                                          <p:attrName>fill.on</p:attrName>
                                        </p:attrNameLst>
                                      </p:cBhvr>
                                      <p:to>
                                        <p:strVal val="true"/>
                                      </p:to>
                                    </p:set>
                                  </p:childTnLst>
                                </p:cTn>
                              </p:par>
                              <p:par>
                                <p:cTn id="103" presetID="53" presetClass="entr" presetSubtype="16" fill="hold" grpId="1" nodeType="withEffect">
                                  <p:stCondLst>
                                    <p:cond delay="1250"/>
                                  </p:stCondLst>
                                  <p:childTnLst>
                                    <p:set>
                                      <p:cBhvr>
                                        <p:cTn id="104" dur="1" fill="hold">
                                          <p:stCondLst>
                                            <p:cond delay="0"/>
                                          </p:stCondLst>
                                        </p:cTn>
                                        <p:tgtEl>
                                          <p:spTgt spid="27"/>
                                        </p:tgtEl>
                                        <p:attrNameLst>
                                          <p:attrName>style.visibility</p:attrName>
                                        </p:attrNameLst>
                                      </p:cBhvr>
                                      <p:to>
                                        <p:strVal val="visible"/>
                                      </p:to>
                                    </p:set>
                                    <p:anim calcmode="lin" valueType="num">
                                      <p:cBhvr>
                                        <p:cTn id="105" dur="500" fill="hold"/>
                                        <p:tgtEl>
                                          <p:spTgt spid="27"/>
                                        </p:tgtEl>
                                        <p:attrNameLst>
                                          <p:attrName>ppt_w</p:attrName>
                                        </p:attrNameLst>
                                      </p:cBhvr>
                                      <p:tavLst>
                                        <p:tav tm="0">
                                          <p:val>
                                            <p:fltVal val="0"/>
                                          </p:val>
                                        </p:tav>
                                        <p:tav tm="100000">
                                          <p:val>
                                            <p:strVal val="#ppt_w"/>
                                          </p:val>
                                        </p:tav>
                                      </p:tavLst>
                                    </p:anim>
                                    <p:anim calcmode="lin" valueType="num">
                                      <p:cBhvr>
                                        <p:cTn id="106" dur="500" fill="hold"/>
                                        <p:tgtEl>
                                          <p:spTgt spid="27"/>
                                        </p:tgtEl>
                                        <p:attrNameLst>
                                          <p:attrName>ppt_h</p:attrName>
                                        </p:attrNameLst>
                                      </p:cBhvr>
                                      <p:tavLst>
                                        <p:tav tm="0">
                                          <p:val>
                                            <p:fltVal val="0"/>
                                          </p:val>
                                        </p:tav>
                                        <p:tav tm="100000">
                                          <p:val>
                                            <p:strVal val="#ppt_h"/>
                                          </p:val>
                                        </p:tav>
                                      </p:tavLst>
                                    </p:anim>
                                    <p:animEffect transition="in" filter="fade">
                                      <p:cBhvr>
                                        <p:cTn id="107" dur="500"/>
                                        <p:tgtEl>
                                          <p:spTgt spid="27"/>
                                        </p:tgtEl>
                                      </p:cBhvr>
                                    </p:animEffect>
                                  </p:childTnLst>
                                </p:cTn>
                              </p:par>
                              <p:par>
                                <p:cTn id="108" presetID="22" presetClass="entr" presetSubtype="4" fill="hold" grpId="0" nodeType="withEffect">
                                  <p:stCondLst>
                                    <p:cond delay="250"/>
                                  </p:stCondLst>
                                  <p:childTnLst>
                                    <p:set>
                                      <p:cBhvr>
                                        <p:cTn id="109" dur="1" fill="hold">
                                          <p:stCondLst>
                                            <p:cond delay="0"/>
                                          </p:stCondLst>
                                        </p:cTn>
                                        <p:tgtEl>
                                          <p:spTgt spid="2"/>
                                        </p:tgtEl>
                                        <p:attrNameLst>
                                          <p:attrName>style.visibility</p:attrName>
                                        </p:attrNameLst>
                                      </p:cBhvr>
                                      <p:to>
                                        <p:strVal val="visible"/>
                                      </p:to>
                                    </p:set>
                                    <p:animEffect transition="in" filter="wipe(down)">
                                      <p:cBhvr>
                                        <p:cTn id="110" dur="1000"/>
                                        <p:tgtEl>
                                          <p:spTgt spid="2"/>
                                        </p:tgtEl>
                                      </p:cBhvr>
                                    </p:animEffect>
                                  </p:childTnLst>
                                </p:cTn>
                              </p:par>
                              <p:par>
                                <p:cTn id="111" presetID="22" presetClass="entr" presetSubtype="1" fill="hold" grpId="0" nodeType="withEffect">
                                  <p:stCondLst>
                                    <p:cond delay="250"/>
                                  </p:stCondLst>
                                  <p:childTnLst>
                                    <p:set>
                                      <p:cBhvr>
                                        <p:cTn id="112" dur="1" fill="hold">
                                          <p:stCondLst>
                                            <p:cond delay="0"/>
                                          </p:stCondLst>
                                        </p:cTn>
                                        <p:tgtEl>
                                          <p:spTgt spid="3">
                                            <p:txEl>
                                              <p:pRg st="0" end="0"/>
                                            </p:txEl>
                                          </p:spTgt>
                                        </p:tgtEl>
                                        <p:attrNameLst>
                                          <p:attrName>style.visibility</p:attrName>
                                        </p:attrNameLst>
                                      </p:cBhvr>
                                      <p:to>
                                        <p:strVal val="visible"/>
                                      </p:to>
                                    </p:set>
                                    <p:animEffect transition="in" filter="wipe(up)">
                                      <p:cBhvr>
                                        <p:cTn id="113" dur="1000"/>
                                        <p:tgtEl>
                                          <p:spTgt spid="3">
                                            <p:txEl>
                                              <p:pRg st="0" end="0"/>
                                            </p:txEl>
                                          </p:spTgt>
                                        </p:tgtEl>
                                      </p:cBhvr>
                                    </p:animEffect>
                                  </p:childTnLst>
                                </p:cTn>
                              </p:par>
                              <p:par>
                                <p:cTn id="114" presetID="22" presetClass="entr" presetSubtype="2" fill="hold" grpId="0" nodeType="withEffect">
                                  <p:stCondLst>
                                    <p:cond delay="250"/>
                                  </p:stCondLst>
                                  <p:childTnLst>
                                    <p:set>
                                      <p:cBhvr>
                                        <p:cTn id="115" dur="1" fill="hold">
                                          <p:stCondLst>
                                            <p:cond delay="0"/>
                                          </p:stCondLst>
                                        </p:cTn>
                                        <p:tgtEl>
                                          <p:spTgt spid="13"/>
                                        </p:tgtEl>
                                        <p:attrNameLst>
                                          <p:attrName>style.visibility</p:attrName>
                                        </p:attrNameLst>
                                      </p:cBhvr>
                                      <p:to>
                                        <p:strVal val="visible"/>
                                      </p:to>
                                    </p:set>
                                    <p:animEffect transition="in" filter="wipe(right)">
                                      <p:cBhvr>
                                        <p:cTn id="116" dur="500"/>
                                        <p:tgtEl>
                                          <p:spTgt spid="13"/>
                                        </p:tgtEl>
                                      </p:cBhvr>
                                    </p:animEffect>
                                  </p:childTnLst>
                                </p:cTn>
                              </p:par>
                              <p:par>
                                <p:cTn id="117" presetID="10" presetClass="entr" presetSubtype="0" fill="hold" nodeType="withEffect">
                                  <p:stCondLst>
                                    <p:cond delay="750"/>
                                  </p:stCondLst>
                                  <p:childTnLst>
                                    <p:set>
                                      <p:cBhvr>
                                        <p:cTn id="118" dur="1" fill="hold">
                                          <p:stCondLst>
                                            <p:cond delay="0"/>
                                          </p:stCondLst>
                                        </p:cTn>
                                        <p:tgtEl>
                                          <p:spTgt spid="14"/>
                                        </p:tgtEl>
                                        <p:attrNameLst>
                                          <p:attrName>style.visibility</p:attrName>
                                        </p:attrNameLst>
                                      </p:cBhvr>
                                      <p:to>
                                        <p:strVal val="visible"/>
                                      </p:to>
                                    </p:set>
                                    <p:animEffect transition="in" filter="fade">
                                      <p:cBhvr>
                                        <p:cTn id="119" dur="500"/>
                                        <p:tgtEl>
                                          <p:spTgt spid="14"/>
                                        </p:tgtEl>
                                      </p:cBhvr>
                                    </p:animEffect>
                                  </p:childTnLst>
                                </p:cTn>
                              </p:par>
                              <p:par>
                                <p:cTn id="120" presetID="10" presetClass="entr" presetSubtype="0" fill="hold" nodeType="withEffect">
                                  <p:stCondLst>
                                    <p:cond delay="1000"/>
                                  </p:stCondLst>
                                  <p:childTnLst>
                                    <p:set>
                                      <p:cBhvr>
                                        <p:cTn id="121" dur="1" fill="hold">
                                          <p:stCondLst>
                                            <p:cond delay="0"/>
                                          </p:stCondLst>
                                        </p:cTn>
                                        <p:tgtEl>
                                          <p:spTgt spid="12"/>
                                        </p:tgtEl>
                                        <p:attrNameLst>
                                          <p:attrName>style.visibility</p:attrName>
                                        </p:attrNameLst>
                                      </p:cBhvr>
                                      <p:to>
                                        <p:strVal val="visible"/>
                                      </p:to>
                                    </p:set>
                                    <p:animEffect transition="in" filter="fade">
                                      <p:cBhvr>
                                        <p:cTn id="122" dur="500"/>
                                        <p:tgtEl>
                                          <p:spTgt spid="12"/>
                                        </p:tgtEl>
                                      </p:cBhvr>
                                    </p:animEffect>
                                  </p:childTnLst>
                                </p:cTn>
                              </p:par>
                              <p:par>
                                <p:cTn id="123" presetID="10" presetClass="entr" presetSubtype="0" fill="hold" nodeType="withEffect">
                                  <p:stCondLst>
                                    <p:cond delay="1250"/>
                                  </p:stCondLst>
                                  <p:childTnLst>
                                    <p:set>
                                      <p:cBhvr>
                                        <p:cTn id="124" dur="1" fill="hold">
                                          <p:stCondLst>
                                            <p:cond delay="0"/>
                                          </p:stCondLst>
                                        </p:cTn>
                                        <p:tgtEl>
                                          <p:spTgt spid="10"/>
                                        </p:tgtEl>
                                        <p:attrNameLst>
                                          <p:attrName>style.visibility</p:attrName>
                                        </p:attrNameLst>
                                      </p:cBhvr>
                                      <p:to>
                                        <p:strVal val="visible"/>
                                      </p:to>
                                    </p:set>
                                    <p:animEffect transition="in" filter="fade">
                                      <p:cBhvr>
                                        <p:cTn id="125" dur="500"/>
                                        <p:tgtEl>
                                          <p:spTgt spid="10"/>
                                        </p:tgtEl>
                                      </p:cBhvr>
                                    </p:animEffect>
                                  </p:childTnLst>
                                </p:cTn>
                              </p:par>
                              <p:par>
                                <p:cTn id="126" presetID="22" presetClass="entr" presetSubtype="2" fill="hold" grpId="0" nodeType="withEffect">
                                  <p:stCondLst>
                                    <p:cond delay="250"/>
                                  </p:stCondLst>
                                  <p:childTnLst>
                                    <p:set>
                                      <p:cBhvr>
                                        <p:cTn id="127" dur="1" fill="hold">
                                          <p:stCondLst>
                                            <p:cond delay="0"/>
                                          </p:stCondLst>
                                        </p:cTn>
                                        <p:tgtEl>
                                          <p:spTgt spid="18"/>
                                        </p:tgtEl>
                                        <p:attrNameLst>
                                          <p:attrName>style.visibility</p:attrName>
                                        </p:attrNameLst>
                                      </p:cBhvr>
                                      <p:to>
                                        <p:strVal val="visible"/>
                                      </p:to>
                                    </p:set>
                                    <p:animEffect transition="in" filter="wipe(right)">
                                      <p:cBhvr>
                                        <p:cTn id="128" dur="500"/>
                                        <p:tgtEl>
                                          <p:spTgt spid="18"/>
                                        </p:tgtEl>
                                      </p:cBhvr>
                                    </p:animEffect>
                                  </p:childTnLst>
                                </p:cTn>
                              </p:par>
                              <p:par>
                                <p:cTn id="129" presetID="10" presetClass="entr" presetSubtype="0" fill="hold" grpId="0" nodeType="withEffect">
                                  <p:stCondLst>
                                    <p:cond delay="250"/>
                                  </p:stCondLst>
                                  <p:childTnLst>
                                    <p:set>
                                      <p:cBhvr>
                                        <p:cTn id="130" dur="1" fill="hold">
                                          <p:stCondLst>
                                            <p:cond delay="0"/>
                                          </p:stCondLst>
                                        </p:cTn>
                                        <p:tgtEl>
                                          <p:spTgt spid="6"/>
                                        </p:tgtEl>
                                        <p:attrNameLst>
                                          <p:attrName>style.visibility</p:attrName>
                                        </p:attrNameLst>
                                      </p:cBhvr>
                                      <p:to>
                                        <p:strVal val="visible"/>
                                      </p:to>
                                    </p:set>
                                    <p:animEffect transition="in" filter="fade">
                                      <p:cBhvr>
                                        <p:cTn id="1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 grpId="0"/>
      <p:bldP spid="3" grpId="0" build="p">
        <p:tmplLst>
          <p:tmpl lvl="1">
            <p:tnLst>
              <p:par>
                <p:cTn presetID="22" presetClass="entr" presetSubtype="1" fill="hold" nodeType="withEffect">
                  <p:stCondLst>
                    <p:cond delay="250"/>
                  </p:stCondLst>
                  <p:childTnLst>
                    <p:set>
                      <p:cBhvr>
                        <p:cTn dur="1" fill="hold">
                          <p:stCondLst>
                            <p:cond delay="0"/>
                          </p:stCondLst>
                        </p:cTn>
                        <p:tgtEl>
                          <p:spTgt spid="3"/>
                        </p:tgtEl>
                        <p:attrNameLst>
                          <p:attrName>style.visibility</p:attrName>
                        </p:attrNameLst>
                      </p:cBhvr>
                      <p:to>
                        <p:strVal val="visible"/>
                      </p:to>
                    </p:set>
                    <p:animEffect transition="in" filter="wipe(up)">
                      <p:cBhvr>
                        <p:cTn dur="1000"/>
                        <p:tgtEl>
                          <p:spTgt spid="3"/>
                        </p:tgtEl>
                      </p:cBhvr>
                    </p:animEffect>
                  </p:childTnLst>
                </p:cTn>
              </p:par>
            </p:tnLst>
          </p:tmpl>
        </p:tmplLst>
      </p:bldP>
      <p:bldP spid="6" grpId="0"/>
      <p:bldP spid="13" grpId="0" animBg="1"/>
      <p:bldP spid="18" grpId="0" animBg="1"/>
      <p:bldP spid="4" grpId="0" animBg="1"/>
      <p:bldP spid="4"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9238E5D-45D4-41BA-B4E5-CCE2278C9B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p:cNvSpPr>
            <a:spLocks noGrp="1"/>
          </p:cNvSpPr>
          <p:nvPr>
            <p:ph type="title"/>
          </p:nvPr>
        </p:nvSpPr>
        <p:spPr>
          <a:xfrm>
            <a:off x="4674567" y="2547348"/>
            <a:ext cx="7129393" cy="1500187"/>
          </a:xfrm>
          <a:prstGeom prst="rect">
            <a:avLst/>
          </a:prstGeom>
        </p:spPr>
        <p:txBody>
          <a:bodyPr anchor="b"/>
          <a:lstStyle>
            <a:lvl1pPr algn="r">
              <a:defRPr sz="3600" b="1">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4674567" y="4223848"/>
            <a:ext cx="7129393" cy="896937"/>
          </a:xfrm>
          <a:prstGeom prst="rect">
            <a:avLst/>
          </a:prstGeom>
        </p:spPr>
        <p:txBody>
          <a:bodyPr>
            <a:normAutofit/>
          </a:bodyPr>
          <a:lstStyle>
            <a:lvl1pPr marL="0" indent="0" algn="r">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6" name="Rectangle 25">
            <a:extLst>
              <a:ext uri="{FF2B5EF4-FFF2-40B4-BE49-F238E27FC236}">
                <a16:creationId xmlns:a16="http://schemas.microsoft.com/office/drawing/2014/main" id="{6295AE70-54B5-48E8-85FF-36C5D3063535}"/>
              </a:ext>
            </a:extLst>
          </p:cNvPr>
          <p:cNvSpPr/>
          <p:nvPr userDrawn="1"/>
        </p:nvSpPr>
        <p:spPr>
          <a:xfrm>
            <a:off x="0" y="5656033"/>
            <a:ext cx="12192000" cy="664741"/>
          </a:xfrm>
          <a:prstGeom prst="rect">
            <a:avLst/>
          </a:prstGeom>
          <a:gradFill flip="none" rotWithShape="1">
            <a:gsLst>
              <a:gs pos="34000">
                <a:schemeClr val="tx1"/>
              </a:gs>
              <a:gs pos="100000">
                <a:schemeClr val="accent4">
                  <a:alpha val="8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05C"/>
              </a:solidFill>
            </a:endParaRPr>
          </a:p>
        </p:txBody>
      </p:sp>
      <p:sp>
        <p:nvSpPr>
          <p:cNvPr id="29" name="TextBox 28">
            <a:extLst>
              <a:ext uri="{FF2B5EF4-FFF2-40B4-BE49-F238E27FC236}">
                <a16:creationId xmlns:a16="http://schemas.microsoft.com/office/drawing/2014/main" id="{54853749-7BCB-4808-AFA0-CEFEBEAA5856}"/>
              </a:ext>
            </a:extLst>
          </p:cNvPr>
          <p:cNvSpPr txBox="1"/>
          <p:nvPr userDrawn="1"/>
        </p:nvSpPr>
        <p:spPr>
          <a:xfrm>
            <a:off x="9434968" y="6547404"/>
            <a:ext cx="2706392" cy="200055"/>
          </a:xfrm>
          <a:prstGeom prst="rect">
            <a:avLst/>
          </a:prstGeom>
          <a:noFill/>
        </p:spPr>
        <p:txBody>
          <a:bodyPr wrap="square"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kern="1200" dirty="0">
                <a:solidFill>
                  <a:schemeClr val="tx2">
                    <a:lumMod val="60000"/>
                    <a:lumOff val="40000"/>
                  </a:schemeClr>
                </a:solidFill>
                <a:effectLst/>
                <a:latin typeface="Arial" panose="020B0604020202020204" pitchFamily="34" charset="0"/>
                <a:ea typeface="+mn-ea"/>
                <a:cs typeface="Arial" panose="020B0604020202020204" pitchFamily="34" charset="0"/>
              </a:rPr>
              <a:t>©2021 </a:t>
            </a:r>
            <a:r>
              <a:rPr lang="en-US" sz="700" kern="1200" noProof="0" dirty="0">
                <a:solidFill>
                  <a:schemeClr val="tx2">
                    <a:lumMod val="60000"/>
                    <a:lumOff val="40000"/>
                  </a:schemeClr>
                </a:solidFill>
                <a:effectLst/>
                <a:latin typeface="+mn-lt"/>
                <a:ea typeface="+mn-ea"/>
                <a:cs typeface="+mn-cs"/>
              </a:rPr>
              <a:t>Human Health and Performance Contract</a:t>
            </a:r>
          </a:p>
        </p:txBody>
      </p:sp>
      <p:pic>
        <p:nvPicPr>
          <p:cNvPr id="12" name="Picture 11" descr="Icon&#10;&#10;Description automatically generated">
            <a:extLst>
              <a:ext uri="{FF2B5EF4-FFF2-40B4-BE49-F238E27FC236}">
                <a16:creationId xmlns:a16="http://schemas.microsoft.com/office/drawing/2014/main" id="{4442B9FE-F796-45C7-8607-A1641F649FF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48220" y="5821427"/>
            <a:ext cx="467657" cy="397820"/>
          </a:xfrm>
          <a:prstGeom prst="rect">
            <a:avLst/>
          </a:prstGeom>
        </p:spPr>
      </p:pic>
      <p:pic>
        <p:nvPicPr>
          <p:cNvPr id="13" name="Picture 12" descr="Logo&#10;&#10;Description automatically generated">
            <a:extLst>
              <a:ext uri="{FF2B5EF4-FFF2-40B4-BE49-F238E27FC236}">
                <a16:creationId xmlns:a16="http://schemas.microsoft.com/office/drawing/2014/main" id="{2A8E5B6D-D6F6-405E-BC09-8E693A848C5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114986" y="5832346"/>
            <a:ext cx="565865" cy="313246"/>
          </a:xfrm>
          <a:prstGeom prst="rect">
            <a:avLst/>
          </a:prstGeom>
        </p:spPr>
      </p:pic>
      <p:pic>
        <p:nvPicPr>
          <p:cNvPr id="14" name="Picture 13" descr="Shape&#10;&#10;Description automatically generated">
            <a:extLst>
              <a:ext uri="{FF2B5EF4-FFF2-40B4-BE49-F238E27FC236}">
                <a16:creationId xmlns:a16="http://schemas.microsoft.com/office/drawing/2014/main" id="{4C555389-558F-40D1-B83B-6F015578F0B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834864" y="5813432"/>
            <a:ext cx="450109" cy="392966"/>
          </a:xfrm>
          <a:prstGeom prst="rect">
            <a:avLst/>
          </a:prstGeom>
        </p:spPr>
      </p:pic>
      <p:sp>
        <p:nvSpPr>
          <p:cNvPr id="16" name="Parallelogram 3">
            <a:extLst>
              <a:ext uri="{FF2B5EF4-FFF2-40B4-BE49-F238E27FC236}">
                <a16:creationId xmlns:a16="http://schemas.microsoft.com/office/drawing/2014/main" id="{3C69ECF4-806B-4937-A554-627CE1B5E664}"/>
              </a:ext>
            </a:extLst>
          </p:cNvPr>
          <p:cNvSpPr/>
          <p:nvPr userDrawn="1"/>
        </p:nvSpPr>
        <p:spPr>
          <a:xfrm>
            <a:off x="11376887" y="5659523"/>
            <a:ext cx="854146" cy="654157"/>
          </a:xfrm>
          <a:custGeom>
            <a:avLst/>
            <a:gdLst>
              <a:gd name="connsiteX0" fmla="*/ 0 w 1162259"/>
              <a:gd name="connsiteY0" fmla="*/ 664741 h 664741"/>
              <a:gd name="connsiteX1" fmla="*/ 166185 w 1162259"/>
              <a:gd name="connsiteY1" fmla="*/ 0 h 664741"/>
              <a:gd name="connsiteX2" fmla="*/ 1162259 w 1162259"/>
              <a:gd name="connsiteY2" fmla="*/ 0 h 664741"/>
              <a:gd name="connsiteX3" fmla="*/ 996074 w 1162259"/>
              <a:gd name="connsiteY3" fmla="*/ 664741 h 664741"/>
              <a:gd name="connsiteX4" fmla="*/ 0 w 1162259"/>
              <a:gd name="connsiteY4" fmla="*/ 664741 h 664741"/>
              <a:gd name="connsiteX0" fmla="*/ 0 w 996074"/>
              <a:gd name="connsiteY0" fmla="*/ 664741 h 664741"/>
              <a:gd name="connsiteX1" fmla="*/ 166185 w 996074"/>
              <a:gd name="connsiteY1" fmla="*/ 0 h 664741"/>
              <a:gd name="connsiteX2" fmla="*/ 854146 w 996074"/>
              <a:gd name="connsiteY2" fmla="*/ 0 h 664741"/>
              <a:gd name="connsiteX3" fmla="*/ 996074 w 996074"/>
              <a:gd name="connsiteY3" fmla="*/ 664741 h 664741"/>
              <a:gd name="connsiteX4" fmla="*/ 0 w 996074"/>
              <a:gd name="connsiteY4" fmla="*/ 664741 h 664741"/>
              <a:gd name="connsiteX0" fmla="*/ 0 w 854146"/>
              <a:gd name="connsiteY0" fmla="*/ 664741 h 664741"/>
              <a:gd name="connsiteX1" fmla="*/ 166185 w 854146"/>
              <a:gd name="connsiteY1" fmla="*/ 0 h 664741"/>
              <a:gd name="connsiteX2" fmla="*/ 854146 w 854146"/>
              <a:gd name="connsiteY2" fmla="*/ 0 h 664741"/>
              <a:gd name="connsiteX3" fmla="*/ 817170 w 854146"/>
              <a:gd name="connsiteY3" fmla="*/ 654802 h 664741"/>
              <a:gd name="connsiteX4" fmla="*/ 0 w 854146"/>
              <a:gd name="connsiteY4" fmla="*/ 664741 h 664741"/>
              <a:gd name="connsiteX0" fmla="*/ 0 w 854146"/>
              <a:gd name="connsiteY0" fmla="*/ 661677 h 661677"/>
              <a:gd name="connsiteX1" fmla="*/ 166185 w 854146"/>
              <a:gd name="connsiteY1" fmla="*/ 0 h 661677"/>
              <a:gd name="connsiteX2" fmla="*/ 854146 w 854146"/>
              <a:gd name="connsiteY2" fmla="*/ 0 h 661677"/>
              <a:gd name="connsiteX3" fmla="*/ 817170 w 854146"/>
              <a:gd name="connsiteY3" fmla="*/ 654802 h 661677"/>
              <a:gd name="connsiteX4" fmla="*/ 0 w 854146"/>
              <a:gd name="connsiteY4" fmla="*/ 661677 h 661677"/>
              <a:gd name="connsiteX0" fmla="*/ 0 w 854146"/>
              <a:gd name="connsiteY0" fmla="*/ 661677 h 661677"/>
              <a:gd name="connsiteX1" fmla="*/ 166185 w 854146"/>
              <a:gd name="connsiteY1" fmla="*/ 0 h 661677"/>
              <a:gd name="connsiteX2" fmla="*/ 854146 w 854146"/>
              <a:gd name="connsiteY2" fmla="*/ 0 h 661677"/>
              <a:gd name="connsiteX3" fmla="*/ 826284 w 854146"/>
              <a:gd name="connsiteY3" fmla="*/ 660948 h 661677"/>
              <a:gd name="connsiteX4" fmla="*/ 0 w 854146"/>
              <a:gd name="connsiteY4" fmla="*/ 661677 h 661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4146" h="661677">
                <a:moveTo>
                  <a:pt x="0" y="661677"/>
                </a:moveTo>
                <a:lnTo>
                  <a:pt x="166185" y="0"/>
                </a:lnTo>
                <a:lnTo>
                  <a:pt x="854146" y="0"/>
                </a:lnTo>
                <a:lnTo>
                  <a:pt x="826284" y="660948"/>
                </a:lnTo>
                <a:lnTo>
                  <a:pt x="0" y="661677"/>
                </a:ln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lide Number Placeholder 5">
            <a:extLst>
              <a:ext uri="{FF2B5EF4-FFF2-40B4-BE49-F238E27FC236}">
                <a16:creationId xmlns:a16="http://schemas.microsoft.com/office/drawing/2014/main" id="{BC340B68-74E0-4283-811A-607F7D331704}"/>
              </a:ext>
            </a:extLst>
          </p:cNvPr>
          <p:cNvSpPr txBox="1">
            <a:spLocks/>
          </p:cNvSpPr>
          <p:nvPr userDrawn="1"/>
        </p:nvSpPr>
        <p:spPr>
          <a:xfrm>
            <a:off x="11590350" y="5893247"/>
            <a:ext cx="393834" cy="188261"/>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041C16-093A-4073-AC1F-A0BBA60B080D}" type="slidenum">
              <a:rPr lang="en-US" smtClean="0"/>
              <a:pPr/>
              <a:t>‹#›</a:t>
            </a:fld>
            <a:r>
              <a:rPr lang="en-US" dirty="0"/>
              <a:t> </a:t>
            </a:r>
          </a:p>
        </p:txBody>
      </p:sp>
      <p:pic>
        <p:nvPicPr>
          <p:cNvPr id="5" name="Picture 4" descr="A picture containing web&#10;&#10;Description automatically generated">
            <a:extLst>
              <a:ext uri="{FF2B5EF4-FFF2-40B4-BE49-F238E27FC236}">
                <a16:creationId xmlns:a16="http://schemas.microsoft.com/office/drawing/2014/main" id="{7295A29A-6B88-4095-AC48-46C0610B814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84738" y="3272375"/>
            <a:ext cx="4304059" cy="4304059"/>
          </a:xfrm>
          <a:prstGeom prst="rect">
            <a:avLst/>
          </a:prstGeom>
        </p:spPr>
      </p:pic>
    </p:spTree>
    <p:extLst>
      <p:ext uri="{BB962C8B-B14F-4D97-AF65-F5344CB8AC3E}">
        <p14:creationId xmlns:p14="http://schemas.microsoft.com/office/powerpoint/2010/main" val="1747433185"/>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500"/>
                                        <p:tgtEl>
                                          <p:spTgt spid="26"/>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right)">
                                      <p:cBhvr>
                                        <p:cTn id="10" dur="500"/>
                                        <p:tgtEl>
                                          <p:spTgt spid="28"/>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500"/>
                                        <p:tgtEl>
                                          <p:spTgt spid="16"/>
                                        </p:tgtEl>
                                      </p:cBhvr>
                                    </p:animEffect>
                                  </p:childTnLst>
                                </p:cTn>
                              </p:par>
                            </p:childTnLst>
                          </p:cTn>
                        </p:par>
                        <p:par>
                          <p:cTn id="14" fill="hold">
                            <p:stCondLst>
                              <p:cond delay="500"/>
                            </p:stCondLst>
                            <p:childTnLst>
                              <p:par>
                                <p:cTn id="15" presetID="10" presetClass="exit" presetSubtype="0" fill="hold" nodeType="afterEffect">
                                  <p:stCondLst>
                                    <p:cond delay="0"/>
                                  </p:stCondLst>
                                  <p:childTnLst>
                                    <p:animEffect transition="out" filter="fad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par>
                                <p:cTn id="18" presetID="42" presetClass="entr" presetSubtype="0"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750"/>
                                        <p:tgtEl>
                                          <p:spTgt spid="2"/>
                                        </p:tgtEl>
                                      </p:cBhvr>
                                    </p:animEffect>
                                    <p:anim calcmode="lin" valueType="num">
                                      <p:cBhvr>
                                        <p:cTn id="21" dur="750" fill="hold"/>
                                        <p:tgtEl>
                                          <p:spTgt spid="2"/>
                                        </p:tgtEl>
                                        <p:attrNameLst>
                                          <p:attrName>ppt_x</p:attrName>
                                        </p:attrNameLst>
                                      </p:cBhvr>
                                      <p:tavLst>
                                        <p:tav tm="0">
                                          <p:val>
                                            <p:strVal val="#ppt_x"/>
                                          </p:val>
                                        </p:tav>
                                        <p:tav tm="100000">
                                          <p:val>
                                            <p:strVal val="#ppt_x"/>
                                          </p:val>
                                        </p:tav>
                                      </p:tavLst>
                                    </p:anim>
                                    <p:anim calcmode="lin" valueType="num">
                                      <p:cBhvr>
                                        <p:cTn id="22" dur="750" fill="hold"/>
                                        <p:tgtEl>
                                          <p:spTgt spid="2"/>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750"/>
                                        <p:tgtEl>
                                          <p:spTgt spid="3">
                                            <p:txEl>
                                              <p:pRg st="0" end="0"/>
                                            </p:txEl>
                                          </p:spTgt>
                                        </p:tgtEl>
                                      </p:cBhvr>
                                    </p:animEffect>
                                    <p:anim calcmode="lin" valueType="num">
                                      <p:cBhvr>
                                        <p:cTn id="26" dur="7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750" fill="hold"/>
                                        <p:tgtEl>
                                          <p:spTgt spid="3">
                                            <p:txEl>
                                              <p:pRg st="0" end="0"/>
                                            </p:txEl>
                                          </p:spTgt>
                                        </p:tgtEl>
                                        <p:attrNameLst>
                                          <p:attrName>ppt_y</p:attrName>
                                        </p:attrNameLst>
                                      </p:cBhvr>
                                      <p:tavLst>
                                        <p:tav tm="0">
                                          <p:val>
                                            <p:strVal val="#ppt_y-.1"/>
                                          </p:val>
                                        </p:tav>
                                        <p:tav tm="100000">
                                          <p:val>
                                            <p:strVal val="#ppt_y"/>
                                          </p:val>
                                        </p:tav>
                                      </p:tavLst>
                                    </p:anim>
                                  </p:childTnLst>
                                </p:cTn>
                              </p:par>
                              <p:par>
                                <p:cTn id="28" presetID="10" presetClass="entr" presetSubtype="0" fill="hold" nodeType="withEffect">
                                  <p:stCondLst>
                                    <p:cond delay="25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10" presetClass="entr" presetSubtype="0" fill="hold" nodeType="withEffect">
                                  <p:stCondLst>
                                    <p:cond delay="5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nodeType="withEffect">
                                  <p:stCondLst>
                                    <p:cond delay="75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47"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anim calcmode="lin" valueType="num">
                      <p:cBhvr>
                        <p:cTn dur="750" fill="hold"/>
                        <p:tgtEl>
                          <p:spTgt spid="3"/>
                        </p:tgtEl>
                        <p:attrNameLst>
                          <p:attrName>ppt_x</p:attrName>
                        </p:attrNameLst>
                      </p:cBhvr>
                      <p:tavLst>
                        <p:tav tm="0">
                          <p:val>
                            <p:strVal val="#ppt_x"/>
                          </p:val>
                        </p:tav>
                        <p:tav tm="100000">
                          <p:val>
                            <p:strVal val="#ppt_x"/>
                          </p:val>
                        </p:tav>
                      </p:tavLst>
                    </p:anim>
                    <p:anim calcmode="lin" valueType="num">
                      <p:cBhvr>
                        <p:cTn dur="750" fill="hold"/>
                        <p:tgtEl>
                          <p:spTgt spid="3"/>
                        </p:tgtEl>
                        <p:attrNameLst>
                          <p:attrName>ppt_y</p:attrName>
                        </p:attrNameLst>
                      </p:cBhvr>
                      <p:tavLst>
                        <p:tav tm="0">
                          <p:val>
                            <p:strVal val="#ppt_y-.1"/>
                          </p:val>
                        </p:tav>
                        <p:tav tm="100000">
                          <p:val>
                            <p:strVal val="#ppt_y"/>
                          </p:val>
                        </p:tav>
                      </p:tavLst>
                    </p:anim>
                  </p:childTnLst>
                </p:cTn>
              </p:par>
            </p:tnLst>
          </p:tmpl>
        </p:tmplLst>
      </p:bldP>
      <p:bldP spid="26" grpId="0" animBg="1"/>
      <p:bldP spid="29" grpId="0"/>
      <p:bldP spid="16" grpId="0" animBg="1"/>
      <p:bldP spid="28"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8B60A15A-73A1-4B10-85FC-332CB8861B4D}"/>
              </a:ext>
            </a:extLst>
          </p:cNvPr>
          <p:cNvSpPr>
            <a:spLocks noGrp="1"/>
          </p:cNvSpPr>
          <p:nvPr>
            <p:ph type="ftr" sz="quarter" idx="10"/>
          </p:nvPr>
        </p:nvSpPr>
        <p:spPr>
          <a:xfrm>
            <a:off x="380999" y="6170780"/>
            <a:ext cx="3948574" cy="365125"/>
          </a:xfrm>
        </p:spPr>
        <p:txBody>
          <a:bodyPr/>
          <a:lstStyle/>
          <a:p>
            <a:r>
              <a:rPr lang="en-US" dirty="0"/>
              <a:t>Presentation Text    |   Additional Text</a:t>
            </a:r>
          </a:p>
        </p:txBody>
      </p:sp>
      <p:pic>
        <p:nvPicPr>
          <p:cNvPr id="5" name="Picture 4">
            <a:extLst>
              <a:ext uri="{FF2B5EF4-FFF2-40B4-BE49-F238E27FC236}">
                <a16:creationId xmlns:a16="http://schemas.microsoft.com/office/drawing/2014/main" id="{148A0261-E489-41E1-83D7-8C1B73D442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58643" y="1383"/>
            <a:ext cx="1157456" cy="1019253"/>
          </a:xfrm>
          <a:prstGeom prst="rect">
            <a:avLst/>
          </a:prstGeom>
          <a:solidFill>
            <a:schemeClr val="bg1"/>
          </a:solidFill>
        </p:spPr>
      </p:pic>
    </p:spTree>
    <p:extLst>
      <p:ext uri="{BB962C8B-B14F-4D97-AF65-F5344CB8AC3E}">
        <p14:creationId xmlns:p14="http://schemas.microsoft.com/office/powerpoint/2010/main" val="889171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_astro-o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F199777-05C4-416F-BC93-9FEFB125594E}"/>
              </a:ext>
            </a:extLst>
          </p:cNvPr>
          <p:cNvSpPr/>
          <p:nvPr userDrawn="1"/>
        </p:nvSpPr>
        <p:spPr>
          <a:xfrm>
            <a:off x="-9939" y="1036320"/>
            <a:ext cx="12201939" cy="5108447"/>
          </a:xfrm>
          <a:prstGeom prst="rect">
            <a:avLst/>
          </a:prstGeom>
          <a:gradFill flip="none" rotWithShape="1">
            <a:gsLst>
              <a:gs pos="0">
                <a:schemeClr val="tx2">
                  <a:lumMod val="20000"/>
                  <a:lumOff val="80000"/>
                  <a:alpha val="66000"/>
                </a:schemeClr>
              </a:gs>
              <a:gs pos="100000">
                <a:schemeClr val="bg1">
                  <a:lumMod val="95000"/>
                  <a:alpha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dark, night sky&#10;&#10;Description automatically generated">
            <a:extLst>
              <a:ext uri="{FF2B5EF4-FFF2-40B4-BE49-F238E27FC236}">
                <a16:creationId xmlns:a16="http://schemas.microsoft.com/office/drawing/2014/main" id="{89377874-D183-4905-BDDC-791F564E11D0}"/>
              </a:ext>
            </a:extLst>
          </p:cNvPr>
          <p:cNvPicPr>
            <a:picLocks noChangeAspect="1"/>
          </p:cNvPicPr>
          <p:nvPr userDrawn="1"/>
        </p:nvPicPr>
        <p:blipFill rotWithShape="1">
          <a:blip r:embed="rId2">
            <a:alphaModFix amt="50000"/>
            <a:duotone>
              <a:prstClr val="black"/>
              <a:srgbClr val="D9C3A5">
                <a:tint val="50000"/>
                <a:satMod val="180000"/>
              </a:srgbClr>
            </a:duotone>
            <a:extLst>
              <a:ext uri="{28A0092B-C50C-407E-A947-70E740481C1C}">
                <a14:useLocalDpi xmlns:a14="http://schemas.microsoft.com/office/drawing/2010/main" val="0"/>
              </a:ext>
            </a:extLst>
          </a:blip>
          <a:srcRect t="18244"/>
          <a:stretch/>
        </p:blipFill>
        <p:spPr>
          <a:xfrm>
            <a:off x="5943600" y="1036319"/>
            <a:ext cx="6248400" cy="5108447"/>
          </a:xfrm>
          <a:prstGeom prst="rect">
            <a:avLst/>
          </a:prstGeom>
        </p:spPr>
      </p:pic>
      <p:pic>
        <p:nvPicPr>
          <p:cNvPr id="7" name="Picture 6" descr="A picture containing pressure suit&#10;&#10;Description automatically generated">
            <a:extLst>
              <a:ext uri="{FF2B5EF4-FFF2-40B4-BE49-F238E27FC236}">
                <a16:creationId xmlns:a16="http://schemas.microsoft.com/office/drawing/2014/main" id="{631A6762-673D-4683-B563-39D53D969076}"/>
              </a:ext>
            </a:extLst>
          </p:cNvPr>
          <p:cNvPicPr>
            <a:picLocks noChangeAspect="1"/>
          </p:cNvPicPr>
          <p:nvPr userDrawn="1"/>
        </p:nvPicPr>
        <p:blipFill rotWithShape="1">
          <a:blip r:embed="rId3">
            <a:alphaModFix amt="50000"/>
            <a:extLst>
              <a:ext uri="{28A0092B-C50C-407E-A947-70E740481C1C}">
                <a14:useLocalDpi xmlns:a14="http://schemas.microsoft.com/office/drawing/2010/main" val="0"/>
              </a:ext>
            </a:extLst>
          </a:blip>
          <a:srcRect t="37072" r="7681"/>
          <a:stretch/>
        </p:blipFill>
        <p:spPr>
          <a:xfrm>
            <a:off x="5860774" y="1838738"/>
            <a:ext cx="6331226" cy="4315571"/>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80999" y="1142999"/>
            <a:ext cx="6645966" cy="4899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8B60A15A-73A1-4B10-85FC-332CB8861B4D}"/>
              </a:ext>
            </a:extLst>
          </p:cNvPr>
          <p:cNvSpPr>
            <a:spLocks noGrp="1"/>
          </p:cNvSpPr>
          <p:nvPr>
            <p:ph type="ftr" sz="quarter" idx="10"/>
          </p:nvPr>
        </p:nvSpPr>
        <p:spPr>
          <a:xfrm>
            <a:off x="380999" y="6170780"/>
            <a:ext cx="3948574" cy="365125"/>
          </a:xfrm>
        </p:spPr>
        <p:txBody>
          <a:bodyPr/>
          <a:lstStyle/>
          <a:p>
            <a:r>
              <a:rPr lang="en-US" dirty="0"/>
              <a:t>Presentation Text    |   Additional Text</a:t>
            </a:r>
          </a:p>
        </p:txBody>
      </p:sp>
      <p:pic>
        <p:nvPicPr>
          <p:cNvPr id="9" name="Picture 8">
            <a:extLst>
              <a:ext uri="{FF2B5EF4-FFF2-40B4-BE49-F238E27FC236}">
                <a16:creationId xmlns:a16="http://schemas.microsoft.com/office/drawing/2014/main" id="{90833EFA-3C9C-4366-9128-974489733689}"/>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858643" y="1383"/>
            <a:ext cx="1157456" cy="1019253"/>
          </a:xfrm>
          <a:prstGeom prst="rect">
            <a:avLst/>
          </a:prstGeom>
          <a:solidFill>
            <a:schemeClr val="bg1"/>
          </a:solidFill>
        </p:spPr>
      </p:pic>
    </p:spTree>
    <p:extLst>
      <p:ext uri="{BB962C8B-B14F-4D97-AF65-F5344CB8AC3E}">
        <p14:creationId xmlns:p14="http://schemas.microsoft.com/office/powerpoint/2010/main" val="1653133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_grid-o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F199777-05C4-416F-BC93-9FEFB125594E}"/>
              </a:ext>
            </a:extLst>
          </p:cNvPr>
          <p:cNvSpPr/>
          <p:nvPr userDrawn="1"/>
        </p:nvSpPr>
        <p:spPr>
          <a:xfrm>
            <a:off x="-9939" y="1036320"/>
            <a:ext cx="12201939" cy="5108447"/>
          </a:xfrm>
          <a:prstGeom prst="rect">
            <a:avLst/>
          </a:prstGeom>
          <a:gradFill flip="none" rotWithShape="1">
            <a:gsLst>
              <a:gs pos="0">
                <a:schemeClr val="tx2">
                  <a:lumMod val="20000"/>
                  <a:lumOff val="80000"/>
                  <a:alpha val="66000"/>
                </a:schemeClr>
              </a:gs>
              <a:gs pos="100000">
                <a:schemeClr val="bg1">
                  <a:lumMod val="95000"/>
                  <a:alpha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dark, night sky&#10;&#10;Description automatically generated">
            <a:extLst>
              <a:ext uri="{FF2B5EF4-FFF2-40B4-BE49-F238E27FC236}">
                <a16:creationId xmlns:a16="http://schemas.microsoft.com/office/drawing/2014/main" id="{89377874-D183-4905-BDDC-791F564E11D0}"/>
              </a:ext>
            </a:extLst>
          </p:cNvPr>
          <p:cNvPicPr>
            <a:picLocks noChangeAspect="1"/>
          </p:cNvPicPr>
          <p:nvPr userDrawn="1"/>
        </p:nvPicPr>
        <p:blipFill rotWithShape="1">
          <a:blip r:embed="rId2">
            <a:alphaModFix amt="50000"/>
            <a:duotone>
              <a:prstClr val="black"/>
              <a:srgbClr val="D9C3A5">
                <a:tint val="50000"/>
                <a:satMod val="180000"/>
              </a:srgbClr>
            </a:duotone>
            <a:extLst>
              <a:ext uri="{28A0092B-C50C-407E-A947-70E740481C1C}">
                <a14:useLocalDpi xmlns:a14="http://schemas.microsoft.com/office/drawing/2010/main" val="0"/>
              </a:ext>
            </a:extLst>
          </a:blip>
          <a:srcRect t="18244"/>
          <a:stretch/>
        </p:blipFill>
        <p:spPr>
          <a:xfrm>
            <a:off x="5943600" y="1036319"/>
            <a:ext cx="6248400" cy="5108447"/>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80998" y="1142999"/>
            <a:ext cx="11469625" cy="4899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8B60A15A-73A1-4B10-85FC-332CB8861B4D}"/>
              </a:ext>
            </a:extLst>
          </p:cNvPr>
          <p:cNvSpPr>
            <a:spLocks noGrp="1"/>
          </p:cNvSpPr>
          <p:nvPr>
            <p:ph type="ftr" sz="quarter" idx="10"/>
          </p:nvPr>
        </p:nvSpPr>
        <p:spPr>
          <a:xfrm>
            <a:off x="380999" y="6170780"/>
            <a:ext cx="3948574" cy="365125"/>
          </a:xfrm>
        </p:spPr>
        <p:txBody>
          <a:bodyPr/>
          <a:lstStyle/>
          <a:p>
            <a:r>
              <a:rPr lang="en-US" dirty="0"/>
              <a:t>Presentation Text    |   Additional Text</a:t>
            </a:r>
          </a:p>
        </p:txBody>
      </p:sp>
      <p:pic>
        <p:nvPicPr>
          <p:cNvPr id="8" name="Picture 7">
            <a:extLst>
              <a:ext uri="{FF2B5EF4-FFF2-40B4-BE49-F238E27FC236}">
                <a16:creationId xmlns:a16="http://schemas.microsoft.com/office/drawing/2014/main" id="{D2409A97-7912-4BA2-8BF8-72BA7F11EAF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858643" y="1383"/>
            <a:ext cx="1157456" cy="1019253"/>
          </a:xfrm>
          <a:prstGeom prst="rect">
            <a:avLst/>
          </a:prstGeom>
          <a:solidFill>
            <a:schemeClr val="bg1"/>
          </a:solidFill>
        </p:spPr>
      </p:pic>
    </p:spTree>
    <p:extLst>
      <p:ext uri="{BB962C8B-B14F-4D97-AF65-F5344CB8AC3E}">
        <p14:creationId xmlns:p14="http://schemas.microsoft.com/office/powerpoint/2010/main" val="1017529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Title and Content_theme-o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F199777-05C4-416F-BC93-9FEFB125594E}"/>
              </a:ext>
            </a:extLst>
          </p:cNvPr>
          <p:cNvSpPr/>
          <p:nvPr userDrawn="1"/>
        </p:nvSpPr>
        <p:spPr>
          <a:xfrm>
            <a:off x="-9939" y="1036320"/>
            <a:ext cx="12201939" cy="5108447"/>
          </a:xfrm>
          <a:prstGeom prst="rect">
            <a:avLst/>
          </a:prstGeom>
          <a:gradFill flip="none" rotWithShape="1">
            <a:gsLst>
              <a:gs pos="0">
                <a:schemeClr val="tx2">
                  <a:lumMod val="20000"/>
                  <a:lumOff val="80000"/>
                  <a:alpha val="66000"/>
                </a:schemeClr>
              </a:gs>
              <a:gs pos="100000">
                <a:schemeClr val="bg1">
                  <a:lumMod val="95000"/>
                  <a:alpha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89377874-D183-4905-BDDC-791F564E11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545210" y="1036319"/>
            <a:ext cx="4635442" cy="5108447"/>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80998" y="1142999"/>
            <a:ext cx="11469625" cy="4899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8B60A15A-73A1-4B10-85FC-332CB8861B4D}"/>
              </a:ext>
            </a:extLst>
          </p:cNvPr>
          <p:cNvSpPr>
            <a:spLocks noGrp="1"/>
          </p:cNvSpPr>
          <p:nvPr>
            <p:ph type="ftr" sz="quarter" idx="10"/>
          </p:nvPr>
        </p:nvSpPr>
        <p:spPr>
          <a:xfrm>
            <a:off x="380999" y="6170780"/>
            <a:ext cx="3948574" cy="365125"/>
          </a:xfrm>
        </p:spPr>
        <p:txBody>
          <a:bodyPr/>
          <a:lstStyle/>
          <a:p>
            <a:r>
              <a:rPr lang="en-US" dirty="0"/>
              <a:t>Presentation Text    |   Additional Text</a:t>
            </a:r>
          </a:p>
        </p:txBody>
      </p:sp>
      <p:pic>
        <p:nvPicPr>
          <p:cNvPr id="8" name="Picture 7">
            <a:extLst>
              <a:ext uri="{FF2B5EF4-FFF2-40B4-BE49-F238E27FC236}">
                <a16:creationId xmlns:a16="http://schemas.microsoft.com/office/drawing/2014/main" id="{6721EB56-5F70-4BFF-A587-AA17C4933D5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858643" y="1383"/>
            <a:ext cx="1157456" cy="1019253"/>
          </a:xfrm>
          <a:prstGeom prst="rect">
            <a:avLst/>
          </a:prstGeom>
          <a:solidFill>
            <a:schemeClr val="bg1"/>
          </a:solidFill>
        </p:spPr>
      </p:pic>
    </p:spTree>
    <p:extLst>
      <p:ext uri="{BB962C8B-B14F-4D97-AF65-F5344CB8AC3E}">
        <p14:creationId xmlns:p14="http://schemas.microsoft.com/office/powerpoint/2010/main" val="639292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3220" y="1143000"/>
            <a:ext cx="5573635" cy="4870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5146" y="1143000"/>
            <a:ext cx="5612296" cy="4870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89BD322-7681-4858-977B-DA219A9413DE}"/>
              </a:ext>
            </a:extLst>
          </p:cNvPr>
          <p:cNvSpPr>
            <a:spLocks noGrp="1"/>
          </p:cNvSpPr>
          <p:nvPr>
            <p:ph type="ftr" sz="quarter" idx="10"/>
          </p:nvPr>
        </p:nvSpPr>
        <p:spPr>
          <a:xfrm>
            <a:off x="379751" y="6170780"/>
            <a:ext cx="3948574" cy="365125"/>
          </a:xfrm>
        </p:spPr>
        <p:txBody>
          <a:bodyPr/>
          <a:lstStyle/>
          <a:p>
            <a:r>
              <a:rPr lang="en-US"/>
              <a:t>Presentation Text    |   Additional Text</a:t>
            </a:r>
            <a:endParaRPr lang="en-US" dirty="0"/>
          </a:p>
        </p:txBody>
      </p:sp>
      <p:pic>
        <p:nvPicPr>
          <p:cNvPr id="6" name="Picture 5">
            <a:extLst>
              <a:ext uri="{FF2B5EF4-FFF2-40B4-BE49-F238E27FC236}">
                <a16:creationId xmlns:a16="http://schemas.microsoft.com/office/drawing/2014/main" id="{E5A27AF2-98EE-44EF-8F09-A6D622C39B5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58643" y="1383"/>
            <a:ext cx="1157456" cy="1019253"/>
          </a:xfrm>
          <a:prstGeom prst="rect">
            <a:avLst/>
          </a:prstGeom>
          <a:solidFill>
            <a:schemeClr val="bg1"/>
          </a:solidFill>
        </p:spPr>
      </p:pic>
    </p:spTree>
    <p:extLst>
      <p:ext uri="{BB962C8B-B14F-4D97-AF65-F5344CB8AC3E}">
        <p14:creationId xmlns:p14="http://schemas.microsoft.com/office/powerpoint/2010/main" val="4135804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143000"/>
            <a:ext cx="5502965" cy="451379"/>
          </a:xfrm>
        </p:spPr>
        <p:txBody>
          <a:bodyPr anchor="b">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1000" y="1733526"/>
            <a:ext cx="5502965" cy="42299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25207" y="1143000"/>
            <a:ext cx="5632174" cy="451380"/>
          </a:xfrm>
        </p:spPr>
        <p:txBody>
          <a:bodyPr anchor="b">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25207" y="1733526"/>
            <a:ext cx="5632174" cy="4229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E4F619AE-2CF8-4B8E-BE34-7B7BB70EB6ED}"/>
              </a:ext>
            </a:extLst>
          </p:cNvPr>
          <p:cNvSpPr>
            <a:spLocks noGrp="1"/>
          </p:cNvSpPr>
          <p:nvPr>
            <p:ph type="title"/>
          </p:nvPr>
        </p:nvSpPr>
        <p:spPr/>
        <p:txBody>
          <a:bodyPr/>
          <a:lstStyle/>
          <a:p>
            <a:r>
              <a:rPr lang="en-US" dirty="0"/>
              <a:t>Click to edit Master title style</a:t>
            </a:r>
          </a:p>
        </p:txBody>
      </p:sp>
      <p:sp>
        <p:nvSpPr>
          <p:cNvPr id="10" name="Footer Placeholder 9">
            <a:extLst>
              <a:ext uri="{FF2B5EF4-FFF2-40B4-BE49-F238E27FC236}">
                <a16:creationId xmlns:a16="http://schemas.microsoft.com/office/drawing/2014/main" id="{B95AD4F1-72C5-46DA-88BF-30BC3CFDF0FC}"/>
              </a:ext>
            </a:extLst>
          </p:cNvPr>
          <p:cNvSpPr>
            <a:spLocks noGrp="1"/>
          </p:cNvSpPr>
          <p:nvPr>
            <p:ph type="ftr" sz="quarter" idx="10"/>
          </p:nvPr>
        </p:nvSpPr>
        <p:spPr>
          <a:xfrm>
            <a:off x="379751" y="6170780"/>
            <a:ext cx="3948574" cy="365125"/>
          </a:xfrm>
        </p:spPr>
        <p:txBody>
          <a:bodyPr/>
          <a:lstStyle/>
          <a:p>
            <a:r>
              <a:rPr lang="en-US"/>
              <a:t>Presentation Text    |   Additional Text</a:t>
            </a:r>
            <a:endParaRPr lang="en-US" dirty="0"/>
          </a:p>
        </p:txBody>
      </p:sp>
      <p:pic>
        <p:nvPicPr>
          <p:cNvPr id="8" name="Picture 7">
            <a:extLst>
              <a:ext uri="{FF2B5EF4-FFF2-40B4-BE49-F238E27FC236}">
                <a16:creationId xmlns:a16="http://schemas.microsoft.com/office/drawing/2014/main" id="{9E999BE4-1D9A-4299-A8D3-C89E37260B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58643" y="1383"/>
            <a:ext cx="1157456" cy="1019253"/>
          </a:xfrm>
          <a:prstGeom prst="rect">
            <a:avLst/>
          </a:prstGeom>
          <a:solidFill>
            <a:schemeClr val="bg1"/>
          </a:solidFill>
        </p:spPr>
      </p:pic>
    </p:spTree>
    <p:extLst>
      <p:ext uri="{BB962C8B-B14F-4D97-AF65-F5344CB8AC3E}">
        <p14:creationId xmlns:p14="http://schemas.microsoft.com/office/powerpoint/2010/main" val="259888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0961D-0C1E-4C8F-9627-98B8512BE049}"/>
              </a:ext>
            </a:extLst>
          </p:cNvPr>
          <p:cNvSpPr>
            <a:spLocks noGrp="1"/>
          </p:cNvSpPr>
          <p:nvPr>
            <p:ph type="title"/>
          </p:nvPr>
        </p:nvSpPr>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3A30DB6C-FFF1-4C4C-BEBF-BDA316B8ED5F}"/>
              </a:ext>
            </a:extLst>
          </p:cNvPr>
          <p:cNvSpPr>
            <a:spLocks noGrp="1"/>
          </p:cNvSpPr>
          <p:nvPr>
            <p:ph type="ftr" sz="quarter" idx="10"/>
          </p:nvPr>
        </p:nvSpPr>
        <p:spPr>
          <a:xfrm>
            <a:off x="379751" y="6170780"/>
            <a:ext cx="3948574" cy="365125"/>
          </a:xfrm>
        </p:spPr>
        <p:txBody>
          <a:bodyPr/>
          <a:lstStyle/>
          <a:p>
            <a:r>
              <a:rPr lang="en-US"/>
              <a:t>Presentation Text    |   Additional Text</a:t>
            </a:r>
            <a:endParaRPr lang="en-US" dirty="0"/>
          </a:p>
        </p:txBody>
      </p:sp>
      <p:pic>
        <p:nvPicPr>
          <p:cNvPr id="4" name="Picture 3">
            <a:extLst>
              <a:ext uri="{FF2B5EF4-FFF2-40B4-BE49-F238E27FC236}">
                <a16:creationId xmlns:a16="http://schemas.microsoft.com/office/drawing/2014/main" id="{F2F89FEB-D4FA-43C3-B371-E278125A2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58643" y="1383"/>
            <a:ext cx="1157456" cy="1019253"/>
          </a:xfrm>
          <a:prstGeom prst="rect">
            <a:avLst/>
          </a:prstGeom>
          <a:solidFill>
            <a:schemeClr val="bg1"/>
          </a:solidFill>
        </p:spPr>
      </p:pic>
    </p:spTree>
    <p:extLst>
      <p:ext uri="{BB962C8B-B14F-4D97-AF65-F5344CB8AC3E}">
        <p14:creationId xmlns:p14="http://schemas.microsoft.com/office/powerpoint/2010/main" val="2416600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11AB4291-7464-462F-BE7E-8FC869AECB15}"/>
              </a:ext>
            </a:extLst>
          </p:cNvPr>
          <p:cNvSpPr>
            <a:spLocks noGrp="1"/>
          </p:cNvSpPr>
          <p:nvPr>
            <p:ph type="ftr" sz="quarter" idx="10"/>
          </p:nvPr>
        </p:nvSpPr>
        <p:spPr>
          <a:xfrm>
            <a:off x="379751" y="6170780"/>
            <a:ext cx="3948574" cy="365125"/>
          </a:xfrm>
        </p:spPr>
        <p:txBody>
          <a:bodyPr/>
          <a:lstStyle/>
          <a:p>
            <a:r>
              <a:rPr lang="en-US"/>
              <a:t>Presentation Text    |   Additional Text</a:t>
            </a:r>
            <a:endParaRPr lang="en-US" dirty="0"/>
          </a:p>
        </p:txBody>
      </p:sp>
      <p:sp>
        <p:nvSpPr>
          <p:cNvPr id="8" name="Rectangle 7">
            <a:extLst>
              <a:ext uri="{FF2B5EF4-FFF2-40B4-BE49-F238E27FC236}">
                <a16:creationId xmlns:a16="http://schemas.microsoft.com/office/drawing/2014/main" id="{153FF523-CD71-4ED4-8B3C-47FF0F4283C1}"/>
              </a:ext>
            </a:extLst>
          </p:cNvPr>
          <p:cNvSpPr/>
          <p:nvPr userDrawn="1"/>
        </p:nvSpPr>
        <p:spPr>
          <a:xfrm>
            <a:off x="0" y="0"/>
            <a:ext cx="12192000" cy="11131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2380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Blank Slide - Option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B4D663-620D-432C-BCFB-3FA155F132E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28AE3994-024A-4664-8DB5-B8CDAA9B05B7}"/>
              </a:ext>
            </a:extLst>
          </p:cNvPr>
          <p:cNvSpPr/>
          <p:nvPr userDrawn="1"/>
        </p:nvSpPr>
        <p:spPr>
          <a:xfrm>
            <a:off x="0" y="6129793"/>
            <a:ext cx="12192000" cy="664741"/>
          </a:xfrm>
          <a:prstGeom prst="rect">
            <a:avLst/>
          </a:prstGeom>
          <a:gradFill flip="none" rotWithShape="1">
            <a:gsLst>
              <a:gs pos="62000">
                <a:schemeClr val="accent1">
                  <a:lumMod val="75000"/>
                </a:schemeClr>
              </a:gs>
              <a:gs pos="0">
                <a:schemeClr val="tx1"/>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05C"/>
              </a:solidFill>
            </a:endParaRPr>
          </a:p>
        </p:txBody>
      </p:sp>
      <p:pic>
        <p:nvPicPr>
          <p:cNvPr id="11" name="Picture 10" descr="Logo&#10;&#10;Description automatically generated">
            <a:extLst>
              <a:ext uri="{FF2B5EF4-FFF2-40B4-BE49-F238E27FC236}">
                <a16:creationId xmlns:a16="http://schemas.microsoft.com/office/drawing/2014/main" id="{33751AC6-0D2E-4A35-AAC6-02BA201E627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14986" y="6306106"/>
            <a:ext cx="565865" cy="313246"/>
          </a:xfrm>
          <a:prstGeom prst="rect">
            <a:avLst/>
          </a:prstGeom>
        </p:spPr>
      </p:pic>
      <p:pic>
        <p:nvPicPr>
          <p:cNvPr id="12" name="Picture 11" descr="Shape&#10;&#10;Description automatically generated">
            <a:extLst>
              <a:ext uri="{FF2B5EF4-FFF2-40B4-BE49-F238E27FC236}">
                <a16:creationId xmlns:a16="http://schemas.microsoft.com/office/drawing/2014/main" id="{30439EBD-A87C-452C-836A-5F61DC36FB3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34864" y="6287192"/>
            <a:ext cx="450109" cy="392966"/>
          </a:xfrm>
          <a:prstGeom prst="rect">
            <a:avLst/>
          </a:prstGeom>
        </p:spPr>
      </p:pic>
      <p:sp>
        <p:nvSpPr>
          <p:cNvPr id="13" name="Parallelogram 3">
            <a:extLst>
              <a:ext uri="{FF2B5EF4-FFF2-40B4-BE49-F238E27FC236}">
                <a16:creationId xmlns:a16="http://schemas.microsoft.com/office/drawing/2014/main" id="{47E4D27F-AC79-4B71-AD19-BD88331021BD}"/>
              </a:ext>
            </a:extLst>
          </p:cNvPr>
          <p:cNvSpPr/>
          <p:nvPr userDrawn="1"/>
        </p:nvSpPr>
        <p:spPr>
          <a:xfrm>
            <a:off x="11376887" y="6135491"/>
            <a:ext cx="820130" cy="654157"/>
          </a:xfrm>
          <a:custGeom>
            <a:avLst/>
            <a:gdLst>
              <a:gd name="connsiteX0" fmla="*/ 0 w 1162259"/>
              <a:gd name="connsiteY0" fmla="*/ 664741 h 664741"/>
              <a:gd name="connsiteX1" fmla="*/ 166185 w 1162259"/>
              <a:gd name="connsiteY1" fmla="*/ 0 h 664741"/>
              <a:gd name="connsiteX2" fmla="*/ 1162259 w 1162259"/>
              <a:gd name="connsiteY2" fmla="*/ 0 h 664741"/>
              <a:gd name="connsiteX3" fmla="*/ 996074 w 1162259"/>
              <a:gd name="connsiteY3" fmla="*/ 664741 h 664741"/>
              <a:gd name="connsiteX4" fmla="*/ 0 w 1162259"/>
              <a:gd name="connsiteY4" fmla="*/ 664741 h 664741"/>
              <a:gd name="connsiteX0" fmla="*/ 0 w 996074"/>
              <a:gd name="connsiteY0" fmla="*/ 664741 h 664741"/>
              <a:gd name="connsiteX1" fmla="*/ 166185 w 996074"/>
              <a:gd name="connsiteY1" fmla="*/ 0 h 664741"/>
              <a:gd name="connsiteX2" fmla="*/ 854146 w 996074"/>
              <a:gd name="connsiteY2" fmla="*/ 0 h 664741"/>
              <a:gd name="connsiteX3" fmla="*/ 996074 w 996074"/>
              <a:gd name="connsiteY3" fmla="*/ 664741 h 664741"/>
              <a:gd name="connsiteX4" fmla="*/ 0 w 996074"/>
              <a:gd name="connsiteY4" fmla="*/ 664741 h 664741"/>
              <a:gd name="connsiteX0" fmla="*/ 0 w 854146"/>
              <a:gd name="connsiteY0" fmla="*/ 664741 h 664741"/>
              <a:gd name="connsiteX1" fmla="*/ 166185 w 854146"/>
              <a:gd name="connsiteY1" fmla="*/ 0 h 664741"/>
              <a:gd name="connsiteX2" fmla="*/ 854146 w 854146"/>
              <a:gd name="connsiteY2" fmla="*/ 0 h 664741"/>
              <a:gd name="connsiteX3" fmla="*/ 817170 w 854146"/>
              <a:gd name="connsiteY3" fmla="*/ 654802 h 664741"/>
              <a:gd name="connsiteX4" fmla="*/ 0 w 854146"/>
              <a:gd name="connsiteY4" fmla="*/ 664741 h 664741"/>
              <a:gd name="connsiteX0" fmla="*/ 0 w 854146"/>
              <a:gd name="connsiteY0" fmla="*/ 661677 h 661677"/>
              <a:gd name="connsiteX1" fmla="*/ 166185 w 854146"/>
              <a:gd name="connsiteY1" fmla="*/ 0 h 661677"/>
              <a:gd name="connsiteX2" fmla="*/ 854146 w 854146"/>
              <a:gd name="connsiteY2" fmla="*/ 0 h 661677"/>
              <a:gd name="connsiteX3" fmla="*/ 817170 w 854146"/>
              <a:gd name="connsiteY3" fmla="*/ 654802 h 661677"/>
              <a:gd name="connsiteX4" fmla="*/ 0 w 854146"/>
              <a:gd name="connsiteY4" fmla="*/ 661677 h 661677"/>
              <a:gd name="connsiteX0" fmla="*/ 0 w 854146"/>
              <a:gd name="connsiteY0" fmla="*/ 661677 h 661677"/>
              <a:gd name="connsiteX1" fmla="*/ 166185 w 854146"/>
              <a:gd name="connsiteY1" fmla="*/ 0 h 661677"/>
              <a:gd name="connsiteX2" fmla="*/ 854146 w 854146"/>
              <a:gd name="connsiteY2" fmla="*/ 0 h 661677"/>
              <a:gd name="connsiteX3" fmla="*/ 826284 w 854146"/>
              <a:gd name="connsiteY3" fmla="*/ 660948 h 661677"/>
              <a:gd name="connsiteX4" fmla="*/ 0 w 854146"/>
              <a:gd name="connsiteY4" fmla="*/ 661677 h 661677"/>
              <a:gd name="connsiteX0" fmla="*/ 0 w 826284"/>
              <a:gd name="connsiteY0" fmla="*/ 661677 h 661677"/>
              <a:gd name="connsiteX1" fmla="*/ 166185 w 826284"/>
              <a:gd name="connsiteY1" fmla="*/ 0 h 661677"/>
              <a:gd name="connsiteX2" fmla="*/ 819856 w 826284"/>
              <a:gd name="connsiteY2" fmla="*/ 0 h 661677"/>
              <a:gd name="connsiteX3" fmla="*/ 826284 w 826284"/>
              <a:gd name="connsiteY3" fmla="*/ 660948 h 661677"/>
              <a:gd name="connsiteX4" fmla="*/ 0 w 826284"/>
              <a:gd name="connsiteY4" fmla="*/ 661677 h 661677"/>
              <a:gd name="connsiteX0" fmla="*/ 0 w 820130"/>
              <a:gd name="connsiteY0" fmla="*/ 661677 h 661677"/>
              <a:gd name="connsiteX1" fmla="*/ 166185 w 820130"/>
              <a:gd name="connsiteY1" fmla="*/ 0 h 661677"/>
              <a:gd name="connsiteX2" fmla="*/ 819856 w 820130"/>
              <a:gd name="connsiteY2" fmla="*/ 0 h 661677"/>
              <a:gd name="connsiteX3" fmla="*/ 812949 w 820130"/>
              <a:gd name="connsiteY3" fmla="*/ 660948 h 661677"/>
              <a:gd name="connsiteX4" fmla="*/ 0 w 820130"/>
              <a:gd name="connsiteY4" fmla="*/ 661677 h 661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130" h="661677">
                <a:moveTo>
                  <a:pt x="0" y="661677"/>
                </a:moveTo>
                <a:lnTo>
                  <a:pt x="166185" y="0"/>
                </a:lnTo>
                <a:lnTo>
                  <a:pt x="819856" y="0"/>
                </a:lnTo>
                <a:cubicBezTo>
                  <a:pt x="821999" y="220316"/>
                  <a:pt x="810806" y="440632"/>
                  <a:pt x="812949" y="660948"/>
                </a:cubicBezTo>
                <a:lnTo>
                  <a:pt x="0" y="661677"/>
                </a:ln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5">
            <a:extLst>
              <a:ext uri="{FF2B5EF4-FFF2-40B4-BE49-F238E27FC236}">
                <a16:creationId xmlns:a16="http://schemas.microsoft.com/office/drawing/2014/main" id="{7C074330-9F8B-4026-833A-50F057842231}"/>
              </a:ext>
            </a:extLst>
          </p:cNvPr>
          <p:cNvSpPr txBox="1">
            <a:spLocks/>
          </p:cNvSpPr>
          <p:nvPr userDrawn="1"/>
        </p:nvSpPr>
        <p:spPr>
          <a:xfrm>
            <a:off x="11570472" y="6396823"/>
            <a:ext cx="393834" cy="188261"/>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041C16-093A-4073-AC1F-A0BBA60B080D}" type="slidenum">
              <a:rPr lang="en-US" smtClean="0"/>
              <a:pPr/>
              <a:t>‹#›</a:t>
            </a:fld>
            <a:r>
              <a:rPr lang="en-US" dirty="0"/>
              <a:t> </a:t>
            </a:r>
          </a:p>
        </p:txBody>
      </p:sp>
      <p:sp>
        <p:nvSpPr>
          <p:cNvPr id="6" name="Footer Placeholder 5">
            <a:extLst>
              <a:ext uri="{FF2B5EF4-FFF2-40B4-BE49-F238E27FC236}">
                <a16:creationId xmlns:a16="http://schemas.microsoft.com/office/drawing/2014/main" id="{11AB4291-7464-462F-BE7E-8FC869AECB15}"/>
              </a:ext>
            </a:extLst>
          </p:cNvPr>
          <p:cNvSpPr>
            <a:spLocks noGrp="1"/>
          </p:cNvSpPr>
          <p:nvPr>
            <p:ph type="ftr" sz="quarter" idx="10"/>
          </p:nvPr>
        </p:nvSpPr>
        <p:spPr>
          <a:xfrm>
            <a:off x="379751" y="6170780"/>
            <a:ext cx="3948574" cy="365125"/>
          </a:xfrm>
        </p:spPr>
        <p:txBody>
          <a:bodyPr/>
          <a:lstStyle>
            <a:lvl1pPr algn="l">
              <a:defRPr>
                <a:solidFill>
                  <a:schemeClr val="bg1"/>
                </a:solidFill>
              </a:defRPr>
            </a:lvl1pPr>
          </a:lstStyle>
          <a:p>
            <a:r>
              <a:rPr lang="en-US"/>
              <a:t>Presentation Text    |   Additional Text</a:t>
            </a:r>
            <a:endParaRPr lang="en-US" dirty="0"/>
          </a:p>
        </p:txBody>
      </p:sp>
      <p:sp>
        <p:nvSpPr>
          <p:cNvPr id="16" name="TextBox 15">
            <a:extLst>
              <a:ext uri="{FF2B5EF4-FFF2-40B4-BE49-F238E27FC236}">
                <a16:creationId xmlns:a16="http://schemas.microsoft.com/office/drawing/2014/main" id="{3A6E990B-7771-4E99-840C-263E502BBE64}"/>
              </a:ext>
            </a:extLst>
          </p:cNvPr>
          <p:cNvSpPr txBox="1"/>
          <p:nvPr userDrawn="1"/>
        </p:nvSpPr>
        <p:spPr>
          <a:xfrm>
            <a:off x="369418" y="6550020"/>
            <a:ext cx="4227079" cy="307777"/>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kern="1200" dirty="0">
                <a:solidFill>
                  <a:schemeClr val="bg1">
                    <a:lumMod val="75000"/>
                  </a:schemeClr>
                </a:solidFill>
                <a:effectLst/>
                <a:latin typeface="Arial" panose="020B0604020202020204" pitchFamily="34" charset="0"/>
                <a:ea typeface="+mn-ea"/>
                <a:cs typeface="Arial" panose="020B0604020202020204" pitchFamily="34" charset="0"/>
              </a:rPr>
              <a:t>©2021 </a:t>
            </a:r>
            <a:r>
              <a:rPr lang="en-US" sz="800" kern="1200" noProof="0" dirty="0">
                <a:solidFill>
                  <a:schemeClr val="bg1">
                    <a:lumMod val="75000"/>
                  </a:schemeClr>
                </a:solidFill>
                <a:effectLst>
                  <a:outerShdw blurRad="38100" dist="38100" dir="2700000" algn="tl">
                    <a:srgbClr val="000000">
                      <a:alpha val="43137"/>
                    </a:srgbClr>
                  </a:outerShdw>
                </a:effectLst>
                <a:latin typeface="+mn-lt"/>
                <a:ea typeface="+mn-ea"/>
                <a:cs typeface="+mn-cs"/>
              </a:rPr>
              <a:t>Human Health and Performance Contract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600" dirty="0">
              <a:solidFill>
                <a:schemeClr val="bg1">
                  <a:lumMod val="75000"/>
                </a:schemeClr>
              </a:solidFill>
              <a:latin typeface="Arial" panose="020B06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852E7446-99A7-46D2-9222-554031580184}"/>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9465163" y="6268059"/>
            <a:ext cx="425143" cy="352868"/>
          </a:xfrm>
          <a:prstGeom prst="rect">
            <a:avLst/>
          </a:prstGeom>
        </p:spPr>
      </p:pic>
    </p:spTree>
    <p:extLst>
      <p:ext uri="{BB962C8B-B14F-4D97-AF65-F5344CB8AC3E}">
        <p14:creationId xmlns:p14="http://schemas.microsoft.com/office/powerpoint/2010/main" val="2104814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105476" name="Freeform 4"/>
          <p:cNvSpPr>
            <a:spLocks/>
          </p:cNvSpPr>
          <p:nvPr/>
        </p:nvSpPr>
        <p:spPr bwMode="auto">
          <a:xfrm>
            <a:off x="1244600" y="679450"/>
            <a:ext cx="205317" cy="147638"/>
          </a:xfrm>
          <a:custGeom>
            <a:avLst/>
            <a:gdLst/>
            <a:ahLst/>
            <a:cxnLst>
              <a:cxn ang="0">
                <a:pos x="68" y="88"/>
              </a:cxn>
              <a:cxn ang="0">
                <a:pos x="96" y="0"/>
              </a:cxn>
              <a:cxn ang="0">
                <a:pos x="24" y="0"/>
              </a:cxn>
              <a:cxn ang="0">
                <a:pos x="0" y="92"/>
              </a:cxn>
              <a:cxn ang="0">
                <a:pos x="68" y="88"/>
              </a:cxn>
            </a:cxnLst>
            <a:rect l="0" t="0" r="r" b="b"/>
            <a:pathLst>
              <a:path w="97" h="93">
                <a:moveTo>
                  <a:pt x="68" y="88"/>
                </a:moveTo>
                <a:lnTo>
                  <a:pt x="96" y="0"/>
                </a:lnTo>
                <a:lnTo>
                  <a:pt x="24" y="0"/>
                </a:lnTo>
                <a:lnTo>
                  <a:pt x="0" y="92"/>
                </a:lnTo>
                <a:lnTo>
                  <a:pt x="68" y="88"/>
                </a:lnTo>
              </a:path>
            </a:pathLst>
          </a:custGeom>
          <a:solidFill>
            <a:schemeClr val="bg1"/>
          </a:solidFill>
          <a:ln w="9525" cap="rnd">
            <a:noFill/>
            <a:round/>
            <a:headEnd type="none" w="sm" len="sm"/>
            <a:tailEnd type="none" w="sm" len="sm"/>
          </a:ln>
          <a:effectLst/>
        </p:spPr>
        <p:txBody>
          <a:bodyPr/>
          <a:lstStyle/>
          <a:p>
            <a:endParaRPr lang="en-US" sz="1400" dirty="0"/>
          </a:p>
        </p:txBody>
      </p:sp>
      <p:pic>
        <p:nvPicPr>
          <p:cNvPr id="3" name="Picture 2">
            <a:extLst>
              <a:ext uri="{FF2B5EF4-FFF2-40B4-BE49-F238E27FC236}">
                <a16:creationId xmlns:a16="http://schemas.microsoft.com/office/drawing/2014/main" id="{64A4754E-F4A0-46B1-9E6D-798F90D2E26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58643" y="1383"/>
            <a:ext cx="1157456" cy="1019253"/>
          </a:xfrm>
          <a:prstGeom prst="rect">
            <a:avLst/>
          </a:prstGeom>
          <a:solidFill>
            <a:schemeClr val="bg1"/>
          </a:solidFill>
        </p:spPr>
      </p:pic>
    </p:spTree>
    <p:extLst>
      <p:ext uri="{BB962C8B-B14F-4D97-AF65-F5344CB8AC3E}">
        <p14:creationId xmlns:p14="http://schemas.microsoft.com/office/powerpoint/2010/main" val="3710036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D38F7CE-66F5-4558-8EA9-0BA750C8C47E}"/>
              </a:ext>
            </a:extLst>
          </p:cNvPr>
          <p:cNvSpPr/>
          <p:nvPr userDrawn="1"/>
        </p:nvSpPr>
        <p:spPr>
          <a:xfrm>
            <a:off x="0" y="6129793"/>
            <a:ext cx="12192000" cy="664741"/>
          </a:xfrm>
          <a:prstGeom prst="rect">
            <a:avLst/>
          </a:prstGeom>
          <a:gradFill flip="none" rotWithShape="1">
            <a:gsLst>
              <a:gs pos="62000">
                <a:schemeClr val="accent1">
                  <a:lumMod val="75000"/>
                </a:schemeClr>
              </a:gs>
              <a:gs pos="0">
                <a:schemeClr val="tx1"/>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05C"/>
              </a:solidFill>
            </a:endParaRPr>
          </a:p>
        </p:txBody>
      </p:sp>
      <p:pic>
        <p:nvPicPr>
          <p:cNvPr id="13" name="Picture 12">
            <a:extLst>
              <a:ext uri="{FF2B5EF4-FFF2-40B4-BE49-F238E27FC236}">
                <a16:creationId xmlns:a16="http://schemas.microsoft.com/office/drawing/2014/main" id="{5D07A105-AAC8-460E-9543-C890D8AF065B}"/>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9465163" y="6268059"/>
            <a:ext cx="425143" cy="352868"/>
          </a:xfrm>
          <a:prstGeom prst="rect">
            <a:avLst/>
          </a:prstGeom>
        </p:spPr>
      </p:pic>
      <p:pic>
        <p:nvPicPr>
          <p:cNvPr id="14" name="Picture 13">
            <a:extLst>
              <a:ext uri="{FF2B5EF4-FFF2-40B4-BE49-F238E27FC236}">
                <a16:creationId xmlns:a16="http://schemas.microsoft.com/office/drawing/2014/main" id="{22E188BD-9ABC-4F44-BC8B-66C13136820F}"/>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0123141" y="6306106"/>
            <a:ext cx="549554" cy="313246"/>
          </a:xfrm>
          <a:prstGeom prst="rect">
            <a:avLst/>
          </a:prstGeom>
        </p:spPr>
      </p:pic>
      <p:pic>
        <p:nvPicPr>
          <p:cNvPr id="15" name="Picture 14">
            <a:extLst>
              <a:ext uri="{FF2B5EF4-FFF2-40B4-BE49-F238E27FC236}">
                <a16:creationId xmlns:a16="http://schemas.microsoft.com/office/drawing/2014/main" id="{8BA80F12-5436-4061-B401-DF84CA5535F9}"/>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10834864" y="6287878"/>
            <a:ext cx="450109" cy="391594"/>
          </a:xfrm>
          <a:prstGeom prst="rect">
            <a:avLst/>
          </a:prstGeom>
        </p:spPr>
      </p:pic>
      <p:sp>
        <p:nvSpPr>
          <p:cNvPr id="16" name="Parallelogram 3">
            <a:extLst>
              <a:ext uri="{FF2B5EF4-FFF2-40B4-BE49-F238E27FC236}">
                <a16:creationId xmlns:a16="http://schemas.microsoft.com/office/drawing/2014/main" id="{F154577F-CA01-4D98-B5A9-360935984FF9}"/>
              </a:ext>
            </a:extLst>
          </p:cNvPr>
          <p:cNvSpPr/>
          <p:nvPr userDrawn="1"/>
        </p:nvSpPr>
        <p:spPr>
          <a:xfrm>
            <a:off x="11376887" y="6135491"/>
            <a:ext cx="811014" cy="654157"/>
          </a:xfrm>
          <a:custGeom>
            <a:avLst/>
            <a:gdLst>
              <a:gd name="connsiteX0" fmla="*/ 0 w 1162259"/>
              <a:gd name="connsiteY0" fmla="*/ 664741 h 664741"/>
              <a:gd name="connsiteX1" fmla="*/ 166185 w 1162259"/>
              <a:gd name="connsiteY1" fmla="*/ 0 h 664741"/>
              <a:gd name="connsiteX2" fmla="*/ 1162259 w 1162259"/>
              <a:gd name="connsiteY2" fmla="*/ 0 h 664741"/>
              <a:gd name="connsiteX3" fmla="*/ 996074 w 1162259"/>
              <a:gd name="connsiteY3" fmla="*/ 664741 h 664741"/>
              <a:gd name="connsiteX4" fmla="*/ 0 w 1162259"/>
              <a:gd name="connsiteY4" fmla="*/ 664741 h 664741"/>
              <a:gd name="connsiteX0" fmla="*/ 0 w 996074"/>
              <a:gd name="connsiteY0" fmla="*/ 664741 h 664741"/>
              <a:gd name="connsiteX1" fmla="*/ 166185 w 996074"/>
              <a:gd name="connsiteY1" fmla="*/ 0 h 664741"/>
              <a:gd name="connsiteX2" fmla="*/ 854146 w 996074"/>
              <a:gd name="connsiteY2" fmla="*/ 0 h 664741"/>
              <a:gd name="connsiteX3" fmla="*/ 996074 w 996074"/>
              <a:gd name="connsiteY3" fmla="*/ 664741 h 664741"/>
              <a:gd name="connsiteX4" fmla="*/ 0 w 996074"/>
              <a:gd name="connsiteY4" fmla="*/ 664741 h 664741"/>
              <a:gd name="connsiteX0" fmla="*/ 0 w 854146"/>
              <a:gd name="connsiteY0" fmla="*/ 664741 h 664741"/>
              <a:gd name="connsiteX1" fmla="*/ 166185 w 854146"/>
              <a:gd name="connsiteY1" fmla="*/ 0 h 664741"/>
              <a:gd name="connsiteX2" fmla="*/ 854146 w 854146"/>
              <a:gd name="connsiteY2" fmla="*/ 0 h 664741"/>
              <a:gd name="connsiteX3" fmla="*/ 817170 w 854146"/>
              <a:gd name="connsiteY3" fmla="*/ 654802 h 664741"/>
              <a:gd name="connsiteX4" fmla="*/ 0 w 854146"/>
              <a:gd name="connsiteY4" fmla="*/ 664741 h 664741"/>
              <a:gd name="connsiteX0" fmla="*/ 0 w 854146"/>
              <a:gd name="connsiteY0" fmla="*/ 661677 h 661677"/>
              <a:gd name="connsiteX1" fmla="*/ 166185 w 854146"/>
              <a:gd name="connsiteY1" fmla="*/ 0 h 661677"/>
              <a:gd name="connsiteX2" fmla="*/ 854146 w 854146"/>
              <a:gd name="connsiteY2" fmla="*/ 0 h 661677"/>
              <a:gd name="connsiteX3" fmla="*/ 817170 w 854146"/>
              <a:gd name="connsiteY3" fmla="*/ 654802 h 661677"/>
              <a:gd name="connsiteX4" fmla="*/ 0 w 854146"/>
              <a:gd name="connsiteY4" fmla="*/ 661677 h 661677"/>
              <a:gd name="connsiteX0" fmla="*/ 0 w 854146"/>
              <a:gd name="connsiteY0" fmla="*/ 661677 h 661677"/>
              <a:gd name="connsiteX1" fmla="*/ 166185 w 854146"/>
              <a:gd name="connsiteY1" fmla="*/ 0 h 661677"/>
              <a:gd name="connsiteX2" fmla="*/ 854146 w 854146"/>
              <a:gd name="connsiteY2" fmla="*/ 0 h 661677"/>
              <a:gd name="connsiteX3" fmla="*/ 826284 w 854146"/>
              <a:gd name="connsiteY3" fmla="*/ 660948 h 661677"/>
              <a:gd name="connsiteX4" fmla="*/ 0 w 854146"/>
              <a:gd name="connsiteY4" fmla="*/ 661677 h 661677"/>
              <a:gd name="connsiteX0" fmla="*/ 0 w 826284"/>
              <a:gd name="connsiteY0" fmla="*/ 661677 h 661677"/>
              <a:gd name="connsiteX1" fmla="*/ 166185 w 826284"/>
              <a:gd name="connsiteY1" fmla="*/ 0 h 661677"/>
              <a:gd name="connsiteX2" fmla="*/ 811014 w 826284"/>
              <a:gd name="connsiteY2" fmla="*/ 0 h 661677"/>
              <a:gd name="connsiteX3" fmla="*/ 826284 w 826284"/>
              <a:gd name="connsiteY3" fmla="*/ 660948 h 661677"/>
              <a:gd name="connsiteX4" fmla="*/ 0 w 826284"/>
              <a:gd name="connsiteY4" fmla="*/ 661677 h 661677"/>
              <a:gd name="connsiteX0" fmla="*/ 0 w 811014"/>
              <a:gd name="connsiteY0" fmla="*/ 661677 h 661677"/>
              <a:gd name="connsiteX1" fmla="*/ 166185 w 811014"/>
              <a:gd name="connsiteY1" fmla="*/ 0 h 661677"/>
              <a:gd name="connsiteX2" fmla="*/ 811014 w 811014"/>
              <a:gd name="connsiteY2" fmla="*/ 0 h 661677"/>
              <a:gd name="connsiteX3" fmla="*/ 809031 w 811014"/>
              <a:gd name="connsiteY3" fmla="*/ 660948 h 661677"/>
              <a:gd name="connsiteX4" fmla="*/ 0 w 811014"/>
              <a:gd name="connsiteY4" fmla="*/ 661677 h 661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014" h="661677">
                <a:moveTo>
                  <a:pt x="0" y="661677"/>
                </a:moveTo>
                <a:lnTo>
                  <a:pt x="166185" y="0"/>
                </a:lnTo>
                <a:lnTo>
                  <a:pt x="811014" y="0"/>
                </a:lnTo>
                <a:lnTo>
                  <a:pt x="809031" y="660948"/>
                </a:lnTo>
                <a:lnTo>
                  <a:pt x="0" y="661677"/>
                </a:ln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3222" y="100046"/>
            <a:ext cx="10313354" cy="849984"/>
          </a:xfrm>
          <a:prstGeom prst="rect">
            <a:avLst/>
          </a:prstGeom>
        </p:spPr>
        <p:txBody>
          <a:bodyPr vert="horz" lIns="91440" tIns="0" rIns="91440" bIns="0" rtlCol="0" anchor="b">
            <a:noAutofit/>
          </a:bodyPr>
          <a:lstStyle/>
          <a:p>
            <a:r>
              <a:rPr lang="en-US" dirty="0"/>
              <a:t>Click to edit Master title style</a:t>
            </a:r>
          </a:p>
        </p:txBody>
      </p:sp>
      <p:sp>
        <p:nvSpPr>
          <p:cNvPr id="3" name="Text Placeholder 2"/>
          <p:cNvSpPr>
            <a:spLocks noGrp="1"/>
          </p:cNvSpPr>
          <p:nvPr>
            <p:ph type="body" idx="1"/>
          </p:nvPr>
        </p:nvSpPr>
        <p:spPr>
          <a:xfrm>
            <a:off x="380999" y="1142999"/>
            <a:ext cx="11496575" cy="489999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Slide Number Placeholder 5">
            <a:extLst>
              <a:ext uri="{FF2B5EF4-FFF2-40B4-BE49-F238E27FC236}">
                <a16:creationId xmlns:a16="http://schemas.microsoft.com/office/drawing/2014/main" id="{E03C1138-BD0D-4F27-9C43-2B899AEEF16D}"/>
              </a:ext>
            </a:extLst>
          </p:cNvPr>
          <p:cNvSpPr txBox="1">
            <a:spLocks/>
          </p:cNvSpPr>
          <p:nvPr userDrawn="1"/>
        </p:nvSpPr>
        <p:spPr>
          <a:xfrm>
            <a:off x="11570472" y="6396823"/>
            <a:ext cx="393834" cy="188261"/>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041C16-093A-4073-AC1F-A0BBA60B080D}" type="slidenum">
              <a:rPr lang="en-US" smtClean="0"/>
              <a:pPr/>
              <a:t>‹#›</a:t>
            </a:fld>
            <a:r>
              <a:rPr lang="en-US" dirty="0"/>
              <a:t> </a:t>
            </a:r>
          </a:p>
        </p:txBody>
      </p:sp>
      <p:sp>
        <p:nvSpPr>
          <p:cNvPr id="31" name="TextBox 30">
            <a:extLst>
              <a:ext uri="{FF2B5EF4-FFF2-40B4-BE49-F238E27FC236}">
                <a16:creationId xmlns:a16="http://schemas.microsoft.com/office/drawing/2014/main" id="{60C960C9-EE38-4470-B01F-EEFF050A6E3F}"/>
              </a:ext>
            </a:extLst>
          </p:cNvPr>
          <p:cNvSpPr txBox="1"/>
          <p:nvPr userDrawn="1"/>
        </p:nvSpPr>
        <p:spPr>
          <a:xfrm>
            <a:off x="369418" y="6550020"/>
            <a:ext cx="4227079" cy="307777"/>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kern="1200" dirty="0">
                <a:solidFill>
                  <a:schemeClr val="bg1">
                    <a:lumMod val="75000"/>
                  </a:schemeClr>
                </a:solidFill>
                <a:effectLst/>
                <a:latin typeface="Arial" panose="020B0604020202020204" pitchFamily="34" charset="0"/>
                <a:ea typeface="+mn-ea"/>
                <a:cs typeface="Arial" panose="020B0604020202020204" pitchFamily="34" charset="0"/>
              </a:rPr>
              <a:t>©2021 </a:t>
            </a:r>
            <a:r>
              <a:rPr lang="en-US" sz="800" kern="1200" noProof="0" dirty="0">
                <a:solidFill>
                  <a:schemeClr val="bg1">
                    <a:lumMod val="75000"/>
                  </a:schemeClr>
                </a:solidFill>
                <a:effectLst>
                  <a:outerShdw blurRad="38100" dist="38100" dir="2700000" algn="tl">
                    <a:srgbClr val="000000">
                      <a:alpha val="43137"/>
                    </a:srgbClr>
                  </a:outerShdw>
                </a:effectLst>
                <a:latin typeface="+mn-lt"/>
                <a:ea typeface="+mn-ea"/>
                <a:cs typeface="+mn-cs"/>
              </a:rPr>
              <a:t>Human Health and Performance Contract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600" dirty="0">
              <a:solidFill>
                <a:schemeClr val="bg1">
                  <a:lumMod val="75000"/>
                </a:schemeClr>
              </a:solidFill>
              <a:latin typeface="Arial" panose="020B0604020202020204" pitchFamily="34" charset="0"/>
              <a:cs typeface="Arial" panose="020B0604020202020204" pitchFamily="34" charset="0"/>
            </a:endParaRPr>
          </a:p>
        </p:txBody>
      </p:sp>
      <p:pic>
        <p:nvPicPr>
          <p:cNvPr id="32" name="Picture 31">
            <a:extLst>
              <a:ext uri="{FF2B5EF4-FFF2-40B4-BE49-F238E27FC236}">
                <a16:creationId xmlns:a16="http://schemas.microsoft.com/office/drawing/2014/main" id="{CBB6DB50-1783-40B3-B93D-A4B4FADD8836}"/>
              </a:ext>
            </a:extLst>
          </p:cNvPr>
          <p:cNvPicPr>
            <a:picLocks noChangeAspect="1"/>
          </p:cNvPicPr>
          <p:nvPr userDrawn="1"/>
        </p:nvPicPr>
        <p:blipFill rotWithShape="1">
          <a:blip r:embed="rId17" cstate="print">
            <a:extLst>
              <a:ext uri="{28A0092B-C50C-407E-A947-70E740481C1C}">
                <a14:useLocalDpi xmlns:a14="http://schemas.microsoft.com/office/drawing/2010/main" val="0"/>
              </a:ext>
            </a:extLst>
          </a:blip>
          <a:srcRect b="15767"/>
          <a:stretch/>
        </p:blipFill>
        <p:spPr>
          <a:xfrm>
            <a:off x="10863397" y="113526"/>
            <a:ext cx="1028480" cy="866318"/>
          </a:xfrm>
          <a:prstGeom prst="rect">
            <a:avLst/>
          </a:prstGeom>
        </p:spPr>
      </p:pic>
      <p:cxnSp>
        <p:nvCxnSpPr>
          <p:cNvPr id="34" name="Straight Connector 33">
            <a:extLst>
              <a:ext uri="{FF2B5EF4-FFF2-40B4-BE49-F238E27FC236}">
                <a16:creationId xmlns:a16="http://schemas.microsoft.com/office/drawing/2014/main" id="{A4D77449-6CA1-42E2-B1A6-0BAD496E5D85}"/>
              </a:ext>
            </a:extLst>
          </p:cNvPr>
          <p:cNvCxnSpPr>
            <a:cxnSpLocks/>
          </p:cNvCxnSpPr>
          <p:nvPr userDrawn="1"/>
        </p:nvCxnSpPr>
        <p:spPr>
          <a:xfrm>
            <a:off x="369418" y="1031679"/>
            <a:ext cx="11508156"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379751" y="6170780"/>
            <a:ext cx="3948574" cy="365125"/>
          </a:xfrm>
          <a:prstGeom prst="rect">
            <a:avLst/>
          </a:prstGeom>
        </p:spPr>
        <p:txBody>
          <a:bodyPr vert="horz" lIns="91440" tIns="45720" rIns="91440" bIns="45720" rtlCol="0" anchor="ctr"/>
          <a:lstStyle>
            <a:lvl1pPr algn="l">
              <a:defRPr sz="1000">
                <a:solidFill>
                  <a:schemeClr val="bg1"/>
                </a:solidFill>
              </a:defRPr>
            </a:lvl1pPr>
          </a:lstStyle>
          <a:p>
            <a:r>
              <a:rPr lang="en-US" dirty="0"/>
              <a:t>Presentation Text    |   Additional Text</a:t>
            </a:r>
          </a:p>
        </p:txBody>
      </p:sp>
    </p:spTree>
    <p:extLst>
      <p:ext uri="{BB962C8B-B14F-4D97-AF65-F5344CB8AC3E}">
        <p14:creationId xmlns:p14="http://schemas.microsoft.com/office/powerpoint/2010/main" val="209599106"/>
      </p:ext>
    </p:extLst>
  </p:cSld>
  <p:clrMap bg1="lt1" tx1="dk1" bg2="lt2" tx2="dk2" accent1="accent1" accent2="accent2" accent3="accent3" accent4="accent4" accent5="accent5" accent6="accent6" hlink="hlink" folHlink="folHlink"/>
  <p:sldLayoutIdLst>
    <p:sldLayoutId id="2147483674" r:id="rId1"/>
    <p:sldLayoutId id="2147483673" r:id="rId2"/>
    <p:sldLayoutId id="2147483650" r:id="rId3"/>
    <p:sldLayoutId id="2147483676" r:id="rId4"/>
    <p:sldLayoutId id="2147483677" r:id="rId5"/>
    <p:sldLayoutId id="2147483681" r:id="rId6"/>
    <p:sldLayoutId id="2147483652" r:id="rId7"/>
    <p:sldLayoutId id="2147483653" r:id="rId8"/>
    <p:sldLayoutId id="2147483669" r:id="rId9"/>
    <p:sldLayoutId id="2147483680" r:id="rId10"/>
    <p:sldLayoutId id="2147483671" r:id="rId11"/>
    <p:sldLayoutId id="214748368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indent="0" algn="l" defTabSz="914400" rtl="0" eaLnBrk="1" latinLnBrk="0" hangingPunct="1">
        <a:lnSpc>
          <a:spcPct val="90000"/>
        </a:lnSpc>
        <a:spcBef>
          <a:spcPct val="0"/>
        </a:spcBef>
        <a:buNone/>
        <a:defRPr sz="3200" kern="1200">
          <a:solidFill>
            <a:srgbClr val="00205C"/>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00205C"/>
        </a:buClr>
        <a:buFont typeface="Wingdings" panose="05000000000000000000" pitchFamily="2" charset="2"/>
        <a:buChar char="§"/>
        <a:defRPr sz="20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Clr>
          <a:srgbClr val="A2C7E2"/>
        </a:buClr>
        <a:buFont typeface="Wingdings" panose="05000000000000000000" pitchFamily="2" charset="2"/>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Clr>
          <a:srgbClr val="FFDA00"/>
        </a:buClr>
        <a:buFont typeface="Wingdings" panose="05000000000000000000" pitchFamily="2" charset="2"/>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Clr>
          <a:srgbClr val="00205C"/>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Clr>
          <a:srgbClr val="FFDA00"/>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0" userDrawn="1">
          <p15:clr>
            <a:srgbClr val="F26B43"/>
          </p15:clr>
        </p15:guide>
        <p15:guide id="2" orient="horz" pos="720" userDrawn="1">
          <p15:clr>
            <a:srgbClr val="F26B43"/>
          </p15:clr>
        </p15:guide>
        <p15:guide id="3" orient="horz" pos="35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jpeg"/></Relationships>
</file>

<file path=ppt/slides/_rels/slide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5.xml"/><Relationship Id="rId4" Type="http://schemas.openxmlformats.org/officeDocument/2006/relationships/image" Target="../media/image25.jpeg"/></Relationships>
</file>

<file path=ppt/slides/_rels/slide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39.jpeg"/><Relationship Id="rId13" Type="http://schemas.openxmlformats.org/officeDocument/2006/relationships/image" Target="../media/image44.png"/><Relationship Id="rId3" Type="http://schemas.openxmlformats.org/officeDocument/2006/relationships/image" Target="../media/image34.jpeg"/><Relationship Id="rId7" Type="http://schemas.openxmlformats.org/officeDocument/2006/relationships/image" Target="../media/image38.jpeg"/><Relationship Id="rId12" Type="http://schemas.openxmlformats.org/officeDocument/2006/relationships/image" Target="../media/image43.png"/><Relationship Id="rId2" Type="http://schemas.openxmlformats.org/officeDocument/2006/relationships/image" Target="../media/image33.jpeg"/><Relationship Id="rId1" Type="http://schemas.openxmlformats.org/officeDocument/2006/relationships/slideLayout" Target="../slideLayouts/slideLayout6.xml"/><Relationship Id="rId6" Type="http://schemas.openxmlformats.org/officeDocument/2006/relationships/image" Target="../media/image37.jpeg"/><Relationship Id="rId11" Type="http://schemas.openxmlformats.org/officeDocument/2006/relationships/image" Target="../media/image42.jpeg"/><Relationship Id="rId5" Type="http://schemas.openxmlformats.org/officeDocument/2006/relationships/image" Target="../media/image36.jpeg"/><Relationship Id="rId10" Type="http://schemas.openxmlformats.org/officeDocument/2006/relationships/image" Target="../media/image41.jpeg"/><Relationship Id="rId4" Type="http://schemas.openxmlformats.org/officeDocument/2006/relationships/image" Target="../media/image35.jpeg"/><Relationship Id="rId9" Type="http://schemas.openxmlformats.org/officeDocument/2006/relationships/image" Target="../media/image40.jpeg"/><Relationship Id="rId14" Type="http://schemas.openxmlformats.org/officeDocument/2006/relationships/image" Target="../media/image4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49.emf"/><Relationship Id="rId5" Type="http://schemas.openxmlformats.org/officeDocument/2006/relationships/image" Target="../media/image48.emf"/><Relationship Id="rId4" Type="http://schemas.openxmlformats.org/officeDocument/2006/relationships/image" Target="../media/image47.emf"/></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4.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53.png"/><Relationship Id="rId5" Type="http://schemas.openxmlformats.org/officeDocument/2006/relationships/image" Target="../media/image52.jpe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56.gif"/></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59.png"/><Relationship Id="rId4" Type="http://schemas.openxmlformats.org/officeDocument/2006/relationships/image" Target="../media/image58.png"/></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62.jpeg"/><Relationship Id="rId5" Type="http://schemas.openxmlformats.org/officeDocument/2006/relationships/image" Target="../media/image35.jpeg"/><Relationship Id="rId4" Type="http://schemas.openxmlformats.org/officeDocument/2006/relationships/image" Target="../media/image61.jpeg"/></Relationships>
</file>

<file path=ppt/slides/_rels/slide2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67.png"/><Relationship Id="rId5" Type="http://schemas.openxmlformats.org/officeDocument/2006/relationships/image" Target="../media/image66.emf"/><Relationship Id="rId4" Type="http://schemas.openxmlformats.org/officeDocument/2006/relationships/image" Target="../media/image65.emf"/></Relationships>
</file>

<file path=ppt/slides/_rels/slide2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70.png"/><Relationship Id="rId4" Type="http://schemas.openxmlformats.org/officeDocument/2006/relationships/image" Target="../media/image69.png"/></Relationships>
</file>

<file path=ppt/slides/_rels/slide23.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gif"/><Relationship Id="rId1" Type="http://schemas.openxmlformats.org/officeDocument/2006/relationships/slideLayout" Target="../slideLayouts/slideLayout6.xml"/><Relationship Id="rId5" Type="http://schemas.openxmlformats.org/officeDocument/2006/relationships/image" Target="../media/image75.jpeg"/><Relationship Id="rId4" Type="http://schemas.openxmlformats.org/officeDocument/2006/relationships/image" Target="../media/image74.jpeg"/></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76.png"/><Relationship Id="rId1" Type="http://schemas.openxmlformats.org/officeDocument/2006/relationships/slideLayout" Target="../slideLayouts/slideLayout6.xml"/><Relationship Id="rId5" Type="http://schemas.openxmlformats.org/officeDocument/2006/relationships/image" Target="../media/image61.jpeg"/><Relationship Id="rId4" Type="http://schemas.openxmlformats.org/officeDocument/2006/relationships/image" Target="../media/image77.png"/></Relationships>
</file>

<file path=ppt/slides/_rels/slide2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79.png"/><Relationship Id="rId4" Type="http://schemas.openxmlformats.org/officeDocument/2006/relationships/image" Target="../media/image78.emf"/></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77.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35.jpeg"/><Relationship Id="rId5" Type="http://schemas.openxmlformats.org/officeDocument/2006/relationships/image" Target="../media/image81.jpg"/><Relationship Id="rId4" Type="http://schemas.openxmlformats.org/officeDocument/2006/relationships/image" Target="../media/image80.jpeg"/></Relationships>
</file>

<file path=ppt/slides/_rels/slide2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g"/><Relationship Id="rId1" Type="http://schemas.openxmlformats.org/officeDocument/2006/relationships/slideLayout" Target="../slideLayouts/slideLayout6.xml"/><Relationship Id="rId6" Type="http://schemas.openxmlformats.org/officeDocument/2006/relationships/image" Target="../media/image86.jpeg"/><Relationship Id="rId5" Type="http://schemas.openxmlformats.org/officeDocument/2006/relationships/image" Target="../media/image85.png"/><Relationship Id="rId4" Type="http://schemas.openxmlformats.org/officeDocument/2006/relationships/image" Target="../media/image84.jpg"/></Relationships>
</file>

<file path=ppt/slides/_rels/slide29.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jpeg"/><Relationship Id="rId12"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90.jpeg"/><Relationship Id="rId11" Type="http://schemas.openxmlformats.org/officeDocument/2006/relationships/diagramColors" Target="../diagrams/colors1.xml"/><Relationship Id="rId5" Type="http://schemas.openxmlformats.org/officeDocument/2006/relationships/image" Target="../media/image89.jpeg"/><Relationship Id="rId10" Type="http://schemas.openxmlformats.org/officeDocument/2006/relationships/diagramQuickStyle" Target="../diagrams/quickStyle1.xml"/><Relationship Id="rId4" Type="http://schemas.openxmlformats.org/officeDocument/2006/relationships/image" Target="../media/image88.png"/><Relationship Id="rId9" Type="http://schemas.openxmlformats.org/officeDocument/2006/relationships/diagramLayout" Target="../diagrams/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93.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3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6.xml"/><Relationship Id="rId6" Type="http://schemas.openxmlformats.org/officeDocument/2006/relationships/image" Target="../media/image103.png"/><Relationship Id="rId5" Type="http://schemas.openxmlformats.org/officeDocument/2006/relationships/image" Target="../media/image55.png"/><Relationship Id="rId4" Type="http://schemas.openxmlformats.org/officeDocument/2006/relationships/image" Target="../media/image102.jpeg"/></Relationships>
</file>

<file path=ppt/slides/_rels/slide3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8" Type="http://schemas.openxmlformats.org/officeDocument/2006/relationships/image" Target="../media/image108.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76.png"/></Relationships>
</file>

<file path=ppt/slides/_rels/slide3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10.png"/></Relationships>
</file>

<file path=ppt/slides/_rels/slide3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115.jpeg"/></Relationships>
</file>

<file path=ppt/slides/_rels/slide41.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8" Type="http://schemas.openxmlformats.org/officeDocument/2006/relationships/image" Target="../media/image123.jpeg"/><Relationship Id="rId3" Type="http://schemas.openxmlformats.org/officeDocument/2006/relationships/image" Target="../media/image118.png"/><Relationship Id="rId7" Type="http://schemas.openxmlformats.org/officeDocument/2006/relationships/image" Target="../media/image122.png"/><Relationship Id="rId2" Type="http://schemas.openxmlformats.org/officeDocument/2006/relationships/image" Target="../media/image117.jpeg"/><Relationship Id="rId1" Type="http://schemas.openxmlformats.org/officeDocument/2006/relationships/slideLayout" Target="../slideLayouts/slideLayout5.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 Id="rId9" Type="http://schemas.openxmlformats.org/officeDocument/2006/relationships/image" Target="../media/image80.jpeg"/></Relationships>
</file>

<file path=ppt/slides/_rels/slide43.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126.jpeg"/><Relationship Id="rId4" Type="http://schemas.openxmlformats.org/officeDocument/2006/relationships/image" Target="../media/image125.jpeg"/></Relationships>
</file>

<file path=ppt/slides/_rels/slide44.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jpeg"/></Relationships>
</file>

<file path=ppt/slides/_rels/slide45.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6.xml"/><Relationship Id="rId4" Type="http://schemas.openxmlformats.org/officeDocument/2006/relationships/image" Target="../media/image133.png"/></Relationships>
</file>

<file path=ppt/slides/_rels/slide46.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34.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hyperlink" Target="mailto:lauren.landon@nasa.gov" TargetMode="External"/><Relationship Id="rId2" Type="http://schemas.openxmlformats.org/officeDocument/2006/relationships/notesSlide" Target="../notesSlides/notesSlide26.xml"/><Relationship Id="rId1" Type="http://schemas.openxmlformats.org/officeDocument/2006/relationships/slideLayout" Target="../slideLayouts/slideLayout11.xml"/><Relationship Id="rId6" Type="http://schemas.openxmlformats.org/officeDocument/2006/relationships/image" Target="../media/image138.png"/><Relationship Id="rId5" Type="http://schemas.openxmlformats.org/officeDocument/2006/relationships/image" Target="../media/image137.jpeg"/><Relationship Id="rId4" Type="http://schemas.openxmlformats.org/officeDocument/2006/relationships/image" Target="../media/image1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1">
            <a:extLst>
              <a:ext uri="{FF2B5EF4-FFF2-40B4-BE49-F238E27FC236}">
                <a16:creationId xmlns:a16="http://schemas.microsoft.com/office/drawing/2014/main" id="{8C21BB0E-0C4C-4289-99A5-A0E32C3084D9}"/>
              </a:ext>
            </a:extLst>
          </p:cNvPr>
          <p:cNvSpPr txBox="1">
            <a:spLocks/>
          </p:cNvSpPr>
          <p:nvPr/>
        </p:nvSpPr>
        <p:spPr>
          <a:xfrm>
            <a:off x="4472003" y="3336110"/>
            <a:ext cx="7361167" cy="987248"/>
          </a:xfrm>
          <a:prstGeom prst="rect">
            <a:avLst/>
          </a:prstGeom>
        </p:spPr>
        <p:txBody>
          <a:bodyPr vert="horz" lIns="91440" tIns="0" rIns="91440" bIns="0" rtlCol="0" anchor="b">
            <a:normAutofit/>
          </a:bodyPr>
          <a:lstStyle>
            <a:lvl1pPr marL="0" indent="0" algn="r"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US" sz="6000" i="1" dirty="0">
                <a:effectLst>
                  <a:outerShdw blurRad="38100" dist="38100" dir="2700000" algn="tl">
                    <a:srgbClr val="000000">
                      <a:alpha val="43137"/>
                    </a:srgbClr>
                  </a:outerShdw>
                </a:effectLst>
                <a:latin typeface="+mn-lt"/>
              </a:rPr>
              <a:t>TEAMS IN SPACE</a:t>
            </a:r>
          </a:p>
        </p:txBody>
      </p:sp>
      <p:sp>
        <p:nvSpPr>
          <p:cNvPr id="5" name="Subtitle 12">
            <a:extLst>
              <a:ext uri="{FF2B5EF4-FFF2-40B4-BE49-F238E27FC236}">
                <a16:creationId xmlns:a16="http://schemas.microsoft.com/office/drawing/2014/main" id="{26918B8C-400B-43AC-9E8F-78CDA5595ED3}"/>
              </a:ext>
            </a:extLst>
          </p:cNvPr>
          <p:cNvSpPr txBox="1">
            <a:spLocks/>
          </p:cNvSpPr>
          <p:nvPr/>
        </p:nvSpPr>
        <p:spPr>
          <a:xfrm>
            <a:off x="4463113" y="4408881"/>
            <a:ext cx="7370057" cy="778093"/>
          </a:xfrm>
          <a:prstGeom prst="rect">
            <a:avLst/>
          </a:prstGeom>
        </p:spPr>
        <p:txBody>
          <a:bodyPr vert="horz" lIns="91440" tIns="45720" rIns="91440" bIns="45720" rtlCol="0" anchor="t">
            <a:noAutofit/>
          </a:bodyPr>
          <a:lstStyle>
            <a:lvl1pPr marL="0" indent="0" algn="r" defTabSz="914400" rtl="0" eaLnBrk="1" latinLnBrk="0" hangingPunct="1">
              <a:lnSpc>
                <a:spcPct val="90000"/>
              </a:lnSpc>
              <a:spcBef>
                <a:spcPts val="1000"/>
              </a:spcBef>
              <a:buClr>
                <a:srgbClr val="00205C"/>
              </a:buClr>
              <a:buFont typeface="Wingdings" panose="05000000000000000000" pitchFamily="2" charset="2"/>
              <a:buNone/>
              <a:defRPr sz="2000" kern="1200">
                <a:solidFill>
                  <a:schemeClr val="accent1"/>
                </a:solidFill>
                <a:latin typeface="+mn-lt"/>
                <a:ea typeface="+mn-ea"/>
                <a:cs typeface="+mn-cs"/>
              </a:defRPr>
            </a:lvl1pPr>
            <a:lvl2pPr marL="457200" indent="0" algn="ctr" defTabSz="914400" rtl="0" eaLnBrk="1" latinLnBrk="0" hangingPunct="1">
              <a:lnSpc>
                <a:spcPct val="90000"/>
              </a:lnSpc>
              <a:spcBef>
                <a:spcPts val="500"/>
              </a:spcBef>
              <a:buClr>
                <a:srgbClr val="A2C7E2"/>
              </a:buClr>
              <a:buFont typeface="Wingdings" panose="05000000000000000000" pitchFamily="2" charset="2"/>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90000"/>
              </a:lnSpc>
              <a:spcBef>
                <a:spcPts val="500"/>
              </a:spcBef>
              <a:buClr>
                <a:srgbClr val="FFDA00"/>
              </a:buClr>
              <a:buFont typeface="Wingdings" panose="05000000000000000000" pitchFamily="2" charset="2"/>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90000"/>
              </a:lnSpc>
              <a:spcBef>
                <a:spcPts val="500"/>
              </a:spcBef>
              <a:buClr>
                <a:srgbClr val="00205C"/>
              </a:buClr>
              <a:buSzPct val="100000"/>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90000"/>
              </a:lnSpc>
              <a:spcBef>
                <a:spcPts val="500"/>
              </a:spcBef>
              <a:buClr>
                <a:srgbClr val="FFDA00"/>
              </a:buClr>
              <a:buSzPct val="100000"/>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dirty="0"/>
              <a:t>Lauren Blackwell Landon, Ph.D.</a:t>
            </a:r>
          </a:p>
          <a:p>
            <a:r>
              <a:rPr lang="en-US" dirty="0"/>
              <a:t>Behavioral Health &amp; Performance (BHP) Laboratory</a:t>
            </a:r>
          </a:p>
          <a:p>
            <a:r>
              <a:rPr lang="en-US" dirty="0"/>
              <a:t>Human Factors and Behavioral Performance (HFBP) Element</a:t>
            </a:r>
          </a:p>
          <a:p>
            <a:r>
              <a:rPr lang="en-US" dirty="0"/>
              <a:t>KBR at NASA Johnson Space Center</a:t>
            </a:r>
          </a:p>
        </p:txBody>
      </p:sp>
      <p:sp>
        <p:nvSpPr>
          <p:cNvPr id="11" name="TextBox 10">
            <a:extLst>
              <a:ext uri="{FF2B5EF4-FFF2-40B4-BE49-F238E27FC236}">
                <a16:creationId xmlns:a16="http://schemas.microsoft.com/office/drawing/2014/main" id="{964E65A2-2DF8-4B64-9D47-BAA8B53FBEB7}"/>
              </a:ext>
            </a:extLst>
          </p:cNvPr>
          <p:cNvSpPr txBox="1"/>
          <p:nvPr/>
        </p:nvSpPr>
        <p:spPr>
          <a:xfrm>
            <a:off x="9633881" y="6208251"/>
            <a:ext cx="2199289" cy="318673"/>
          </a:xfrm>
          <a:prstGeom prst="rect">
            <a:avLst/>
          </a:prstGeom>
          <a:noFill/>
        </p:spPr>
        <p:txBody>
          <a:bodyPr wrap="square">
            <a:spAutoFit/>
          </a:bodyPr>
          <a:lstStyle/>
          <a:p>
            <a:pPr algn="r"/>
            <a:r>
              <a:rPr lang="en-US" sz="1400" dirty="0"/>
              <a:t>lauren.landon@nasa.gov </a:t>
            </a:r>
          </a:p>
        </p:txBody>
      </p:sp>
      <p:sp>
        <p:nvSpPr>
          <p:cNvPr id="2" name="TextBox 1">
            <a:extLst>
              <a:ext uri="{FF2B5EF4-FFF2-40B4-BE49-F238E27FC236}">
                <a16:creationId xmlns:a16="http://schemas.microsoft.com/office/drawing/2014/main" id="{59817150-3F64-226C-EA80-CB636E750C20}"/>
              </a:ext>
            </a:extLst>
          </p:cNvPr>
          <p:cNvSpPr txBox="1"/>
          <p:nvPr/>
        </p:nvSpPr>
        <p:spPr>
          <a:xfrm>
            <a:off x="4250720" y="6526924"/>
            <a:ext cx="3526596" cy="307777"/>
          </a:xfrm>
          <a:prstGeom prst="rect">
            <a:avLst/>
          </a:prstGeom>
          <a:noFill/>
        </p:spPr>
        <p:txBody>
          <a:bodyPr wrap="square">
            <a:spAutoFit/>
          </a:bodyPr>
          <a:lstStyle/>
          <a:p>
            <a:pPr algn="r"/>
            <a:r>
              <a:rPr lang="en-US" sz="1400" dirty="0"/>
              <a:t>Photos: NASA unless otherwise indicated</a:t>
            </a:r>
          </a:p>
        </p:txBody>
      </p:sp>
    </p:spTree>
    <p:extLst>
      <p:ext uri="{BB962C8B-B14F-4D97-AF65-F5344CB8AC3E}">
        <p14:creationId xmlns:p14="http://schemas.microsoft.com/office/powerpoint/2010/main" val="3018585495"/>
      </p:ext>
    </p:extLst>
  </p:cSld>
  <p:clrMapOvr>
    <a:masterClrMapping/>
  </p:clrMapOvr>
  <p:transition spd="slow">
    <p:wipe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7AF17BD-6A98-46E1-8DE8-B021296A4A2F}"/>
              </a:ext>
            </a:extLst>
          </p:cNvPr>
          <p:cNvPicPr>
            <a:picLocks noChangeAspect="1"/>
          </p:cNvPicPr>
          <p:nvPr/>
        </p:nvPicPr>
        <p:blipFill rotWithShape="1">
          <a:blip r:embed="rId3"/>
          <a:srcRect l="58060" t="16667" r="8449" b="17586"/>
          <a:stretch/>
        </p:blipFill>
        <p:spPr>
          <a:xfrm>
            <a:off x="0" y="55085"/>
            <a:ext cx="12192000" cy="6731491"/>
          </a:xfrm>
          <a:prstGeom prst="rect">
            <a:avLst/>
          </a:prstGeom>
        </p:spPr>
      </p:pic>
      <p:sp>
        <p:nvSpPr>
          <p:cNvPr id="6" name="Title 1">
            <a:extLst>
              <a:ext uri="{FF2B5EF4-FFF2-40B4-BE49-F238E27FC236}">
                <a16:creationId xmlns:a16="http://schemas.microsoft.com/office/drawing/2014/main" id="{EAF4890F-AA2F-4CC5-8AFA-39D4BC7976F9}"/>
              </a:ext>
            </a:extLst>
          </p:cNvPr>
          <p:cNvSpPr txBox="1">
            <a:spLocks/>
          </p:cNvSpPr>
          <p:nvPr/>
        </p:nvSpPr>
        <p:spPr>
          <a:xfrm>
            <a:off x="421622" y="71424"/>
            <a:ext cx="7240244" cy="628650"/>
          </a:xfrm>
          <a:prstGeom prst="rect">
            <a:avLst/>
          </a:prstGeom>
        </p:spPr>
        <p:txBody>
          <a:bodyPr vert="horz" lIns="91440" tIns="0" rIns="91440" bIns="0" rtlCol="0" anchor="b">
            <a:noAutofit/>
          </a:bodyPr>
          <a:lstStyle>
            <a:defPPr>
              <a:defRPr lang="en-US"/>
            </a:defPPr>
            <a:lvl1pPr indent="0">
              <a:lnSpc>
                <a:spcPct val="90000"/>
              </a:lnSpc>
              <a:spcBef>
                <a:spcPct val="0"/>
              </a:spcBef>
              <a:buNone/>
              <a:defRPr sz="3200" b="1">
                <a:solidFill>
                  <a:srgbClr val="00205C"/>
                </a:solidFill>
                <a:latin typeface="+mj-lt"/>
                <a:ea typeface="+mj-ea"/>
                <a:cs typeface="+mj-cs"/>
              </a:defRPr>
            </a:lvl1pPr>
          </a:lstStyle>
          <a:p>
            <a:pPr lvl="0" eaLnBrk="1" hangingPunct="1">
              <a:spcBef>
                <a:spcPts val="0"/>
              </a:spcBef>
              <a:spcAft>
                <a:spcPts val="600"/>
              </a:spcAft>
              <a:buSzPct val="80000"/>
              <a:tabLst>
                <a:tab pos="8856663" algn="r"/>
              </a:tabLst>
            </a:pPr>
            <a:r>
              <a:rPr lang="en-US" sz="3200" b="1" i="1" kern="0" dirty="0">
                <a:solidFill>
                  <a:schemeClr val="bg1"/>
                </a:solidFill>
                <a:cs typeface="Helvetica" pitchFamily="34" charset="0"/>
              </a:rPr>
              <a:t>For effective teams, 2 + 2 = 5</a:t>
            </a:r>
          </a:p>
        </p:txBody>
      </p:sp>
    </p:spTree>
    <p:extLst>
      <p:ext uri="{BB962C8B-B14F-4D97-AF65-F5344CB8AC3E}">
        <p14:creationId xmlns:p14="http://schemas.microsoft.com/office/powerpoint/2010/main" val="139714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descr="http://www.nasa.gov/sites/default/files/images/491486main_2010-5278_full.jpg">
            <a:extLst>
              <a:ext uri="{FF2B5EF4-FFF2-40B4-BE49-F238E27FC236}">
                <a16:creationId xmlns:a16="http://schemas.microsoft.com/office/drawing/2014/main" id="{4C210773-5510-417F-BB0E-C59C27A1CB1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147298"/>
            <a:ext cx="4427253" cy="294562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a:extLst>
              <a:ext uri="{FF2B5EF4-FFF2-40B4-BE49-F238E27FC236}">
                <a16:creationId xmlns:a16="http://schemas.microsoft.com/office/drawing/2014/main" id="{D831C3D6-E90B-4D67-8542-7540D890D13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39798" y="1021498"/>
            <a:ext cx="7752202" cy="515858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14C9AD1-19B4-4AF7-BBF6-70E617A1CFED}"/>
              </a:ext>
            </a:extLst>
          </p:cNvPr>
          <p:cNvSpPr txBox="1">
            <a:spLocks/>
          </p:cNvSpPr>
          <p:nvPr/>
        </p:nvSpPr>
        <p:spPr>
          <a:xfrm>
            <a:off x="520774" y="212192"/>
            <a:ext cx="7240244" cy="628650"/>
          </a:xfrm>
          <a:prstGeom prst="rect">
            <a:avLst/>
          </a:prstGeom>
        </p:spPr>
        <p:txBody>
          <a:bodyPr vert="horz" lIns="91440" tIns="0" rIns="91440" bIns="0" rtlCol="0" anchor="b">
            <a:noAutofit/>
          </a:bodyPr>
          <a:lstStyle>
            <a:defPPr>
              <a:defRPr lang="en-US"/>
            </a:defPPr>
            <a:lvl1pPr indent="0">
              <a:lnSpc>
                <a:spcPct val="90000"/>
              </a:lnSpc>
              <a:spcBef>
                <a:spcPct val="0"/>
              </a:spcBef>
              <a:buNone/>
              <a:defRPr sz="3200" b="1">
                <a:solidFill>
                  <a:srgbClr val="00205C"/>
                </a:solidFill>
                <a:latin typeface="+mj-lt"/>
                <a:ea typeface="+mj-ea"/>
                <a:cs typeface="+mj-cs"/>
              </a:defRPr>
            </a:lvl1pPr>
          </a:lstStyle>
          <a:p>
            <a:pPr lvl="0" eaLnBrk="1" hangingPunct="1">
              <a:spcBef>
                <a:spcPts val="0"/>
              </a:spcBef>
              <a:spcAft>
                <a:spcPts val="600"/>
              </a:spcAft>
              <a:buSzPct val="80000"/>
              <a:tabLst>
                <a:tab pos="8856663" algn="r"/>
              </a:tabLst>
            </a:pPr>
            <a:r>
              <a:rPr lang="en-US" sz="3200" b="1" kern="0" dirty="0">
                <a:solidFill>
                  <a:schemeClr val="accent4"/>
                </a:solidFill>
                <a:cs typeface="Helvetica" pitchFamily="34" charset="0"/>
              </a:rPr>
              <a:t>Spaceflight Teams</a:t>
            </a:r>
          </a:p>
        </p:txBody>
      </p:sp>
      <p:grpSp>
        <p:nvGrpSpPr>
          <p:cNvPr id="7" name="Group 6">
            <a:extLst>
              <a:ext uri="{FF2B5EF4-FFF2-40B4-BE49-F238E27FC236}">
                <a16:creationId xmlns:a16="http://schemas.microsoft.com/office/drawing/2014/main" id="{147DE6A7-07A6-4D6C-BB1D-90116914E58A}"/>
              </a:ext>
            </a:extLst>
          </p:cNvPr>
          <p:cNvGrpSpPr/>
          <p:nvPr/>
        </p:nvGrpSpPr>
        <p:grpSpPr>
          <a:xfrm>
            <a:off x="3227340" y="1622944"/>
            <a:ext cx="1059052" cy="1397743"/>
            <a:chOff x="5061883" y="2081966"/>
            <a:chExt cx="1059052" cy="1397743"/>
          </a:xfrm>
        </p:grpSpPr>
        <p:pic>
          <p:nvPicPr>
            <p:cNvPr id="8" name="Picture 2" descr="Image result for rocket">
              <a:extLst>
                <a:ext uri="{FF2B5EF4-FFF2-40B4-BE49-F238E27FC236}">
                  <a16:creationId xmlns:a16="http://schemas.microsoft.com/office/drawing/2014/main" id="{9F6B4630-8EBE-4F14-9AB1-09E80AFD3C1D}"/>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b="8880"/>
            <a:stretch/>
          </p:blipFill>
          <p:spPr bwMode="auto">
            <a:xfrm>
              <a:off x="5061883" y="2081966"/>
              <a:ext cx="1059052" cy="104095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CA655B1-34A5-40EF-AF96-8F681E2AB939}"/>
                </a:ext>
              </a:extLst>
            </p:cNvPr>
            <p:cNvSpPr txBox="1"/>
            <p:nvPr/>
          </p:nvSpPr>
          <p:spPr>
            <a:xfrm>
              <a:off x="5126045" y="3110377"/>
              <a:ext cx="930729" cy="369332"/>
            </a:xfrm>
            <a:prstGeom prst="rect">
              <a:avLst/>
            </a:prstGeom>
            <a:noFill/>
          </p:spPr>
          <p:txBody>
            <a:bodyPr wrap="square" rtlCol="0">
              <a:spAutoFit/>
            </a:bodyPr>
            <a:lstStyle/>
            <a:p>
              <a:pPr algn="ctr"/>
              <a:r>
                <a:rPr lang="en-US" sz="1800" b="1" dirty="0">
                  <a:latin typeface="+mn-lt"/>
                </a:rPr>
                <a:t>Launch</a:t>
              </a:r>
              <a:endParaRPr lang="en-US" sz="1600" b="1" dirty="0">
                <a:latin typeface="+mn-lt"/>
              </a:endParaRPr>
            </a:p>
          </p:txBody>
        </p:sp>
      </p:grpSp>
      <p:grpSp>
        <p:nvGrpSpPr>
          <p:cNvPr id="13" name="Group 12">
            <a:extLst>
              <a:ext uri="{FF2B5EF4-FFF2-40B4-BE49-F238E27FC236}">
                <a16:creationId xmlns:a16="http://schemas.microsoft.com/office/drawing/2014/main" id="{B5C94A80-0C35-4C9B-8949-413B68A51AC2}"/>
              </a:ext>
            </a:extLst>
          </p:cNvPr>
          <p:cNvGrpSpPr/>
          <p:nvPr/>
        </p:nvGrpSpPr>
        <p:grpSpPr>
          <a:xfrm>
            <a:off x="4739909" y="379389"/>
            <a:ext cx="5402607" cy="2468917"/>
            <a:chOff x="6230329" y="1143961"/>
            <a:chExt cx="4945161" cy="2083670"/>
          </a:xfrm>
        </p:grpSpPr>
        <p:pic>
          <p:nvPicPr>
            <p:cNvPr id="14" name="Picture 2" descr="Image result for scott kelly hands in iss">
              <a:extLst>
                <a:ext uri="{FF2B5EF4-FFF2-40B4-BE49-F238E27FC236}">
                  <a16:creationId xmlns:a16="http://schemas.microsoft.com/office/drawing/2014/main" id="{678CCA0F-6FCA-46A9-AB9E-5F341A1EBB97}"/>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230329" y="1143961"/>
              <a:ext cx="3388177" cy="208367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2F4C395B-D7D2-4696-AF83-132A46A5DD1B}"/>
                </a:ext>
              </a:extLst>
            </p:cNvPr>
            <p:cNvSpPr txBox="1"/>
            <p:nvPr/>
          </p:nvSpPr>
          <p:spPr>
            <a:xfrm>
              <a:off x="9677581" y="1792720"/>
              <a:ext cx="1497909" cy="311702"/>
            </a:xfrm>
            <a:prstGeom prst="rect">
              <a:avLst/>
            </a:prstGeom>
            <a:noFill/>
            <a:effectLst>
              <a:outerShdw blurRad="63500" sx="102000" sy="102000" algn="ctr" rotWithShape="0">
                <a:prstClr val="black">
                  <a:alpha val="40000"/>
                </a:prstClr>
              </a:outerShdw>
            </a:effectLst>
          </p:spPr>
          <p:txBody>
            <a:bodyPr wrap="square" rtlCol="0">
              <a:spAutoFit/>
            </a:bodyPr>
            <a:lstStyle/>
            <a:p>
              <a:r>
                <a:rPr lang="en-US" b="1" dirty="0">
                  <a:solidFill>
                    <a:schemeClr val="bg1"/>
                  </a:solidFill>
                  <a:effectLst>
                    <a:outerShdw blurRad="50800" dist="38100" algn="l" rotWithShape="0">
                      <a:prstClr val="black">
                        <a:alpha val="40000"/>
                      </a:prstClr>
                    </a:outerShdw>
                  </a:effectLst>
                  <a:latin typeface="+mn-lt"/>
                </a:rPr>
                <a:t>Crew in space</a:t>
              </a:r>
              <a:endParaRPr lang="en-US" sz="2000" b="1" dirty="0">
                <a:solidFill>
                  <a:schemeClr val="bg1"/>
                </a:solidFill>
                <a:effectLst>
                  <a:outerShdw blurRad="50800" dist="38100" algn="l" rotWithShape="0">
                    <a:prstClr val="black">
                      <a:alpha val="40000"/>
                    </a:prstClr>
                  </a:outerShdw>
                </a:effectLst>
                <a:latin typeface="+mn-lt"/>
              </a:endParaRPr>
            </a:p>
          </p:txBody>
        </p:sp>
      </p:grpSp>
      <p:sp>
        <p:nvSpPr>
          <p:cNvPr id="17" name="TextBox 16">
            <a:extLst>
              <a:ext uri="{FF2B5EF4-FFF2-40B4-BE49-F238E27FC236}">
                <a16:creationId xmlns:a16="http://schemas.microsoft.com/office/drawing/2014/main" id="{A5DB4884-1EE0-4C1E-8CF5-637CE7F1CBBF}"/>
              </a:ext>
            </a:extLst>
          </p:cNvPr>
          <p:cNvSpPr txBox="1"/>
          <p:nvPr/>
        </p:nvSpPr>
        <p:spPr>
          <a:xfrm>
            <a:off x="10194615" y="3439367"/>
            <a:ext cx="1997385" cy="369332"/>
          </a:xfrm>
          <a:prstGeom prst="rect">
            <a:avLst/>
          </a:prstGeom>
          <a:noFill/>
          <a:effectLst>
            <a:outerShdw blurRad="63500" sx="102000" sy="102000" algn="ctr" rotWithShape="0">
              <a:prstClr val="black">
                <a:alpha val="40000"/>
              </a:prstClr>
            </a:outerShdw>
          </a:effectLst>
        </p:spPr>
        <p:txBody>
          <a:bodyPr wrap="square" rtlCol="0">
            <a:spAutoFit/>
          </a:bodyPr>
          <a:lstStyle/>
          <a:p>
            <a:pPr algn="r"/>
            <a:r>
              <a:rPr lang="en-US" b="1" dirty="0">
                <a:solidFill>
                  <a:schemeClr val="bg1"/>
                </a:solidFill>
                <a:effectLst>
                  <a:outerShdw blurRad="50800" dist="38100" algn="l" rotWithShape="0">
                    <a:prstClr val="black">
                      <a:alpha val="40000"/>
                    </a:prstClr>
                  </a:outerShdw>
                </a:effectLst>
                <a:latin typeface="+mn-lt"/>
              </a:rPr>
              <a:t>MCC in Houston</a:t>
            </a:r>
          </a:p>
        </p:txBody>
      </p:sp>
      <p:sp>
        <p:nvSpPr>
          <p:cNvPr id="27" name="TextBox 26">
            <a:extLst>
              <a:ext uri="{FF2B5EF4-FFF2-40B4-BE49-F238E27FC236}">
                <a16:creationId xmlns:a16="http://schemas.microsoft.com/office/drawing/2014/main" id="{3B2952F4-1F53-466B-A7C4-1682F2EA4160}"/>
              </a:ext>
            </a:extLst>
          </p:cNvPr>
          <p:cNvSpPr txBox="1"/>
          <p:nvPr/>
        </p:nvSpPr>
        <p:spPr>
          <a:xfrm>
            <a:off x="-12545" y="3215512"/>
            <a:ext cx="1123485" cy="369332"/>
          </a:xfrm>
          <a:prstGeom prst="rect">
            <a:avLst/>
          </a:prstGeom>
          <a:noFill/>
          <a:effectLst>
            <a:outerShdw blurRad="63500" sx="102000" sy="102000" algn="ctr" rotWithShape="0">
              <a:prstClr val="black">
                <a:alpha val="40000"/>
              </a:prstClr>
            </a:outerShdw>
          </a:effectLst>
        </p:spPr>
        <p:txBody>
          <a:bodyPr wrap="square" rtlCol="0">
            <a:spAutoFit/>
          </a:bodyPr>
          <a:lstStyle/>
          <a:p>
            <a:pPr algn="ctr"/>
            <a:r>
              <a:rPr lang="en-US" b="1" dirty="0"/>
              <a:t>Pre-flight</a:t>
            </a:r>
            <a:endParaRPr lang="en-US" b="1" dirty="0">
              <a:latin typeface="+mn-lt"/>
            </a:endParaRPr>
          </a:p>
        </p:txBody>
      </p:sp>
      <p:pic>
        <p:nvPicPr>
          <p:cNvPr id="28" name="Picture 2" descr="CBS gives 'go' for 'Mission Control' TV pilot from author of 'The Martian'  | collectSPACE">
            <a:extLst>
              <a:ext uri="{FF2B5EF4-FFF2-40B4-BE49-F238E27FC236}">
                <a16:creationId xmlns:a16="http://schemas.microsoft.com/office/drawing/2014/main" id="{64CE1B31-6FC6-462F-9AF2-E8A29569259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88757" y="3808699"/>
            <a:ext cx="4215788" cy="2371381"/>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802995"/>
      </p:ext>
    </p:extLst>
  </p:cSld>
  <p:clrMapOvr>
    <a:masterClrMapping/>
  </p:clrMapOvr>
  <p:transition spd="slow">
    <p:wipe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8CF847A-6F83-4CF5-BA85-F2DDD34AE9C7}"/>
              </a:ext>
            </a:extLst>
          </p:cNvPr>
          <p:cNvSpPr txBox="1">
            <a:spLocks/>
          </p:cNvSpPr>
          <p:nvPr/>
        </p:nvSpPr>
        <p:spPr>
          <a:xfrm>
            <a:off x="362857" y="27481"/>
            <a:ext cx="8794206" cy="879566"/>
          </a:xfrm>
          <a:prstGeom prst="rect">
            <a:avLst/>
          </a:prstGeom>
        </p:spPr>
        <p:txBody>
          <a:bodyPr vert="horz" lIns="91440" tIns="0" rIns="91440" bIns="0" rtlCol="0" anchor="b">
            <a:noAutofit/>
          </a:bodyPr>
          <a:lstStyle>
            <a:defPPr>
              <a:defRPr lang="en-US"/>
            </a:defPPr>
            <a:lvl1pPr lvl="0" indent="0">
              <a:lnSpc>
                <a:spcPct val="90000"/>
              </a:lnSpc>
              <a:spcBef>
                <a:spcPts val="0"/>
              </a:spcBef>
              <a:spcAft>
                <a:spcPts val="600"/>
              </a:spcAft>
              <a:buSzPct val="80000"/>
              <a:buNone/>
              <a:tabLst>
                <a:tab pos="8856663" algn="r"/>
              </a:tabLst>
              <a:defRPr sz="3200" b="1" kern="0">
                <a:solidFill>
                  <a:schemeClr val="accent4"/>
                </a:solidFill>
                <a:latin typeface="+mj-lt"/>
                <a:ea typeface="+mj-ea"/>
                <a:cs typeface="Helvetica" pitchFamily="34" charset="0"/>
              </a:defRPr>
            </a:lvl1pPr>
          </a:lstStyle>
          <a:p>
            <a:r>
              <a:rPr lang="en-US" dirty="0"/>
              <a:t>Team Task and Social Functioning – duration matters</a:t>
            </a:r>
          </a:p>
        </p:txBody>
      </p:sp>
      <p:sp>
        <p:nvSpPr>
          <p:cNvPr id="8" name="Content Placeholder 1">
            <a:extLst>
              <a:ext uri="{FF2B5EF4-FFF2-40B4-BE49-F238E27FC236}">
                <a16:creationId xmlns:a16="http://schemas.microsoft.com/office/drawing/2014/main" id="{38FC6E61-768D-47DE-B6B8-26E0B72B7CCB}"/>
              </a:ext>
            </a:extLst>
          </p:cNvPr>
          <p:cNvSpPr txBox="1">
            <a:spLocks/>
          </p:cNvSpPr>
          <p:nvPr/>
        </p:nvSpPr>
        <p:spPr>
          <a:xfrm>
            <a:off x="454024" y="4731443"/>
            <a:ext cx="6810376" cy="1255377"/>
          </a:xfrm>
          <a:prstGeom prst="rect">
            <a:avLst/>
          </a:prstGeom>
        </p:spPr>
        <p:txBody>
          <a:bodyPr/>
          <a:lstStyle>
            <a:lvl1pPr marL="231775" indent="-231775" algn="l" rtl="0" eaLnBrk="1" fontAlgn="base" hangingPunct="1">
              <a:spcBef>
                <a:spcPct val="0"/>
              </a:spcBef>
              <a:spcAft>
                <a:spcPct val="0"/>
              </a:spcAft>
              <a:buClr>
                <a:srgbClr val="D11242"/>
              </a:buClr>
              <a:buSzPct val="70000"/>
              <a:buFont typeface="Wingdings 3" pitchFamily="18" charset="2"/>
              <a:buChar char=""/>
              <a:tabLst>
                <a:tab pos="8856663" algn="r"/>
              </a:tabLst>
              <a:defRPr lang="en-US" sz="2000" dirty="0" smtClean="0">
                <a:solidFill>
                  <a:schemeClr val="tx1"/>
                </a:solidFill>
                <a:latin typeface="Helvetica" pitchFamily="34" charset="0"/>
                <a:ea typeface="+mn-ea"/>
                <a:cs typeface="Helvetica" pitchFamily="34" charset="0"/>
              </a:defRPr>
            </a:lvl1pPr>
            <a:lvl2pPr marL="457200" indent="-228600" algn="l" rtl="0" eaLnBrk="1" fontAlgn="base" hangingPunct="1">
              <a:spcBef>
                <a:spcPct val="0"/>
              </a:spcBef>
              <a:spcAft>
                <a:spcPct val="0"/>
              </a:spcAft>
              <a:buClr>
                <a:srgbClr val="D11242"/>
              </a:buClr>
              <a:buSzPct val="70000"/>
              <a:buFont typeface="Wingdings" pitchFamily="2" charset="2"/>
              <a:buChar char="Ø"/>
              <a:tabLst>
                <a:tab pos="8856663" algn="r"/>
              </a:tabLst>
              <a:defRPr lang="en-US" sz="2000" dirty="0" smtClean="0">
                <a:solidFill>
                  <a:schemeClr val="tx1"/>
                </a:solidFill>
                <a:latin typeface="Helvetica" pitchFamily="34" charset="0"/>
                <a:ea typeface="+mn-ea"/>
                <a:cs typeface="Helvetica" pitchFamily="34" charset="0"/>
              </a:defRPr>
            </a:lvl2pPr>
            <a:lvl3pPr marL="688975" indent="-241300" algn="l" rtl="0" eaLnBrk="1" fontAlgn="base" hangingPunct="1">
              <a:spcBef>
                <a:spcPct val="0"/>
              </a:spcBef>
              <a:spcAft>
                <a:spcPct val="0"/>
              </a:spcAft>
              <a:buClr>
                <a:srgbClr val="D11242"/>
              </a:buClr>
              <a:buSzPct val="70000"/>
              <a:buFont typeface="Wingdings 3" pitchFamily="18" charset="2"/>
              <a:buChar char=""/>
              <a:tabLst>
                <a:tab pos="8856663" algn="r"/>
              </a:tabLst>
              <a:defRPr lang="en-US" sz="1800" dirty="0" smtClean="0">
                <a:solidFill>
                  <a:schemeClr val="tx1"/>
                </a:solidFill>
                <a:latin typeface="Helvetica" pitchFamily="34" charset="0"/>
                <a:ea typeface="+mn-ea"/>
                <a:cs typeface="Helvetica" pitchFamily="34" charset="0"/>
              </a:defRPr>
            </a:lvl3pPr>
            <a:lvl4pPr marL="914400" indent="-225425" algn="l" rtl="0" eaLnBrk="1" fontAlgn="base" hangingPunct="1">
              <a:spcBef>
                <a:spcPct val="0"/>
              </a:spcBef>
              <a:spcAft>
                <a:spcPct val="0"/>
              </a:spcAft>
              <a:buClr>
                <a:srgbClr val="D11242"/>
              </a:buClr>
              <a:buSzPct val="70000"/>
              <a:buFont typeface="Wingdings" pitchFamily="2" charset="2"/>
              <a:buChar char="Ø"/>
              <a:tabLst>
                <a:tab pos="8856663" algn="r"/>
              </a:tabLst>
              <a:defRPr lang="en-US" sz="1800" dirty="0" smtClean="0">
                <a:solidFill>
                  <a:schemeClr val="tx1"/>
                </a:solidFill>
                <a:latin typeface="Helvetica" pitchFamily="34" charset="0"/>
                <a:ea typeface="+mn-ea"/>
                <a:cs typeface="Helvetica" pitchFamily="34" charset="0"/>
              </a:defRPr>
            </a:lvl4pPr>
            <a:lvl5pPr marL="1146175" indent="-230188" algn="l" rtl="0" eaLnBrk="1" fontAlgn="base" hangingPunct="1">
              <a:spcBef>
                <a:spcPct val="0"/>
              </a:spcBef>
              <a:spcAft>
                <a:spcPct val="0"/>
              </a:spcAft>
              <a:buClr>
                <a:srgbClr val="D11242"/>
              </a:buClr>
              <a:buSzPct val="70000"/>
              <a:buFont typeface="Wingdings 3" pitchFamily="18" charset="2"/>
              <a:buChar char=""/>
              <a:tabLst>
                <a:tab pos="8856663" algn="r"/>
              </a:tabLst>
              <a:defRPr lang="en-US" sz="1800" dirty="0" smtClean="0">
                <a:solidFill>
                  <a:schemeClr val="tx1"/>
                </a:solidFill>
                <a:latin typeface="Helvetica" pitchFamily="34" charset="0"/>
                <a:ea typeface="+mn-ea"/>
                <a:cs typeface="Helvetica" pitchFamily="34" charset="0"/>
              </a:defRPr>
            </a:lvl5pPr>
            <a:lvl6pPr marL="1773238" indent="-174625" algn="l" rtl="0" eaLnBrk="1" fontAlgn="base" hangingPunct="1">
              <a:spcBef>
                <a:spcPct val="0"/>
              </a:spcBef>
              <a:spcAft>
                <a:spcPct val="0"/>
              </a:spcAft>
              <a:buClr>
                <a:srgbClr val="CC0000"/>
              </a:buClr>
              <a:buSzPct val="75000"/>
              <a:buFont typeface="Wingdings" pitchFamily="2" charset="2"/>
              <a:buNone/>
              <a:tabLst>
                <a:tab pos="8856663" algn="r"/>
              </a:tabLst>
              <a:defRPr sz="2000">
                <a:solidFill>
                  <a:schemeClr val="tx1"/>
                </a:solidFill>
                <a:latin typeface="+mn-lt"/>
              </a:defRPr>
            </a:lvl6pPr>
            <a:lvl7pPr marL="22304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7pPr>
            <a:lvl8pPr marL="26876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8pPr>
            <a:lvl9pPr marL="31448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9pPr>
          </a:lstStyle>
          <a:p>
            <a:pPr>
              <a:spcAft>
                <a:spcPts val="0"/>
              </a:spcAft>
              <a:buFont typeface="Wingdings" panose="05000000000000000000" pitchFamily="2" charset="2"/>
              <a:buChar char="v"/>
            </a:pPr>
            <a:r>
              <a:rPr lang="en-US" kern="0" dirty="0">
                <a:latin typeface="+mn-lt"/>
              </a:rPr>
              <a:t>More cohesive teams perform better</a:t>
            </a:r>
          </a:p>
          <a:p>
            <a:pPr lvl="1">
              <a:spcAft>
                <a:spcPts val="0"/>
              </a:spcAft>
            </a:pPr>
            <a:r>
              <a:rPr lang="en-US" kern="0" dirty="0">
                <a:latin typeface="+mn-lt"/>
              </a:rPr>
              <a:t>Cohesion and team performance </a:t>
            </a:r>
            <a:r>
              <a:rPr lang="en-US" kern="0" dirty="0">
                <a:latin typeface="+mn-lt"/>
                <a:sym typeface="Wingdings" panose="05000000000000000000" pitchFamily="2" charset="2"/>
              </a:rPr>
              <a:t></a:t>
            </a:r>
            <a:r>
              <a:rPr lang="en-US" kern="0" dirty="0">
                <a:latin typeface="+mn-lt"/>
              </a:rPr>
              <a:t> reciprocal over time</a:t>
            </a:r>
          </a:p>
          <a:p>
            <a:pPr lvl="1">
              <a:spcAft>
                <a:spcPts val="0"/>
              </a:spcAft>
            </a:pPr>
            <a:r>
              <a:rPr lang="en-US" kern="0" dirty="0">
                <a:latin typeface="+mn-lt"/>
              </a:rPr>
              <a:t>Demonstrate better individual performance</a:t>
            </a:r>
          </a:p>
          <a:p>
            <a:pPr lvl="1">
              <a:spcAft>
                <a:spcPts val="0"/>
              </a:spcAft>
            </a:pPr>
            <a:r>
              <a:rPr lang="en-US" kern="0" dirty="0">
                <a:latin typeface="+mn-lt"/>
              </a:rPr>
              <a:t>More resilient to stress</a:t>
            </a:r>
          </a:p>
          <a:p>
            <a:pPr>
              <a:spcAft>
                <a:spcPts val="0"/>
              </a:spcAft>
              <a:buFont typeface="Wingdings" panose="05000000000000000000" pitchFamily="2" charset="2"/>
              <a:buChar char="v"/>
            </a:pPr>
            <a:endParaRPr lang="en-US" sz="800" i="1" dirty="0">
              <a:latin typeface="+mn-lt"/>
              <a:cs typeface="Calibri" panose="020F0502020204030204" pitchFamily="34" charset="0"/>
            </a:endParaRPr>
          </a:p>
          <a:p>
            <a:pPr>
              <a:spcAft>
                <a:spcPts val="600"/>
              </a:spcAft>
            </a:pPr>
            <a:endParaRPr lang="en-US" kern="0" dirty="0">
              <a:latin typeface="+mn-lt"/>
            </a:endParaRPr>
          </a:p>
        </p:txBody>
      </p:sp>
      <p:pic>
        <p:nvPicPr>
          <p:cNvPr id="14" name="Picture 13">
            <a:extLst>
              <a:ext uri="{FF2B5EF4-FFF2-40B4-BE49-F238E27FC236}">
                <a16:creationId xmlns:a16="http://schemas.microsoft.com/office/drawing/2014/main" id="{DE3CA631-E3A9-47C7-A812-B618BAFFFA71}"/>
              </a:ext>
            </a:extLst>
          </p:cNvPr>
          <p:cNvPicPr/>
          <p:nvPr/>
        </p:nvPicPr>
        <p:blipFill rotWithShape="1">
          <a:blip r:embed="rId2" cstate="print">
            <a:extLst>
              <a:ext uri="{28A0092B-C50C-407E-A947-70E740481C1C}">
                <a14:useLocalDpi xmlns:a14="http://schemas.microsoft.com/office/drawing/2010/main" val="0"/>
              </a:ext>
            </a:extLst>
          </a:blip>
          <a:srcRect l="16507" t="16666" r="1603" b="20769"/>
          <a:stretch/>
        </p:blipFill>
        <p:spPr bwMode="auto">
          <a:xfrm>
            <a:off x="5537201" y="1134135"/>
            <a:ext cx="3389085" cy="2028947"/>
          </a:xfrm>
          <a:prstGeom prst="rect">
            <a:avLst/>
          </a:prstGeom>
          <a:ln>
            <a:noFill/>
          </a:ln>
          <a:extLst>
            <a:ext uri="{53640926-AAD7-44D8-BBD7-CCE9431645EC}">
              <a14:shadowObscured xmlns:a14="http://schemas.microsoft.com/office/drawing/2010/main"/>
            </a:ext>
          </a:extLst>
        </p:spPr>
      </p:pic>
      <p:sp>
        <p:nvSpPr>
          <p:cNvPr id="15" name="TextBox 14">
            <a:extLst>
              <a:ext uri="{FF2B5EF4-FFF2-40B4-BE49-F238E27FC236}">
                <a16:creationId xmlns:a16="http://schemas.microsoft.com/office/drawing/2014/main" id="{28FBAAF3-9395-470C-88DA-D61DB9F141FD}"/>
              </a:ext>
            </a:extLst>
          </p:cNvPr>
          <p:cNvSpPr txBox="1"/>
          <p:nvPr/>
        </p:nvSpPr>
        <p:spPr>
          <a:xfrm>
            <a:off x="8045229" y="5339144"/>
            <a:ext cx="4013201" cy="769441"/>
          </a:xfrm>
          <a:prstGeom prst="rect">
            <a:avLst/>
          </a:prstGeom>
          <a:noFill/>
        </p:spPr>
        <p:txBody>
          <a:bodyPr wrap="square" rtlCol="0">
            <a:spAutoFit/>
          </a:bodyPr>
          <a:lstStyle/>
          <a:p>
            <a:r>
              <a:rPr lang="en-US" sz="1100" dirty="0">
                <a:latin typeface="+mn-lt"/>
              </a:rPr>
              <a:t>(Baker et al., 2006; Shapiro et al., 2004; Arthur et al., 2003; Baker et al., 2006; Grice &amp; Katz, 2005; </a:t>
            </a:r>
            <a:r>
              <a:rPr lang="en-US" sz="1100" dirty="0" err="1">
                <a:latin typeface="+mn-lt"/>
              </a:rPr>
              <a:t>Podsakoff</a:t>
            </a:r>
            <a:r>
              <a:rPr lang="en-US" sz="1100" dirty="0">
                <a:latin typeface="+mn-lt"/>
              </a:rPr>
              <a:t> et al., 1997; Palinkas, 1991; </a:t>
            </a:r>
            <a:r>
              <a:rPr lang="en-US" sz="1100" dirty="0" err="1">
                <a:latin typeface="+mn-lt"/>
              </a:rPr>
              <a:t>Halbesleben</a:t>
            </a:r>
            <a:r>
              <a:rPr lang="en-US" sz="1100" dirty="0">
                <a:latin typeface="+mn-lt"/>
              </a:rPr>
              <a:t> &amp; Bowler, 2007; Rasmussen &amp; </a:t>
            </a:r>
            <a:r>
              <a:rPr lang="en-US" sz="1100" dirty="0" err="1">
                <a:latin typeface="+mn-lt"/>
              </a:rPr>
              <a:t>Jeppesen</a:t>
            </a:r>
            <a:r>
              <a:rPr lang="en-US" sz="1100" dirty="0">
                <a:latin typeface="+mn-lt"/>
              </a:rPr>
              <a:t>, 2006)</a:t>
            </a:r>
          </a:p>
          <a:p>
            <a:endParaRPr lang="en-US" sz="1100" dirty="0">
              <a:latin typeface="+mn-lt"/>
            </a:endParaRPr>
          </a:p>
        </p:txBody>
      </p:sp>
      <p:sp>
        <p:nvSpPr>
          <p:cNvPr id="16" name="TextBox 15">
            <a:extLst>
              <a:ext uri="{FF2B5EF4-FFF2-40B4-BE49-F238E27FC236}">
                <a16:creationId xmlns:a16="http://schemas.microsoft.com/office/drawing/2014/main" id="{C8C6DF26-0D31-4AAA-998D-FACAFD42EDC3}"/>
              </a:ext>
            </a:extLst>
          </p:cNvPr>
          <p:cNvSpPr txBox="1"/>
          <p:nvPr/>
        </p:nvSpPr>
        <p:spPr>
          <a:xfrm>
            <a:off x="6385710" y="3298195"/>
            <a:ext cx="1757380" cy="261610"/>
          </a:xfrm>
          <a:prstGeom prst="rect">
            <a:avLst/>
          </a:prstGeom>
          <a:noFill/>
        </p:spPr>
        <p:txBody>
          <a:bodyPr wrap="square" rtlCol="0">
            <a:spAutoFit/>
          </a:bodyPr>
          <a:lstStyle/>
          <a:p>
            <a:r>
              <a:rPr lang="en-US" sz="1100" dirty="0">
                <a:latin typeface="+mn-lt"/>
              </a:rPr>
              <a:t>(Roma &amp; Bedwell, 2017)</a:t>
            </a:r>
          </a:p>
        </p:txBody>
      </p:sp>
      <p:pic>
        <p:nvPicPr>
          <p:cNvPr id="17" name="Picture 2" descr="https://cdn.vox-cdn.com/thumbor/3HOIB-rbpK5Y1RL0kD6MW0G1qQg=/636x485:2908x2000/1200x800/filters:focal(636x485:2908x2000)/cdn.vox-cdn.com/uploads/chorus_image/image/48388553/STS-116_spacewalk_1.0.0.jpg">
            <a:extLst>
              <a:ext uri="{FF2B5EF4-FFF2-40B4-BE49-F238E27FC236}">
                <a16:creationId xmlns:a16="http://schemas.microsoft.com/office/drawing/2014/main" id="{2BC04F25-42F7-4B10-8E0C-E3FC59E3110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42" t="-841" r="-45" b="1"/>
          <a:stretch/>
        </p:blipFill>
        <p:spPr bwMode="auto">
          <a:xfrm>
            <a:off x="-16933" y="1015110"/>
            <a:ext cx="5537201" cy="3682468"/>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18" name="Picture 4" descr="Image result for astronauts eating peggy">
            <a:extLst>
              <a:ext uri="{FF2B5EF4-FFF2-40B4-BE49-F238E27FC236}">
                <a16:creationId xmlns:a16="http://schemas.microsoft.com/office/drawing/2014/main" id="{E8C1A65D-B37A-46CB-A143-DE9B1AB8C2E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26286" y="2184202"/>
            <a:ext cx="3210077" cy="21306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0030534"/>
      </p:ext>
    </p:extLst>
  </p:cSld>
  <p:clrMapOvr>
    <a:masterClrMapping/>
  </p:clrMapOvr>
  <p:transition spd="slow">
    <p:strips dir="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648781" y="1532283"/>
            <a:ext cx="11130844" cy="1545356"/>
          </a:xfrm>
        </p:spPr>
        <p:txBody>
          <a:bodyPr>
            <a:normAutofit/>
          </a:bodyPr>
          <a:lstStyle/>
          <a:p>
            <a:r>
              <a:rPr lang="en-US" sz="2000" dirty="0">
                <a:solidFill>
                  <a:prstClr val="black"/>
                </a:solidFill>
              </a:rPr>
              <a:t>Meta-analysis: Teamwork in healthcare (</a:t>
            </a:r>
            <a:r>
              <a:rPr lang="en-US" sz="2000" i="1" dirty="0">
                <a:solidFill>
                  <a:prstClr val="black"/>
                </a:solidFill>
              </a:rPr>
              <a:t>r=</a:t>
            </a:r>
            <a:r>
              <a:rPr lang="en-US" sz="2000" dirty="0">
                <a:solidFill>
                  <a:prstClr val="black"/>
                </a:solidFill>
              </a:rPr>
              <a:t>0.28)</a:t>
            </a:r>
          </a:p>
          <a:p>
            <a:endParaRPr lang="en-US" sz="1400" dirty="0"/>
          </a:p>
          <a:p>
            <a:pPr lvl="1">
              <a:lnSpc>
                <a:spcPct val="120000"/>
              </a:lnSpc>
              <a:spcAft>
                <a:spcPts val="0"/>
              </a:spcAft>
            </a:pPr>
            <a:endParaRPr lang="en-US" sz="1000" dirty="0"/>
          </a:p>
          <a:p>
            <a:pPr lvl="1">
              <a:lnSpc>
                <a:spcPct val="120000"/>
              </a:lnSpc>
              <a:spcAft>
                <a:spcPts val="0"/>
              </a:spcAft>
            </a:pPr>
            <a:endParaRPr lang="en-US" sz="1000" dirty="0"/>
          </a:p>
          <a:p>
            <a:pPr lvl="1" indent="-285750">
              <a:lnSpc>
                <a:spcPct val="120000"/>
              </a:lnSpc>
              <a:spcAft>
                <a:spcPts val="0"/>
              </a:spcAft>
            </a:pPr>
            <a:endParaRPr lang="en-US" sz="1000" dirty="0"/>
          </a:p>
          <a:p>
            <a:pPr lvl="1" indent="-285750">
              <a:lnSpc>
                <a:spcPct val="120000"/>
              </a:lnSpc>
              <a:spcAft>
                <a:spcPts val="0"/>
              </a:spcAft>
            </a:pPr>
            <a:endParaRPr lang="en-US" sz="1000" dirty="0"/>
          </a:p>
          <a:p>
            <a:pPr lvl="1"/>
            <a:endParaRPr lang="en-US" sz="1000" dirty="0">
              <a:solidFill>
                <a:prstClr val="black"/>
              </a:solidFill>
            </a:endParaRPr>
          </a:p>
          <a:p>
            <a:pPr marL="0" indent="0">
              <a:buNone/>
            </a:pPr>
            <a:endParaRPr lang="en-US" dirty="0"/>
          </a:p>
        </p:txBody>
      </p:sp>
      <p:sp>
        <p:nvSpPr>
          <p:cNvPr id="8" name="Rectangle 7">
            <a:extLst>
              <a:ext uri="{FF2B5EF4-FFF2-40B4-BE49-F238E27FC236}">
                <a16:creationId xmlns:a16="http://schemas.microsoft.com/office/drawing/2014/main" id="{5C17DD0F-7693-45CD-B5A7-FEDD6C4A5EFD}"/>
              </a:ext>
            </a:extLst>
          </p:cNvPr>
          <p:cNvSpPr/>
          <p:nvPr/>
        </p:nvSpPr>
        <p:spPr>
          <a:xfrm>
            <a:off x="356562" y="1009063"/>
            <a:ext cx="10227931" cy="523220"/>
          </a:xfrm>
          <a:prstGeom prst="rect">
            <a:avLst/>
          </a:prstGeom>
        </p:spPr>
        <p:txBody>
          <a:bodyPr wrap="square">
            <a:spAutoFit/>
          </a:bodyPr>
          <a:lstStyle/>
          <a:p>
            <a:pPr lvl="0" eaLnBrk="1" hangingPunct="1">
              <a:spcBef>
                <a:spcPts val="0"/>
              </a:spcBef>
              <a:spcAft>
                <a:spcPts val="600"/>
              </a:spcAft>
              <a:buSzPct val="80000"/>
              <a:tabLst>
                <a:tab pos="8856663" algn="r"/>
              </a:tabLst>
            </a:pPr>
            <a:r>
              <a:rPr lang="en-US" sz="2800" kern="0" dirty="0">
                <a:latin typeface="Calibri"/>
                <a:cs typeface="Helvetica" pitchFamily="34" charset="0"/>
              </a:rPr>
              <a:t>Team skills support team and task performance</a:t>
            </a:r>
          </a:p>
        </p:txBody>
      </p:sp>
      <p:sp>
        <p:nvSpPr>
          <p:cNvPr id="9" name="Rectangle 8">
            <a:extLst>
              <a:ext uri="{FF2B5EF4-FFF2-40B4-BE49-F238E27FC236}">
                <a16:creationId xmlns:a16="http://schemas.microsoft.com/office/drawing/2014/main" id="{F6BAC494-81E7-4C14-BB13-9C824D1F6CC5}"/>
              </a:ext>
            </a:extLst>
          </p:cNvPr>
          <p:cNvSpPr/>
          <p:nvPr/>
        </p:nvSpPr>
        <p:spPr>
          <a:xfrm>
            <a:off x="5964772" y="1588595"/>
            <a:ext cx="2531287" cy="276999"/>
          </a:xfrm>
          <a:prstGeom prst="rect">
            <a:avLst/>
          </a:prstGeom>
        </p:spPr>
        <p:txBody>
          <a:bodyPr wrap="square">
            <a:spAutoFit/>
          </a:bodyPr>
          <a:lstStyle/>
          <a:p>
            <a:pPr marL="0" marR="0">
              <a:spcBef>
                <a:spcPts val="0"/>
              </a:spcBef>
              <a:spcAft>
                <a:spcPts val="0"/>
              </a:spcAft>
            </a:pPr>
            <a:r>
              <a:rPr lang="en-US" sz="1200" dirty="0">
                <a:latin typeface="+mn-lt"/>
                <a:ea typeface="Calibri" panose="020F0502020204030204" pitchFamily="34" charset="0"/>
                <a:cs typeface="Times New Roman" panose="02020603050405020304" pitchFamily="18" charset="0"/>
              </a:rPr>
              <a:t>(Schmutz, Meier, &amp; </a:t>
            </a:r>
            <a:r>
              <a:rPr lang="en-US" sz="1200" dirty="0" err="1">
                <a:latin typeface="+mn-lt"/>
                <a:ea typeface="Calibri" panose="020F0502020204030204" pitchFamily="34" charset="0"/>
                <a:cs typeface="Times New Roman" panose="02020603050405020304" pitchFamily="18" charset="0"/>
              </a:rPr>
              <a:t>Manser</a:t>
            </a:r>
            <a:r>
              <a:rPr lang="en-US" sz="1200" dirty="0">
                <a:latin typeface="+mn-lt"/>
                <a:ea typeface="Calibri" panose="020F0502020204030204" pitchFamily="34" charset="0"/>
                <a:cs typeface="Times New Roman" panose="02020603050405020304" pitchFamily="18" charset="0"/>
              </a:rPr>
              <a:t>, 2019)</a:t>
            </a:r>
          </a:p>
        </p:txBody>
      </p:sp>
      <p:grpSp>
        <p:nvGrpSpPr>
          <p:cNvPr id="12" name="Group 11">
            <a:extLst>
              <a:ext uri="{FF2B5EF4-FFF2-40B4-BE49-F238E27FC236}">
                <a16:creationId xmlns:a16="http://schemas.microsoft.com/office/drawing/2014/main" id="{B6EA9B60-08D9-4086-B510-093D899FD24F}"/>
              </a:ext>
            </a:extLst>
          </p:cNvPr>
          <p:cNvGrpSpPr/>
          <p:nvPr/>
        </p:nvGrpSpPr>
        <p:grpSpPr>
          <a:xfrm>
            <a:off x="1493919" y="2437058"/>
            <a:ext cx="2645738" cy="2454658"/>
            <a:chOff x="1534823" y="3644420"/>
            <a:chExt cx="2312125" cy="2037726"/>
          </a:xfrm>
        </p:grpSpPr>
        <p:sp>
          <p:nvSpPr>
            <p:cNvPr id="11" name="Rectangle: Rounded Corners 10">
              <a:extLst>
                <a:ext uri="{FF2B5EF4-FFF2-40B4-BE49-F238E27FC236}">
                  <a16:creationId xmlns:a16="http://schemas.microsoft.com/office/drawing/2014/main" id="{1BC25880-5E7C-4E9E-B102-2014D453E1C3}"/>
                </a:ext>
              </a:extLst>
            </p:cNvPr>
            <p:cNvSpPr/>
            <p:nvPr/>
          </p:nvSpPr>
          <p:spPr bwMode="auto">
            <a:xfrm>
              <a:off x="1534823" y="3644420"/>
              <a:ext cx="2312125" cy="2037726"/>
            </a:xfrm>
            <a:prstGeom prst="roundRect">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rPr>
                <a:t>Teamwork</a:t>
              </a:r>
            </a:p>
          </p:txBody>
        </p:sp>
        <p:pic>
          <p:nvPicPr>
            <p:cNvPr id="10" name="Picture 6" descr="surgery for pancreatic cancer">
              <a:extLst>
                <a:ext uri="{FF2B5EF4-FFF2-40B4-BE49-F238E27FC236}">
                  <a16:creationId xmlns:a16="http://schemas.microsoft.com/office/drawing/2014/main" id="{00D3B067-62E4-4737-AADE-3E9EABAEEF7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58198" y="4190694"/>
              <a:ext cx="2065373" cy="13769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
        <p:nvSpPr>
          <p:cNvPr id="13" name="Arrow: Right 12">
            <a:extLst>
              <a:ext uri="{FF2B5EF4-FFF2-40B4-BE49-F238E27FC236}">
                <a16:creationId xmlns:a16="http://schemas.microsoft.com/office/drawing/2014/main" id="{9A608C88-192E-4303-9FC5-E2A3C0F9B0B2}"/>
              </a:ext>
            </a:extLst>
          </p:cNvPr>
          <p:cNvSpPr/>
          <p:nvPr/>
        </p:nvSpPr>
        <p:spPr bwMode="auto">
          <a:xfrm>
            <a:off x="4506966" y="3440448"/>
            <a:ext cx="770709" cy="523220"/>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6" name="Rectangle: Rounded Corners 15">
            <a:extLst>
              <a:ext uri="{FF2B5EF4-FFF2-40B4-BE49-F238E27FC236}">
                <a16:creationId xmlns:a16="http://schemas.microsoft.com/office/drawing/2014/main" id="{D54435CC-A3B6-4925-BCFB-43FA154BFBC8}"/>
              </a:ext>
            </a:extLst>
          </p:cNvPr>
          <p:cNvSpPr/>
          <p:nvPr/>
        </p:nvSpPr>
        <p:spPr bwMode="auto">
          <a:xfrm>
            <a:off x="5701568" y="3711044"/>
            <a:ext cx="4676781" cy="1180672"/>
          </a:xfrm>
          <a:prstGeom prst="roundRect">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b="1" dirty="0">
                <a:solidFill>
                  <a:schemeClr val="tx1"/>
                </a:solidFill>
              </a:rPr>
              <a:t>Outcomes Improved:</a:t>
            </a:r>
          </a:p>
          <a:p>
            <a:pPr marL="342900" marR="0"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sz="2000" b="0" i="0" u="none" strike="noStrike" cap="none" normalizeH="0" baseline="0" dirty="0">
                <a:ln>
                  <a:noFill/>
                </a:ln>
                <a:solidFill>
                  <a:schemeClr val="tx1"/>
                </a:solidFill>
                <a:effectLst/>
              </a:rPr>
              <a:t>Routine tasks (e.g., planned surgery)</a:t>
            </a:r>
          </a:p>
          <a:p>
            <a:pPr marL="342900" marR="0"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2000" dirty="0">
                <a:solidFill>
                  <a:schemeClr val="tx1"/>
                </a:solidFill>
              </a:rPr>
              <a:t>Non-routine tasks (e.g., emergencies)</a:t>
            </a:r>
            <a:endParaRPr kumimoji="0" lang="en-US" sz="2000" b="0" i="0" u="none" strike="noStrike" cap="none" normalizeH="0" baseline="0" dirty="0">
              <a:ln>
                <a:noFill/>
              </a:ln>
              <a:solidFill>
                <a:schemeClr val="tx1"/>
              </a:solidFill>
              <a:effectLst/>
            </a:endParaRPr>
          </a:p>
        </p:txBody>
      </p:sp>
      <p:sp>
        <p:nvSpPr>
          <p:cNvPr id="18" name="Rectangle: Rounded Corners 17">
            <a:extLst>
              <a:ext uri="{FF2B5EF4-FFF2-40B4-BE49-F238E27FC236}">
                <a16:creationId xmlns:a16="http://schemas.microsoft.com/office/drawing/2014/main" id="{3522FAB0-EB04-4417-BF5D-9DDC73DF1207}"/>
              </a:ext>
            </a:extLst>
          </p:cNvPr>
          <p:cNvSpPr/>
          <p:nvPr/>
        </p:nvSpPr>
        <p:spPr bwMode="auto">
          <a:xfrm>
            <a:off x="5701567" y="2521386"/>
            <a:ext cx="4676781" cy="1180672"/>
          </a:xfrm>
          <a:prstGeom prst="roundRect">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b="1" dirty="0">
                <a:solidFill>
                  <a:schemeClr val="tx1"/>
                </a:solidFill>
              </a:rPr>
              <a:t>Performance Improved:</a:t>
            </a:r>
          </a:p>
          <a:p>
            <a:pPr marL="342900" indent="-342900">
              <a:buFont typeface="Arial" panose="020B0604020202020204" pitchFamily="34" charset="0"/>
              <a:buChar char="•"/>
            </a:pPr>
            <a:r>
              <a:rPr lang="en-US" sz="2000" dirty="0">
                <a:solidFill>
                  <a:schemeClr val="tx1"/>
                </a:solidFill>
              </a:rPr>
              <a:t>Technical domain (e.g., providing care)</a:t>
            </a:r>
          </a:p>
          <a:p>
            <a:pPr marL="342900" indent="-342900">
              <a:buFont typeface="Arial" panose="020B0604020202020204" pitchFamily="34" charset="0"/>
              <a:buChar char="•"/>
            </a:pPr>
            <a:r>
              <a:rPr lang="en-US" sz="2000" dirty="0">
                <a:solidFill>
                  <a:schemeClr val="tx1"/>
                </a:solidFill>
              </a:rPr>
              <a:t>Team domain </a:t>
            </a:r>
            <a:r>
              <a:rPr kumimoji="0" lang="en-US" sz="2000" b="0" i="0" u="none" strike="noStrike" cap="none" normalizeH="0" baseline="0" dirty="0">
                <a:ln>
                  <a:noFill/>
                </a:ln>
                <a:solidFill>
                  <a:schemeClr val="tx1"/>
                </a:solidFill>
                <a:effectLst/>
              </a:rPr>
              <a:t>(</a:t>
            </a:r>
            <a:r>
              <a:rPr lang="en-US" sz="2000" dirty="0">
                <a:solidFill>
                  <a:schemeClr val="tx1"/>
                </a:solidFill>
              </a:rPr>
              <a:t>e.g., </a:t>
            </a:r>
            <a:r>
              <a:rPr kumimoji="0" lang="en-US" sz="2000" b="0" i="0" u="none" strike="noStrike" cap="none" normalizeH="0" baseline="0" dirty="0">
                <a:ln>
                  <a:noFill/>
                </a:ln>
                <a:solidFill>
                  <a:schemeClr val="tx1"/>
                </a:solidFill>
                <a:effectLst/>
              </a:rPr>
              <a:t>d</a:t>
            </a:r>
            <a:r>
              <a:rPr lang="en-US" sz="2000" dirty="0">
                <a:solidFill>
                  <a:schemeClr val="tx1"/>
                </a:solidFill>
              </a:rPr>
              <a:t>ecision-making)</a:t>
            </a:r>
            <a:endParaRPr kumimoji="0" lang="en-US" sz="2000" b="0" i="0" u="none" strike="noStrike" cap="none" normalizeH="0" baseline="0" dirty="0">
              <a:ln>
                <a:noFill/>
              </a:ln>
              <a:solidFill>
                <a:schemeClr val="tx1"/>
              </a:solidFill>
              <a:effectLst/>
            </a:endParaRPr>
          </a:p>
        </p:txBody>
      </p:sp>
      <p:sp>
        <p:nvSpPr>
          <p:cNvPr id="23" name="Title 1">
            <a:extLst>
              <a:ext uri="{FF2B5EF4-FFF2-40B4-BE49-F238E27FC236}">
                <a16:creationId xmlns:a16="http://schemas.microsoft.com/office/drawing/2014/main" id="{4A94DA89-9667-46AB-957C-3C8DEF1C1FE4}"/>
              </a:ext>
            </a:extLst>
          </p:cNvPr>
          <p:cNvSpPr txBox="1">
            <a:spLocks/>
          </p:cNvSpPr>
          <p:nvPr/>
        </p:nvSpPr>
        <p:spPr>
          <a:xfrm>
            <a:off x="362857" y="27481"/>
            <a:ext cx="8794206" cy="879566"/>
          </a:xfrm>
          <a:prstGeom prst="rect">
            <a:avLst/>
          </a:prstGeom>
        </p:spPr>
        <p:txBody>
          <a:bodyPr vert="horz" lIns="91440" tIns="0" rIns="91440" bIns="0" rtlCol="0" anchor="b">
            <a:noAutofit/>
          </a:bodyPr>
          <a:lstStyle>
            <a:defPPr>
              <a:defRPr lang="en-US"/>
            </a:defPPr>
            <a:lvl1pPr lvl="0" indent="0">
              <a:lnSpc>
                <a:spcPct val="90000"/>
              </a:lnSpc>
              <a:spcBef>
                <a:spcPts val="0"/>
              </a:spcBef>
              <a:spcAft>
                <a:spcPts val="600"/>
              </a:spcAft>
              <a:buSzPct val="80000"/>
              <a:buNone/>
              <a:tabLst>
                <a:tab pos="8856663" algn="r"/>
              </a:tabLst>
              <a:defRPr sz="3200" b="1" kern="0">
                <a:solidFill>
                  <a:schemeClr val="accent4"/>
                </a:solidFill>
                <a:latin typeface="+mj-lt"/>
                <a:ea typeface="+mj-ea"/>
                <a:cs typeface="Helvetica" pitchFamily="34" charset="0"/>
              </a:defRPr>
            </a:lvl1pPr>
          </a:lstStyle>
          <a:p>
            <a:r>
              <a:rPr lang="en-US" dirty="0"/>
              <a:t>Team Task and Social Functioning</a:t>
            </a:r>
          </a:p>
        </p:txBody>
      </p:sp>
    </p:spTree>
    <p:extLst>
      <p:ext uri="{BB962C8B-B14F-4D97-AF65-F5344CB8AC3E}">
        <p14:creationId xmlns:p14="http://schemas.microsoft.com/office/powerpoint/2010/main" val="3359848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A154138-F082-45DB-A40F-9909ADE895BE}"/>
              </a:ext>
            </a:extLst>
          </p:cNvPr>
          <p:cNvSpPr txBox="1">
            <a:spLocks/>
          </p:cNvSpPr>
          <p:nvPr/>
        </p:nvSpPr>
        <p:spPr>
          <a:xfrm>
            <a:off x="357125" y="56077"/>
            <a:ext cx="7924800" cy="881390"/>
          </a:xfrm>
          <a:prstGeom prst="rect">
            <a:avLst/>
          </a:prstGeom>
        </p:spPr>
        <p:txBody>
          <a:bodyPr vert="horz" lIns="91440" tIns="0" rIns="91440" bIns="0" rtlCol="0" anchor="b">
            <a:noAutofit/>
          </a:bodyPr>
          <a:lstStyle>
            <a:lvl1pPr indent="0">
              <a:lnSpc>
                <a:spcPct val="90000"/>
              </a:lnSpc>
              <a:spcBef>
                <a:spcPct val="0"/>
              </a:spcBef>
              <a:buNone/>
              <a:defRPr sz="3200">
                <a:solidFill>
                  <a:srgbClr val="00205C"/>
                </a:solidFill>
                <a:latin typeface="+mj-lt"/>
                <a:ea typeface="+mj-ea"/>
                <a:cs typeface="+mj-cs"/>
              </a:defRPr>
            </a:lvl1pPr>
          </a:lstStyle>
          <a:p>
            <a:r>
              <a:rPr lang="en-US" b="1" dirty="0"/>
              <a:t>Spaceflight Environmental Stressors</a:t>
            </a:r>
          </a:p>
        </p:txBody>
      </p:sp>
      <p:sp>
        <p:nvSpPr>
          <p:cNvPr id="6" name="Content Placeholder 2">
            <a:extLst>
              <a:ext uri="{FF2B5EF4-FFF2-40B4-BE49-F238E27FC236}">
                <a16:creationId xmlns:a16="http://schemas.microsoft.com/office/drawing/2014/main" id="{C3921DCB-A864-4B28-8639-D0BC5F74B5CB}"/>
              </a:ext>
            </a:extLst>
          </p:cNvPr>
          <p:cNvSpPr txBox="1">
            <a:spLocks/>
          </p:cNvSpPr>
          <p:nvPr/>
        </p:nvSpPr>
        <p:spPr>
          <a:xfrm>
            <a:off x="580222" y="1166018"/>
            <a:ext cx="4038600" cy="4525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205C"/>
              </a:buClr>
              <a:buFont typeface="Wingdings" panose="05000000000000000000" pitchFamily="2" charset="2"/>
              <a:buChar char="§"/>
              <a:defRPr sz="20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Clr>
                <a:srgbClr val="A2C7E2"/>
              </a:buClr>
              <a:buFont typeface="Wingdings" panose="05000000000000000000" pitchFamily="2" charset="2"/>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Clr>
                <a:srgbClr val="FFDA00"/>
              </a:buClr>
              <a:buFont typeface="Wingdings" panose="05000000000000000000" pitchFamily="2" charset="2"/>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Clr>
                <a:srgbClr val="00205C"/>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Clr>
                <a:srgbClr val="FFDA00"/>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Space radiation</a:t>
            </a:r>
          </a:p>
          <a:p>
            <a:pPr>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Altered light/dark cycles</a:t>
            </a:r>
          </a:p>
          <a:p>
            <a:pPr>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High C0</a:t>
            </a:r>
            <a:r>
              <a:rPr lang="en-US" sz="2400" baseline="-25000" dirty="0">
                <a:solidFill>
                  <a:schemeClr val="tx1"/>
                </a:solidFill>
                <a:latin typeface="Calibri" panose="020F0502020204030204" pitchFamily="34" charset="0"/>
                <a:cs typeface="Calibri" panose="020F0502020204030204" pitchFamily="34" charset="0"/>
              </a:rPr>
              <a:t>2</a:t>
            </a:r>
          </a:p>
          <a:p>
            <a:pPr>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µgravity</a:t>
            </a:r>
          </a:p>
          <a:p>
            <a:pPr>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Acceleration/vibration</a:t>
            </a:r>
          </a:p>
          <a:p>
            <a:pPr>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Geochemical properties of destination (g, volatiles, dust)</a:t>
            </a:r>
          </a:p>
          <a:p>
            <a:pPr>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Sensory deprivation</a:t>
            </a:r>
          </a:p>
          <a:p>
            <a:pPr>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Noise</a:t>
            </a:r>
          </a:p>
          <a:p>
            <a:pPr>
              <a:buFont typeface="Arial" panose="020B0604020202020204" pitchFamily="34" charset="0"/>
              <a:buChar char="•"/>
            </a:pPr>
            <a:endParaRPr lang="en-US" sz="2400" dirty="0">
              <a:solidFill>
                <a:schemeClr val="tx1"/>
              </a:solidFill>
            </a:endParaRPr>
          </a:p>
        </p:txBody>
      </p:sp>
      <p:sp>
        <p:nvSpPr>
          <p:cNvPr id="7" name="TextBox 6">
            <a:extLst>
              <a:ext uri="{FF2B5EF4-FFF2-40B4-BE49-F238E27FC236}">
                <a16:creationId xmlns:a16="http://schemas.microsoft.com/office/drawing/2014/main" id="{718E9F1E-A9E0-4965-8FAF-66256B490BC7}"/>
              </a:ext>
            </a:extLst>
          </p:cNvPr>
          <p:cNvSpPr txBox="1"/>
          <p:nvPr/>
        </p:nvSpPr>
        <p:spPr>
          <a:xfrm>
            <a:off x="1711989" y="5451597"/>
            <a:ext cx="5849956" cy="523220"/>
          </a:xfrm>
          <a:prstGeom prst="rect">
            <a:avLst/>
          </a:prstGeom>
          <a:noFill/>
        </p:spPr>
        <p:txBody>
          <a:bodyPr wrap="square" rtlCol="0">
            <a:spAutoFit/>
          </a:bodyPr>
          <a:lstStyle/>
          <a:p>
            <a:r>
              <a:rPr lang="en-US" sz="2800" b="1" i="1" dirty="0">
                <a:solidFill>
                  <a:schemeClr val="accent1"/>
                </a:solidFill>
                <a:latin typeface="+mn-lt"/>
              </a:rPr>
              <a:t>Interdisciplinary Research is Key</a:t>
            </a:r>
          </a:p>
        </p:txBody>
      </p:sp>
      <p:sp>
        <p:nvSpPr>
          <p:cNvPr id="8" name="Content Placeholder 2">
            <a:extLst>
              <a:ext uri="{FF2B5EF4-FFF2-40B4-BE49-F238E27FC236}">
                <a16:creationId xmlns:a16="http://schemas.microsoft.com/office/drawing/2014/main" id="{D85C18D2-9EFC-4E2A-9A3E-E3E5D324A161}"/>
              </a:ext>
            </a:extLst>
          </p:cNvPr>
          <p:cNvSpPr txBox="1">
            <a:spLocks/>
          </p:cNvSpPr>
          <p:nvPr/>
        </p:nvSpPr>
        <p:spPr bwMode="auto">
          <a:xfrm>
            <a:off x="4854089" y="1262868"/>
            <a:ext cx="39624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400">
                <a:solidFill>
                  <a:schemeClr val="tx1"/>
                </a:solidFill>
                <a:latin typeface="Calibri" pitchFamily="34" charset="0"/>
                <a:ea typeface="+mn-ea"/>
                <a:cs typeface="Calibri" pitchFamily="34" charset="0"/>
              </a:defRPr>
            </a:lvl1pPr>
            <a:lvl2pPr marL="742950" indent="-285750" algn="l" rtl="0" fontAlgn="base">
              <a:spcBef>
                <a:spcPct val="20000"/>
              </a:spcBef>
              <a:spcAft>
                <a:spcPct val="0"/>
              </a:spcAft>
              <a:buChar char="–"/>
              <a:defRPr sz="2000">
                <a:solidFill>
                  <a:schemeClr val="tx1"/>
                </a:solidFill>
                <a:latin typeface="Calibri" pitchFamily="34" charset="0"/>
                <a:cs typeface="Calibri" pitchFamily="34" charset="0"/>
              </a:defRPr>
            </a:lvl2pPr>
            <a:lvl3pPr marL="1143000" indent="-228600" algn="l" rtl="0" fontAlgn="base">
              <a:spcBef>
                <a:spcPct val="20000"/>
              </a:spcBef>
              <a:spcAft>
                <a:spcPct val="0"/>
              </a:spcAft>
              <a:buChar char="•"/>
              <a:defRPr>
                <a:solidFill>
                  <a:schemeClr val="tx1"/>
                </a:solidFill>
                <a:latin typeface="Calibri" pitchFamily="34" charset="0"/>
                <a:cs typeface="Calibri" pitchFamily="34" charset="0"/>
              </a:defRPr>
            </a:lvl3pPr>
            <a:lvl4pPr marL="1600200" indent="-228600" algn="l" rtl="0" fontAlgn="base">
              <a:spcBef>
                <a:spcPct val="20000"/>
              </a:spcBef>
              <a:spcAft>
                <a:spcPct val="0"/>
              </a:spcAft>
              <a:buChar char="–"/>
              <a:defRPr sz="1600">
                <a:solidFill>
                  <a:schemeClr val="tx1"/>
                </a:solidFill>
                <a:latin typeface="Calibri" pitchFamily="34" charset="0"/>
                <a:cs typeface="Calibri" pitchFamily="34" charset="0"/>
              </a:defRPr>
            </a:lvl4pPr>
            <a:lvl5pPr marL="2057400" indent="-228600" algn="l" rtl="0" fontAlgn="base">
              <a:spcBef>
                <a:spcPct val="20000"/>
              </a:spcBef>
              <a:spcAft>
                <a:spcPct val="0"/>
              </a:spcAft>
              <a:buChar char="»"/>
              <a:defRPr sz="1600">
                <a:solidFill>
                  <a:schemeClr val="tx1"/>
                </a:solidFill>
                <a:latin typeface="Calibri" pitchFamily="34" charset="0"/>
                <a:cs typeface="Calibri" pitchFamily="34" charset="0"/>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r>
              <a:rPr lang="en-US" dirty="0"/>
              <a:t>Tasks/workload </a:t>
            </a:r>
          </a:p>
          <a:p>
            <a:r>
              <a:rPr lang="en-US" sz="2400" dirty="0"/>
              <a:t>Isolation</a:t>
            </a:r>
          </a:p>
          <a:p>
            <a:r>
              <a:rPr lang="en-US" sz="2400" dirty="0"/>
              <a:t>Confinement</a:t>
            </a:r>
          </a:p>
          <a:p>
            <a:r>
              <a:rPr lang="en-US" sz="2400" dirty="0"/>
              <a:t>Comm delay</a:t>
            </a:r>
          </a:p>
          <a:p>
            <a:r>
              <a:rPr lang="en-US" sz="2400" dirty="0"/>
              <a:t>Lack of privacy</a:t>
            </a:r>
          </a:p>
          <a:p>
            <a:pPr marL="0" indent="0">
              <a:buNone/>
            </a:pPr>
            <a:endParaRPr lang="en-US" kern="0" dirty="0">
              <a:latin typeface="+mn-lt"/>
            </a:endParaRPr>
          </a:p>
        </p:txBody>
      </p:sp>
      <p:pic>
        <p:nvPicPr>
          <p:cNvPr id="9" name="Picture 6" descr="Space Launch System - Wikipedia">
            <a:extLst>
              <a:ext uri="{FF2B5EF4-FFF2-40B4-BE49-F238E27FC236}">
                <a16:creationId xmlns:a16="http://schemas.microsoft.com/office/drawing/2014/main" id="{8D05CEE2-0A15-45CE-8CB6-B5C088E8C08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31113" y="0"/>
            <a:ext cx="4560887"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3">
            <a:extLst>
              <a:ext uri="{FF2B5EF4-FFF2-40B4-BE49-F238E27FC236}">
                <a16:creationId xmlns:a16="http://schemas.microsoft.com/office/drawing/2014/main" id="{ABEE62C9-FD9F-404E-997B-4DF14ABE006C}"/>
              </a:ext>
            </a:extLst>
          </p:cNvPr>
          <p:cNvSpPr/>
          <p:nvPr/>
        </p:nvSpPr>
        <p:spPr bwMode="auto">
          <a:xfrm>
            <a:off x="4560888" y="1166018"/>
            <a:ext cx="2995448" cy="2573919"/>
          </a:xfrm>
          <a:prstGeom prst="roundRect">
            <a:avLst/>
          </a:prstGeom>
          <a:noFill/>
          <a:ln w="76200" cap="flat" cmpd="sng" algn="ctr">
            <a:solidFill>
              <a:srgbClr val="FF33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98437033"/>
      </p:ext>
    </p:extLst>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A6187818-95D7-483D-A58C-7FF011698F97}"/>
              </a:ext>
            </a:extLst>
          </p:cNvPr>
          <p:cNvSpPr>
            <a:spLocks noGrp="1"/>
          </p:cNvSpPr>
          <p:nvPr>
            <p:ph idx="1"/>
          </p:nvPr>
        </p:nvSpPr>
        <p:spPr>
          <a:xfrm>
            <a:off x="346543" y="1245130"/>
            <a:ext cx="6671317" cy="4724400"/>
          </a:xfrm>
        </p:spPr>
        <p:txBody>
          <a:bodyPr>
            <a:normAutofit/>
          </a:bodyPr>
          <a:lstStyle/>
          <a:p>
            <a:pPr marL="0" indent="0">
              <a:buNone/>
            </a:pPr>
            <a:r>
              <a:rPr lang="en-US" sz="2400" dirty="0">
                <a:solidFill>
                  <a:schemeClr val="tx1"/>
                </a:solidFill>
                <a:latin typeface="Calibri" panose="020F0502020204030204" pitchFamily="34" charset="0"/>
                <a:cs typeface="Calibri" panose="020F0502020204030204" pitchFamily="34" charset="0"/>
              </a:rPr>
              <a:t>Previous space station incidents related to teamwork and conflict</a:t>
            </a:r>
          </a:p>
          <a:p>
            <a:pPr marL="0" indent="0">
              <a:buNone/>
            </a:pPr>
            <a:endParaRPr lang="en-US" sz="1600" dirty="0">
              <a:solidFill>
                <a:schemeClr val="tx1"/>
              </a:solidFill>
              <a:latin typeface="Calibri" panose="020F0502020204030204" pitchFamily="34" charset="0"/>
              <a:cs typeface="Calibri" panose="020F0502020204030204" pitchFamily="34" charset="0"/>
            </a:endParaRPr>
          </a:p>
          <a:p>
            <a:r>
              <a:rPr lang="en-US" sz="2400" dirty="0">
                <a:solidFill>
                  <a:schemeClr val="tx1"/>
                </a:solidFill>
                <a:latin typeface="Calibri" panose="020F0502020204030204" pitchFamily="34" charset="0"/>
                <a:cs typeface="Calibri" panose="020F0502020204030204" pitchFamily="34" charset="0"/>
              </a:rPr>
              <a:t>Evacuation </a:t>
            </a:r>
          </a:p>
          <a:p>
            <a:r>
              <a:rPr lang="en-US" sz="2400" dirty="0">
                <a:solidFill>
                  <a:schemeClr val="tx1"/>
                </a:solidFill>
                <a:latin typeface="Calibri" panose="020F0502020204030204" pitchFamily="34" charset="0"/>
                <a:cs typeface="Calibri" panose="020F0502020204030204" pitchFamily="34" charset="0"/>
              </a:rPr>
              <a:t>Loss of power generation</a:t>
            </a:r>
          </a:p>
          <a:p>
            <a:r>
              <a:rPr lang="en-US" sz="2400" dirty="0">
                <a:solidFill>
                  <a:schemeClr val="tx1"/>
                </a:solidFill>
                <a:latin typeface="Calibri" panose="020F0502020204030204" pitchFamily="34" charset="0"/>
                <a:cs typeface="Calibri" panose="020F0502020204030204" pitchFamily="34" charset="0"/>
              </a:rPr>
              <a:t>Crew work stoppage</a:t>
            </a:r>
          </a:p>
          <a:p>
            <a:endParaRPr lang="en-US" sz="1000" dirty="0">
              <a:solidFill>
                <a:schemeClr val="tx1"/>
              </a:solidFill>
              <a:latin typeface="Calibri" panose="020F0502020204030204" pitchFamily="34" charset="0"/>
              <a:cs typeface="Calibri" panose="020F0502020204030204" pitchFamily="34" charset="0"/>
            </a:endParaRPr>
          </a:p>
          <a:p>
            <a:r>
              <a:rPr lang="en-US" sz="2400" dirty="0">
                <a:solidFill>
                  <a:schemeClr val="tx1"/>
                </a:solidFill>
                <a:latin typeface="Calibri" panose="020F0502020204030204" pitchFamily="34" charset="0"/>
                <a:cs typeface="Calibri" panose="020F0502020204030204" pitchFamily="34" charset="0"/>
              </a:rPr>
              <a:t>“</a:t>
            </a:r>
            <a:r>
              <a:rPr lang="en-US" sz="2400" i="1" dirty="0">
                <a:solidFill>
                  <a:schemeClr val="tx1"/>
                </a:solidFill>
                <a:latin typeface="Calibri" panose="020F0502020204030204" pitchFamily="34" charset="0"/>
                <a:cs typeface="Calibri" panose="020F0502020204030204" pitchFamily="34" charset="0"/>
              </a:rPr>
              <a:t>All the conditions necessary for murder are met if you shut two men in a cabin measuring 18 feet by 20 and leave them together for two months</a:t>
            </a:r>
            <a:r>
              <a:rPr lang="en-US" sz="2400" dirty="0">
                <a:solidFill>
                  <a:schemeClr val="tx1"/>
                </a:solidFill>
                <a:latin typeface="Calibri" panose="020F0502020204030204" pitchFamily="34" charset="0"/>
                <a:cs typeface="Calibri" panose="020F0502020204030204" pitchFamily="34" charset="0"/>
              </a:rPr>
              <a:t>.”             – Valery </a:t>
            </a:r>
            <a:r>
              <a:rPr lang="en-US" sz="2400" dirty="0" err="1">
                <a:solidFill>
                  <a:schemeClr val="tx1"/>
                </a:solidFill>
                <a:latin typeface="Calibri" panose="020F0502020204030204" pitchFamily="34" charset="0"/>
                <a:cs typeface="Calibri" panose="020F0502020204030204" pitchFamily="34" charset="0"/>
              </a:rPr>
              <a:t>Ryumin</a:t>
            </a:r>
            <a:r>
              <a:rPr lang="en-US" sz="2400" dirty="0">
                <a:solidFill>
                  <a:schemeClr val="tx1"/>
                </a:solidFill>
                <a:latin typeface="Calibri" panose="020F0502020204030204" pitchFamily="34" charset="0"/>
                <a:cs typeface="Calibri" panose="020F0502020204030204" pitchFamily="34" charset="0"/>
              </a:rPr>
              <a:t>, Salyut 6</a:t>
            </a:r>
          </a:p>
          <a:p>
            <a:endParaRPr lang="en-US" sz="1600" b="1" u="sng" dirty="0">
              <a:solidFill>
                <a:schemeClr val="tx1"/>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6F498A27-3597-4BB2-B226-5159BE613012}"/>
              </a:ext>
            </a:extLst>
          </p:cNvPr>
          <p:cNvSpPr txBox="1"/>
          <p:nvPr/>
        </p:nvSpPr>
        <p:spPr>
          <a:xfrm>
            <a:off x="1603305" y="5846420"/>
            <a:ext cx="5461176" cy="246221"/>
          </a:xfrm>
          <a:prstGeom prst="rect">
            <a:avLst/>
          </a:prstGeom>
          <a:noFill/>
        </p:spPr>
        <p:txBody>
          <a:bodyPr wrap="square" rtlCol="0">
            <a:spAutoFit/>
          </a:bodyPr>
          <a:lstStyle/>
          <a:p>
            <a:r>
              <a:rPr lang="en-US" sz="1000" dirty="0">
                <a:latin typeface="Calibri" panose="020F0502020204030204" pitchFamily="34" charset="0"/>
                <a:cs typeface="Calibri" panose="020F0502020204030204" pitchFamily="34" charset="0"/>
              </a:rPr>
              <a:t>(Aldrich, 2008; </a:t>
            </a:r>
            <a:r>
              <a:rPr lang="en-US" sz="1000" dirty="0" err="1">
                <a:latin typeface="Calibri" panose="020F0502020204030204" pitchFamily="34" charset="0"/>
                <a:cs typeface="Calibri" panose="020F0502020204030204" pitchFamily="34" charset="0"/>
              </a:rPr>
              <a:t>Buckey</a:t>
            </a:r>
            <a:r>
              <a:rPr lang="en-US" sz="1000" dirty="0">
                <a:latin typeface="Calibri" panose="020F0502020204030204" pitchFamily="34" charset="0"/>
                <a:cs typeface="Calibri" panose="020F0502020204030204" pitchFamily="34" charset="0"/>
              </a:rPr>
              <a:t>, 2006; Kanas &amp; </a:t>
            </a:r>
            <a:r>
              <a:rPr lang="en-US" sz="1000" dirty="0" err="1">
                <a:latin typeface="Calibri" panose="020F0502020204030204" pitchFamily="34" charset="0"/>
                <a:cs typeface="Calibri" panose="020F0502020204030204" pitchFamily="34" charset="0"/>
              </a:rPr>
              <a:t>Manzey</a:t>
            </a:r>
            <a:r>
              <a:rPr lang="en-US" sz="1000" dirty="0">
                <a:latin typeface="Calibri" panose="020F0502020204030204" pitchFamily="34" charset="0"/>
                <a:cs typeface="Calibri" panose="020F0502020204030204" pitchFamily="34" charset="0"/>
              </a:rPr>
              <a:t>, 2008; Rogers, 1986; </a:t>
            </a:r>
            <a:r>
              <a:rPr lang="en-US" sz="1000" dirty="0" err="1">
                <a:latin typeface="Calibri" panose="020F0502020204030204" pitchFamily="34" charset="0"/>
                <a:cs typeface="Calibri" panose="020F0502020204030204" pitchFamily="34" charset="0"/>
              </a:rPr>
              <a:t>Stuster</a:t>
            </a:r>
            <a:r>
              <a:rPr lang="en-US" sz="1000" dirty="0">
                <a:latin typeface="Calibri" panose="020F0502020204030204" pitchFamily="34" charset="0"/>
                <a:cs typeface="Calibri" panose="020F0502020204030204" pitchFamily="34" charset="0"/>
              </a:rPr>
              <a:t>, 2010; </a:t>
            </a:r>
            <a:r>
              <a:rPr lang="en-US" sz="1000" dirty="0" err="1">
                <a:latin typeface="Calibri" panose="020F0502020204030204" pitchFamily="34" charset="0"/>
                <a:cs typeface="Calibri" panose="020F0502020204030204" pitchFamily="34" charset="0"/>
              </a:rPr>
              <a:t>Troitsyna</a:t>
            </a:r>
            <a:r>
              <a:rPr lang="en-US" sz="1000" dirty="0">
                <a:latin typeface="Calibri" panose="020F0502020204030204" pitchFamily="34" charset="0"/>
                <a:cs typeface="Calibri" panose="020F0502020204030204" pitchFamily="34" charset="0"/>
              </a:rPr>
              <a:t>, 2011)</a:t>
            </a:r>
          </a:p>
        </p:txBody>
      </p:sp>
      <p:sp>
        <p:nvSpPr>
          <p:cNvPr id="11" name="Title 1">
            <a:extLst>
              <a:ext uri="{FF2B5EF4-FFF2-40B4-BE49-F238E27FC236}">
                <a16:creationId xmlns:a16="http://schemas.microsoft.com/office/drawing/2014/main" id="{9615422C-603B-4DBB-A0E1-45A74C9A6CBA}"/>
              </a:ext>
            </a:extLst>
          </p:cNvPr>
          <p:cNvSpPr txBox="1">
            <a:spLocks/>
          </p:cNvSpPr>
          <p:nvPr/>
        </p:nvSpPr>
        <p:spPr>
          <a:xfrm>
            <a:off x="469102" y="439964"/>
            <a:ext cx="6426200" cy="496888"/>
          </a:xfrm>
          <a:prstGeom prst="rect">
            <a:avLst/>
          </a:prstGeom>
        </p:spPr>
        <p:txBody>
          <a:bodyPr vert="horz" lIns="91440" tIns="0" rIns="91440" bIns="0" rtlCol="0" anchor="b">
            <a:noAutofit/>
          </a:bodyPr>
          <a:lstStyle>
            <a:defPPr>
              <a:defRPr lang="en-US"/>
            </a:defPPr>
            <a:lvl1pPr indent="0">
              <a:lnSpc>
                <a:spcPct val="90000"/>
              </a:lnSpc>
              <a:spcBef>
                <a:spcPct val="0"/>
              </a:spcBef>
              <a:buNone/>
              <a:defRPr sz="3200" b="1">
                <a:solidFill>
                  <a:srgbClr val="00205C"/>
                </a:solidFill>
                <a:latin typeface="+mj-lt"/>
                <a:ea typeface="+mj-ea"/>
                <a:cs typeface="+mj-cs"/>
              </a:defRPr>
            </a:lvl1pPr>
            <a:lvl2pPr algn="ctr" rtl="0" eaLnBrk="0" fontAlgn="base" hangingPunct="0">
              <a:lnSpc>
                <a:spcPct val="87000"/>
              </a:lnSpc>
              <a:spcBef>
                <a:spcPct val="0"/>
              </a:spcBef>
              <a:spcAft>
                <a:spcPct val="0"/>
              </a:spcAft>
              <a:defRPr sz="2800" b="1">
                <a:solidFill>
                  <a:schemeClr val="tx2"/>
                </a:solidFill>
                <a:latin typeface="Microsoft Sans Serif" pitchFamily="34" charset="0"/>
              </a:defRPr>
            </a:lvl2pPr>
            <a:lvl3pPr algn="ctr" rtl="0" eaLnBrk="0" fontAlgn="base" hangingPunct="0">
              <a:lnSpc>
                <a:spcPct val="87000"/>
              </a:lnSpc>
              <a:spcBef>
                <a:spcPct val="0"/>
              </a:spcBef>
              <a:spcAft>
                <a:spcPct val="0"/>
              </a:spcAft>
              <a:defRPr sz="2800" b="1">
                <a:solidFill>
                  <a:schemeClr val="tx2"/>
                </a:solidFill>
                <a:latin typeface="Microsoft Sans Serif" pitchFamily="34" charset="0"/>
              </a:defRPr>
            </a:lvl3pPr>
            <a:lvl4pPr algn="ctr" rtl="0" eaLnBrk="0" fontAlgn="base" hangingPunct="0">
              <a:lnSpc>
                <a:spcPct val="87000"/>
              </a:lnSpc>
              <a:spcBef>
                <a:spcPct val="0"/>
              </a:spcBef>
              <a:spcAft>
                <a:spcPct val="0"/>
              </a:spcAft>
              <a:defRPr sz="2800" b="1">
                <a:solidFill>
                  <a:schemeClr val="tx2"/>
                </a:solidFill>
                <a:latin typeface="Microsoft Sans Serif" pitchFamily="34" charset="0"/>
              </a:defRPr>
            </a:lvl4pPr>
            <a:lvl5pPr algn="ctr" rtl="0" eaLnBrk="0" fontAlgn="base" hangingPunct="0">
              <a:lnSpc>
                <a:spcPct val="87000"/>
              </a:lnSpc>
              <a:spcBef>
                <a:spcPct val="0"/>
              </a:spcBef>
              <a:spcAft>
                <a:spcPct val="0"/>
              </a:spcAft>
              <a:defRPr sz="2800" b="1">
                <a:solidFill>
                  <a:schemeClr val="tx2"/>
                </a:solidFill>
                <a:latin typeface="Microsoft Sans Serif" pitchFamily="34" charset="0"/>
              </a:defRPr>
            </a:lvl5pPr>
            <a:lvl6pPr marL="457200" algn="ctr" rtl="0" eaLnBrk="0" fontAlgn="base" hangingPunct="0">
              <a:lnSpc>
                <a:spcPct val="87000"/>
              </a:lnSpc>
              <a:spcBef>
                <a:spcPct val="0"/>
              </a:spcBef>
              <a:spcAft>
                <a:spcPct val="0"/>
              </a:spcAft>
              <a:defRPr sz="2800" b="1">
                <a:solidFill>
                  <a:schemeClr val="tx2"/>
                </a:solidFill>
                <a:latin typeface="Microsoft Sans Serif" pitchFamily="34" charset="0"/>
              </a:defRPr>
            </a:lvl6pPr>
            <a:lvl7pPr marL="914400" algn="ctr" rtl="0" eaLnBrk="0" fontAlgn="base" hangingPunct="0">
              <a:lnSpc>
                <a:spcPct val="87000"/>
              </a:lnSpc>
              <a:spcBef>
                <a:spcPct val="0"/>
              </a:spcBef>
              <a:spcAft>
                <a:spcPct val="0"/>
              </a:spcAft>
              <a:defRPr sz="2800" b="1">
                <a:solidFill>
                  <a:schemeClr val="tx2"/>
                </a:solidFill>
                <a:latin typeface="Microsoft Sans Serif" pitchFamily="34" charset="0"/>
              </a:defRPr>
            </a:lvl7pPr>
            <a:lvl8pPr marL="1371600" algn="ctr" rtl="0" eaLnBrk="0" fontAlgn="base" hangingPunct="0">
              <a:lnSpc>
                <a:spcPct val="87000"/>
              </a:lnSpc>
              <a:spcBef>
                <a:spcPct val="0"/>
              </a:spcBef>
              <a:spcAft>
                <a:spcPct val="0"/>
              </a:spcAft>
              <a:defRPr sz="2800" b="1">
                <a:solidFill>
                  <a:schemeClr val="tx2"/>
                </a:solidFill>
                <a:latin typeface="Microsoft Sans Serif" pitchFamily="34" charset="0"/>
              </a:defRPr>
            </a:lvl8pPr>
            <a:lvl9pPr marL="1828800" algn="ctr" rtl="0" eaLnBrk="0" fontAlgn="base" hangingPunct="0">
              <a:lnSpc>
                <a:spcPct val="87000"/>
              </a:lnSpc>
              <a:spcBef>
                <a:spcPct val="0"/>
              </a:spcBef>
              <a:spcAft>
                <a:spcPct val="0"/>
              </a:spcAft>
              <a:defRPr sz="2800" b="1">
                <a:solidFill>
                  <a:schemeClr val="tx2"/>
                </a:solidFill>
                <a:latin typeface="Microsoft Sans Serif" pitchFamily="34" charset="0"/>
              </a:defRPr>
            </a:lvl9pPr>
          </a:lstStyle>
          <a:p>
            <a:r>
              <a:rPr lang="en-US" dirty="0"/>
              <a:t>Historic Spaceflight Teams</a:t>
            </a:r>
          </a:p>
        </p:txBody>
      </p:sp>
      <p:sp>
        <p:nvSpPr>
          <p:cNvPr id="12" name="TextBox 11">
            <a:extLst>
              <a:ext uri="{FF2B5EF4-FFF2-40B4-BE49-F238E27FC236}">
                <a16:creationId xmlns:a16="http://schemas.microsoft.com/office/drawing/2014/main" id="{65D8918E-46BF-4B5E-A0ED-4DFB66389BBD}"/>
              </a:ext>
            </a:extLst>
          </p:cNvPr>
          <p:cNvSpPr txBox="1"/>
          <p:nvPr/>
        </p:nvSpPr>
        <p:spPr>
          <a:xfrm>
            <a:off x="10032824" y="5692532"/>
            <a:ext cx="1573960" cy="307777"/>
          </a:xfrm>
          <a:prstGeom prst="rect">
            <a:avLst/>
          </a:prstGeom>
          <a:noFill/>
        </p:spPr>
        <p:txBody>
          <a:bodyPr wrap="square" rtlCol="0">
            <a:spAutoFit/>
          </a:bodyPr>
          <a:lstStyle/>
          <a:p>
            <a:pPr algn="ctr"/>
            <a:r>
              <a:rPr lang="en-US" sz="1400" b="1" dirty="0">
                <a:solidFill>
                  <a:schemeClr val="bg1"/>
                </a:solidFill>
                <a:latin typeface="Calibri" panose="020F0502020204030204" pitchFamily="34" charset="0"/>
                <a:cs typeface="Calibri" panose="020F0502020204030204" pitchFamily="34" charset="0"/>
              </a:rPr>
              <a:t>Mir Space Station</a:t>
            </a:r>
          </a:p>
        </p:txBody>
      </p:sp>
      <p:pic>
        <p:nvPicPr>
          <p:cNvPr id="13" name="Picture 2" descr="List of Mir spacewalks - Wikipedia">
            <a:extLst>
              <a:ext uri="{FF2B5EF4-FFF2-40B4-BE49-F238E27FC236}">
                <a16:creationId xmlns:a16="http://schemas.microsoft.com/office/drawing/2014/main" id="{F6135CFD-9410-4076-9BA9-AD247308440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7860" y="1106170"/>
            <a:ext cx="5127519" cy="490823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B3D75919-826B-48E4-AD72-C3471B34BD1C}"/>
              </a:ext>
            </a:extLst>
          </p:cNvPr>
          <p:cNvSpPr txBox="1"/>
          <p:nvPr/>
        </p:nvSpPr>
        <p:spPr>
          <a:xfrm>
            <a:off x="11604201" y="5630770"/>
            <a:ext cx="543762" cy="369332"/>
          </a:xfrm>
          <a:prstGeom prst="rect">
            <a:avLst/>
          </a:prstGeom>
          <a:noFill/>
        </p:spPr>
        <p:txBody>
          <a:bodyPr wrap="square" rtlCol="0">
            <a:spAutoFit/>
          </a:bodyPr>
          <a:lstStyle/>
          <a:p>
            <a:r>
              <a:rPr lang="en-US" dirty="0">
                <a:solidFill>
                  <a:schemeClr val="bg1"/>
                </a:solidFill>
              </a:rPr>
              <a:t>Mir</a:t>
            </a:r>
          </a:p>
        </p:txBody>
      </p:sp>
    </p:spTree>
    <p:extLst>
      <p:ext uri="{BB962C8B-B14F-4D97-AF65-F5344CB8AC3E}">
        <p14:creationId xmlns:p14="http://schemas.microsoft.com/office/powerpoint/2010/main" val="3528293840"/>
      </p:ext>
    </p:extLst>
  </p:cSld>
  <p:clrMapOvr>
    <a:masterClrMapping/>
  </p:clrMapOvr>
  <p:transition spd="slow">
    <p:wipe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8C1B5705-B19B-4468-87F0-73948FB6E038}"/>
              </a:ext>
            </a:extLst>
          </p:cNvPr>
          <p:cNvSpPr>
            <a:spLocks noGrp="1"/>
          </p:cNvSpPr>
          <p:nvPr>
            <p:ph idx="1"/>
          </p:nvPr>
        </p:nvSpPr>
        <p:spPr>
          <a:xfrm>
            <a:off x="6223000" y="1467992"/>
            <a:ext cx="5909636" cy="4842730"/>
          </a:xfrm>
        </p:spPr>
        <p:txBody>
          <a:bodyPr/>
          <a:lstStyle/>
          <a:p>
            <a:r>
              <a:rPr lang="en-US" sz="2600" dirty="0">
                <a:solidFill>
                  <a:schemeClr val="tx1"/>
                </a:solidFill>
                <a:latin typeface="Calibri" panose="020F0502020204030204" pitchFamily="34" charset="0"/>
                <a:cs typeface="Calibri" panose="020F0502020204030204" pitchFamily="34" charset="0"/>
              </a:rPr>
              <a:t>Minimal operational impacts from team issues</a:t>
            </a:r>
          </a:p>
          <a:p>
            <a:pPr lvl="1"/>
            <a:r>
              <a:rPr lang="en-US" sz="2400" dirty="0">
                <a:solidFill>
                  <a:schemeClr val="tx1"/>
                </a:solidFill>
                <a:latin typeface="Calibri" panose="020F0502020204030204" pitchFamily="34" charset="0"/>
                <a:cs typeface="Calibri" panose="020F0502020204030204" pitchFamily="34" charset="0"/>
              </a:rPr>
              <a:t>Enhanced team training in recent years</a:t>
            </a:r>
          </a:p>
          <a:p>
            <a:endParaRPr lang="en-US" sz="1000" dirty="0">
              <a:solidFill>
                <a:schemeClr val="tx1"/>
              </a:solidFill>
              <a:latin typeface="Calibri" panose="020F0502020204030204" pitchFamily="34" charset="0"/>
              <a:cs typeface="Calibri" panose="020F0502020204030204" pitchFamily="34" charset="0"/>
            </a:endParaRPr>
          </a:p>
          <a:p>
            <a:r>
              <a:rPr lang="en-US" sz="2400" dirty="0">
                <a:solidFill>
                  <a:schemeClr val="tx1"/>
                </a:solidFill>
                <a:latin typeface="Calibri" panose="020F0502020204030204" pitchFamily="34" charset="0"/>
                <a:cs typeface="Calibri" panose="020F0502020204030204" pitchFamily="34" charset="0"/>
              </a:rPr>
              <a:t>Ground/Org teams: &lt;5% of errors attributed to team factors. Team decision-making and comm cited as a significant contributing factor to Challenger.</a:t>
            </a:r>
          </a:p>
          <a:p>
            <a:endParaRPr lang="en-US" sz="1000" dirty="0">
              <a:solidFill>
                <a:schemeClr val="tx1"/>
              </a:solidFill>
              <a:latin typeface="Calibri" panose="020F0502020204030204" pitchFamily="34" charset="0"/>
              <a:cs typeface="Calibri" panose="020F0502020204030204" pitchFamily="34" charset="0"/>
            </a:endParaRPr>
          </a:p>
        </p:txBody>
      </p:sp>
      <p:pic>
        <p:nvPicPr>
          <p:cNvPr id="6" name="Picture 2" descr="Related image">
            <a:extLst>
              <a:ext uri="{FF2B5EF4-FFF2-40B4-BE49-F238E27FC236}">
                <a16:creationId xmlns:a16="http://schemas.microsoft.com/office/drawing/2014/main" id="{9DD00505-D766-41E3-BDA1-0B941800FA7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732"/>
          <a:stretch/>
        </p:blipFill>
        <p:spPr bwMode="auto">
          <a:xfrm>
            <a:off x="59364" y="1467992"/>
            <a:ext cx="6092742" cy="3922015"/>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85713CA1-B125-407A-B51A-CE17909F30C0}"/>
              </a:ext>
            </a:extLst>
          </p:cNvPr>
          <p:cNvSpPr txBox="1">
            <a:spLocks/>
          </p:cNvSpPr>
          <p:nvPr/>
        </p:nvSpPr>
        <p:spPr>
          <a:xfrm>
            <a:off x="469102" y="439964"/>
            <a:ext cx="6426200" cy="496888"/>
          </a:xfrm>
          <a:prstGeom prst="rect">
            <a:avLst/>
          </a:prstGeom>
        </p:spPr>
        <p:txBody>
          <a:bodyPr vert="horz" lIns="91440" tIns="0" rIns="91440" bIns="0" rtlCol="0" anchor="b">
            <a:noAutofit/>
          </a:bodyPr>
          <a:lstStyle>
            <a:defPPr>
              <a:defRPr lang="en-US"/>
            </a:defPPr>
            <a:lvl1pPr indent="0">
              <a:lnSpc>
                <a:spcPct val="90000"/>
              </a:lnSpc>
              <a:spcBef>
                <a:spcPct val="0"/>
              </a:spcBef>
              <a:buNone/>
              <a:defRPr sz="3200" b="1">
                <a:solidFill>
                  <a:srgbClr val="00205C"/>
                </a:solidFill>
                <a:latin typeface="+mj-lt"/>
                <a:ea typeface="+mj-ea"/>
                <a:cs typeface="+mj-cs"/>
              </a:defRPr>
            </a:lvl1pPr>
            <a:lvl2pPr algn="ctr" rtl="0" eaLnBrk="0" fontAlgn="base" hangingPunct="0">
              <a:lnSpc>
                <a:spcPct val="87000"/>
              </a:lnSpc>
              <a:spcBef>
                <a:spcPct val="0"/>
              </a:spcBef>
              <a:spcAft>
                <a:spcPct val="0"/>
              </a:spcAft>
              <a:defRPr sz="2800" b="1">
                <a:solidFill>
                  <a:schemeClr val="tx2"/>
                </a:solidFill>
                <a:latin typeface="Microsoft Sans Serif" pitchFamily="34" charset="0"/>
              </a:defRPr>
            </a:lvl2pPr>
            <a:lvl3pPr algn="ctr" rtl="0" eaLnBrk="0" fontAlgn="base" hangingPunct="0">
              <a:lnSpc>
                <a:spcPct val="87000"/>
              </a:lnSpc>
              <a:spcBef>
                <a:spcPct val="0"/>
              </a:spcBef>
              <a:spcAft>
                <a:spcPct val="0"/>
              </a:spcAft>
              <a:defRPr sz="2800" b="1">
                <a:solidFill>
                  <a:schemeClr val="tx2"/>
                </a:solidFill>
                <a:latin typeface="Microsoft Sans Serif" pitchFamily="34" charset="0"/>
              </a:defRPr>
            </a:lvl3pPr>
            <a:lvl4pPr algn="ctr" rtl="0" eaLnBrk="0" fontAlgn="base" hangingPunct="0">
              <a:lnSpc>
                <a:spcPct val="87000"/>
              </a:lnSpc>
              <a:spcBef>
                <a:spcPct val="0"/>
              </a:spcBef>
              <a:spcAft>
                <a:spcPct val="0"/>
              </a:spcAft>
              <a:defRPr sz="2800" b="1">
                <a:solidFill>
                  <a:schemeClr val="tx2"/>
                </a:solidFill>
                <a:latin typeface="Microsoft Sans Serif" pitchFamily="34" charset="0"/>
              </a:defRPr>
            </a:lvl4pPr>
            <a:lvl5pPr algn="ctr" rtl="0" eaLnBrk="0" fontAlgn="base" hangingPunct="0">
              <a:lnSpc>
                <a:spcPct val="87000"/>
              </a:lnSpc>
              <a:spcBef>
                <a:spcPct val="0"/>
              </a:spcBef>
              <a:spcAft>
                <a:spcPct val="0"/>
              </a:spcAft>
              <a:defRPr sz="2800" b="1">
                <a:solidFill>
                  <a:schemeClr val="tx2"/>
                </a:solidFill>
                <a:latin typeface="Microsoft Sans Serif" pitchFamily="34" charset="0"/>
              </a:defRPr>
            </a:lvl5pPr>
            <a:lvl6pPr marL="457200" algn="ctr" rtl="0" eaLnBrk="0" fontAlgn="base" hangingPunct="0">
              <a:lnSpc>
                <a:spcPct val="87000"/>
              </a:lnSpc>
              <a:spcBef>
                <a:spcPct val="0"/>
              </a:spcBef>
              <a:spcAft>
                <a:spcPct val="0"/>
              </a:spcAft>
              <a:defRPr sz="2800" b="1">
                <a:solidFill>
                  <a:schemeClr val="tx2"/>
                </a:solidFill>
                <a:latin typeface="Microsoft Sans Serif" pitchFamily="34" charset="0"/>
              </a:defRPr>
            </a:lvl6pPr>
            <a:lvl7pPr marL="914400" algn="ctr" rtl="0" eaLnBrk="0" fontAlgn="base" hangingPunct="0">
              <a:lnSpc>
                <a:spcPct val="87000"/>
              </a:lnSpc>
              <a:spcBef>
                <a:spcPct val="0"/>
              </a:spcBef>
              <a:spcAft>
                <a:spcPct val="0"/>
              </a:spcAft>
              <a:defRPr sz="2800" b="1">
                <a:solidFill>
                  <a:schemeClr val="tx2"/>
                </a:solidFill>
                <a:latin typeface="Microsoft Sans Serif" pitchFamily="34" charset="0"/>
              </a:defRPr>
            </a:lvl7pPr>
            <a:lvl8pPr marL="1371600" algn="ctr" rtl="0" eaLnBrk="0" fontAlgn="base" hangingPunct="0">
              <a:lnSpc>
                <a:spcPct val="87000"/>
              </a:lnSpc>
              <a:spcBef>
                <a:spcPct val="0"/>
              </a:spcBef>
              <a:spcAft>
                <a:spcPct val="0"/>
              </a:spcAft>
              <a:defRPr sz="2800" b="1">
                <a:solidFill>
                  <a:schemeClr val="tx2"/>
                </a:solidFill>
                <a:latin typeface="Microsoft Sans Serif" pitchFamily="34" charset="0"/>
              </a:defRPr>
            </a:lvl8pPr>
            <a:lvl9pPr marL="1828800" algn="ctr" rtl="0" eaLnBrk="0" fontAlgn="base" hangingPunct="0">
              <a:lnSpc>
                <a:spcPct val="87000"/>
              </a:lnSpc>
              <a:spcBef>
                <a:spcPct val="0"/>
              </a:spcBef>
              <a:spcAft>
                <a:spcPct val="0"/>
              </a:spcAft>
              <a:defRPr sz="2800" b="1">
                <a:solidFill>
                  <a:schemeClr val="tx2"/>
                </a:solidFill>
                <a:latin typeface="Microsoft Sans Serif" pitchFamily="34" charset="0"/>
              </a:defRPr>
            </a:lvl9pPr>
          </a:lstStyle>
          <a:p>
            <a:r>
              <a:rPr lang="en-US" dirty="0"/>
              <a:t>Historic Spaceflight Teams</a:t>
            </a:r>
          </a:p>
        </p:txBody>
      </p:sp>
      <p:sp>
        <p:nvSpPr>
          <p:cNvPr id="8" name="TextBox 7">
            <a:extLst>
              <a:ext uri="{FF2B5EF4-FFF2-40B4-BE49-F238E27FC236}">
                <a16:creationId xmlns:a16="http://schemas.microsoft.com/office/drawing/2014/main" id="{6A660708-09DA-4427-993F-6FA6018F10F1}"/>
              </a:ext>
            </a:extLst>
          </p:cNvPr>
          <p:cNvSpPr txBox="1"/>
          <p:nvPr/>
        </p:nvSpPr>
        <p:spPr>
          <a:xfrm>
            <a:off x="59363" y="5767258"/>
            <a:ext cx="5647373" cy="307777"/>
          </a:xfrm>
          <a:prstGeom prst="rect">
            <a:avLst/>
          </a:prstGeom>
          <a:noFill/>
        </p:spPr>
        <p:txBody>
          <a:bodyPr wrap="square">
            <a:spAutoFit/>
          </a:bodyPr>
          <a:lstStyle/>
          <a:p>
            <a:r>
              <a:rPr lang="en-US" sz="1400" dirty="0">
                <a:latin typeface="+mn-lt"/>
              </a:rPr>
              <a:t>(Beven et al., </a:t>
            </a:r>
            <a:r>
              <a:rPr lang="en-US" sz="1400" dirty="0"/>
              <a:t>2018; </a:t>
            </a:r>
            <a:r>
              <a:rPr lang="en-US" sz="1400" dirty="0" err="1">
                <a:latin typeface="+mn-lt"/>
              </a:rPr>
              <a:t>Helmreich</a:t>
            </a:r>
            <a:r>
              <a:rPr lang="en-US" sz="1400" dirty="0">
                <a:latin typeface="+mn-lt"/>
              </a:rPr>
              <a:t>, 2000; Whitson, 2013; Challenger report)</a:t>
            </a:r>
          </a:p>
        </p:txBody>
      </p:sp>
    </p:spTree>
    <p:extLst>
      <p:ext uri="{BB962C8B-B14F-4D97-AF65-F5344CB8AC3E}">
        <p14:creationId xmlns:p14="http://schemas.microsoft.com/office/powerpoint/2010/main" val="154091792"/>
      </p:ext>
    </p:extLst>
  </p:cSld>
  <p:clrMapOvr>
    <a:masterClrMapping/>
  </p:clrMapOvr>
  <p:transition spd="slow">
    <p:wipe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97AD46-8E7A-4E1A-9C04-B6BCE018209E}"/>
              </a:ext>
            </a:extLst>
          </p:cNvPr>
          <p:cNvSpPr>
            <a:spLocks noGrp="1"/>
          </p:cNvSpPr>
          <p:nvPr>
            <p:ph idx="1"/>
          </p:nvPr>
        </p:nvSpPr>
        <p:spPr>
          <a:xfrm>
            <a:off x="348343" y="1784734"/>
            <a:ext cx="6657827" cy="4520818"/>
          </a:xfrm>
        </p:spPr>
        <p:txBody>
          <a:bodyPr>
            <a:normAutofit/>
          </a:bodyPr>
          <a:lstStyle/>
          <a:p>
            <a:r>
              <a:rPr lang="en-US" sz="2800" dirty="0">
                <a:solidFill>
                  <a:schemeClr val="tx1"/>
                </a:solidFill>
                <a:latin typeface="Calibri" panose="020F0502020204030204" pitchFamily="34" charset="0"/>
                <a:cs typeface="Calibri" panose="020F0502020204030204" pitchFamily="34" charset="0"/>
              </a:rPr>
              <a:t>Operational assessments interviews with former astronauts</a:t>
            </a:r>
          </a:p>
          <a:p>
            <a:pPr lvl="1"/>
            <a:r>
              <a:rPr lang="en-US" sz="2000" dirty="0">
                <a:solidFill>
                  <a:schemeClr val="tx1"/>
                </a:solidFill>
                <a:latin typeface="Calibri" panose="020F0502020204030204" pitchFamily="34" charset="0"/>
                <a:cs typeface="Calibri" panose="020F0502020204030204" pitchFamily="34" charset="0"/>
              </a:rPr>
              <a:t>Ignore or suppress conflict on short duration missions </a:t>
            </a:r>
          </a:p>
          <a:p>
            <a:pPr lvl="1"/>
            <a:r>
              <a:rPr lang="en-US" sz="2000" dirty="0">
                <a:solidFill>
                  <a:schemeClr val="tx1"/>
                </a:solidFill>
                <a:latin typeface="Calibri" panose="020F0502020204030204" pitchFamily="34" charset="0"/>
                <a:cs typeface="Calibri" panose="020F0502020204030204" pitchFamily="34" charset="0"/>
              </a:rPr>
              <a:t>“Technical problems are less the challenge than interaction and how the organizational components work together.”</a:t>
            </a:r>
          </a:p>
          <a:p>
            <a:pPr lvl="1"/>
            <a:r>
              <a:rPr lang="en-US" sz="2000" dirty="0">
                <a:solidFill>
                  <a:schemeClr val="tx1"/>
                </a:solidFill>
                <a:latin typeface="Calibri" panose="020F0502020204030204" pitchFamily="34" charset="0"/>
                <a:cs typeface="Calibri" panose="020F0502020204030204" pitchFamily="34" charset="0"/>
              </a:rPr>
              <a:t>“Crew friction and skewed dynamics could over time lessen operational productivity.” </a:t>
            </a:r>
          </a:p>
          <a:p>
            <a:pPr lvl="1"/>
            <a:endParaRPr lang="en-US" sz="800" dirty="0">
              <a:solidFill>
                <a:schemeClr val="tx1"/>
              </a:solidFill>
              <a:latin typeface="Calibri" panose="020F0502020204030204" pitchFamily="34" charset="0"/>
              <a:cs typeface="Calibri" panose="020F0502020204030204" pitchFamily="34" charset="0"/>
            </a:endParaRPr>
          </a:p>
          <a:p>
            <a:r>
              <a:rPr lang="en-US" sz="2800" dirty="0">
                <a:solidFill>
                  <a:schemeClr val="tx1"/>
                </a:solidFill>
                <a:latin typeface="Calibri" panose="020F0502020204030204" pitchFamily="34" charset="0"/>
                <a:cs typeface="Calibri" panose="020F0502020204030204" pitchFamily="34" charset="0"/>
              </a:rPr>
              <a:t>Findings from ground analog studies  mimic trends observed in spaceflight</a:t>
            </a:r>
          </a:p>
          <a:p>
            <a:pPr lvl="1"/>
            <a:r>
              <a:rPr lang="en-US" sz="2400" dirty="0">
                <a:solidFill>
                  <a:schemeClr val="tx1"/>
                </a:solidFill>
                <a:latin typeface="Calibri" panose="020F0502020204030204" pitchFamily="34" charset="0"/>
                <a:cs typeface="Calibri" panose="020F0502020204030204" pitchFamily="34" charset="0"/>
              </a:rPr>
              <a:t>ICE vs non-ICE teams</a:t>
            </a:r>
            <a:endParaRPr lang="en-US" sz="2000" dirty="0">
              <a:solidFill>
                <a:schemeClr val="tx1"/>
              </a:solidFill>
              <a:latin typeface="Calibri" panose="020F0502020204030204" pitchFamily="34" charset="0"/>
              <a:cs typeface="Calibri" panose="020F0502020204030204" pitchFamily="34" charset="0"/>
            </a:endParaRPr>
          </a:p>
        </p:txBody>
      </p:sp>
      <p:pic>
        <p:nvPicPr>
          <p:cNvPr id="6" name="Picture 5" descr="Space Shuttle Space capsule Liftoff Takeoff Lift-O">
            <a:extLst>
              <a:ext uri="{FF2B5EF4-FFF2-40B4-BE49-F238E27FC236}">
                <a16:creationId xmlns:a16="http://schemas.microsoft.com/office/drawing/2014/main" id="{BF3D3920-8645-4F1C-9B4D-5DE2EF831C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6916434" y="2554515"/>
            <a:ext cx="5275566" cy="3590656"/>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4CD2EBC9-CD7F-49D6-AF52-BFF64CE1BE63}"/>
              </a:ext>
            </a:extLst>
          </p:cNvPr>
          <p:cNvSpPr txBox="1">
            <a:spLocks/>
          </p:cNvSpPr>
          <p:nvPr/>
        </p:nvSpPr>
        <p:spPr>
          <a:xfrm>
            <a:off x="469102" y="439964"/>
            <a:ext cx="6426200" cy="496888"/>
          </a:xfrm>
          <a:prstGeom prst="rect">
            <a:avLst/>
          </a:prstGeom>
        </p:spPr>
        <p:txBody>
          <a:bodyPr vert="horz" lIns="91440" tIns="0" rIns="91440" bIns="0" rtlCol="0" anchor="b">
            <a:noAutofit/>
          </a:bodyPr>
          <a:lstStyle>
            <a:defPPr>
              <a:defRPr lang="en-US"/>
            </a:defPPr>
            <a:lvl1pPr indent="0">
              <a:lnSpc>
                <a:spcPct val="90000"/>
              </a:lnSpc>
              <a:spcBef>
                <a:spcPct val="0"/>
              </a:spcBef>
              <a:buNone/>
              <a:defRPr sz="3200" b="1">
                <a:solidFill>
                  <a:srgbClr val="00205C"/>
                </a:solidFill>
                <a:latin typeface="+mj-lt"/>
                <a:ea typeface="+mj-ea"/>
                <a:cs typeface="+mj-cs"/>
              </a:defRPr>
            </a:lvl1pPr>
            <a:lvl2pPr algn="ctr" rtl="0" eaLnBrk="0" fontAlgn="base" hangingPunct="0">
              <a:lnSpc>
                <a:spcPct val="87000"/>
              </a:lnSpc>
              <a:spcBef>
                <a:spcPct val="0"/>
              </a:spcBef>
              <a:spcAft>
                <a:spcPct val="0"/>
              </a:spcAft>
              <a:defRPr sz="2800" b="1">
                <a:solidFill>
                  <a:schemeClr val="tx2"/>
                </a:solidFill>
                <a:latin typeface="Microsoft Sans Serif" pitchFamily="34" charset="0"/>
              </a:defRPr>
            </a:lvl2pPr>
            <a:lvl3pPr algn="ctr" rtl="0" eaLnBrk="0" fontAlgn="base" hangingPunct="0">
              <a:lnSpc>
                <a:spcPct val="87000"/>
              </a:lnSpc>
              <a:spcBef>
                <a:spcPct val="0"/>
              </a:spcBef>
              <a:spcAft>
                <a:spcPct val="0"/>
              </a:spcAft>
              <a:defRPr sz="2800" b="1">
                <a:solidFill>
                  <a:schemeClr val="tx2"/>
                </a:solidFill>
                <a:latin typeface="Microsoft Sans Serif" pitchFamily="34" charset="0"/>
              </a:defRPr>
            </a:lvl3pPr>
            <a:lvl4pPr algn="ctr" rtl="0" eaLnBrk="0" fontAlgn="base" hangingPunct="0">
              <a:lnSpc>
                <a:spcPct val="87000"/>
              </a:lnSpc>
              <a:spcBef>
                <a:spcPct val="0"/>
              </a:spcBef>
              <a:spcAft>
                <a:spcPct val="0"/>
              </a:spcAft>
              <a:defRPr sz="2800" b="1">
                <a:solidFill>
                  <a:schemeClr val="tx2"/>
                </a:solidFill>
                <a:latin typeface="Microsoft Sans Serif" pitchFamily="34" charset="0"/>
              </a:defRPr>
            </a:lvl4pPr>
            <a:lvl5pPr algn="ctr" rtl="0" eaLnBrk="0" fontAlgn="base" hangingPunct="0">
              <a:lnSpc>
                <a:spcPct val="87000"/>
              </a:lnSpc>
              <a:spcBef>
                <a:spcPct val="0"/>
              </a:spcBef>
              <a:spcAft>
                <a:spcPct val="0"/>
              </a:spcAft>
              <a:defRPr sz="2800" b="1">
                <a:solidFill>
                  <a:schemeClr val="tx2"/>
                </a:solidFill>
                <a:latin typeface="Microsoft Sans Serif" pitchFamily="34" charset="0"/>
              </a:defRPr>
            </a:lvl5pPr>
            <a:lvl6pPr marL="457200" algn="ctr" rtl="0" eaLnBrk="0" fontAlgn="base" hangingPunct="0">
              <a:lnSpc>
                <a:spcPct val="87000"/>
              </a:lnSpc>
              <a:spcBef>
                <a:spcPct val="0"/>
              </a:spcBef>
              <a:spcAft>
                <a:spcPct val="0"/>
              </a:spcAft>
              <a:defRPr sz="2800" b="1">
                <a:solidFill>
                  <a:schemeClr val="tx2"/>
                </a:solidFill>
                <a:latin typeface="Microsoft Sans Serif" pitchFamily="34" charset="0"/>
              </a:defRPr>
            </a:lvl6pPr>
            <a:lvl7pPr marL="914400" algn="ctr" rtl="0" eaLnBrk="0" fontAlgn="base" hangingPunct="0">
              <a:lnSpc>
                <a:spcPct val="87000"/>
              </a:lnSpc>
              <a:spcBef>
                <a:spcPct val="0"/>
              </a:spcBef>
              <a:spcAft>
                <a:spcPct val="0"/>
              </a:spcAft>
              <a:defRPr sz="2800" b="1">
                <a:solidFill>
                  <a:schemeClr val="tx2"/>
                </a:solidFill>
                <a:latin typeface="Microsoft Sans Serif" pitchFamily="34" charset="0"/>
              </a:defRPr>
            </a:lvl7pPr>
            <a:lvl8pPr marL="1371600" algn="ctr" rtl="0" eaLnBrk="0" fontAlgn="base" hangingPunct="0">
              <a:lnSpc>
                <a:spcPct val="87000"/>
              </a:lnSpc>
              <a:spcBef>
                <a:spcPct val="0"/>
              </a:spcBef>
              <a:spcAft>
                <a:spcPct val="0"/>
              </a:spcAft>
              <a:defRPr sz="2800" b="1">
                <a:solidFill>
                  <a:schemeClr val="tx2"/>
                </a:solidFill>
                <a:latin typeface="Microsoft Sans Serif" pitchFamily="34" charset="0"/>
              </a:defRPr>
            </a:lvl8pPr>
            <a:lvl9pPr marL="1828800" algn="ctr" rtl="0" eaLnBrk="0" fontAlgn="base" hangingPunct="0">
              <a:lnSpc>
                <a:spcPct val="87000"/>
              </a:lnSpc>
              <a:spcBef>
                <a:spcPct val="0"/>
              </a:spcBef>
              <a:spcAft>
                <a:spcPct val="0"/>
              </a:spcAft>
              <a:defRPr sz="2800" b="1">
                <a:solidFill>
                  <a:schemeClr val="tx2"/>
                </a:solidFill>
                <a:latin typeface="Microsoft Sans Serif" pitchFamily="34" charset="0"/>
              </a:defRPr>
            </a:lvl9pPr>
          </a:lstStyle>
          <a:p>
            <a:r>
              <a:rPr lang="en-US" dirty="0"/>
              <a:t>Historic Spaceflight Teams</a:t>
            </a:r>
          </a:p>
        </p:txBody>
      </p:sp>
      <p:sp>
        <p:nvSpPr>
          <p:cNvPr id="8" name="TextBox 7">
            <a:extLst>
              <a:ext uri="{FF2B5EF4-FFF2-40B4-BE49-F238E27FC236}">
                <a16:creationId xmlns:a16="http://schemas.microsoft.com/office/drawing/2014/main" id="{EA06A3F0-D6A7-4BC1-8900-4A53B53FED73}"/>
              </a:ext>
            </a:extLst>
          </p:cNvPr>
          <p:cNvSpPr txBox="1"/>
          <p:nvPr/>
        </p:nvSpPr>
        <p:spPr>
          <a:xfrm>
            <a:off x="2088155" y="1165283"/>
            <a:ext cx="8015689" cy="523220"/>
          </a:xfrm>
          <a:prstGeom prst="rect">
            <a:avLst/>
          </a:prstGeom>
          <a:noFill/>
        </p:spPr>
        <p:txBody>
          <a:bodyPr wrap="square">
            <a:spAutoFit/>
          </a:bodyPr>
          <a:lstStyle/>
          <a:p>
            <a:pPr marL="0" indent="0" algn="ctr">
              <a:buNone/>
            </a:pPr>
            <a:r>
              <a:rPr lang="en-US" sz="2800" i="1" dirty="0">
                <a:solidFill>
                  <a:schemeClr val="tx1"/>
                </a:solidFill>
                <a:latin typeface="Calibri" panose="020F0502020204030204" pitchFamily="34" charset="0"/>
                <a:cs typeface="Calibri" panose="020F0502020204030204" pitchFamily="34" charset="0"/>
              </a:rPr>
              <a:t>“You can live with anyone for two weeks...”</a:t>
            </a:r>
          </a:p>
        </p:txBody>
      </p:sp>
    </p:spTree>
    <p:extLst>
      <p:ext uri="{BB962C8B-B14F-4D97-AF65-F5344CB8AC3E}">
        <p14:creationId xmlns:p14="http://schemas.microsoft.com/office/powerpoint/2010/main" val="2697843861"/>
      </p:ext>
    </p:extLst>
  </p:cSld>
  <p:clrMapOvr>
    <a:masterClrMapping/>
  </p:clrMapOvr>
  <p:transition spd="slow">
    <p:wipe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F60EE8-4995-46DB-9174-F7A977B29080}"/>
              </a:ext>
            </a:extLst>
          </p:cNvPr>
          <p:cNvSpPr>
            <a:spLocks noGrp="1"/>
          </p:cNvSpPr>
          <p:nvPr>
            <p:ph idx="1"/>
          </p:nvPr>
        </p:nvSpPr>
        <p:spPr>
          <a:xfrm>
            <a:off x="1520328" y="4310743"/>
            <a:ext cx="9333195" cy="2387511"/>
          </a:xfrm>
        </p:spPr>
        <p:txBody>
          <a:bodyPr>
            <a:normAutofit/>
          </a:bodyPr>
          <a:lstStyle/>
          <a:p>
            <a:r>
              <a:rPr lang="en-US" sz="2400" dirty="0">
                <a:solidFill>
                  <a:schemeClr val="tx1"/>
                </a:solidFill>
              </a:rPr>
              <a:t>“Every day, I was exposed to ten times the radiation of a person on Earth, which will increase my risk of fatal cancer for the rest of my life.  </a:t>
            </a:r>
            <a:r>
              <a:rPr lang="en-US" sz="2400" b="1" dirty="0">
                <a:solidFill>
                  <a:schemeClr val="tx1"/>
                </a:solidFill>
              </a:rPr>
              <a:t>Not to mention the psychological stress, which is harder to quantify and perhaps just as damaging.”</a:t>
            </a:r>
          </a:p>
          <a:p>
            <a:pPr lvl="1"/>
            <a:r>
              <a:rPr lang="en-US" sz="2000" i="1" dirty="0">
                <a:solidFill>
                  <a:schemeClr val="tx1"/>
                </a:solidFill>
              </a:rPr>
              <a:t>Scott Kelly, excerpt from “Endurance: My Year in Space and our Journey to Mars” </a:t>
            </a:r>
          </a:p>
        </p:txBody>
      </p:sp>
      <p:sp>
        <p:nvSpPr>
          <p:cNvPr id="5" name="Title 1">
            <a:extLst>
              <a:ext uri="{FF2B5EF4-FFF2-40B4-BE49-F238E27FC236}">
                <a16:creationId xmlns:a16="http://schemas.microsoft.com/office/drawing/2014/main" id="{1DCCC075-3E01-4524-817E-A3F3D520F46F}"/>
              </a:ext>
            </a:extLst>
          </p:cNvPr>
          <p:cNvSpPr>
            <a:spLocks noGrp="1"/>
          </p:cNvSpPr>
          <p:nvPr>
            <p:ph type="title"/>
          </p:nvPr>
        </p:nvSpPr>
        <p:spPr>
          <a:xfrm>
            <a:off x="3580936" y="159746"/>
            <a:ext cx="4953925" cy="639762"/>
          </a:xfrm>
        </p:spPr>
        <p:txBody>
          <a:bodyPr vert="horz" lIns="91440" tIns="0" rIns="91440" bIns="0" rtlCol="0" anchor="b">
            <a:noAutofit/>
          </a:bodyPr>
          <a:lstStyle/>
          <a:p>
            <a:r>
              <a:rPr lang="en-US" b="1" dirty="0"/>
              <a:t>Scott Kelly’s 1-year Mission</a:t>
            </a:r>
          </a:p>
        </p:txBody>
      </p:sp>
      <p:pic>
        <p:nvPicPr>
          <p:cNvPr id="6" name="Shape 143">
            <a:extLst>
              <a:ext uri="{FF2B5EF4-FFF2-40B4-BE49-F238E27FC236}">
                <a16:creationId xmlns:a16="http://schemas.microsoft.com/office/drawing/2014/main" id="{B4B31EC3-9A3D-4776-89DB-109D1163085F}"/>
              </a:ext>
            </a:extLst>
          </p:cNvPr>
          <p:cNvPicPr preferRelativeResize="0"/>
          <p:nvPr/>
        </p:nvPicPr>
        <p:blipFill rotWithShape="1">
          <a:blip r:embed="rId2">
            <a:alphaModFix/>
          </a:blip>
          <a:srcRect t="8261" b="6479"/>
          <a:stretch/>
        </p:blipFill>
        <p:spPr>
          <a:xfrm>
            <a:off x="3580937" y="1167957"/>
            <a:ext cx="4953925" cy="2970769"/>
          </a:xfrm>
          <a:prstGeom prst="rect">
            <a:avLst/>
          </a:prstGeom>
          <a:noFill/>
          <a:ln>
            <a:noFill/>
          </a:ln>
        </p:spPr>
      </p:pic>
    </p:spTree>
    <p:extLst>
      <p:ext uri="{BB962C8B-B14F-4D97-AF65-F5344CB8AC3E}">
        <p14:creationId xmlns:p14="http://schemas.microsoft.com/office/powerpoint/2010/main" val="3336071618"/>
      </p:ext>
    </p:extLst>
  </p:cSld>
  <p:clrMapOvr>
    <a:masterClrMapping/>
  </p:clrMapOvr>
  <p:transition spd="slow">
    <p:wipe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iss.jaxa.jp/astro/report/2013/images/1305_kanai_column01.jpg">
            <a:extLst>
              <a:ext uri="{FF2B5EF4-FFF2-40B4-BE49-F238E27FC236}">
                <a16:creationId xmlns:a16="http://schemas.microsoft.com/office/drawing/2014/main" id="{FC2C1B0C-AA7B-4097-9DD0-A2F78CDED9C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7905" r="8646"/>
          <a:stretch/>
        </p:blipFill>
        <p:spPr bwMode="auto">
          <a:xfrm>
            <a:off x="1845396" y="556943"/>
            <a:ext cx="8576442" cy="5744114"/>
          </a:xfrm>
          <a:prstGeom prst="rect">
            <a:avLst/>
          </a:prstGeom>
          <a:ln>
            <a:noFill/>
          </a:ln>
          <a:effectLst>
            <a:softEdge rad="112500"/>
          </a:effectLst>
          <a:extLst>
            <a:ext uri="{909E8E84-426E-40dd-AFC4-6F175D3DCCD1}">
              <a14:hiddenFill xmlns:lc="http://schemas.openxmlformats.org/drawingml/2006/lockedCanvas" xmlns="" xmlns:a14="http://schemas.microsoft.com/office/drawing/2010/main">
                <a:solidFill>
                  <a:srgbClr val="FFFFFF"/>
                </a:solidFill>
              </a14:hiddenFill>
            </a:ext>
          </a:extLst>
        </p:spPr>
      </p:pic>
      <p:sp>
        <p:nvSpPr>
          <p:cNvPr id="6" name="Shape 146">
            <a:extLst>
              <a:ext uri="{FF2B5EF4-FFF2-40B4-BE49-F238E27FC236}">
                <a16:creationId xmlns:a16="http://schemas.microsoft.com/office/drawing/2014/main" id="{FDF4C585-C724-47BB-AC15-EB5F520E2D18}"/>
              </a:ext>
            </a:extLst>
          </p:cNvPr>
          <p:cNvSpPr/>
          <p:nvPr/>
        </p:nvSpPr>
        <p:spPr>
          <a:xfrm>
            <a:off x="1524000" y="201296"/>
            <a:ext cx="9144000" cy="939600"/>
          </a:xfrm>
          <a:prstGeom prst="rect">
            <a:avLst/>
          </a:prstGeom>
          <a:solidFill>
            <a:srgbClr val="0057A7"/>
          </a:solidFill>
          <a:ln>
            <a:solidFill>
              <a:schemeClr val="accent1"/>
            </a:solidFill>
          </a:ln>
        </p:spPr>
        <p:style>
          <a:lnRef idx="1">
            <a:schemeClr val="accent2"/>
          </a:lnRef>
          <a:fillRef idx="3">
            <a:schemeClr val="accent2"/>
          </a:fillRef>
          <a:effectRef idx="2">
            <a:schemeClr val="accent2"/>
          </a:effectRef>
          <a:fontRef idx="minor">
            <a:schemeClr val="lt1"/>
          </a:fontRef>
        </p:style>
        <p:txBody>
          <a:bodyPr lIns="91425" tIns="91425" rIns="91425" bIns="91425" anchor="ctr" anchorCtr="0">
            <a:noAutofit/>
          </a:bodyPr>
          <a:lstStyle/>
          <a:p>
            <a:pPr>
              <a:spcBef>
                <a:spcPts val="0"/>
              </a:spcBef>
            </a:pPr>
            <a:endParaRPr/>
          </a:p>
        </p:txBody>
      </p:sp>
      <p:sp>
        <p:nvSpPr>
          <p:cNvPr id="7" name="Shape 147">
            <a:extLst>
              <a:ext uri="{FF2B5EF4-FFF2-40B4-BE49-F238E27FC236}">
                <a16:creationId xmlns:a16="http://schemas.microsoft.com/office/drawing/2014/main" id="{C91A88D6-6C35-46D8-91D9-1507F4D4D4EE}"/>
              </a:ext>
            </a:extLst>
          </p:cNvPr>
          <p:cNvSpPr txBox="1"/>
          <p:nvPr/>
        </p:nvSpPr>
        <p:spPr>
          <a:xfrm>
            <a:off x="1353384" y="201093"/>
            <a:ext cx="2143500" cy="939600"/>
          </a:xfrm>
          <a:prstGeom prst="rect">
            <a:avLst/>
          </a:prstGeom>
          <a:solidFill>
            <a:srgbClr val="0057A7"/>
          </a:solidFill>
          <a:ln>
            <a:noFill/>
          </a:ln>
        </p:spPr>
        <p:txBody>
          <a:bodyPr lIns="137150" tIns="137150" rIns="137150" bIns="137150" anchor="ctr" anchorCtr="0">
            <a:noAutofit/>
          </a:bodyPr>
          <a:lstStyle/>
          <a:p>
            <a:pPr algn="ctr">
              <a:lnSpc>
                <a:spcPct val="90000"/>
              </a:lnSpc>
              <a:spcBef>
                <a:spcPts val="0"/>
              </a:spcBef>
              <a:spcAft>
                <a:spcPts val="0"/>
              </a:spcAft>
              <a:buSzPct val="25000"/>
            </a:pPr>
            <a:r>
              <a:rPr lang="en-US" sz="2800" b="1" dirty="0">
                <a:solidFill>
                  <a:schemeClr val="lt1"/>
                </a:solidFill>
                <a:ea typeface="Roboto"/>
                <a:cs typeface="Roboto"/>
                <a:sym typeface="Roboto"/>
              </a:rPr>
              <a:t>Select</a:t>
            </a:r>
          </a:p>
        </p:txBody>
      </p:sp>
      <p:sp>
        <p:nvSpPr>
          <p:cNvPr id="8" name="Shape 148">
            <a:extLst>
              <a:ext uri="{FF2B5EF4-FFF2-40B4-BE49-F238E27FC236}">
                <a16:creationId xmlns:a16="http://schemas.microsoft.com/office/drawing/2014/main" id="{5D448509-A1E4-480A-8D69-F91AEFF922C1}"/>
              </a:ext>
            </a:extLst>
          </p:cNvPr>
          <p:cNvSpPr/>
          <p:nvPr/>
        </p:nvSpPr>
        <p:spPr>
          <a:xfrm>
            <a:off x="3319757" y="408244"/>
            <a:ext cx="466800" cy="546000"/>
          </a:xfrm>
          <a:prstGeom prst="rightArrow">
            <a:avLst>
              <a:gd name="adj1" fmla="val 60000"/>
              <a:gd name="adj2" fmla="val 50000"/>
            </a:avLst>
          </a:prstGeom>
          <a:solidFill>
            <a:schemeClr val="accent3"/>
          </a:solidFill>
          <a:ln>
            <a:noFill/>
          </a:ln>
        </p:spPr>
        <p:txBody>
          <a:bodyPr lIns="91425" tIns="91425" rIns="91425" bIns="91425" anchor="ctr" anchorCtr="0">
            <a:noAutofit/>
          </a:bodyPr>
          <a:lstStyle/>
          <a:p>
            <a:pPr>
              <a:spcBef>
                <a:spcPts val="0"/>
              </a:spcBef>
            </a:pPr>
            <a:endParaRPr sz="3000">
              <a:latin typeface="Roboto"/>
              <a:ea typeface="Roboto"/>
              <a:cs typeface="Roboto"/>
              <a:sym typeface="Roboto"/>
            </a:endParaRPr>
          </a:p>
        </p:txBody>
      </p:sp>
      <p:sp>
        <p:nvSpPr>
          <p:cNvPr id="9" name="Shape 149">
            <a:extLst>
              <a:ext uri="{FF2B5EF4-FFF2-40B4-BE49-F238E27FC236}">
                <a16:creationId xmlns:a16="http://schemas.microsoft.com/office/drawing/2014/main" id="{0DD057F5-11B3-4DE8-933E-9BE4D239E827}"/>
              </a:ext>
            </a:extLst>
          </p:cNvPr>
          <p:cNvSpPr txBox="1"/>
          <p:nvPr/>
        </p:nvSpPr>
        <p:spPr>
          <a:xfrm>
            <a:off x="6133617" y="209120"/>
            <a:ext cx="2143500" cy="939600"/>
          </a:xfrm>
          <a:prstGeom prst="rect">
            <a:avLst/>
          </a:prstGeom>
          <a:solidFill>
            <a:srgbClr val="0057A7"/>
          </a:solidFill>
          <a:ln>
            <a:noFill/>
          </a:ln>
        </p:spPr>
        <p:txBody>
          <a:bodyPr lIns="137150" tIns="137150" rIns="137150" bIns="137150" anchor="ctr" anchorCtr="0">
            <a:noAutofit/>
          </a:bodyPr>
          <a:lstStyle/>
          <a:p>
            <a:pPr algn="ctr">
              <a:lnSpc>
                <a:spcPct val="90000"/>
              </a:lnSpc>
              <a:spcBef>
                <a:spcPts val="0"/>
              </a:spcBef>
              <a:spcAft>
                <a:spcPts val="0"/>
              </a:spcAft>
              <a:buSzPct val="25000"/>
            </a:pPr>
            <a:r>
              <a:rPr lang="en-US" sz="2800" b="1" dirty="0">
                <a:solidFill>
                  <a:schemeClr val="lt1"/>
                </a:solidFill>
                <a:ea typeface="Roboto"/>
                <a:cs typeface="Roboto"/>
                <a:sym typeface="Roboto"/>
              </a:rPr>
              <a:t>Train</a:t>
            </a:r>
          </a:p>
        </p:txBody>
      </p:sp>
      <p:sp>
        <p:nvSpPr>
          <p:cNvPr id="10" name="Shape 150">
            <a:extLst>
              <a:ext uri="{FF2B5EF4-FFF2-40B4-BE49-F238E27FC236}">
                <a16:creationId xmlns:a16="http://schemas.microsoft.com/office/drawing/2014/main" id="{99C8DD5F-3A67-4B95-B440-0836C97EEC95}"/>
              </a:ext>
            </a:extLst>
          </p:cNvPr>
          <p:cNvSpPr/>
          <p:nvPr/>
        </p:nvSpPr>
        <p:spPr>
          <a:xfrm>
            <a:off x="7984548" y="405920"/>
            <a:ext cx="466800" cy="546000"/>
          </a:xfrm>
          <a:prstGeom prst="rightArrow">
            <a:avLst>
              <a:gd name="adj1" fmla="val 60000"/>
              <a:gd name="adj2" fmla="val 50000"/>
            </a:avLst>
          </a:prstGeom>
          <a:solidFill>
            <a:schemeClr val="accent3"/>
          </a:solidFill>
          <a:ln>
            <a:noFill/>
          </a:ln>
        </p:spPr>
        <p:txBody>
          <a:bodyPr lIns="91425" tIns="91425" rIns="91425" bIns="91425" anchor="ctr" anchorCtr="0">
            <a:noAutofit/>
          </a:bodyPr>
          <a:lstStyle/>
          <a:p>
            <a:pPr>
              <a:spcBef>
                <a:spcPts val="0"/>
              </a:spcBef>
            </a:pPr>
            <a:endParaRPr sz="3000">
              <a:latin typeface="Roboto"/>
              <a:ea typeface="Roboto"/>
              <a:cs typeface="Roboto"/>
              <a:sym typeface="Roboto"/>
            </a:endParaRPr>
          </a:p>
        </p:txBody>
      </p:sp>
      <p:sp>
        <p:nvSpPr>
          <p:cNvPr id="11" name="Shape 151">
            <a:extLst>
              <a:ext uri="{FF2B5EF4-FFF2-40B4-BE49-F238E27FC236}">
                <a16:creationId xmlns:a16="http://schemas.microsoft.com/office/drawing/2014/main" id="{E4D22A59-DD32-4B18-940D-FE6ACDB36DA2}"/>
              </a:ext>
            </a:extLst>
          </p:cNvPr>
          <p:cNvSpPr txBox="1"/>
          <p:nvPr/>
        </p:nvSpPr>
        <p:spPr>
          <a:xfrm>
            <a:off x="8541797" y="201093"/>
            <a:ext cx="2143500" cy="939600"/>
          </a:xfrm>
          <a:prstGeom prst="rect">
            <a:avLst/>
          </a:prstGeom>
          <a:solidFill>
            <a:srgbClr val="0057A7"/>
          </a:solidFill>
          <a:ln>
            <a:noFill/>
          </a:ln>
        </p:spPr>
        <p:txBody>
          <a:bodyPr lIns="137150" tIns="137150" rIns="137150" bIns="137150" anchor="ctr" anchorCtr="0">
            <a:noAutofit/>
          </a:bodyPr>
          <a:lstStyle/>
          <a:p>
            <a:pPr algn="ctr">
              <a:lnSpc>
                <a:spcPct val="90000"/>
              </a:lnSpc>
              <a:spcBef>
                <a:spcPts val="0"/>
              </a:spcBef>
              <a:spcAft>
                <a:spcPts val="0"/>
              </a:spcAft>
              <a:buSzPct val="25000"/>
            </a:pPr>
            <a:r>
              <a:rPr lang="en-US" sz="2800" b="1" dirty="0">
                <a:solidFill>
                  <a:schemeClr val="lt1"/>
                </a:solidFill>
                <a:ea typeface="Roboto"/>
                <a:cs typeface="Roboto"/>
                <a:sym typeface="Roboto"/>
              </a:rPr>
              <a:t>Self-Correct</a:t>
            </a:r>
          </a:p>
        </p:txBody>
      </p:sp>
      <p:sp>
        <p:nvSpPr>
          <p:cNvPr id="12" name="Shape 147">
            <a:extLst>
              <a:ext uri="{FF2B5EF4-FFF2-40B4-BE49-F238E27FC236}">
                <a16:creationId xmlns:a16="http://schemas.microsoft.com/office/drawing/2014/main" id="{C08B4A3A-FB5C-417A-9D8F-E6D9CE1D9631}"/>
              </a:ext>
            </a:extLst>
          </p:cNvPr>
          <p:cNvSpPr txBox="1"/>
          <p:nvPr/>
        </p:nvSpPr>
        <p:spPr>
          <a:xfrm>
            <a:off x="3804660" y="201285"/>
            <a:ext cx="2143500" cy="939600"/>
          </a:xfrm>
          <a:prstGeom prst="rect">
            <a:avLst/>
          </a:prstGeom>
          <a:solidFill>
            <a:srgbClr val="0057A7"/>
          </a:solidFill>
          <a:ln>
            <a:noFill/>
          </a:ln>
        </p:spPr>
        <p:txBody>
          <a:bodyPr lIns="137150" tIns="137150" rIns="137150" bIns="137150" anchor="ctr" anchorCtr="0">
            <a:noAutofit/>
          </a:bodyPr>
          <a:lstStyle/>
          <a:p>
            <a:pPr algn="ctr">
              <a:lnSpc>
                <a:spcPct val="90000"/>
              </a:lnSpc>
              <a:spcBef>
                <a:spcPts val="0"/>
              </a:spcBef>
              <a:spcAft>
                <a:spcPts val="0"/>
              </a:spcAft>
              <a:buSzPct val="25000"/>
            </a:pPr>
            <a:r>
              <a:rPr lang="en-US" sz="2800" b="1" dirty="0">
                <a:solidFill>
                  <a:schemeClr val="lt1"/>
                </a:solidFill>
                <a:ea typeface="Roboto"/>
                <a:cs typeface="Roboto"/>
                <a:sym typeface="Roboto"/>
              </a:rPr>
              <a:t>Compose</a:t>
            </a:r>
          </a:p>
        </p:txBody>
      </p:sp>
      <p:sp>
        <p:nvSpPr>
          <p:cNvPr id="13" name="Shape 148">
            <a:extLst>
              <a:ext uri="{FF2B5EF4-FFF2-40B4-BE49-F238E27FC236}">
                <a16:creationId xmlns:a16="http://schemas.microsoft.com/office/drawing/2014/main" id="{12AD3D0B-3066-4FFA-A236-EFCFC390D07A}"/>
              </a:ext>
            </a:extLst>
          </p:cNvPr>
          <p:cNvSpPr/>
          <p:nvPr/>
        </p:nvSpPr>
        <p:spPr>
          <a:xfrm>
            <a:off x="5938647" y="405920"/>
            <a:ext cx="466800" cy="546000"/>
          </a:xfrm>
          <a:prstGeom prst="rightArrow">
            <a:avLst>
              <a:gd name="adj1" fmla="val 60000"/>
              <a:gd name="adj2" fmla="val 50000"/>
            </a:avLst>
          </a:prstGeom>
          <a:solidFill>
            <a:schemeClr val="accent3"/>
          </a:solidFill>
          <a:ln>
            <a:noFill/>
          </a:ln>
        </p:spPr>
        <p:txBody>
          <a:bodyPr lIns="91425" tIns="91425" rIns="91425" bIns="91425" anchor="ctr" anchorCtr="0">
            <a:noAutofit/>
          </a:bodyPr>
          <a:lstStyle/>
          <a:p>
            <a:pPr>
              <a:spcBef>
                <a:spcPts val="0"/>
              </a:spcBef>
            </a:pPr>
            <a:endParaRPr sz="3000">
              <a:latin typeface="Roboto"/>
              <a:ea typeface="Roboto"/>
              <a:cs typeface="Roboto"/>
              <a:sym typeface="Roboto"/>
            </a:endParaRPr>
          </a:p>
        </p:txBody>
      </p:sp>
      <p:sp>
        <p:nvSpPr>
          <p:cNvPr id="14" name="Shape 147">
            <a:extLst>
              <a:ext uri="{FF2B5EF4-FFF2-40B4-BE49-F238E27FC236}">
                <a16:creationId xmlns:a16="http://schemas.microsoft.com/office/drawing/2014/main" id="{18596693-E631-4699-9BBA-E5F19BCEB27E}"/>
              </a:ext>
            </a:extLst>
          </p:cNvPr>
          <p:cNvSpPr txBox="1"/>
          <p:nvPr/>
        </p:nvSpPr>
        <p:spPr>
          <a:xfrm>
            <a:off x="3788908" y="5731458"/>
            <a:ext cx="2143500" cy="939600"/>
          </a:xfrm>
          <a:prstGeom prst="rect">
            <a:avLst/>
          </a:prstGeom>
          <a:solidFill>
            <a:srgbClr val="0057A7"/>
          </a:solidFill>
          <a:ln>
            <a:noFill/>
          </a:ln>
        </p:spPr>
        <p:txBody>
          <a:bodyPr lIns="137150" tIns="137150" rIns="137150" bIns="137150" anchor="ctr" anchorCtr="0">
            <a:noAutofit/>
          </a:bodyPr>
          <a:lstStyle/>
          <a:p>
            <a:pPr algn="ctr">
              <a:lnSpc>
                <a:spcPct val="90000"/>
              </a:lnSpc>
              <a:spcBef>
                <a:spcPts val="0"/>
              </a:spcBef>
              <a:spcAft>
                <a:spcPts val="0"/>
              </a:spcAft>
              <a:buSzPct val="25000"/>
            </a:pPr>
            <a:r>
              <a:rPr lang="en-US" sz="2800" b="1" dirty="0">
                <a:solidFill>
                  <a:schemeClr val="lt1"/>
                </a:solidFill>
                <a:ea typeface="Roboto"/>
                <a:cs typeface="Roboto"/>
                <a:sym typeface="Roboto"/>
              </a:rPr>
              <a:t>Monitor</a:t>
            </a:r>
          </a:p>
        </p:txBody>
      </p:sp>
      <p:sp>
        <p:nvSpPr>
          <p:cNvPr id="15" name="Shape 147">
            <a:extLst>
              <a:ext uri="{FF2B5EF4-FFF2-40B4-BE49-F238E27FC236}">
                <a16:creationId xmlns:a16="http://schemas.microsoft.com/office/drawing/2014/main" id="{EB7CC6CA-A336-420C-AB4C-E50C06566B7D}"/>
              </a:ext>
            </a:extLst>
          </p:cNvPr>
          <p:cNvSpPr txBox="1"/>
          <p:nvPr/>
        </p:nvSpPr>
        <p:spPr>
          <a:xfrm>
            <a:off x="6240184" y="5731650"/>
            <a:ext cx="2143500" cy="939600"/>
          </a:xfrm>
          <a:prstGeom prst="rect">
            <a:avLst/>
          </a:prstGeom>
          <a:solidFill>
            <a:srgbClr val="0057A7"/>
          </a:solidFill>
          <a:ln>
            <a:noFill/>
          </a:ln>
        </p:spPr>
        <p:txBody>
          <a:bodyPr lIns="137150" tIns="137150" rIns="137150" bIns="137150" anchor="ctr" anchorCtr="0">
            <a:noAutofit/>
          </a:bodyPr>
          <a:lstStyle/>
          <a:p>
            <a:pPr algn="ctr">
              <a:lnSpc>
                <a:spcPct val="90000"/>
              </a:lnSpc>
              <a:spcBef>
                <a:spcPts val="0"/>
              </a:spcBef>
              <a:spcAft>
                <a:spcPts val="0"/>
              </a:spcAft>
              <a:buSzPct val="25000"/>
            </a:pPr>
            <a:r>
              <a:rPr lang="en-US" sz="2800" b="1" dirty="0">
                <a:solidFill>
                  <a:schemeClr val="lt1"/>
                </a:solidFill>
                <a:ea typeface="Roboto"/>
                <a:cs typeface="Roboto"/>
                <a:sym typeface="Roboto"/>
              </a:rPr>
              <a:t>Counter-measures</a:t>
            </a:r>
          </a:p>
        </p:txBody>
      </p:sp>
    </p:spTree>
    <p:extLst>
      <p:ext uri="{BB962C8B-B14F-4D97-AF65-F5344CB8AC3E}">
        <p14:creationId xmlns:p14="http://schemas.microsoft.com/office/powerpoint/2010/main" val="2203650711"/>
      </p:ext>
    </p:extLst>
  </p:cSld>
  <p:clrMapOvr>
    <a:masterClrMapping/>
  </p:clrMapOvr>
  <p:transition spd="slow">
    <p:wipe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316EF8A-9F68-47F9-A574-D75F4AA0566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1457"/>
          <a:stretch/>
        </p:blipFill>
        <p:spPr bwMode="auto">
          <a:xfrm>
            <a:off x="731989" y="4693968"/>
            <a:ext cx="2566819" cy="177163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6">
            <a:extLst>
              <a:ext uri="{FF2B5EF4-FFF2-40B4-BE49-F238E27FC236}">
                <a16:creationId xmlns:a16="http://schemas.microsoft.com/office/drawing/2014/main" id="{6D2F7F71-5270-43A6-9F8E-7101EEC25422}"/>
              </a:ext>
            </a:extLst>
          </p:cNvPr>
          <p:cNvSpPr txBox="1"/>
          <p:nvPr/>
        </p:nvSpPr>
        <p:spPr>
          <a:xfrm>
            <a:off x="731989" y="4666683"/>
            <a:ext cx="1031081" cy="323165"/>
          </a:xfrm>
          <a:prstGeom prst="rect">
            <a:avLst/>
          </a:prstGeom>
          <a:noFill/>
        </p:spPr>
        <p:txBody>
          <a:bodyPr wrap="square" rtlCol="0">
            <a:spAutoFit/>
          </a:bodyPr>
          <a:lstStyle/>
          <a:p>
            <a:r>
              <a:rPr lang="en-US" sz="1500" b="1" dirty="0">
                <a:solidFill>
                  <a:schemeClr val="bg1"/>
                </a:solidFill>
              </a:rPr>
              <a:t>:</a:t>
            </a:r>
            <a:r>
              <a:rPr lang="en-US" sz="1500" b="1" dirty="0" err="1">
                <a:solidFill>
                  <a:schemeClr val="bg1"/>
                </a:solidFill>
              </a:rPr>
              <a:t>envihab</a:t>
            </a:r>
            <a:endParaRPr lang="en-US" sz="1500" b="1" dirty="0">
              <a:solidFill>
                <a:schemeClr val="bg1"/>
              </a:solidFill>
            </a:endParaRPr>
          </a:p>
        </p:txBody>
      </p:sp>
      <p:pic>
        <p:nvPicPr>
          <p:cNvPr id="8" name="Picture 2" descr="http://s3.amazonaws.com/hypertextopia/public/uploads/526/neemo9_aquarius.jpg">
            <a:extLst>
              <a:ext uri="{FF2B5EF4-FFF2-40B4-BE49-F238E27FC236}">
                <a16:creationId xmlns:a16="http://schemas.microsoft.com/office/drawing/2014/main" id="{C1A838C3-D7D2-4021-8982-83A90D1CC42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633" y="2534054"/>
            <a:ext cx="2469759" cy="2011177"/>
          </a:xfrm>
          <a:prstGeom prst="rect">
            <a:avLst/>
          </a:prstGeom>
          <a:noFill/>
          <a:ln w="9525">
            <a:solidFill>
              <a:schemeClr val="tx1"/>
            </a:solidFill>
          </a:ln>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4AB82BF-243F-4967-883D-719555514B2B}"/>
              </a:ext>
            </a:extLst>
          </p:cNvPr>
          <p:cNvSpPr txBox="1"/>
          <p:nvPr/>
        </p:nvSpPr>
        <p:spPr>
          <a:xfrm>
            <a:off x="1870438" y="2534054"/>
            <a:ext cx="1014926" cy="323165"/>
          </a:xfrm>
          <a:prstGeom prst="rect">
            <a:avLst/>
          </a:prstGeom>
          <a:noFill/>
        </p:spPr>
        <p:txBody>
          <a:bodyPr wrap="square" rtlCol="0">
            <a:spAutoFit/>
          </a:bodyPr>
          <a:lstStyle/>
          <a:p>
            <a:r>
              <a:rPr lang="en-US" sz="1500" b="1" dirty="0">
                <a:solidFill>
                  <a:schemeClr val="bg1"/>
                </a:solidFill>
              </a:rPr>
              <a:t>NEEMO</a:t>
            </a:r>
          </a:p>
        </p:txBody>
      </p:sp>
      <p:pic>
        <p:nvPicPr>
          <p:cNvPr id="10" name="Picture 9">
            <a:extLst>
              <a:ext uri="{FF2B5EF4-FFF2-40B4-BE49-F238E27FC236}">
                <a16:creationId xmlns:a16="http://schemas.microsoft.com/office/drawing/2014/main" id="{15CC54D2-0FE9-4C04-BCE3-61EF6FC46C6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0023"/>
          <a:stretch/>
        </p:blipFill>
        <p:spPr>
          <a:xfrm>
            <a:off x="8328286" y="4580067"/>
            <a:ext cx="3253160" cy="2099701"/>
          </a:xfrm>
          <a:prstGeom prst="rect">
            <a:avLst/>
          </a:prstGeom>
          <a:ln w="9525">
            <a:solidFill>
              <a:schemeClr val="tx1"/>
            </a:solidFill>
          </a:ln>
        </p:spPr>
      </p:pic>
      <p:pic>
        <p:nvPicPr>
          <p:cNvPr id="11" name="Picture 4" descr="http://www.21stcentech.com/wp-content/uploads/2013/09/HI-SEAS.jpg">
            <a:extLst>
              <a:ext uri="{FF2B5EF4-FFF2-40B4-BE49-F238E27FC236}">
                <a16:creationId xmlns:a16="http://schemas.microsoft.com/office/drawing/2014/main" id="{A2BDCE06-3017-46BA-8944-248A887806A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5972" r="23859" b="4121"/>
          <a:stretch/>
        </p:blipFill>
        <p:spPr bwMode="auto">
          <a:xfrm>
            <a:off x="9235094" y="2115261"/>
            <a:ext cx="2870903" cy="2261107"/>
          </a:xfrm>
          <a:prstGeom prst="rect">
            <a:avLst/>
          </a:prstGeom>
          <a:noFill/>
          <a:ln w="9525">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BB7559B-04E1-4B14-9AC2-D484961D53F3}"/>
              </a:ext>
            </a:extLst>
          </p:cNvPr>
          <p:cNvSpPr txBox="1"/>
          <p:nvPr/>
        </p:nvSpPr>
        <p:spPr>
          <a:xfrm>
            <a:off x="10790139" y="2166083"/>
            <a:ext cx="1187208" cy="323165"/>
          </a:xfrm>
          <a:prstGeom prst="rect">
            <a:avLst/>
          </a:prstGeom>
          <a:noFill/>
        </p:spPr>
        <p:txBody>
          <a:bodyPr wrap="square" rtlCol="0">
            <a:spAutoFit/>
          </a:bodyPr>
          <a:lstStyle/>
          <a:p>
            <a:pPr algn="r"/>
            <a:r>
              <a:rPr lang="en-US" sz="1500" b="1" dirty="0">
                <a:solidFill>
                  <a:schemeClr val="bg1"/>
                </a:solidFill>
              </a:rPr>
              <a:t>HI-SEAS</a:t>
            </a:r>
          </a:p>
        </p:txBody>
      </p:sp>
      <p:pic>
        <p:nvPicPr>
          <p:cNvPr id="13" name="Picture 2" descr="http://www.nasa.gov/sites/default/files/hera-main-photo-jsc2013e094867_0.jpg">
            <a:extLst>
              <a:ext uri="{FF2B5EF4-FFF2-40B4-BE49-F238E27FC236}">
                <a16:creationId xmlns:a16="http://schemas.microsoft.com/office/drawing/2014/main" id="{804A9AE3-BDBE-4D65-8B62-2630712939D0}"/>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261" t="9078" r="4237" b="15890"/>
          <a:stretch/>
        </p:blipFill>
        <p:spPr bwMode="auto">
          <a:xfrm>
            <a:off x="4575756" y="146673"/>
            <a:ext cx="3160770" cy="196535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9EEF16BF-2F11-4380-89A6-838FB62489FA}"/>
              </a:ext>
            </a:extLst>
          </p:cNvPr>
          <p:cNvSpPr txBox="1"/>
          <p:nvPr/>
        </p:nvSpPr>
        <p:spPr>
          <a:xfrm>
            <a:off x="4472158" y="141070"/>
            <a:ext cx="880984" cy="323165"/>
          </a:xfrm>
          <a:prstGeom prst="rect">
            <a:avLst/>
          </a:prstGeom>
          <a:noFill/>
          <a:ln>
            <a:noFill/>
          </a:ln>
        </p:spPr>
        <p:txBody>
          <a:bodyPr wrap="square" rtlCol="0">
            <a:spAutoFit/>
          </a:bodyPr>
          <a:lstStyle/>
          <a:p>
            <a:pPr algn="ctr"/>
            <a:r>
              <a:rPr lang="en-US" sz="1500" b="1" dirty="0">
                <a:solidFill>
                  <a:schemeClr val="bg1"/>
                </a:solidFill>
              </a:rPr>
              <a:t>HERA</a:t>
            </a:r>
          </a:p>
        </p:txBody>
      </p:sp>
      <p:pic>
        <p:nvPicPr>
          <p:cNvPr id="15" name="Picture 2" descr="Image result for special forces unit tank us">
            <a:extLst>
              <a:ext uri="{FF2B5EF4-FFF2-40B4-BE49-F238E27FC236}">
                <a16:creationId xmlns:a16="http://schemas.microsoft.com/office/drawing/2014/main" id="{688B6142-A97F-49B6-B4B1-0B990BB782E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3243" y="128412"/>
            <a:ext cx="2205933" cy="123532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3B3CFFC1-C76B-44F0-A095-D7E090B8A29E}"/>
              </a:ext>
            </a:extLst>
          </p:cNvPr>
          <p:cNvSpPr txBox="1"/>
          <p:nvPr/>
        </p:nvSpPr>
        <p:spPr>
          <a:xfrm>
            <a:off x="1894519" y="116645"/>
            <a:ext cx="1447613" cy="323165"/>
          </a:xfrm>
          <a:prstGeom prst="rect">
            <a:avLst/>
          </a:prstGeom>
          <a:noFill/>
        </p:spPr>
        <p:txBody>
          <a:bodyPr wrap="square" rtlCol="0">
            <a:spAutoFit/>
          </a:bodyPr>
          <a:lstStyle/>
          <a:p>
            <a:r>
              <a:rPr lang="en-US" sz="1500" b="1" dirty="0"/>
              <a:t>Military</a:t>
            </a:r>
          </a:p>
        </p:txBody>
      </p:sp>
      <p:pic>
        <p:nvPicPr>
          <p:cNvPr id="17" name="Picture 2" descr="https://upload.wikimedia.org/wikipedia/commons/thumb/b/b7/SouthPoleStationDestinationAlpha.jpg/1024px-SouthPoleStationDestinationAlpha.jpg">
            <a:extLst>
              <a:ext uri="{FF2B5EF4-FFF2-40B4-BE49-F238E27FC236}">
                <a16:creationId xmlns:a16="http://schemas.microsoft.com/office/drawing/2014/main" id="{F5635603-67E8-4B24-A38F-F0581605759C}"/>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6990"/>
          <a:stretch/>
        </p:blipFill>
        <p:spPr bwMode="auto">
          <a:xfrm>
            <a:off x="3143777" y="2500833"/>
            <a:ext cx="3263037" cy="202428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F95714D7-D220-4CD7-A6F0-6BF357979605}"/>
              </a:ext>
            </a:extLst>
          </p:cNvPr>
          <p:cNvSpPr txBox="1"/>
          <p:nvPr/>
        </p:nvSpPr>
        <p:spPr>
          <a:xfrm>
            <a:off x="5105663" y="2500833"/>
            <a:ext cx="1301151" cy="323165"/>
          </a:xfrm>
          <a:prstGeom prst="rect">
            <a:avLst/>
          </a:prstGeom>
          <a:noFill/>
        </p:spPr>
        <p:txBody>
          <a:bodyPr wrap="square" rtlCol="0">
            <a:spAutoFit/>
          </a:bodyPr>
          <a:lstStyle/>
          <a:p>
            <a:pPr algn="r"/>
            <a:r>
              <a:rPr lang="en-US" sz="1500" b="1" dirty="0"/>
              <a:t>Antarctica</a:t>
            </a:r>
          </a:p>
        </p:txBody>
      </p:sp>
      <p:sp>
        <p:nvSpPr>
          <p:cNvPr id="21" name="TextBox 20">
            <a:extLst>
              <a:ext uri="{FF2B5EF4-FFF2-40B4-BE49-F238E27FC236}">
                <a16:creationId xmlns:a16="http://schemas.microsoft.com/office/drawing/2014/main" id="{E921D26C-9A6E-4B2C-B7DA-B6A061394698}"/>
              </a:ext>
            </a:extLst>
          </p:cNvPr>
          <p:cNvSpPr txBox="1"/>
          <p:nvPr/>
        </p:nvSpPr>
        <p:spPr>
          <a:xfrm>
            <a:off x="10187463" y="6331156"/>
            <a:ext cx="1331381" cy="323165"/>
          </a:xfrm>
          <a:prstGeom prst="rect">
            <a:avLst/>
          </a:prstGeom>
          <a:noFill/>
        </p:spPr>
        <p:txBody>
          <a:bodyPr wrap="square" rtlCol="0">
            <a:spAutoFit/>
          </a:bodyPr>
          <a:lstStyle/>
          <a:p>
            <a:pPr algn="r"/>
            <a:r>
              <a:rPr lang="en-US" sz="1500" b="1" dirty="0"/>
              <a:t>NEK</a:t>
            </a:r>
          </a:p>
        </p:txBody>
      </p:sp>
      <p:pic>
        <p:nvPicPr>
          <p:cNvPr id="5122" name="Picture 2" descr="Boeing: Boeing Middle East - 787">
            <a:extLst>
              <a:ext uri="{FF2B5EF4-FFF2-40B4-BE49-F238E27FC236}">
                <a16:creationId xmlns:a16="http://schemas.microsoft.com/office/drawing/2014/main" id="{FF7CAF98-96FC-4E9F-B57E-9573FB0CCB4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6418" y="1502605"/>
            <a:ext cx="2840636" cy="88548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8CC7D080-207C-4BC6-B45E-D936F23C3639}"/>
              </a:ext>
            </a:extLst>
          </p:cNvPr>
          <p:cNvSpPr txBox="1"/>
          <p:nvPr/>
        </p:nvSpPr>
        <p:spPr>
          <a:xfrm>
            <a:off x="308832" y="1480599"/>
            <a:ext cx="1306799" cy="323165"/>
          </a:xfrm>
          <a:prstGeom prst="rect">
            <a:avLst/>
          </a:prstGeom>
          <a:noFill/>
        </p:spPr>
        <p:txBody>
          <a:bodyPr wrap="square" rtlCol="0">
            <a:spAutoFit/>
          </a:bodyPr>
          <a:lstStyle/>
          <a:p>
            <a:pPr algn="r"/>
            <a:r>
              <a:rPr lang="en-US" sz="1500" b="1" dirty="0"/>
              <a:t>Aviation</a:t>
            </a:r>
          </a:p>
        </p:txBody>
      </p:sp>
      <p:pic>
        <p:nvPicPr>
          <p:cNvPr id="5124" name="Picture 4" descr="WHO&amp;amp;#39;S IN SURGERY WITH YOU?? — Champion Performance &amp;amp;amp; Physical Therapy">
            <a:extLst>
              <a:ext uri="{FF2B5EF4-FFF2-40B4-BE49-F238E27FC236}">
                <a16:creationId xmlns:a16="http://schemas.microsoft.com/office/drawing/2014/main" id="{DD4EFC01-B8A8-4999-B507-EAD1C1478F4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33524" y="4650415"/>
            <a:ext cx="3602101" cy="202935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DE68F8BE-2CA1-4C40-AE70-6F457C079012}"/>
              </a:ext>
            </a:extLst>
          </p:cNvPr>
          <p:cNvSpPr txBox="1"/>
          <p:nvPr/>
        </p:nvSpPr>
        <p:spPr>
          <a:xfrm>
            <a:off x="3991469" y="4650415"/>
            <a:ext cx="1887250" cy="338554"/>
          </a:xfrm>
          <a:prstGeom prst="rect">
            <a:avLst/>
          </a:prstGeom>
          <a:noFill/>
        </p:spPr>
        <p:txBody>
          <a:bodyPr wrap="square" rtlCol="0">
            <a:spAutoFit/>
          </a:bodyPr>
          <a:lstStyle/>
          <a:p>
            <a:r>
              <a:rPr lang="en-US" sz="1600" b="1" dirty="0">
                <a:solidFill>
                  <a:schemeClr val="bg1"/>
                </a:solidFill>
              </a:rPr>
              <a:t>Healthcare</a:t>
            </a:r>
            <a:endParaRPr lang="en-US" sz="1500" b="1" dirty="0">
              <a:solidFill>
                <a:schemeClr val="bg1"/>
              </a:solidFill>
            </a:endParaRPr>
          </a:p>
        </p:txBody>
      </p:sp>
      <p:pic>
        <p:nvPicPr>
          <p:cNvPr id="24" name="Picture 23" descr="ISS small.jpg">
            <a:extLst>
              <a:ext uri="{FF2B5EF4-FFF2-40B4-BE49-F238E27FC236}">
                <a16:creationId xmlns:a16="http://schemas.microsoft.com/office/drawing/2014/main" id="{C9AF3994-E812-41F2-A069-ED1A6E002A36}"/>
              </a:ext>
            </a:extLst>
          </p:cNvPr>
          <p:cNvPicPr>
            <a:picLocks noChangeAspect="1"/>
          </p:cNvPicPr>
          <p:nvPr/>
        </p:nvPicPr>
        <p:blipFill>
          <a:blip r:embed="rId11" cstate="print"/>
          <a:stretch>
            <a:fillRect/>
          </a:stretch>
        </p:blipFill>
        <p:spPr>
          <a:xfrm rot="10800000">
            <a:off x="6871663" y="2326806"/>
            <a:ext cx="2043776" cy="2112984"/>
          </a:xfrm>
          <a:prstGeom prst="rect">
            <a:avLst/>
          </a:prstGeom>
          <a:ln>
            <a:solidFill>
              <a:schemeClr val="tx1"/>
            </a:solidFill>
          </a:ln>
        </p:spPr>
      </p:pic>
      <p:sp>
        <p:nvSpPr>
          <p:cNvPr id="25" name="TextBox 24">
            <a:extLst>
              <a:ext uri="{FF2B5EF4-FFF2-40B4-BE49-F238E27FC236}">
                <a16:creationId xmlns:a16="http://schemas.microsoft.com/office/drawing/2014/main" id="{C85C2EB7-F226-4CBE-8599-A8B8B572B59A}"/>
              </a:ext>
            </a:extLst>
          </p:cNvPr>
          <p:cNvSpPr txBox="1"/>
          <p:nvPr/>
        </p:nvSpPr>
        <p:spPr>
          <a:xfrm>
            <a:off x="7396170" y="2260109"/>
            <a:ext cx="994762" cy="323165"/>
          </a:xfrm>
          <a:prstGeom prst="rect">
            <a:avLst/>
          </a:prstGeom>
          <a:noFill/>
        </p:spPr>
        <p:txBody>
          <a:bodyPr wrap="square" rtlCol="0">
            <a:spAutoFit/>
          </a:bodyPr>
          <a:lstStyle/>
          <a:p>
            <a:pPr algn="ctr"/>
            <a:r>
              <a:rPr lang="en-US" sz="1500" b="1" dirty="0">
                <a:solidFill>
                  <a:schemeClr val="bg1"/>
                </a:solidFill>
              </a:rPr>
              <a:t>ISS</a:t>
            </a:r>
          </a:p>
        </p:txBody>
      </p:sp>
      <p:pic>
        <p:nvPicPr>
          <p:cNvPr id="26" name="Picture 6" descr="Image result for nasa hrp">
            <a:extLst>
              <a:ext uri="{FF2B5EF4-FFF2-40B4-BE49-F238E27FC236}">
                <a16:creationId xmlns:a16="http://schemas.microsoft.com/office/drawing/2014/main" id="{0B66D540-7396-44AD-8CC7-AEC4607199CE}"/>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0" y="74809"/>
            <a:ext cx="944878" cy="93597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SIRIUS_EMBLEM]">
            <a:extLst>
              <a:ext uri="{FF2B5EF4-FFF2-40B4-BE49-F238E27FC236}">
                <a16:creationId xmlns:a16="http://schemas.microsoft.com/office/drawing/2014/main" id="{C4133FCE-444A-4251-A69A-858AEFC5DB20}"/>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5509" r="4938"/>
          <a:stretch/>
        </p:blipFill>
        <p:spPr bwMode="auto">
          <a:xfrm>
            <a:off x="10952259" y="4572940"/>
            <a:ext cx="629187" cy="74791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1147730B-1A7B-40B9-AD25-F106D168A3D9}"/>
              </a:ext>
            </a:extLst>
          </p:cNvPr>
          <p:cNvSpPr txBox="1">
            <a:spLocks/>
          </p:cNvSpPr>
          <p:nvPr/>
        </p:nvSpPr>
        <p:spPr>
          <a:xfrm>
            <a:off x="7626" y="97892"/>
            <a:ext cx="1601574" cy="912892"/>
          </a:xfrm>
          <a:prstGeom prst="rect">
            <a:avLst/>
          </a:prstGeom>
          <a:solidFill>
            <a:schemeClr val="bg1"/>
          </a:solidFill>
        </p:spPr>
        <p:txBody>
          <a:bodyPr vert="horz" lIns="91440" tIns="0" rIns="91440" bIns="0" rtlCol="0" anchor="ctr">
            <a:noAutofit/>
          </a:bodyPr>
          <a:lstStyle>
            <a:defPPr>
              <a:defRPr lang="en-US"/>
            </a:defPPr>
            <a:lvl1pPr indent="0">
              <a:lnSpc>
                <a:spcPct val="90000"/>
              </a:lnSpc>
              <a:spcBef>
                <a:spcPct val="0"/>
              </a:spcBef>
              <a:buNone/>
              <a:defRPr sz="3200" b="1">
                <a:solidFill>
                  <a:srgbClr val="00205C"/>
                </a:solidFill>
                <a:latin typeface="+mj-lt"/>
                <a:ea typeface="+mj-ea"/>
                <a:cs typeface="+mj-cs"/>
              </a:defRPr>
            </a:lvl1pPr>
            <a:lvl2pPr algn="ctr" eaLnBrk="0" fontAlgn="base" hangingPunct="0">
              <a:lnSpc>
                <a:spcPct val="87000"/>
              </a:lnSpc>
              <a:spcBef>
                <a:spcPct val="0"/>
              </a:spcBef>
              <a:spcAft>
                <a:spcPct val="0"/>
              </a:spcAft>
              <a:defRPr sz="2800" b="1">
                <a:solidFill>
                  <a:schemeClr val="tx2"/>
                </a:solidFill>
                <a:latin typeface="Microsoft Sans Serif" pitchFamily="34" charset="0"/>
              </a:defRPr>
            </a:lvl2pPr>
            <a:lvl3pPr algn="ctr" eaLnBrk="0" fontAlgn="base" hangingPunct="0">
              <a:lnSpc>
                <a:spcPct val="87000"/>
              </a:lnSpc>
              <a:spcBef>
                <a:spcPct val="0"/>
              </a:spcBef>
              <a:spcAft>
                <a:spcPct val="0"/>
              </a:spcAft>
              <a:defRPr sz="2800" b="1">
                <a:solidFill>
                  <a:schemeClr val="tx2"/>
                </a:solidFill>
                <a:latin typeface="Microsoft Sans Serif" pitchFamily="34" charset="0"/>
              </a:defRPr>
            </a:lvl3pPr>
            <a:lvl4pPr algn="ctr" eaLnBrk="0" fontAlgn="base" hangingPunct="0">
              <a:lnSpc>
                <a:spcPct val="87000"/>
              </a:lnSpc>
              <a:spcBef>
                <a:spcPct val="0"/>
              </a:spcBef>
              <a:spcAft>
                <a:spcPct val="0"/>
              </a:spcAft>
              <a:defRPr sz="2800" b="1">
                <a:solidFill>
                  <a:schemeClr val="tx2"/>
                </a:solidFill>
                <a:latin typeface="Microsoft Sans Serif" pitchFamily="34" charset="0"/>
              </a:defRPr>
            </a:lvl4pPr>
            <a:lvl5pPr algn="ctr" eaLnBrk="0" fontAlgn="base" hangingPunct="0">
              <a:lnSpc>
                <a:spcPct val="87000"/>
              </a:lnSpc>
              <a:spcBef>
                <a:spcPct val="0"/>
              </a:spcBef>
              <a:spcAft>
                <a:spcPct val="0"/>
              </a:spcAft>
              <a:defRPr sz="2800" b="1">
                <a:solidFill>
                  <a:schemeClr val="tx2"/>
                </a:solidFill>
                <a:latin typeface="Microsoft Sans Serif" pitchFamily="34" charset="0"/>
              </a:defRPr>
            </a:lvl5pPr>
            <a:lvl6pPr marL="457200" algn="ctr" eaLnBrk="0" fontAlgn="base" hangingPunct="0">
              <a:lnSpc>
                <a:spcPct val="87000"/>
              </a:lnSpc>
              <a:spcBef>
                <a:spcPct val="0"/>
              </a:spcBef>
              <a:spcAft>
                <a:spcPct val="0"/>
              </a:spcAft>
              <a:defRPr sz="2800" b="1">
                <a:solidFill>
                  <a:schemeClr val="tx2"/>
                </a:solidFill>
                <a:latin typeface="Microsoft Sans Serif" pitchFamily="34" charset="0"/>
              </a:defRPr>
            </a:lvl6pPr>
            <a:lvl7pPr marL="914400" algn="ctr" eaLnBrk="0" fontAlgn="base" hangingPunct="0">
              <a:lnSpc>
                <a:spcPct val="87000"/>
              </a:lnSpc>
              <a:spcBef>
                <a:spcPct val="0"/>
              </a:spcBef>
              <a:spcAft>
                <a:spcPct val="0"/>
              </a:spcAft>
              <a:defRPr sz="2800" b="1">
                <a:solidFill>
                  <a:schemeClr val="tx2"/>
                </a:solidFill>
                <a:latin typeface="Microsoft Sans Serif" pitchFamily="34" charset="0"/>
              </a:defRPr>
            </a:lvl7pPr>
            <a:lvl8pPr marL="1371600" algn="ctr" eaLnBrk="0" fontAlgn="base" hangingPunct="0">
              <a:lnSpc>
                <a:spcPct val="87000"/>
              </a:lnSpc>
              <a:spcBef>
                <a:spcPct val="0"/>
              </a:spcBef>
              <a:spcAft>
                <a:spcPct val="0"/>
              </a:spcAft>
              <a:defRPr sz="2800" b="1">
                <a:solidFill>
                  <a:schemeClr val="tx2"/>
                </a:solidFill>
                <a:latin typeface="Microsoft Sans Serif" pitchFamily="34" charset="0"/>
              </a:defRPr>
            </a:lvl8pPr>
            <a:lvl9pPr marL="1828800" algn="ctr" eaLnBrk="0" fontAlgn="base" hangingPunct="0">
              <a:lnSpc>
                <a:spcPct val="87000"/>
              </a:lnSpc>
              <a:spcBef>
                <a:spcPct val="0"/>
              </a:spcBef>
              <a:spcAft>
                <a:spcPct val="0"/>
              </a:spcAft>
              <a:defRPr sz="2800" b="1">
                <a:solidFill>
                  <a:schemeClr val="tx2"/>
                </a:solidFill>
                <a:latin typeface="Microsoft Sans Serif" pitchFamily="34" charset="0"/>
              </a:defRPr>
            </a:lvl9pPr>
          </a:lstStyle>
          <a:p>
            <a:pPr algn="ctr"/>
            <a:r>
              <a:rPr lang="en-US" dirty="0"/>
              <a:t>Analogs</a:t>
            </a:r>
          </a:p>
        </p:txBody>
      </p:sp>
      <p:sp>
        <p:nvSpPr>
          <p:cNvPr id="2" name="Rectangle 1">
            <a:extLst>
              <a:ext uri="{FF2B5EF4-FFF2-40B4-BE49-F238E27FC236}">
                <a16:creationId xmlns:a16="http://schemas.microsoft.com/office/drawing/2014/main" id="{6AEB8E9E-92FD-43D4-8D64-BDFF479DF2A4}"/>
              </a:ext>
            </a:extLst>
          </p:cNvPr>
          <p:cNvSpPr/>
          <p:nvPr/>
        </p:nvSpPr>
        <p:spPr>
          <a:xfrm>
            <a:off x="10807337" y="0"/>
            <a:ext cx="1377037" cy="10107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97FA9166-0175-421B-8F9C-0F90C7040A86}"/>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210406" y="132648"/>
            <a:ext cx="3480124" cy="177020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FB864923-07C0-4E90-95D9-50B96E05A464}"/>
              </a:ext>
            </a:extLst>
          </p:cNvPr>
          <p:cNvSpPr txBox="1"/>
          <p:nvPr/>
        </p:nvSpPr>
        <p:spPr>
          <a:xfrm>
            <a:off x="10809546" y="113945"/>
            <a:ext cx="880984" cy="323165"/>
          </a:xfrm>
          <a:prstGeom prst="rect">
            <a:avLst/>
          </a:prstGeom>
          <a:noFill/>
          <a:ln>
            <a:noFill/>
          </a:ln>
        </p:spPr>
        <p:txBody>
          <a:bodyPr wrap="square" rtlCol="0">
            <a:spAutoFit/>
          </a:bodyPr>
          <a:lstStyle/>
          <a:p>
            <a:pPr algn="ctr"/>
            <a:r>
              <a:rPr lang="en-US" sz="1500" b="1" dirty="0">
                <a:solidFill>
                  <a:schemeClr val="bg1"/>
                </a:solidFill>
              </a:rPr>
              <a:t>CHAPEA</a:t>
            </a:r>
          </a:p>
        </p:txBody>
      </p:sp>
    </p:spTree>
    <p:extLst>
      <p:ext uri="{BB962C8B-B14F-4D97-AF65-F5344CB8AC3E}">
        <p14:creationId xmlns:p14="http://schemas.microsoft.com/office/powerpoint/2010/main" val="3337696807"/>
      </p:ext>
    </p:extLst>
  </p:cSld>
  <p:clrMapOvr>
    <a:masterClrMapping/>
  </p:clrMapOvr>
  <p:transition spd="slow">
    <p:wipe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06281-5013-447E-B984-67444EDC77A6}"/>
              </a:ext>
            </a:extLst>
          </p:cNvPr>
          <p:cNvSpPr>
            <a:spLocks noGrp="1"/>
          </p:cNvSpPr>
          <p:nvPr>
            <p:ph type="title"/>
          </p:nvPr>
        </p:nvSpPr>
        <p:spPr>
          <a:xfrm>
            <a:off x="627308" y="277689"/>
            <a:ext cx="8613648" cy="639762"/>
          </a:xfrm>
        </p:spPr>
        <p:txBody>
          <a:bodyPr vert="horz" lIns="91440" tIns="0" rIns="91440" bIns="0" rtlCol="0" anchor="b">
            <a:noAutofit/>
          </a:bodyPr>
          <a:lstStyle/>
          <a:p>
            <a:r>
              <a:rPr lang="en-US" b="1" dirty="0"/>
              <a:t>Astronaut Selection for Team-Oriented Missions</a:t>
            </a:r>
          </a:p>
        </p:txBody>
      </p:sp>
      <p:sp>
        <p:nvSpPr>
          <p:cNvPr id="3" name="Content Placeholder 2">
            <a:extLst>
              <a:ext uri="{FF2B5EF4-FFF2-40B4-BE49-F238E27FC236}">
                <a16:creationId xmlns:a16="http://schemas.microsoft.com/office/drawing/2014/main" id="{B4D37296-CA8F-4ADF-931A-3BE530CC0A33}"/>
              </a:ext>
            </a:extLst>
          </p:cNvPr>
          <p:cNvSpPr>
            <a:spLocks noGrp="1"/>
          </p:cNvSpPr>
          <p:nvPr>
            <p:ph idx="1"/>
          </p:nvPr>
        </p:nvSpPr>
        <p:spPr>
          <a:xfrm>
            <a:off x="3903785" y="1291772"/>
            <a:ext cx="7666892" cy="4760332"/>
          </a:xfrm>
        </p:spPr>
        <p:txBody>
          <a:bodyPr>
            <a:normAutofit/>
          </a:bodyPr>
          <a:lstStyle/>
          <a:p>
            <a:r>
              <a:rPr lang="en-US" sz="2800" dirty="0">
                <a:solidFill>
                  <a:schemeClr val="tx1"/>
                </a:solidFill>
                <a:latin typeface="Calibri" panose="020F0502020204030204" pitchFamily="34" charset="0"/>
                <a:cs typeface="Calibri" panose="020F0502020204030204" pitchFamily="34" charset="0"/>
              </a:rPr>
              <a:t>Astronaut job analysis 2015 update </a:t>
            </a:r>
            <a:r>
              <a:rPr lang="en-US" sz="2400" dirty="0">
                <a:solidFill>
                  <a:schemeClr val="tx1"/>
                </a:solidFill>
                <a:latin typeface="Calibri" panose="020F0502020204030204" pitchFamily="34" charset="0"/>
                <a:cs typeface="Calibri" panose="020F0502020204030204" pitchFamily="34" charset="0"/>
              </a:rPr>
              <a:t>(Barrett et al., 2015)</a:t>
            </a:r>
            <a:endParaRPr lang="en-US" sz="1600" dirty="0">
              <a:solidFill>
                <a:schemeClr val="tx1"/>
              </a:solidFill>
              <a:latin typeface="Calibri" panose="020F0502020204030204" pitchFamily="34" charset="0"/>
              <a:cs typeface="Calibri" panose="020F0502020204030204" pitchFamily="34" charset="0"/>
            </a:endParaRPr>
          </a:p>
          <a:p>
            <a:pPr lvl="1"/>
            <a:r>
              <a:rPr lang="en-US" sz="2800" dirty="0">
                <a:solidFill>
                  <a:schemeClr val="tx1"/>
                </a:solidFill>
                <a:latin typeface="Calibri" panose="020F0502020204030204" pitchFamily="34" charset="0"/>
                <a:cs typeface="Calibri" panose="020F0502020204030204" pitchFamily="34" charset="0"/>
              </a:rPr>
              <a:t>Ranked by importance ratings</a:t>
            </a:r>
          </a:p>
          <a:p>
            <a:endParaRPr lang="en-US" sz="1050" dirty="0">
              <a:solidFill>
                <a:schemeClr val="tx1"/>
              </a:solidFill>
              <a:latin typeface="Calibri" panose="020F0502020204030204" pitchFamily="34" charset="0"/>
              <a:cs typeface="Calibri" panose="020F0502020204030204" pitchFamily="34" charset="0"/>
            </a:endParaRPr>
          </a:p>
          <a:p>
            <a:r>
              <a:rPr lang="en-US" sz="2800" dirty="0">
                <a:solidFill>
                  <a:schemeClr val="tx1"/>
                </a:solidFill>
                <a:latin typeface="Calibri" panose="020F0502020204030204" pitchFamily="34" charset="0"/>
                <a:cs typeface="Calibri" panose="020F0502020204030204" pitchFamily="34" charset="0"/>
              </a:rPr>
              <a:t>10 competencies “needed at hire” vs. enhance with training</a:t>
            </a:r>
          </a:p>
          <a:p>
            <a:endParaRPr lang="en-US" sz="1050" dirty="0">
              <a:solidFill>
                <a:schemeClr val="tx1"/>
              </a:solidFill>
              <a:latin typeface="Calibri" panose="020F0502020204030204" pitchFamily="34" charset="0"/>
              <a:cs typeface="Calibri" panose="020F0502020204030204" pitchFamily="34" charset="0"/>
            </a:endParaRPr>
          </a:p>
          <a:p>
            <a:r>
              <a:rPr lang="en-US" sz="2800" dirty="0">
                <a:solidFill>
                  <a:schemeClr val="tx1"/>
                </a:solidFill>
                <a:latin typeface="Calibri" panose="020F0502020204030204" pitchFamily="34" charset="0"/>
                <a:cs typeface="Calibri" panose="020F0502020204030204" pitchFamily="34" charset="0"/>
              </a:rPr>
              <a:t>Avoid personality extremes; be team-oriented</a:t>
            </a:r>
          </a:p>
          <a:p>
            <a:endParaRPr lang="en-US" sz="1050" dirty="0">
              <a:solidFill>
                <a:schemeClr val="tx1"/>
              </a:solidFill>
              <a:latin typeface="Calibri" panose="020F0502020204030204" pitchFamily="34" charset="0"/>
              <a:cs typeface="Calibri" panose="020F0502020204030204" pitchFamily="34" charset="0"/>
            </a:endParaRPr>
          </a:p>
        </p:txBody>
      </p:sp>
      <p:graphicFrame>
        <p:nvGraphicFramePr>
          <p:cNvPr id="4" name="Table 3">
            <a:extLst>
              <a:ext uri="{FF2B5EF4-FFF2-40B4-BE49-F238E27FC236}">
                <a16:creationId xmlns:a16="http://schemas.microsoft.com/office/drawing/2014/main" id="{37A9D92C-8B71-4DBB-AD34-D2C2C4DFDF52}"/>
              </a:ext>
            </a:extLst>
          </p:cNvPr>
          <p:cNvGraphicFramePr>
            <a:graphicFrameLocks noGrp="1"/>
          </p:cNvGraphicFramePr>
          <p:nvPr>
            <p:extLst>
              <p:ext uri="{D42A27DB-BD31-4B8C-83A1-F6EECF244321}">
                <p14:modId xmlns:p14="http://schemas.microsoft.com/office/powerpoint/2010/main" val="2945091851"/>
              </p:ext>
            </p:extLst>
          </p:nvPr>
        </p:nvGraphicFramePr>
        <p:xfrm>
          <a:off x="562182" y="987791"/>
          <a:ext cx="3135042" cy="5139583"/>
        </p:xfrm>
        <a:graphic>
          <a:graphicData uri="http://schemas.openxmlformats.org/drawingml/2006/table">
            <a:tbl>
              <a:tblPr firstRow="1" firstCol="1" bandRow="1"/>
              <a:tblGrid>
                <a:gridCol w="490028">
                  <a:extLst>
                    <a:ext uri="{9D8B030D-6E8A-4147-A177-3AD203B41FA5}">
                      <a16:colId xmlns:a16="http://schemas.microsoft.com/office/drawing/2014/main" val="20000"/>
                    </a:ext>
                  </a:extLst>
                </a:gridCol>
                <a:gridCol w="1894620">
                  <a:extLst>
                    <a:ext uri="{9D8B030D-6E8A-4147-A177-3AD203B41FA5}">
                      <a16:colId xmlns:a16="http://schemas.microsoft.com/office/drawing/2014/main" val="20007"/>
                    </a:ext>
                  </a:extLst>
                </a:gridCol>
                <a:gridCol w="750394">
                  <a:extLst>
                    <a:ext uri="{9D8B030D-6E8A-4147-A177-3AD203B41FA5}">
                      <a16:colId xmlns:a16="http://schemas.microsoft.com/office/drawing/2014/main" val="20008"/>
                    </a:ext>
                  </a:extLst>
                </a:gridCol>
              </a:tblGrid>
              <a:tr h="141436">
                <a:tc>
                  <a:txBody>
                    <a:bodyPr/>
                    <a:lstStyle/>
                    <a:p>
                      <a:pPr marL="0" marR="0">
                        <a:lnSpc>
                          <a:spcPct val="107000"/>
                        </a:lnSpc>
                        <a:spcBef>
                          <a:spcPts val="0"/>
                        </a:spcBef>
                        <a:spcAft>
                          <a:spcPts val="0"/>
                        </a:spcAft>
                      </a:pPr>
                      <a:r>
                        <a:rPr lang="en-US"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algn="ctr">
                        <a:lnSpc>
                          <a:spcPct val="107000"/>
                        </a:lnSpc>
                        <a:spcBef>
                          <a:spcPts val="0"/>
                        </a:spcBef>
                        <a:spcAft>
                          <a:spcPts val="0"/>
                        </a:spcAft>
                      </a:pPr>
                      <a:r>
                        <a:rPr lang="en-US"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Mission Type: Mars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no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algn="ctr">
                        <a:lnSpc>
                          <a:spcPct val="107000"/>
                        </a:lnSpc>
                        <a:spcBef>
                          <a:spcPts val="0"/>
                        </a:spcBef>
                        <a:spcAft>
                          <a:spcPts val="0"/>
                        </a:spcAft>
                      </a:pPr>
                      <a:r>
                        <a:rPr lang="en-US" sz="1600" b="1" i="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M</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10000"/>
                  </a:ext>
                </a:extLst>
              </a:tr>
              <a:tr h="141436">
                <a:tc>
                  <a:txBody>
                    <a:bodyPr/>
                    <a:lstStyle/>
                    <a:p>
                      <a:pPr marL="0" marR="0">
                        <a:lnSpc>
                          <a:spcPct val="107000"/>
                        </a:lnSpc>
                        <a:spcBef>
                          <a:spcPts val="0"/>
                        </a:spcBef>
                        <a:spcAft>
                          <a:spcPts val="0"/>
                        </a:spcAft>
                      </a:pPr>
                      <a:r>
                        <a:rPr lang="en-US"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Self-Care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5E0B3"/>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95.14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5E0B3"/>
                    </a:solidFill>
                  </a:tcPr>
                </a:tc>
                <a:extLst>
                  <a:ext uri="{0D108BD9-81ED-4DB2-BD59-A6C34878D82A}">
                    <a16:rowId xmlns:a16="http://schemas.microsoft.com/office/drawing/2014/main" val="10001"/>
                  </a:ext>
                </a:extLst>
              </a:tr>
              <a:tr h="282873">
                <a:tc>
                  <a:txBody>
                    <a:bodyPr/>
                    <a:lstStyle/>
                    <a:p>
                      <a:pPr marL="0" marR="0">
                        <a:lnSpc>
                          <a:spcPct val="107000"/>
                        </a:lnSpc>
                        <a:spcBef>
                          <a:spcPts val="0"/>
                        </a:spcBef>
                        <a:spcAft>
                          <a:spcPts val="0"/>
                        </a:spcAft>
                      </a:pPr>
                      <a:r>
                        <a:rPr lang="en-US"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Technical</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5E0B3"/>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94.21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5E0B3"/>
                    </a:solidFill>
                  </a:tcPr>
                </a:tc>
                <a:extLst>
                  <a:ext uri="{0D108BD9-81ED-4DB2-BD59-A6C34878D82A}">
                    <a16:rowId xmlns:a16="http://schemas.microsoft.com/office/drawing/2014/main" val="10002"/>
                  </a:ext>
                </a:extLst>
              </a:tr>
              <a:tr h="282873">
                <a:tc>
                  <a:txBody>
                    <a:bodyPr/>
                    <a:lstStyle/>
                    <a:p>
                      <a:pPr marL="0" marR="0">
                        <a:lnSpc>
                          <a:spcPct val="107000"/>
                        </a:lnSpc>
                        <a:spcBef>
                          <a:spcPts val="0"/>
                        </a:spcBef>
                        <a:spcAft>
                          <a:spcPts val="0"/>
                        </a:spcAft>
                      </a:pPr>
                      <a:r>
                        <a:rPr lang="en-US" sz="16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Small Group Living</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94.07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10003"/>
                  </a:ext>
                </a:extLst>
              </a:tr>
              <a:tr h="141436">
                <a:tc>
                  <a:txBody>
                    <a:bodyPr/>
                    <a:lstStyle/>
                    <a:p>
                      <a:pPr marL="0" marR="0">
                        <a:lnSpc>
                          <a:spcPct val="107000"/>
                        </a:lnSpc>
                        <a:spcBef>
                          <a:spcPts val="0"/>
                        </a:spcBef>
                        <a:spcAft>
                          <a:spcPts val="0"/>
                        </a:spcAft>
                      </a:pPr>
                      <a:r>
                        <a:rPr lang="en-US" sz="16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Judgment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9"/>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92.57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9"/>
                    </a:solidFill>
                  </a:tcPr>
                </a:tc>
                <a:extLst>
                  <a:ext uri="{0D108BD9-81ED-4DB2-BD59-A6C34878D82A}">
                    <a16:rowId xmlns:a16="http://schemas.microsoft.com/office/drawing/2014/main" val="10004"/>
                  </a:ext>
                </a:extLst>
              </a:tr>
              <a:tr h="141436">
                <a:tc>
                  <a:txBody>
                    <a:bodyPr/>
                    <a:lstStyle/>
                    <a:p>
                      <a:pPr marL="0" marR="0">
                        <a:lnSpc>
                          <a:spcPct val="107000"/>
                        </a:lnSpc>
                        <a:spcBef>
                          <a:spcPts val="0"/>
                        </a:spcBef>
                        <a:spcAft>
                          <a:spcPts val="0"/>
                        </a:spcAft>
                      </a:pPr>
                      <a:r>
                        <a:rPr lang="en-US" sz="16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Motivation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9"/>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92.00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9"/>
                    </a:solidFill>
                  </a:tcPr>
                </a:tc>
                <a:extLst>
                  <a:ext uri="{0D108BD9-81ED-4DB2-BD59-A6C34878D82A}">
                    <a16:rowId xmlns:a16="http://schemas.microsoft.com/office/drawing/2014/main" val="10005"/>
                  </a:ext>
                </a:extLst>
              </a:tr>
              <a:tr h="282873">
                <a:tc>
                  <a:txBody>
                    <a:bodyPr/>
                    <a:lstStyle/>
                    <a:p>
                      <a:pPr marL="0" marR="0">
                        <a:lnSpc>
                          <a:spcPct val="107000"/>
                        </a:lnSpc>
                        <a:spcBef>
                          <a:spcPts val="0"/>
                        </a:spcBef>
                        <a:spcAft>
                          <a:spcPts val="0"/>
                        </a:spcAft>
                      </a:pPr>
                      <a:r>
                        <a:rPr lang="en-US" sz="16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Teamwork</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9"/>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91.50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FD9"/>
                    </a:solidFill>
                  </a:tcPr>
                </a:tc>
                <a:extLst>
                  <a:ext uri="{0D108BD9-81ED-4DB2-BD59-A6C34878D82A}">
                    <a16:rowId xmlns:a16="http://schemas.microsoft.com/office/drawing/2014/main" val="10006"/>
                  </a:ext>
                </a:extLst>
              </a:tr>
              <a:tr h="282873">
                <a:tc>
                  <a:txBody>
                    <a:bodyPr/>
                    <a:lstStyle/>
                    <a:p>
                      <a:pPr marL="0" marR="0">
                        <a:lnSpc>
                          <a:spcPct val="107000"/>
                        </a:lnSpc>
                        <a:spcBef>
                          <a:spcPts val="0"/>
                        </a:spcBef>
                        <a:spcAft>
                          <a:spcPts val="0"/>
                        </a:spcAft>
                      </a:pPr>
                      <a:r>
                        <a:rPr lang="en-US" sz="16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Adaptability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91.00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extLst>
                  <a:ext uri="{0D108BD9-81ED-4DB2-BD59-A6C34878D82A}">
                    <a16:rowId xmlns:a16="http://schemas.microsoft.com/office/drawing/2014/main" val="10007"/>
                  </a:ext>
                </a:extLst>
              </a:tr>
              <a:tr h="282873">
                <a:tc>
                  <a:txBody>
                    <a:bodyPr/>
                    <a:lstStyle/>
                    <a:p>
                      <a:pPr marL="0" marR="0">
                        <a:lnSpc>
                          <a:spcPct val="107000"/>
                        </a:lnSpc>
                        <a:spcBef>
                          <a:spcPts val="0"/>
                        </a:spcBef>
                        <a:spcAft>
                          <a:spcPts val="0"/>
                        </a:spcAft>
                      </a:pPr>
                      <a:r>
                        <a:rPr lang="en-US" sz="16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Autonomous Worker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89.59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0008"/>
                  </a:ext>
                </a:extLst>
              </a:tr>
              <a:tr h="141436">
                <a:tc>
                  <a:txBody>
                    <a:bodyPr/>
                    <a:lstStyle/>
                    <a:p>
                      <a:pPr marL="0" marR="0">
                        <a:lnSpc>
                          <a:spcPct val="107000"/>
                        </a:lnSpc>
                        <a:spcBef>
                          <a:spcPts val="0"/>
                        </a:spcBef>
                        <a:spcAft>
                          <a:spcPts val="0"/>
                        </a:spcAft>
                      </a:pPr>
                      <a:r>
                        <a:rPr lang="en-US" sz="16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Communication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88.86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0009"/>
                  </a:ext>
                </a:extLst>
              </a:tr>
              <a:tr h="282873">
                <a:tc>
                  <a:txBody>
                    <a:bodyPr/>
                    <a:lstStyle/>
                    <a:p>
                      <a:pPr marL="0" marR="0">
                        <a:lnSpc>
                          <a:spcPct val="107000"/>
                        </a:lnSpc>
                        <a:spcBef>
                          <a:spcPts val="0"/>
                        </a:spcBef>
                        <a:spcAft>
                          <a:spcPts val="0"/>
                        </a:spcAft>
                      </a:pPr>
                      <a:r>
                        <a:rPr lang="en-US" sz="16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10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Leadership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marR="0" algn="ct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87.64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0010"/>
                  </a:ext>
                </a:extLst>
              </a:tr>
              <a:tr h="282873">
                <a:tc>
                  <a:txBody>
                    <a:bodyPr/>
                    <a:lstStyle/>
                    <a:p>
                      <a:pPr marL="0" marR="0">
                        <a:lnSpc>
                          <a:spcPct val="107000"/>
                        </a:lnSpc>
                        <a:spcBef>
                          <a:spcPts val="0"/>
                        </a:spcBef>
                        <a:spcAft>
                          <a:spcPts val="0"/>
                        </a:spcAft>
                      </a:pPr>
                      <a:r>
                        <a:rPr lang="en-US" sz="16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11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Emo Independence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86.00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0011"/>
                  </a:ext>
                </a:extLst>
              </a:tr>
              <a:tr h="282873">
                <a:tc>
                  <a:txBody>
                    <a:bodyPr/>
                    <a:lstStyle/>
                    <a:p>
                      <a:pPr marL="0" marR="0">
                        <a:lnSpc>
                          <a:spcPct val="107000"/>
                        </a:lnSpc>
                        <a:spcBef>
                          <a:spcPts val="0"/>
                        </a:spcBef>
                        <a:spcAft>
                          <a:spcPts val="0"/>
                        </a:spcAft>
                      </a:pPr>
                      <a:r>
                        <a:rPr lang="en-US" sz="16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12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Sociability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85.79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0012"/>
                  </a:ext>
                </a:extLst>
              </a:tr>
              <a:tr h="282873">
                <a:tc>
                  <a:txBody>
                    <a:bodyPr/>
                    <a:lstStyle/>
                    <a:p>
                      <a:pPr marL="0" marR="0">
                        <a:lnSpc>
                          <a:spcPct val="107000"/>
                        </a:lnSpc>
                        <a:spcBef>
                          <a:spcPts val="0"/>
                        </a:spcBef>
                        <a:spcAft>
                          <a:spcPts val="0"/>
                        </a:spcAft>
                      </a:pPr>
                      <a:r>
                        <a:rPr lang="en-US" sz="16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13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Ops Orientation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84.14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0013"/>
                  </a:ext>
                </a:extLst>
              </a:tr>
              <a:tr h="282873">
                <a:tc>
                  <a:txBody>
                    <a:bodyPr/>
                    <a:lstStyle/>
                    <a:p>
                      <a:pPr marL="0" marR="0">
                        <a:lnSpc>
                          <a:spcPct val="107000"/>
                        </a:lnSpc>
                        <a:spcBef>
                          <a:spcPts val="0"/>
                        </a:spcBef>
                        <a:spcAft>
                          <a:spcPts val="0"/>
                        </a:spcAft>
                      </a:pPr>
                      <a:r>
                        <a:rPr lang="en-US" sz="16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14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Emotion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Mgmt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83.71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0014"/>
                  </a:ext>
                </a:extLst>
              </a:tr>
              <a:tr h="282873">
                <a:tc>
                  <a:txBody>
                    <a:bodyPr/>
                    <a:lstStyle/>
                    <a:p>
                      <a:pPr marL="0" marR="0">
                        <a:lnSpc>
                          <a:spcPct val="107000"/>
                        </a:lnSpc>
                        <a:spcBef>
                          <a:spcPts val="0"/>
                        </a:spcBef>
                        <a:spcAft>
                          <a:spcPts val="0"/>
                        </a:spcAft>
                      </a:pPr>
                      <a:r>
                        <a:rPr lang="en-US" sz="16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15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Followership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83.29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0015"/>
                  </a:ext>
                </a:extLst>
              </a:tr>
              <a:tr h="282873">
                <a:tc>
                  <a:txBody>
                    <a:bodyPr/>
                    <a:lstStyle/>
                    <a:p>
                      <a:pPr marL="0" marR="0">
                        <a:lnSpc>
                          <a:spcPct val="107000"/>
                        </a:lnSpc>
                        <a:spcBef>
                          <a:spcPts val="0"/>
                        </a:spcBef>
                        <a:spcAft>
                          <a:spcPts val="0"/>
                        </a:spcAft>
                      </a:pPr>
                      <a:r>
                        <a:rPr lang="en-US" sz="16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16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Learner/Teacher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81.93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DEDED"/>
                    </a:solidFill>
                  </a:tcPr>
                </a:tc>
                <a:extLst>
                  <a:ext uri="{0D108BD9-81ED-4DB2-BD59-A6C34878D82A}">
                    <a16:rowId xmlns:a16="http://schemas.microsoft.com/office/drawing/2014/main" val="10016"/>
                  </a:ext>
                </a:extLst>
              </a:tr>
              <a:tr h="141436">
                <a:tc>
                  <a:txBody>
                    <a:bodyPr/>
                    <a:lstStyle/>
                    <a:p>
                      <a:pPr marL="0" marR="0">
                        <a:lnSpc>
                          <a:spcPct val="107000"/>
                        </a:lnSpc>
                        <a:spcBef>
                          <a:spcPts val="0"/>
                        </a:spcBef>
                        <a:spcAft>
                          <a:spcPts val="0"/>
                        </a:spcAft>
                      </a:pPr>
                      <a:r>
                        <a:rPr lang="en-US" sz="16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17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Confidence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0" marR="0" algn="ct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81.00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10017"/>
                  </a:ext>
                </a:extLst>
              </a:tr>
              <a:tr h="117593">
                <a:tc>
                  <a:txBody>
                    <a:bodyPr/>
                    <a:lstStyle/>
                    <a:p>
                      <a:pPr marL="0" marR="0">
                        <a:lnSpc>
                          <a:spcPct val="107000"/>
                        </a:lnSpc>
                        <a:spcBef>
                          <a:spcPts val="0"/>
                        </a:spcBef>
                        <a:spcAft>
                          <a:spcPts val="0"/>
                        </a:spcAft>
                      </a:pPr>
                      <a:r>
                        <a:rPr lang="en-US" sz="16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18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Family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A69D"/>
                    </a:solidFill>
                  </a:tcPr>
                </a:tc>
                <a:tc>
                  <a:txBody>
                    <a:bodyPr/>
                    <a:lstStyle/>
                    <a:p>
                      <a:pPr marL="0" marR="0" algn="ct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75.86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483" marR="5948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A69D"/>
                    </a:solidFill>
                  </a:tcPr>
                </a:tc>
                <a:extLst>
                  <a:ext uri="{0D108BD9-81ED-4DB2-BD59-A6C34878D82A}">
                    <a16:rowId xmlns:a16="http://schemas.microsoft.com/office/drawing/2014/main" val="10018"/>
                  </a:ext>
                </a:extLst>
              </a:tr>
            </a:tbl>
          </a:graphicData>
        </a:graphic>
      </p:graphicFrame>
    </p:spTree>
    <p:extLst>
      <p:ext uri="{BB962C8B-B14F-4D97-AF65-F5344CB8AC3E}">
        <p14:creationId xmlns:p14="http://schemas.microsoft.com/office/powerpoint/2010/main" val="1313213904"/>
      </p:ext>
    </p:extLst>
  </p:cSld>
  <p:clrMapOvr>
    <a:masterClrMapping/>
  </p:clrMapOvr>
  <p:transition spd="slow">
    <p:wipe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D0ED0-9DF1-476B-93E5-7CB9FFE4CF8E}"/>
              </a:ext>
            </a:extLst>
          </p:cNvPr>
          <p:cNvSpPr>
            <a:spLocks noGrp="1"/>
          </p:cNvSpPr>
          <p:nvPr>
            <p:ph type="title"/>
          </p:nvPr>
        </p:nvSpPr>
        <p:spPr/>
        <p:txBody>
          <a:bodyPr/>
          <a:lstStyle/>
          <a:p>
            <a:r>
              <a:rPr lang="en-US" b="1" dirty="0"/>
              <a:t>Astronaut Selection</a:t>
            </a:r>
          </a:p>
        </p:txBody>
      </p:sp>
      <p:sp>
        <p:nvSpPr>
          <p:cNvPr id="3" name="Content Placeholder 2">
            <a:extLst>
              <a:ext uri="{FF2B5EF4-FFF2-40B4-BE49-F238E27FC236}">
                <a16:creationId xmlns:a16="http://schemas.microsoft.com/office/drawing/2014/main" id="{C6C1B83A-5C5F-4CE7-9470-1C3ED41A44A4}"/>
              </a:ext>
            </a:extLst>
          </p:cNvPr>
          <p:cNvSpPr>
            <a:spLocks noGrp="1"/>
          </p:cNvSpPr>
          <p:nvPr>
            <p:ph idx="1"/>
          </p:nvPr>
        </p:nvSpPr>
        <p:spPr>
          <a:xfrm>
            <a:off x="380998" y="3532124"/>
            <a:ext cx="11469625" cy="2510867"/>
          </a:xfrm>
        </p:spPr>
        <p:txBody>
          <a:bodyPr/>
          <a:lstStyle/>
          <a:p>
            <a:r>
              <a:rPr lang="en-US" dirty="0"/>
              <a:t>.</a:t>
            </a:r>
            <a:r>
              <a:rPr lang="en-US" sz="2400" dirty="0"/>
              <a:t>065% selection rate in 2017</a:t>
            </a:r>
          </a:p>
          <a:p>
            <a:r>
              <a:rPr lang="en-US" sz="2400" dirty="0"/>
              <a:t>Psychiatric qualification + psychological suitability + medical qualification</a:t>
            </a:r>
          </a:p>
        </p:txBody>
      </p:sp>
      <p:pic>
        <p:nvPicPr>
          <p:cNvPr id="6" name="Picture 5">
            <a:extLst>
              <a:ext uri="{FF2B5EF4-FFF2-40B4-BE49-F238E27FC236}">
                <a16:creationId xmlns:a16="http://schemas.microsoft.com/office/drawing/2014/main" id="{71165A2A-E00D-4F06-9224-C407242D43CF}"/>
              </a:ext>
            </a:extLst>
          </p:cNvPr>
          <p:cNvPicPr>
            <a:picLocks noChangeAspect="1"/>
          </p:cNvPicPr>
          <p:nvPr/>
        </p:nvPicPr>
        <p:blipFill rotWithShape="1">
          <a:blip r:embed="rId3"/>
          <a:srcRect l="63396" t="35262" r="11698" b="37939"/>
          <a:stretch/>
        </p:blipFill>
        <p:spPr>
          <a:xfrm>
            <a:off x="2196221" y="1078471"/>
            <a:ext cx="7799558" cy="2360382"/>
          </a:xfrm>
          <a:prstGeom prst="rect">
            <a:avLst/>
          </a:prstGeom>
        </p:spPr>
      </p:pic>
      <p:sp>
        <p:nvSpPr>
          <p:cNvPr id="7" name="Content Placeholder 2">
            <a:extLst>
              <a:ext uri="{FF2B5EF4-FFF2-40B4-BE49-F238E27FC236}">
                <a16:creationId xmlns:a16="http://schemas.microsoft.com/office/drawing/2014/main" id="{499188C3-4E8C-4C10-8CD8-6E7209CCAA92}"/>
              </a:ext>
            </a:extLst>
          </p:cNvPr>
          <p:cNvSpPr txBox="1">
            <a:spLocks/>
          </p:cNvSpPr>
          <p:nvPr/>
        </p:nvSpPr>
        <p:spPr>
          <a:xfrm>
            <a:off x="9584674" y="5871990"/>
            <a:ext cx="2505795" cy="27084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rgbClr val="00205C"/>
              </a:buClr>
              <a:buFont typeface="Wingdings" panose="05000000000000000000" pitchFamily="2" charset="2"/>
              <a:buChar char="§"/>
              <a:defRPr sz="20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Clr>
                <a:srgbClr val="A2C7E2"/>
              </a:buClr>
              <a:buFont typeface="Wingdings" panose="05000000000000000000" pitchFamily="2" charset="2"/>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Clr>
                <a:srgbClr val="FFDA00"/>
              </a:buClr>
              <a:buFont typeface="Wingdings" panose="05000000000000000000" pitchFamily="2" charset="2"/>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Clr>
                <a:srgbClr val="00205C"/>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Clr>
                <a:srgbClr val="FFDA00"/>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1400" dirty="0"/>
              <a:t>(Beven et al., 2018, </a:t>
            </a:r>
            <a:r>
              <a:rPr lang="en-US" sz="1400" dirty="0" err="1"/>
              <a:t>AsMA</a:t>
            </a:r>
            <a:r>
              <a:rPr lang="en-US" sz="1400" dirty="0"/>
              <a:t>)</a:t>
            </a:r>
          </a:p>
        </p:txBody>
      </p:sp>
      <p:pic>
        <p:nvPicPr>
          <p:cNvPr id="9" name="Picture 8">
            <a:extLst>
              <a:ext uri="{FF2B5EF4-FFF2-40B4-BE49-F238E27FC236}">
                <a16:creationId xmlns:a16="http://schemas.microsoft.com/office/drawing/2014/main" id="{C3E31DE6-FEB3-47F7-A6DA-1BDAD815FBA1}"/>
              </a:ext>
            </a:extLst>
          </p:cNvPr>
          <p:cNvPicPr>
            <a:picLocks noChangeAspect="1"/>
          </p:cNvPicPr>
          <p:nvPr/>
        </p:nvPicPr>
        <p:blipFill rotWithShape="1">
          <a:blip r:embed="rId4"/>
          <a:srcRect t="30474"/>
          <a:stretch/>
        </p:blipFill>
        <p:spPr>
          <a:xfrm>
            <a:off x="1048851" y="4505021"/>
            <a:ext cx="2949445" cy="1537970"/>
          </a:xfrm>
          <a:prstGeom prst="rect">
            <a:avLst/>
          </a:prstGeom>
        </p:spPr>
      </p:pic>
      <p:pic>
        <p:nvPicPr>
          <p:cNvPr id="11" name="Picture 10">
            <a:extLst>
              <a:ext uri="{FF2B5EF4-FFF2-40B4-BE49-F238E27FC236}">
                <a16:creationId xmlns:a16="http://schemas.microsoft.com/office/drawing/2014/main" id="{224F1E6D-6A94-49A7-9015-7BB86BCDF30C}"/>
              </a:ext>
            </a:extLst>
          </p:cNvPr>
          <p:cNvPicPr>
            <a:picLocks noChangeAspect="1"/>
          </p:cNvPicPr>
          <p:nvPr/>
        </p:nvPicPr>
        <p:blipFill>
          <a:blip r:embed="rId5"/>
          <a:stretch>
            <a:fillRect/>
          </a:stretch>
        </p:blipFill>
        <p:spPr>
          <a:xfrm>
            <a:off x="4477989" y="4489407"/>
            <a:ext cx="2072463" cy="1554347"/>
          </a:xfrm>
          <a:prstGeom prst="rect">
            <a:avLst/>
          </a:prstGeom>
        </p:spPr>
      </p:pic>
      <p:pic>
        <p:nvPicPr>
          <p:cNvPr id="13" name="Picture 12">
            <a:extLst>
              <a:ext uri="{FF2B5EF4-FFF2-40B4-BE49-F238E27FC236}">
                <a16:creationId xmlns:a16="http://schemas.microsoft.com/office/drawing/2014/main" id="{A52742F7-3795-4142-9568-6E2EA3AA1A64}"/>
              </a:ext>
            </a:extLst>
          </p:cNvPr>
          <p:cNvPicPr>
            <a:picLocks noChangeAspect="1"/>
          </p:cNvPicPr>
          <p:nvPr/>
        </p:nvPicPr>
        <p:blipFill rotWithShape="1">
          <a:blip r:embed="rId6"/>
          <a:srcRect b="11214"/>
          <a:stretch/>
        </p:blipFill>
        <p:spPr>
          <a:xfrm>
            <a:off x="7051262" y="4488645"/>
            <a:ext cx="2334210" cy="1554346"/>
          </a:xfrm>
          <a:prstGeom prst="rect">
            <a:avLst/>
          </a:prstGeom>
        </p:spPr>
      </p:pic>
      <p:pic>
        <p:nvPicPr>
          <p:cNvPr id="14" name="Picture 13">
            <a:extLst>
              <a:ext uri="{FF2B5EF4-FFF2-40B4-BE49-F238E27FC236}">
                <a16:creationId xmlns:a16="http://schemas.microsoft.com/office/drawing/2014/main" id="{3CB33001-04B8-4F7D-A0BA-E38793E7E93B}"/>
              </a:ext>
            </a:extLst>
          </p:cNvPr>
          <p:cNvPicPr>
            <a:picLocks noChangeAspect="1"/>
          </p:cNvPicPr>
          <p:nvPr/>
        </p:nvPicPr>
        <p:blipFill rotWithShape="1">
          <a:blip r:embed="rId7"/>
          <a:srcRect l="57778" t="23086" r="28016" b="11728"/>
          <a:stretch/>
        </p:blipFill>
        <p:spPr>
          <a:xfrm>
            <a:off x="10128739" y="3677690"/>
            <a:ext cx="1510869" cy="1949906"/>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1766883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3070F-5E69-487F-BC1F-4ADCBED8D9CF}"/>
              </a:ext>
            </a:extLst>
          </p:cNvPr>
          <p:cNvSpPr>
            <a:spLocks noGrp="1"/>
          </p:cNvSpPr>
          <p:nvPr>
            <p:ph type="title"/>
          </p:nvPr>
        </p:nvSpPr>
        <p:spPr/>
        <p:txBody>
          <a:bodyPr/>
          <a:lstStyle/>
          <a:p>
            <a:r>
              <a:rPr lang="en-US" b="1" dirty="0"/>
              <a:t>Astronaut Selection: Recent ASCAN classes</a:t>
            </a:r>
          </a:p>
        </p:txBody>
      </p:sp>
      <p:sp>
        <p:nvSpPr>
          <p:cNvPr id="3" name="Content Placeholder 2">
            <a:extLst>
              <a:ext uri="{FF2B5EF4-FFF2-40B4-BE49-F238E27FC236}">
                <a16:creationId xmlns:a16="http://schemas.microsoft.com/office/drawing/2014/main" id="{4A15095D-8282-4201-98A6-1571743DC824}"/>
              </a:ext>
            </a:extLst>
          </p:cNvPr>
          <p:cNvSpPr>
            <a:spLocks noGrp="1"/>
          </p:cNvSpPr>
          <p:nvPr>
            <p:ph idx="1"/>
          </p:nvPr>
        </p:nvSpPr>
        <p:spPr>
          <a:xfrm>
            <a:off x="1545535" y="1521424"/>
            <a:ext cx="3236845" cy="566531"/>
          </a:xfrm>
        </p:spPr>
        <p:txBody>
          <a:bodyPr>
            <a:normAutofit/>
          </a:bodyPr>
          <a:lstStyle/>
          <a:p>
            <a:pPr marL="0" indent="0" algn="ctr">
              <a:buNone/>
            </a:pPr>
            <a:r>
              <a:rPr lang="en-US" sz="2800" b="1" dirty="0"/>
              <a:t>2017 – the “Turtles”</a:t>
            </a:r>
          </a:p>
        </p:txBody>
      </p:sp>
      <p:pic>
        <p:nvPicPr>
          <p:cNvPr id="22530" name="Picture 2" descr="2017 NASA Astronaut Class">
            <a:extLst>
              <a:ext uri="{FF2B5EF4-FFF2-40B4-BE49-F238E27FC236}">
                <a16:creationId xmlns:a16="http://schemas.microsoft.com/office/drawing/2014/main" id="{6774C44A-7D00-4D7E-BAB1-B848B573DC70}"/>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5900"/>
                    </a14:imgEffect>
                    <a14:imgEffect>
                      <a14:brightnessContrast bright="20000"/>
                    </a14:imgEffect>
                  </a14:imgLayer>
                </a14:imgProps>
              </a:ext>
              <a:ext uri="{28A0092B-C50C-407E-A947-70E740481C1C}">
                <a14:useLocalDpi xmlns:a14="http://schemas.microsoft.com/office/drawing/2010/main" val="0"/>
              </a:ext>
            </a:extLst>
          </a:blip>
          <a:srcRect t="14720" b="13872"/>
          <a:stretch/>
        </p:blipFill>
        <p:spPr bwMode="auto">
          <a:xfrm>
            <a:off x="164502" y="2132840"/>
            <a:ext cx="5762952" cy="3292250"/>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a:extLst>
              <a:ext uri="{FF2B5EF4-FFF2-40B4-BE49-F238E27FC236}">
                <a16:creationId xmlns:a16="http://schemas.microsoft.com/office/drawing/2014/main" id="{86B383E2-4F69-4674-8796-5C72613B69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6258" y="2132840"/>
            <a:ext cx="5852890" cy="3292250"/>
          </a:xfrm>
          <a:prstGeom prst="rect">
            <a:avLst/>
          </a:prstGeom>
          <a:noFill/>
          <a:extLst>
            <a:ext uri="{909E8E84-426E-40DD-AFC4-6F175D3DCCD1}">
              <a14:hiddenFill xmlns:a14="http://schemas.microsoft.com/office/drawing/2010/main">
                <a:solidFill>
                  <a:srgbClr val="FFFFFF"/>
                </a:solidFill>
              </a14:hiddenFill>
            </a:ext>
          </a:extLst>
        </p:spPr>
      </p:pic>
      <p:pic>
        <p:nvPicPr>
          <p:cNvPr id="22534" name="Picture 6">
            <a:extLst>
              <a:ext uri="{FF2B5EF4-FFF2-40B4-BE49-F238E27FC236}">
                <a16:creationId xmlns:a16="http://schemas.microsoft.com/office/drawing/2014/main" id="{5BD7C458-B3B6-48D9-B1B0-E0F947C84E1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420" y="1480131"/>
            <a:ext cx="1318713" cy="1305417"/>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a:extLst>
              <a:ext uri="{FF2B5EF4-FFF2-40B4-BE49-F238E27FC236}">
                <a16:creationId xmlns:a16="http://schemas.microsoft.com/office/drawing/2014/main" id="{3B0E9770-6115-4540-95D9-3F835A7E94B3}"/>
              </a:ext>
            </a:extLst>
          </p:cNvPr>
          <p:cNvSpPr txBox="1">
            <a:spLocks/>
          </p:cNvSpPr>
          <p:nvPr/>
        </p:nvSpPr>
        <p:spPr>
          <a:xfrm>
            <a:off x="7474280" y="1518848"/>
            <a:ext cx="3236845" cy="5665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205C"/>
              </a:buClr>
              <a:buFont typeface="Wingdings" panose="05000000000000000000" pitchFamily="2" charset="2"/>
              <a:buChar char="§"/>
              <a:defRPr sz="20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Clr>
                <a:srgbClr val="A2C7E2"/>
              </a:buClr>
              <a:buFont typeface="Wingdings" panose="05000000000000000000" pitchFamily="2" charset="2"/>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Clr>
                <a:srgbClr val="FFDA00"/>
              </a:buClr>
              <a:buFont typeface="Wingdings" panose="05000000000000000000" pitchFamily="2" charset="2"/>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Clr>
                <a:srgbClr val="00205C"/>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Clr>
                <a:srgbClr val="FFDA00"/>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en-US" sz="2800" b="1" dirty="0"/>
              <a:t>2021 – the “Flies”</a:t>
            </a:r>
          </a:p>
        </p:txBody>
      </p:sp>
      <p:sp>
        <p:nvSpPr>
          <p:cNvPr id="7" name="TextBox 6">
            <a:extLst>
              <a:ext uri="{FF2B5EF4-FFF2-40B4-BE49-F238E27FC236}">
                <a16:creationId xmlns:a16="http://schemas.microsoft.com/office/drawing/2014/main" id="{8806D299-34A8-4AFC-80BA-1AEA89DD4E9A}"/>
              </a:ext>
            </a:extLst>
          </p:cNvPr>
          <p:cNvSpPr txBox="1"/>
          <p:nvPr/>
        </p:nvSpPr>
        <p:spPr>
          <a:xfrm>
            <a:off x="8405870" y="5469976"/>
            <a:ext cx="2038121" cy="338554"/>
          </a:xfrm>
          <a:prstGeom prst="rect">
            <a:avLst/>
          </a:prstGeom>
          <a:noFill/>
        </p:spPr>
        <p:txBody>
          <a:bodyPr wrap="square" rtlCol="0">
            <a:spAutoFit/>
          </a:bodyPr>
          <a:lstStyle/>
          <a:p>
            <a:r>
              <a:rPr lang="en-US" sz="1600" i="1" dirty="0"/>
              <a:t>with UAE partners</a:t>
            </a:r>
          </a:p>
        </p:txBody>
      </p:sp>
      <p:pic>
        <p:nvPicPr>
          <p:cNvPr id="1028" name="Picture 4">
            <a:extLst>
              <a:ext uri="{FF2B5EF4-FFF2-40B4-BE49-F238E27FC236}">
                <a16:creationId xmlns:a16="http://schemas.microsoft.com/office/drawing/2014/main" id="{5A4E711A-64E9-92B6-3CBA-4DB83C4AF16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97251" y="1591238"/>
            <a:ext cx="1104747" cy="1288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462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038" y="1262479"/>
            <a:ext cx="4249627" cy="4700743"/>
          </a:xfrm>
        </p:spPr>
        <p:txBody>
          <a:bodyPr>
            <a:normAutofit fontScale="92500" lnSpcReduction="20000"/>
          </a:bodyPr>
          <a:lstStyle/>
          <a:p>
            <a:r>
              <a:rPr lang="en-US" sz="2800" dirty="0">
                <a:ln w="0"/>
                <a:solidFill>
                  <a:schemeClr val="tx1"/>
                </a:solidFill>
                <a:latin typeface="Calibri" panose="020F0502020204030204" pitchFamily="34" charset="0"/>
                <a:cs typeface="Calibri" panose="020F0502020204030204" pitchFamily="34" charset="0"/>
              </a:rPr>
              <a:t>Use holistic approach to both technical needs and living and working together team needs</a:t>
            </a:r>
          </a:p>
          <a:p>
            <a:endParaRPr lang="en-US" sz="800" dirty="0">
              <a:ln w="0"/>
              <a:solidFill>
                <a:schemeClr val="tx1"/>
              </a:solidFill>
              <a:latin typeface="Calibri" panose="020F0502020204030204" pitchFamily="34" charset="0"/>
              <a:cs typeface="Calibri" panose="020F0502020204030204" pitchFamily="34" charset="0"/>
            </a:endParaRPr>
          </a:p>
          <a:p>
            <a:r>
              <a:rPr lang="en-US" sz="2800" dirty="0">
                <a:ln w="0"/>
                <a:solidFill>
                  <a:schemeClr val="tx1"/>
                </a:solidFill>
                <a:latin typeface="Calibri" panose="020F0502020204030204" pitchFamily="34" charset="0"/>
                <a:cs typeface="Calibri" panose="020F0502020204030204" pitchFamily="34" charset="0"/>
              </a:rPr>
              <a:t>Political influences, radiation/physio limits</a:t>
            </a:r>
          </a:p>
          <a:p>
            <a:pPr marL="0" indent="0">
              <a:buNone/>
            </a:pPr>
            <a:endParaRPr lang="en-US" sz="800" dirty="0">
              <a:ln w="0"/>
              <a:solidFill>
                <a:schemeClr val="tx1"/>
              </a:solidFill>
              <a:latin typeface="Calibri" panose="020F0502020204030204" pitchFamily="34" charset="0"/>
              <a:cs typeface="Calibri" panose="020F0502020204030204" pitchFamily="34" charset="0"/>
            </a:endParaRPr>
          </a:p>
          <a:p>
            <a:r>
              <a:rPr lang="en-US" sz="2800" dirty="0">
                <a:ln w="0"/>
                <a:solidFill>
                  <a:schemeClr val="tx1"/>
                </a:solidFill>
                <a:latin typeface="Calibri" panose="020F0502020204030204" pitchFamily="34" charset="0"/>
                <a:cs typeface="Calibri" panose="020F0502020204030204" pitchFamily="34" charset="0"/>
              </a:rPr>
              <a:t>Practically, identify red flags, but focus on monitoring</a:t>
            </a:r>
          </a:p>
          <a:p>
            <a:pPr lvl="1"/>
            <a:r>
              <a:rPr lang="en-US" sz="2600" dirty="0">
                <a:ln w="0"/>
                <a:solidFill>
                  <a:schemeClr val="tx1"/>
                </a:solidFill>
                <a:latin typeface="Calibri" panose="020F0502020204030204" pitchFamily="34" charset="0"/>
                <a:cs typeface="Calibri" panose="020F0502020204030204" pitchFamily="34" charset="0"/>
              </a:rPr>
              <a:t>Agent-based modeling</a:t>
            </a:r>
          </a:p>
          <a:p>
            <a:pPr lvl="1"/>
            <a:r>
              <a:rPr lang="en-US" sz="2600" dirty="0">
                <a:ln w="0"/>
                <a:solidFill>
                  <a:schemeClr val="tx1"/>
                </a:solidFill>
                <a:latin typeface="Calibri" panose="020F0502020204030204" pitchFamily="34" charset="0"/>
                <a:cs typeface="Calibri" panose="020F0502020204030204" pitchFamily="34" charset="0"/>
              </a:rPr>
              <a:t>Identify friction points </a:t>
            </a:r>
          </a:p>
          <a:p>
            <a:pPr lvl="1"/>
            <a:r>
              <a:rPr lang="en-US" sz="2600" dirty="0">
                <a:ln w="0"/>
                <a:solidFill>
                  <a:schemeClr val="tx1"/>
                </a:solidFill>
                <a:latin typeface="Calibri" panose="020F0502020204030204" pitchFamily="34" charset="0"/>
                <a:cs typeface="Calibri" panose="020F0502020204030204" pitchFamily="34" charset="0"/>
              </a:rPr>
              <a:t>Composition at the task level</a:t>
            </a:r>
          </a:p>
          <a:p>
            <a:pPr lvl="1"/>
            <a:r>
              <a:rPr lang="en-US" sz="2600" dirty="0">
                <a:ln w="0"/>
                <a:solidFill>
                  <a:schemeClr val="tx1"/>
                </a:solidFill>
                <a:latin typeface="Calibri" panose="020F0502020204030204" pitchFamily="34" charset="0"/>
                <a:cs typeface="Calibri" panose="020F0502020204030204" pitchFamily="34" charset="0"/>
              </a:rPr>
              <a:t>Readiness</a:t>
            </a:r>
          </a:p>
          <a:p>
            <a:pPr lvl="1"/>
            <a:endParaRPr lang="en-US" sz="2400" dirty="0">
              <a:ln w="0"/>
              <a:solidFill>
                <a:schemeClr val="tx1"/>
              </a:solidFill>
              <a:latin typeface="Calibri" panose="020F0502020204030204" pitchFamily="34" charset="0"/>
              <a:cs typeface="Calibri" panose="020F0502020204030204" pitchFamily="34" charset="0"/>
            </a:endParaRPr>
          </a:p>
        </p:txBody>
      </p:sp>
      <p:sp>
        <p:nvSpPr>
          <p:cNvPr id="7" name="TextBox 6"/>
          <p:cNvSpPr txBox="1"/>
          <p:nvPr/>
        </p:nvSpPr>
        <p:spPr>
          <a:xfrm>
            <a:off x="7808337" y="5796149"/>
            <a:ext cx="4249627" cy="253916"/>
          </a:xfrm>
          <a:prstGeom prst="rect">
            <a:avLst/>
          </a:prstGeom>
          <a:noFill/>
        </p:spPr>
        <p:txBody>
          <a:bodyPr wrap="square" rtlCol="0">
            <a:spAutoFit/>
          </a:bodyPr>
          <a:lstStyle/>
          <a:p>
            <a:r>
              <a:rPr lang="en-US" sz="1050" dirty="0">
                <a:latin typeface="Calibri" panose="020F0502020204030204" pitchFamily="34" charset="0"/>
                <a:cs typeface="Calibri" panose="020F0502020204030204" pitchFamily="34" charset="0"/>
              </a:rPr>
              <a:t>(Bell et al., 2015; Contractor et al., 2017; Fiore et al., 2015; Schmidt, 2015)</a:t>
            </a:r>
          </a:p>
        </p:txBody>
      </p:sp>
      <p:pic>
        <p:nvPicPr>
          <p:cNvPr id="12" name="Picture 4" descr="File:ISS emblem.png - Wikimedia Commons">
            <a:extLst>
              <a:ext uri="{FF2B5EF4-FFF2-40B4-BE49-F238E27FC236}">
                <a16:creationId xmlns:a16="http://schemas.microsoft.com/office/drawing/2014/main" id="{62612B0C-ED8B-4059-B9AE-E2AFD544AD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5096" y="2159765"/>
            <a:ext cx="1060419" cy="106041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Mars colony">
            <a:extLst>
              <a:ext uri="{FF2B5EF4-FFF2-40B4-BE49-F238E27FC236}">
                <a16:creationId xmlns:a16="http://schemas.microsoft.com/office/drawing/2014/main" id="{E51DC9A4-7C32-48B3-8546-F5F9A8DA1D1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2" t="-490" r="-96" b="428"/>
          <a:stretch/>
        </p:blipFill>
        <p:spPr bwMode="auto">
          <a:xfrm>
            <a:off x="4567365" y="1391383"/>
            <a:ext cx="7624635" cy="4075233"/>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a:extLst>
              <a:ext uri="{FF2B5EF4-FFF2-40B4-BE49-F238E27FC236}">
                <a16:creationId xmlns:a16="http://schemas.microsoft.com/office/drawing/2014/main" id="{34A9E602-4A1C-4FD1-9975-65BB2671178B}"/>
              </a:ext>
            </a:extLst>
          </p:cNvPr>
          <p:cNvSpPr txBox="1">
            <a:spLocks/>
          </p:cNvSpPr>
          <p:nvPr/>
        </p:nvSpPr>
        <p:spPr>
          <a:xfrm>
            <a:off x="468777" y="367179"/>
            <a:ext cx="8568267" cy="496888"/>
          </a:xfrm>
          <a:prstGeom prst="rect">
            <a:avLst/>
          </a:prstGeom>
        </p:spPr>
        <p:txBody>
          <a:bodyPr vert="horz" lIns="91440" tIns="0" rIns="91440" bIns="0" rtlCol="0" anchor="b">
            <a:noAutofit/>
          </a:bodyPr>
          <a:lstStyle>
            <a:lvl1pPr marL="0" indent="0" algn="l" defTabSz="914400" rtl="0" eaLnBrk="1" latinLnBrk="0" hangingPunct="1">
              <a:lnSpc>
                <a:spcPct val="90000"/>
              </a:lnSpc>
              <a:spcBef>
                <a:spcPct val="0"/>
              </a:spcBef>
              <a:buNone/>
              <a:defRPr sz="3200" kern="1200">
                <a:solidFill>
                  <a:srgbClr val="00205C"/>
                </a:solidFill>
                <a:latin typeface="+mj-lt"/>
                <a:ea typeface="+mj-ea"/>
                <a:cs typeface="+mj-cs"/>
              </a:defRPr>
            </a:lvl1pPr>
          </a:lstStyle>
          <a:p>
            <a:r>
              <a:rPr lang="en-US" b="1" dirty="0"/>
              <a:t>Team Composition: There is no perfect crew!</a:t>
            </a:r>
          </a:p>
        </p:txBody>
      </p:sp>
    </p:spTree>
    <p:extLst>
      <p:ext uri="{BB962C8B-B14F-4D97-AF65-F5344CB8AC3E}">
        <p14:creationId xmlns:p14="http://schemas.microsoft.com/office/powerpoint/2010/main" val="1271982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7D256DC-C8B9-4B59-B32A-AC11D17CF9D1}"/>
              </a:ext>
            </a:extLst>
          </p:cNvPr>
          <p:cNvSpPr/>
          <p:nvPr/>
        </p:nvSpPr>
        <p:spPr bwMode="auto">
          <a:xfrm>
            <a:off x="7565848" y="2148288"/>
            <a:ext cx="4423954" cy="3845201"/>
          </a:xfrm>
          <a:prstGeom prst="rect">
            <a:avLst/>
          </a:prstGeom>
          <a:solidFill>
            <a:schemeClr val="bg1"/>
          </a:solidFill>
          <a:ln>
            <a:headEnd type="none" w="sm" len="sm"/>
            <a:tailEnd type="none" w="sm" len="s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pic>
        <p:nvPicPr>
          <p:cNvPr id="2" name="Picture 1">
            <a:extLst>
              <a:ext uri="{FF2B5EF4-FFF2-40B4-BE49-F238E27FC236}">
                <a16:creationId xmlns:a16="http://schemas.microsoft.com/office/drawing/2014/main" id="{104FC50E-BC08-42B2-B83A-8AFEB5109305}"/>
              </a:ext>
            </a:extLst>
          </p:cNvPr>
          <p:cNvPicPr>
            <a:picLocks noChangeAspect="1"/>
          </p:cNvPicPr>
          <p:nvPr/>
        </p:nvPicPr>
        <p:blipFill rotWithShape="1">
          <a:blip r:embed="rId3"/>
          <a:srcRect l="1366" t="2949" r="2231" b="2211"/>
          <a:stretch/>
        </p:blipFill>
        <p:spPr>
          <a:xfrm>
            <a:off x="4580193" y="2003504"/>
            <a:ext cx="2974638" cy="3989985"/>
          </a:xfrm>
          <a:prstGeom prst="rect">
            <a:avLst/>
          </a:prstGeom>
        </p:spPr>
      </p:pic>
      <p:sp>
        <p:nvSpPr>
          <p:cNvPr id="3" name="Content Placeholder 1">
            <a:extLst>
              <a:ext uri="{FF2B5EF4-FFF2-40B4-BE49-F238E27FC236}">
                <a16:creationId xmlns:a16="http://schemas.microsoft.com/office/drawing/2014/main" id="{49EF394E-DE0A-45C5-83C0-615425E2137C}"/>
              </a:ext>
            </a:extLst>
          </p:cNvPr>
          <p:cNvSpPr>
            <a:spLocks noGrp="1"/>
          </p:cNvSpPr>
          <p:nvPr>
            <p:ph idx="1"/>
          </p:nvPr>
        </p:nvSpPr>
        <p:spPr>
          <a:xfrm>
            <a:off x="627976" y="1547724"/>
            <a:ext cx="9751058" cy="523221"/>
          </a:xfrm>
        </p:spPr>
        <p:txBody>
          <a:bodyPr>
            <a:normAutofit/>
          </a:bodyPr>
          <a:lstStyle/>
          <a:p>
            <a:r>
              <a:rPr lang="en-US" dirty="0"/>
              <a:t>HI-SEAS missions 2-5      </a:t>
            </a:r>
            <a:r>
              <a:rPr lang="en-US" sz="1200" b="0" i="1" dirty="0"/>
              <a:t>(Binsted et al., 2021, 2022; NASA </a:t>
            </a:r>
            <a:r>
              <a:rPr lang="en-US" sz="1200" i="1" dirty="0"/>
              <a:t>IWS conference; data from Co-Is B. </a:t>
            </a:r>
            <a:r>
              <a:rPr lang="en-US" sz="1200" i="1" dirty="0" err="1"/>
              <a:t>Schiro</a:t>
            </a:r>
            <a:r>
              <a:rPr lang="en-US" sz="1200" i="1" dirty="0"/>
              <a:t>, P. Roma)</a:t>
            </a:r>
            <a:endParaRPr lang="en-US" b="0" i="1" dirty="0"/>
          </a:p>
        </p:txBody>
      </p:sp>
      <p:sp>
        <p:nvSpPr>
          <p:cNvPr id="4" name="Title 2">
            <a:extLst>
              <a:ext uri="{FF2B5EF4-FFF2-40B4-BE49-F238E27FC236}">
                <a16:creationId xmlns:a16="http://schemas.microsoft.com/office/drawing/2014/main" id="{BB887D70-C8D8-4A20-B456-3A03776F64B5}"/>
              </a:ext>
            </a:extLst>
          </p:cNvPr>
          <p:cNvSpPr>
            <a:spLocks noGrp="1"/>
          </p:cNvSpPr>
          <p:nvPr>
            <p:ph type="title"/>
          </p:nvPr>
        </p:nvSpPr>
        <p:spPr>
          <a:xfrm>
            <a:off x="471560" y="363579"/>
            <a:ext cx="10063890" cy="550863"/>
          </a:xfrm>
        </p:spPr>
        <p:txBody>
          <a:bodyPr vert="horz" lIns="91440" tIns="0" rIns="91440" bIns="0" rtlCol="0" anchor="b">
            <a:noAutofit/>
          </a:bodyPr>
          <a:lstStyle/>
          <a:p>
            <a:r>
              <a:rPr lang="en-US" b="1" dirty="0"/>
              <a:t>Selection and Composition</a:t>
            </a:r>
          </a:p>
        </p:txBody>
      </p:sp>
      <p:sp>
        <p:nvSpPr>
          <p:cNvPr id="5" name="Rectangle 4">
            <a:extLst>
              <a:ext uri="{FF2B5EF4-FFF2-40B4-BE49-F238E27FC236}">
                <a16:creationId xmlns:a16="http://schemas.microsoft.com/office/drawing/2014/main" id="{19114064-E03F-4A2F-9F6A-2ECE38B630A1}"/>
              </a:ext>
            </a:extLst>
          </p:cNvPr>
          <p:cNvSpPr/>
          <p:nvPr/>
        </p:nvSpPr>
        <p:spPr>
          <a:xfrm>
            <a:off x="392054" y="1006985"/>
            <a:ext cx="11779625" cy="523220"/>
          </a:xfrm>
          <a:prstGeom prst="rect">
            <a:avLst/>
          </a:prstGeom>
        </p:spPr>
        <p:txBody>
          <a:bodyPr wrap="square">
            <a:spAutoFit/>
          </a:bodyPr>
          <a:lstStyle/>
          <a:p>
            <a:pPr lvl="0" eaLnBrk="1" hangingPunct="1">
              <a:spcBef>
                <a:spcPts val="0"/>
              </a:spcBef>
              <a:spcAft>
                <a:spcPts val="600"/>
              </a:spcAft>
              <a:buSzPct val="80000"/>
              <a:tabLst>
                <a:tab pos="8856663" algn="r"/>
              </a:tabLst>
            </a:pPr>
            <a:r>
              <a:rPr lang="en-US" sz="2800" kern="0" dirty="0">
                <a:latin typeface="Calibri"/>
                <a:cs typeface="Helvetica" pitchFamily="34" charset="0"/>
              </a:rPr>
              <a:t>Personality and team composition affect enactment of team skills, performance</a:t>
            </a:r>
          </a:p>
        </p:txBody>
      </p:sp>
      <p:pic>
        <p:nvPicPr>
          <p:cNvPr id="7" name="Picture 6">
            <a:extLst>
              <a:ext uri="{FF2B5EF4-FFF2-40B4-BE49-F238E27FC236}">
                <a16:creationId xmlns:a16="http://schemas.microsoft.com/office/drawing/2014/main" id="{C41617C0-7E9A-4121-BA7B-F11C2C7B077A}"/>
              </a:ext>
            </a:extLst>
          </p:cNvPr>
          <p:cNvPicPr>
            <a:picLocks noChangeAspect="1"/>
          </p:cNvPicPr>
          <p:nvPr/>
        </p:nvPicPr>
        <p:blipFill>
          <a:blip r:embed="rId4"/>
          <a:stretch>
            <a:fillRect/>
          </a:stretch>
        </p:blipFill>
        <p:spPr>
          <a:xfrm>
            <a:off x="7585991" y="2252503"/>
            <a:ext cx="4365077" cy="3615247"/>
          </a:xfrm>
          <a:prstGeom prst="rect">
            <a:avLst/>
          </a:prstGeom>
        </p:spPr>
      </p:pic>
      <p:sp>
        <p:nvSpPr>
          <p:cNvPr id="8" name="Rectangle 7">
            <a:extLst>
              <a:ext uri="{FF2B5EF4-FFF2-40B4-BE49-F238E27FC236}">
                <a16:creationId xmlns:a16="http://schemas.microsoft.com/office/drawing/2014/main" id="{CA3B9EBB-5270-4634-A6BB-0CD5B93AD4EE}"/>
              </a:ext>
            </a:extLst>
          </p:cNvPr>
          <p:cNvSpPr/>
          <p:nvPr/>
        </p:nvSpPr>
        <p:spPr>
          <a:xfrm>
            <a:off x="9646696" y="4212446"/>
            <a:ext cx="2393854" cy="1569660"/>
          </a:xfrm>
          <a:prstGeom prst="rect">
            <a:avLst/>
          </a:prstGeom>
        </p:spPr>
        <p:txBody>
          <a:bodyPr wrap="square">
            <a:spAutoFit/>
          </a:bodyPr>
          <a:lstStyle/>
          <a:p>
            <a:pPr marL="0" marR="0">
              <a:spcBef>
                <a:spcPts val="0"/>
              </a:spcBef>
              <a:spcAft>
                <a:spcPts val="0"/>
              </a:spcAft>
            </a:pPr>
            <a:r>
              <a:rPr lang="en-US" sz="1600" i="1" dirty="0">
                <a:latin typeface="+mn-lt"/>
                <a:ea typeface="Calibri" panose="020F0502020204030204" pitchFamily="34" charset="0"/>
                <a:cs typeface="Times New Roman" panose="02020603050405020304" pitchFamily="18" charset="0"/>
              </a:rPr>
              <a:t>EVAs with more</a:t>
            </a:r>
            <a:r>
              <a:rPr lang="en-US" sz="1600" b="1" i="1" dirty="0">
                <a:latin typeface="+mn-lt"/>
                <a:ea typeface="Calibri" panose="020F0502020204030204" pitchFamily="34" charset="0"/>
                <a:cs typeface="Times New Roman" panose="02020603050405020304" pitchFamily="18" charset="0"/>
              </a:rPr>
              <a:t> self-serving</a:t>
            </a:r>
            <a:r>
              <a:rPr lang="en-US" sz="1600" i="1" dirty="0">
                <a:latin typeface="+mn-lt"/>
                <a:ea typeface="Calibri" panose="020F0502020204030204" pitchFamily="34" charset="0"/>
                <a:cs typeface="Times New Roman" panose="02020603050405020304" pitchFamily="18" charset="0"/>
              </a:rPr>
              <a:t> individuals were less efficient, less stable in efficiency, and less stable overall performance of geology tasks. </a:t>
            </a:r>
            <a:endParaRPr lang="en-US" sz="1600" dirty="0">
              <a:latin typeface="+mn-lt"/>
              <a:ea typeface="Calibri" panose="020F050202020403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6C2DB60A-8C2F-491A-BF7C-9C54884DC8E1}"/>
              </a:ext>
            </a:extLst>
          </p:cNvPr>
          <p:cNvSpPr/>
          <p:nvPr/>
        </p:nvSpPr>
        <p:spPr bwMode="auto">
          <a:xfrm>
            <a:off x="224579" y="2252503"/>
            <a:ext cx="4346487" cy="3665069"/>
          </a:xfrm>
          <a:prstGeom prst="rect">
            <a:avLst/>
          </a:prstGeom>
          <a:solidFill>
            <a:schemeClr val="bg1"/>
          </a:solidFill>
          <a:ln>
            <a:headEnd type="none" w="sm" len="sm"/>
            <a:tailEnd type="none" w="sm" len="sm"/>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pic>
        <p:nvPicPr>
          <p:cNvPr id="12" name="Picture 11">
            <a:extLst>
              <a:ext uri="{FF2B5EF4-FFF2-40B4-BE49-F238E27FC236}">
                <a16:creationId xmlns:a16="http://schemas.microsoft.com/office/drawing/2014/main" id="{019D15CE-D0FD-4297-AF54-5EC076ED0C71}"/>
              </a:ext>
            </a:extLst>
          </p:cNvPr>
          <p:cNvPicPr>
            <a:picLocks noChangeAspect="1"/>
          </p:cNvPicPr>
          <p:nvPr/>
        </p:nvPicPr>
        <p:blipFill rotWithShape="1">
          <a:blip r:embed="rId5"/>
          <a:srcRect l="867" r="2913"/>
          <a:stretch/>
        </p:blipFill>
        <p:spPr>
          <a:xfrm>
            <a:off x="246613" y="2350950"/>
            <a:ext cx="4307754" cy="1932093"/>
          </a:xfrm>
          <a:prstGeom prst="rect">
            <a:avLst/>
          </a:prstGeom>
          <a:solidFill>
            <a:schemeClr val="bg1"/>
          </a:solidFill>
        </p:spPr>
      </p:pic>
      <p:sp>
        <p:nvSpPr>
          <p:cNvPr id="13" name="Rectangle 12">
            <a:extLst>
              <a:ext uri="{FF2B5EF4-FFF2-40B4-BE49-F238E27FC236}">
                <a16:creationId xmlns:a16="http://schemas.microsoft.com/office/drawing/2014/main" id="{6602CA9C-8CC0-4306-A26D-8984589AB8EE}"/>
              </a:ext>
            </a:extLst>
          </p:cNvPr>
          <p:cNvSpPr/>
          <p:nvPr/>
        </p:nvSpPr>
        <p:spPr>
          <a:xfrm>
            <a:off x="1017109" y="4485300"/>
            <a:ext cx="2795290" cy="830997"/>
          </a:xfrm>
          <a:prstGeom prst="rect">
            <a:avLst/>
          </a:prstGeom>
          <a:solidFill>
            <a:schemeClr val="bg1"/>
          </a:solidFill>
        </p:spPr>
        <p:txBody>
          <a:bodyPr wrap="square">
            <a:spAutoFit/>
          </a:bodyPr>
          <a:lstStyle/>
          <a:p>
            <a:r>
              <a:rPr lang="en-US" sz="1600" i="1" dirty="0">
                <a:latin typeface="+mn-lt"/>
              </a:rPr>
              <a:t>EVAs with more </a:t>
            </a:r>
            <a:r>
              <a:rPr lang="en-US" sz="1600" b="1" i="1" dirty="0">
                <a:latin typeface="+mn-lt"/>
              </a:rPr>
              <a:t>cooperative</a:t>
            </a:r>
            <a:r>
              <a:rPr lang="en-US" sz="1600" i="1" dirty="0">
                <a:latin typeface="+mn-lt"/>
              </a:rPr>
              <a:t> individuals were more efficient and more stable in efficiency. </a:t>
            </a:r>
          </a:p>
        </p:txBody>
      </p:sp>
    </p:spTree>
    <p:extLst>
      <p:ext uri="{BB962C8B-B14F-4D97-AF65-F5344CB8AC3E}">
        <p14:creationId xmlns:p14="http://schemas.microsoft.com/office/powerpoint/2010/main" val="3464592108"/>
      </p:ext>
    </p:extLst>
  </p:cSld>
  <p:clrMapOvr>
    <a:masterClrMapping/>
  </p:clrMapOvr>
  <p:transition spd="slow">
    <p:wipe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71E3CC-8ED3-427F-B724-D41AF75352D0}"/>
              </a:ext>
            </a:extLst>
          </p:cNvPr>
          <p:cNvSpPr txBox="1">
            <a:spLocks/>
          </p:cNvSpPr>
          <p:nvPr/>
        </p:nvSpPr>
        <p:spPr bwMode="auto">
          <a:xfrm>
            <a:off x="1205431" y="1766211"/>
            <a:ext cx="4479216" cy="3282371"/>
          </a:xfrm>
          <a:prstGeom prst="rect">
            <a:avLst/>
          </a:prstGeom>
          <a:noFill/>
          <a:ln w="9525">
            <a:noFill/>
            <a:miter lim="800000"/>
            <a:headEnd/>
            <a:tailEnd/>
          </a:ln>
          <a:effectLst/>
        </p:spPr>
        <p:txBody>
          <a:bodyPr vert="horz" wrap="square" lIns="90488" tIns="44450" rIns="90488" bIns="44450" numCol="1" anchor="t" anchorCtr="0" compatLnSpc="1">
            <a:prstTxWarp prst="textNoShape">
              <a:avLst/>
            </a:prstTxWarp>
            <a:normAutofit/>
          </a:bodyPr>
          <a:lstStyle>
            <a:lvl1pPr marL="400050" indent="-400050" algn="l" rtl="0" eaLnBrk="1" fontAlgn="base" hangingPunct="1">
              <a:spcBef>
                <a:spcPct val="30000"/>
              </a:spcBef>
              <a:spcAft>
                <a:spcPct val="0"/>
              </a:spcAft>
              <a:buFont typeface="Wingdings" pitchFamily="2" charset="2"/>
              <a:buChar char="Ø"/>
              <a:defRPr sz="2000">
                <a:solidFill>
                  <a:schemeClr val="tx1"/>
                </a:solidFill>
                <a:latin typeface="+mn-lt"/>
                <a:ea typeface="+mn-ea"/>
                <a:cs typeface="+mn-cs"/>
              </a:defRPr>
            </a:lvl1pPr>
            <a:lvl2pPr marL="800100" indent="-285750" algn="l" rtl="0" eaLnBrk="1" fontAlgn="base" hangingPunct="1">
              <a:spcBef>
                <a:spcPct val="30000"/>
              </a:spcBef>
              <a:spcAft>
                <a:spcPct val="0"/>
              </a:spcAft>
              <a:buChar char="•"/>
              <a:defRPr>
                <a:solidFill>
                  <a:schemeClr val="tx1"/>
                </a:solidFill>
                <a:latin typeface="+mn-lt"/>
              </a:defRPr>
            </a:lvl2pPr>
            <a:lvl3pPr marL="1200150" indent="-285750" algn="l" rtl="0" eaLnBrk="1" fontAlgn="base" hangingPunct="1">
              <a:spcBef>
                <a:spcPct val="30000"/>
              </a:spcBef>
              <a:spcAft>
                <a:spcPct val="0"/>
              </a:spcAft>
              <a:buFont typeface="Wingdings" pitchFamily="2" charset="2"/>
              <a:buChar char="ü"/>
              <a:defRPr sz="1600">
                <a:solidFill>
                  <a:schemeClr val="tx1"/>
                </a:solidFill>
                <a:latin typeface="+mn-lt"/>
              </a:defRPr>
            </a:lvl3pPr>
            <a:lvl4pPr marL="1485900" indent="-171450" algn="l" rtl="0" eaLnBrk="1" fontAlgn="base" hangingPunct="1">
              <a:spcBef>
                <a:spcPct val="30000"/>
              </a:spcBef>
              <a:spcAft>
                <a:spcPct val="0"/>
              </a:spcAft>
              <a:buChar char="•"/>
              <a:defRPr sz="1600">
                <a:solidFill>
                  <a:schemeClr val="tx1"/>
                </a:solidFill>
                <a:latin typeface="+mn-lt"/>
              </a:defRPr>
            </a:lvl4pPr>
            <a:lvl5pPr marL="17716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Arial" charset="0"/>
              </a:defRPr>
            </a:lvl5pPr>
            <a:lvl6pPr marL="22288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Arial" charset="0"/>
              </a:defRPr>
            </a:lvl6pPr>
            <a:lvl7pPr marL="26860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Arial" charset="0"/>
              </a:defRPr>
            </a:lvl7pPr>
            <a:lvl8pPr marL="31432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Arial" charset="0"/>
              </a:defRPr>
            </a:lvl8pPr>
            <a:lvl9pPr marL="36004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Arial" charset="0"/>
              </a:defRPr>
            </a:lvl9pPr>
          </a:lstStyle>
          <a:p>
            <a:pPr>
              <a:buFont typeface="Wingdings" panose="05000000000000000000" pitchFamily="2" charset="2"/>
              <a:buChar char="§"/>
              <a:defRPr/>
            </a:pPr>
            <a:r>
              <a:rPr lang="en-US" sz="2400" kern="0" dirty="0">
                <a:latin typeface="Calibri" panose="020F0502020204030204" pitchFamily="34" charset="0"/>
              </a:rPr>
              <a:t>Journal entries on </a:t>
            </a:r>
            <a:r>
              <a:rPr lang="en-US" sz="2400" b="1" u="sng" kern="0" dirty="0">
                <a:latin typeface="Calibri" panose="020F0502020204030204" pitchFamily="34" charset="0"/>
              </a:rPr>
              <a:t>conflict</a:t>
            </a:r>
            <a:r>
              <a:rPr lang="en-US" sz="2400" b="1" kern="0" dirty="0">
                <a:latin typeface="Calibri" panose="020F0502020204030204" pitchFamily="34" charset="0"/>
              </a:rPr>
              <a:t> by mission quarter </a:t>
            </a:r>
            <a:r>
              <a:rPr lang="en-US" sz="1600" kern="0" dirty="0">
                <a:latin typeface="Calibri" pitchFamily="34" charset="0"/>
                <a:cs typeface="Helvetica" pitchFamily="34" charset="0"/>
              </a:rPr>
              <a:t>(</a:t>
            </a:r>
            <a:r>
              <a:rPr lang="en-US" sz="1600" kern="0" dirty="0" err="1">
                <a:latin typeface="Calibri" pitchFamily="34" charset="0"/>
                <a:cs typeface="Helvetica" pitchFamily="34" charset="0"/>
              </a:rPr>
              <a:t>Stuster</a:t>
            </a:r>
            <a:r>
              <a:rPr lang="en-US" sz="1600" kern="0" dirty="0">
                <a:latin typeface="Calibri" pitchFamily="34" charset="0"/>
                <a:cs typeface="Helvetica" pitchFamily="34" charset="0"/>
              </a:rPr>
              <a:t>, </a:t>
            </a:r>
            <a:r>
              <a:rPr lang="en-US" sz="1600" kern="0" dirty="0">
                <a:solidFill>
                  <a:srgbClr val="0000FF"/>
                </a:solidFill>
                <a:latin typeface="Calibri" pitchFamily="34" charset="0"/>
                <a:cs typeface="Helvetica" pitchFamily="34" charset="0"/>
              </a:rPr>
              <a:t>2010</a:t>
            </a:r>
            <a:r>
              <a:rPr lang="en-US" sz="1600" kern="0" dirty="0">
                <a:latin typeface="Calibri" pitchFamily="34" charset="0"/>
                <a:cs typeface="Helvetica" pitchFamily="34" charset="0"/>
              </a:rPr>
              <a:t>, </a:t>
            </a:r>
            <a:r>
              <a:rPr lang="en-US" sz="1600" kern="0" dirty="0">
                <a:solidFill>
                  <a:srgbClr val="FF0000"/>
                </a:solidFill>
                <a:latin typeface="Calibri" pitchFamily="34" charset="0"/>
                <a:cs typeface="Helvetica" pitchFamily="34" charset="0"/>
              </a:rPr>
              <a:t>2016</a:t>
            </a:r>
            <a:r>
              <a:rPr lang="en-US" sz="1600" kern="0" dirty="0">
                <a:latin typeface="Calibri" pitchFamily="34" charset="0"/>
                <a:cs typeface="Helvetica" pitchFamily="34" charset="0"/>
              </a:rPr>
              <a:t>)</a:t>
            </a:r>
            <a:endParaRPr lang="en-US" sz="2400" kern="0" dirty="0">
              <a:latin typeface="Calibri" pitchFamily="34" charset="0"/>
              <a:cs typeface="Helvetica" pitchFamily="34" charset="0"/>
            </a:endParaRPr>
          </a:p>
          <a:p>
            <a:pPr>
              <a:buFont typeface="Wingdings" panose="05000000000000000000" pitchFamily="2" charset="2"/>
              <a:buChar char="§"/>
              <a:defRPr/>
            </a:pPr>
            <a:endParaRPr lang="en-US" sz="2400" b="1" kern="0" dirty="0">
              <a:latin typeface="Calibri" panose="020F0502020204030204" pitchFamily="34" charset="0"/>
            </a:endParaRPr>
          </a:p>
        </p:txBody>
      </p:sp>
      <p:sp>
        <p:nvSpPr>
          <p:cNvPr id="6" name="Content Placeholder 2">
            <a:extLst>
              <a:ext uri="{FF2B5EF4-FFF2-40B4-BE49-F238E27FC236}">
                <a16:creationId xmlns:a16="http://schemas.microsoft.com/office/drawing/2014/main" id="{8A1BC121-2C48-4A13-9B5C-116938EFA41E}"/>
              </a:ext>
            </a:extLst>
          </p:cNvPr>
          <p:cNvSpPr txBox="1">
            <a:spLocks/>
          </p:cNvSpPr>
          <p:nvPr/>
        </p:nvSpPr>
        <p:spPr>
          <a:xfrm>
            <a:off x="7120311" y="1766211"/>
            <a:ext cx="4215345" cy="37476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205C"/>
              </a:buClr>
              <a:buFont typeface="Wingdings" panose="05000000000000000000" pitchFamily="2" charset="2"/>
              <a:buChar char="§"/>
              <a:defRPr sz="20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Clr>
                <a:srgbClr val="A2C7E2"/>
              </a:buClr>
              <a:buFont typeface="Wingdings" panose="05000000000000000000" pitchFamily="2" charset="2"/>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Clr>
                <a:srgbClr val="FFDA00"/>
              </a:buClr>
              <a:buFont typeface="Wingdings" panose="05000000000000000000" pitchFamily="2" charset="2"/>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Clr>
                <a:srgbClr val="00205C"/>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Clr>
                <a:srgbClr val="FFDA00"/>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400" b="1" u="sng" dirty="0">
                <a:solidFill>
                  <a:schemeClr val="tx1"/>
                </a:solidFill>
                <a:latin typeface="Calibri" pitchFamily="34" charset="0"/>
              </a:rPr>
              <a:t>Group interaction positivity </a:t>
            </a:r>
            <a:r>
              <a:rPr lang="en-US" altLang="en-US" sz="2400" b="1" dirty="0">
                <a:solidFill>
                  <a:schemeClr val="tx1"/>
                </a:solidFill>
                <a:latin typeface="Calibri" pitchFamily="34" charset="0"/>
              </a:rPr>
              <a:t>ratings by mission quarter</a:t>
            </a:r>
            <a:endParaRPr lang="en-US" altLang="en-US" dirty="0">
              <a:solidFill>
                <a:schemeClr val="tx1"/>
              </a:solidFill>
              <a:latin typeface="Calibri" pitchFamily="34" charset="0"/>
            </a:endParaRPr>
          </a:p>
        </p:txBody>
      </p:sp>
      <p:graphicFrame>
        <p:nvGraphicFramePr>
          <p:cNvPr id="7" name="Chart 3">
            <a:extLst>
              <a:ext uri="{FF2B5EF4-FFF2-40B4-BE49-F238E27FC236}">
                <a16:creationId xmlns:a16="http://schemas.microsoft.com/office/drawing/2014/main" id="{9A937F09-B709-4760-A956-B7B0FF87E8F0}"/>
              </a:ext>
            </a:extLst>
          </p:cNvPr>
          <p:cNvGraphicFramePr>
            <a:graphicFrameLocks/>
          </p:cNvGraphicFramePr>
          <p:nvPr>
            <p:extLst>
              <p:ext uri="{D42A27DB-BD31-4B8C-83A1-F6EECF244321}">
                <p14:modId xmlns:p14="http://schemas.microsoft.com/office/powerpoint/2010/main" val="3901956173"/>
              </p:ext>
            </p:extLst>
          </p:nvPr>
        </p:nvGraphicFramePr>
        <p:xfrm>
          <a:off x="7120315" y="2902857"/>
          <a:ext cx="3866255" cy="3483429"/>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201231D8-E2E7-4744-A530-7204CBEF4437}"/>
              </a:ext>
            </a:extLst>
          </p:cNvPr>
          <p:cNvSpPr txBox="1"/>
          <p:nvPr/>
        </p:nvSpPr>
        <p:spPr>
          <a:xfrm rot="16200000">
            <a:off x="499692" y="3827249"/>
            <a:ext cx="1729922" cy="523220"/>
          </a:xfrm>
          <a:prstGeom prst="rect">
            <a:avLst/>
          </a:prstGeom>
          <a:noFill/>
        </p:spPr>
        <p:txBody>
          <a:bodyPr wrap="square" rtlCol="0">
            <a:spAutoFit/>
          </a:bodyPr>
          <a:lstStyle/>
          <a:p>
            <a:r>
              <a:rPr lang="en-US" sz="2800" dirty="0">
                <a:latin typeface="Calibri" panose="020F0502020204030204" pitchFamily="34" charset="0"/>
                <a:cs typeface="Calibri" panose="020F0502020204030204" pitchFamily="34" charset="0"/>
              </a:rPr>
              <a:t>Conflicts</a:t>
            </a:r>
          </a:p>
        </p:txBody>
      </p:sp>
      <p:sp>
        <p:nvSpPr>
          <p:cNvPr id="9" name="TextBox 8">
            <a:extLst>
              <a:ext uri="{FF2B5EF4-FFF2-40B4-BE49-F238E27FC236}">
                <a16:creationId xmlns:a16="http://schemas.microsoft.com/office/drawing/2014/main" id="{538DFCCD-6C77-4D51-9EFF-7DE64778709D}"/>
              </a:ext>
            </a:extLst>
          </p:cNvPr>
          <p:cNvSpPr txBox="1"/>
          <p:nvPr/>
        </p:nvSpPr>
        <p:spPr>
          <a:xfrm rot="16200000">
            <a:off x="5899768" y="3930279"/>
            <a:ext cx="1713388" cy="523220"/>
          </a:xfrm>
          <a:prstGeom prst="rect">
            <a:avLst/>
          </a:prstGeom>
          <a:noFill/>
        </p:spPr>
        <p:txBody>
          <a:bodyPr wrap="square" rtlCol="0">
            <a:spAutoFit/>
          </a:bodyPr>
          <a:lstStyle/>
          <a:p>
            <a:r>
              <a:rPr lang="en-US" sz="2800" dirty="0">
                <a:latin typeface="Calibri" panose="020F0502020204030204" pitchFamily="34" charset="0"/>
                <a:cs typeface="Calibri" panose="020F0502020204030204" pitchFamily="34" charset="0"/>
              </a:rPr>
              <a:t>Positivity</a:t>
            </a:r>
            <a:endParaRPr lang="en-US" sz="2000" dirty="0">
              <a:latin typeface="Calibri" panose="020F0502020204030204" pitchFamily="34" charset="0"/>
              <a:cs typeface="Calibri" panose="020F0502020204030204" pitchFamily="34" charset="0"/>
            </a:endParaRPr>
          </a:p>
        </p:txBody>
      </p:sp>
      <p:sp>
        <p:nvSpPr>
          <p:cNvPr id="10" name="Title 3">
            <a:extLst>
              <a:ext uri="{FF2B5EF4-FFF2-40B4-BE49-F238E27FC236}">
                <a16:creationId xmlns:a16="http://schemas.microsoft.com/office/drawing/2014/main" id="{43B3C8DF-2A92-4A90-90D5-1377AB4004CC}"/>
              </a:ext>
            </a:extLst>
          </p:cNvPr>
          <p:cNvSpPr txBox="1">
            <a:spLocks/>
          </p:cNvSpPr>
          <p:nvPr/>
        </p:nvSpPr>
        <p:spPr bwMode="auto">
          <a:xfrm>
            <a:off x="841829" y="995337"/>
            <a:ext cx="7888230" cy="551122"/>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0" rIns="91440" bIns="0" rtlCol="0" anchor="b">
            <a:noAutofit/>
          </a:bodyPr>
          <a:lstStyle>
            <a:defPPr>
              <a:defRPr lang="en-US"/>
            </a:defPPr>
            <a:lvl1pPr indent="0">
              <a:lnSpc>
                <a:spcPct val="90000"/>
              </a:lnSpc>
              <a:spcBef>
                <a:spcPct val="0"/>
              </a:spcBef>
              <a:buNone/>
              <a:defRPr sz="3200" b="1">
                <a:solidFill>
                  <a:srgbClr val="00205C"/>
                </a:solidFill>
                <a:latin typeface="+mj-lt"/>
                <a:ea typeface="+mj-ea"/>
                <a:cs typeface="+mj-cs"/>
              </a:defRPr>
            </a:lvl1pPr>
            <a:lvl2pPr algn="ctr" eaLnBrk="0" fontAlgn="base" hangingPunct="0">
              <a:lnSpc>
                <a:spcPct val="87000"/>
              </a:lnSpc>
              <a:spcBef>
                <a:spcPct val="0"/>
              </a:spcBef>
              <a:spcAft>
                <a:spcPct val="0"/>
              </a:spcAft>
              <a:defRPr sz="2800" b="1">
                <a:solidFill>
                  <a:schemeClr val="tx2"/>
                </a:solidFill>
                <a:latin typeface="Microsoft Sans Serif" pitchFamily="34" charset="0"/>
              </a:defRPr>
            </a:lvl2pPr>
            <a:lvl3pPr algn="ctr" eaLnBrk="0" fontAlgn="base" hangingPunct="0">
              <a:lnSpc>
                <a:spcPct val="87000"/>
              </a:lnSpc>
              <a:spcBef>
                <a:spcPct val="0"/>
              </a:spcBef>
              <a:spcAft>
                <a:spcPct val="0"/>
              </a:spcAft>
              <a:defRPr sz="2800" b="1">
                <a:solidFill>
                  <a:schemeClr val="tx2"/>
                </a:solidFill>
                <a:latin typeface="Microsoft Sans Serif" pitchFamily="34" charset="0"/>
              </a:defRPr>
            </a:lvl3pPr>
            <a:lvl4pPr algn="ctr" eaLnBrk="0" fontAlgn="base" hangingPunct="0">
              <a:lnSpc>
                <a:spcPct val="87000"/>
              </a:lnSpc>
              <a:spcBef>
                <a:spcPct val="0"/>
              </a:spcBef>
              <a:spcAft>
                <a:spcPct val="0"/>
              </a:spcAft>
              <a:defRPr sz="2800" b="1">
                <a:solidFill>
                  <a:schemeClr val="tx2"/>
                </a:solidFill>
                <a:latin typeface="Microsoft Sans Serif" pitchFamily="34" charset="0"/>
              </a:defRPr>
            </a:lvl4pPr>
            <a:lvl5pPr algn="ctr" eaLnBrk="0" fontAlgn="base" hangingPunct="0">
              <a:lnSpc>
                <a:spcPct val="87000"/>
              </a:lnSpc>
              <a:spcBef>
                <a:spcPct val="0"/>
              </a:spcBef>
              <a:spcAft>
                <a:spcPct val="0"/>
              </a:spcAft>
              <a:defRPr sz="2800" b="1">
                <a:solidFill>
                  <a:schemeClr val="tx2"/>
                </a:solidFill>
                <a:latin typeface="Microsoft Sans Serif" pitchFamily="34" charset="0"/>
              </a:defRPr>
            </a:lvl5pPr>
            <a:lvl6pPr marL="457200" algn="ctr" eaLnBrk="0" fontAlgn="base" hangingPunct="0">
              <a:lnSpc>
                <a:spcPct val="87000"/>
              </a:lnSpc>
              <a:spcBef>
                <a:spcPct val="0"/>
              </a:spcBef>
              <a:spcAft>
                <a:spcPct val="0"/>
              </a:spcAft>
              <a:defRPr sz="2800" b="1">
                <a:solidFill>
                  <a:schemeClr val="tx2"/>
                </a:solidFill>
                <a:latin typeface="Microsoft Sans Serif" pitchFamily="34" charset="0"/>
              </a:defRPr>
            </a:lvl6pPr>
            <a:lvl7pPr marL="914400" algn="ctr" eaLnBrk="0" fontAlgn="base" hangingPunct="0">
              <a:lnSpc>
                <a:spcPct val="87000"/>
              </a:lnSpc>
              <a:spcBef>
                <a:spcPct val="0"/>
              </a:spcBef>
              <a:spcAft>
                <a:spcPct val="0"/>
              </a:spcAft>
              <a:defRPr sz="2800" b="1">
                <a:solidFill>
                  <a:schemeClr val="tx2"/>
                </a:solidFill>
                <a:latin typeface="Microsoft Sans Serif" pitchFamily="34" charset="0"/>
              </a:defRPr>
            </a:lvl7pPr>
            <a:lvl8pPr marL="1371600" algn="ctr" eaLnBrk="0" fontAlgn="base" hangingPunct="0">
              <a:lnSpc>
                <a:spcPct val="87000"/>
              </a:lnSpc>
              <a:spcBef>
                <a:spcPct val="0"/>
              </a:spcBef>
              <a:spcAft>
                <a:spcPct val="0"/>
              </a:spcAft>
              <a:defRPr sz="2800" b="1">
                <a:solidFill>
                  <a:schemeClr val="tx2"/>
                </a:solidFill>
                <a:latin typeface="Microsoft Sans Serif" pitchFamily="34" charset="0"/>
              </a:defRPr>
            </a:lvl8pPr>
            <a:lvl9pPr marL="1828800" algn="ctr" eaLnBrk="0" fontAlgn="base" hangingPunct="0">
              <a:lnSpc>
                <a:spcPct val="87000"/>
              </a:lnSpc>
              <a:spcBef>
                <a:spcPct val="0"/>
              </a:spcBef>
              <a:spcAft>
                <a:spcPct val="0"/>
              </a:spcAft>
              <a:defRPr sz="2800" b="1">
                <a:solidFill>
                  <a:schemeClr val="tx2"/>
                </a:solidFill>
                <a:latin typeface="Microsoft Sans Serif" pitchFamily="34" charset="0"/>
              </a:defRPr>
            </a:lvl9pPr>
          </a:lstStyle>
          <a:p>
            <a:r>
              <a:rPr lang="en-US" altLang="en-US" sz="2400" b="0" dirty="0">
                <a:latin typeface="+mn-lt"/>
              </a:rPr>
              <a:t>ISS Astronaut Journals Studies, PI Jack </a:t>
            </a:r>
            <a:r>
              <a:rPr lang="en-US" altLang="en-US" sz="2400" b="0" dirty="0" err="1">
                <a:latin typeface="+mn-lt"/>
              </a:rPr>
              <a:t>Stuster</a:t>
            </a:r>
            <a:r>
              <a:rPr lang="en-US" altLang="en-US" sz="2400" b="0" dirty="0">
                <a:latin typeface="+mn-lt"/>
              </a:rPr>
              <a:t>, PhD</a:t>
            </a:r>
          </a:p>
        </p:txBody>
      </p:sp>
      <p:sp>
        <p:nvSpPr>
          <p:cNvPr id="11" name="Title 3">
            <a:extLst>
              <a:ext uri="{FF2B5EF4-FFF2-40B4-BE49-F238E27FC236}">
                <a16:creationId xmlns:a16="http://schemas.microsoft.com/office/drawing/2014/main" id="{9FC0D25A-D244-4F1B-B7FD-93B65DC2887D}"/>
              </a:ext>
            </a:extLst>
          </p:cNvPr>
          <p:cNvSpPr txBox="1">
            <a:spLocks/>
          </p:cNvSpPr>
          <p:nvPr/>
        </p:nvSpPr>
        <p:spPr bwMode="auto">
          <a:xfrm>
            <a:off x="490019" y="67594"/>
            <a:ext cx="8229023" cy="826195"/>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0" rIns="91440" bIns="0" rtlCol="0" anchor="b">
            <a:noAutofit/>
          </a:bodyPr>
          <a:lstStyle>
            <a:defPPr>
              <a:defRPr lang="en-US"/>
            </a:defPPr>
            <a:lvl1pPr indent="0">
              <a:lnSpc>
                <a:spcPct val="90000"/>
              </a:lnSpc>
              <a:spcBef>
                <a:spcPct val="0"/>
              </a:spcBef>
              <a:buNone/>
              <a:defRPr sz="3200" b="1">
                <a:solidFill>
                  <a:srgbClr val="00205C"/>
                </a:solidFill>
                <a:latin typeface="+mj-lt"/>
                <a:ea typeface="+mj-ea"/>
                <a:cs typeface="+mj-cs"/>
              </a:defRPr>
            </a:lvl1pPr>
            <a:lvl2pPr algn="ctr" eaLnBrk="0" fontAlgn="base" hangingPunct="0">
              <a:lnSpc>
                <a:spcPct val="87000"/>
              </a:lnSpc>
              <a:spcBef>
                <a:spcPct val="0"/>
              </a:spcBef>
              <a:spcAft>
                <a:spcPct val="0"/>
              </a:spcAft>
              <a:defRPr sz="2800" b="1">
                <a:solidFill>
                  <a:schemeClr val="tx2"/>
                </a:solidFill>
                <a:latin typeface="Microsoft Sans Serif" pitchFamily="34" charset="0"/>
              </a:defRPr>
            </a:lvl2pPr>
            <a:lvl3pPr algn="ctr" eaLnBrk="0" fontAlgn="base" hangingPunct="0">
              <a:lnSpc>
                <a:spcPct val="87000"/>
              </a:lnSpc>
              <a:spcBef>
                <a:spcPct val="0"/>
              </a:spcBef>
              <a:spcAft>
                <a:spcPct val="0"/>
              </a:spcAft>
              <a:defRPr sz="2800" b="1">
                <a:solidFill>
                  <a:schemeClr val="tx2"/>
                </a:solidFill>
                <a:latin typeface="Microsoft Sans Serif" pitchFamily="34" charset="0"/>
              </a:defRPr>
            </a:lvl3pPr>
            <a:lvl4pPr algn="ctr" eaLnBrk="0" fontAlgn="base" hangingPunct="0">
              <a:lnSpc>
                <a:spcPct val="87000"/>
              </a:lnSpc>
              <a:spcBef>
                <a:spcPct val="0"/>
              </a:spcBef>
              <a:spcAft>
                <a:spcPct val="0"/>
              </a:spcAft>
              <a:defRPr sz="2800" b="1">
                <a:solidFill>
                  <a:schemeClr val="tx2"/>
                </a:solidFill>
                <a:latin typeface="Microsoft Sans Serif" pitchFamily="34" charset="0"/>
              </a:defRPr>
            </a:lvl4pPr>
            <a:lvl5pPr algn="ctr" eaLnBrk="0" fontAlgn="base" hangingPunct="0">
              <a:lnSpc>
                <a:spcPct val="87000"/>
              </a:lnSpc>
              <a:spcBef>
                <a:spcPct val="0"/>
              </a:spcBef>
              <a:spcAft>
                <a:spcPct val="0"/>
              </a:spcAft>
              <a:defRPr sz="2800" b="1">
                <a:solidFill>
                  <a:schemeClr val="tx2"/>
                </a:solidFill>
                <a:latin typeface="Microsoft Sans Serif" pitchFamily="34" charset="0"/>
              </a:defRPr>
            </a:lvl5pPr>
            <a:lvl6pPr marL="457200" algn="ctr" eaLnBrk="0" fontAlgn="base" hangingPunct="0">
              <a:lnSpc>
                <a:spcPct val="87000"/>
              </a:lnSpc>
              <a:spcBef>
                <a:spcPct val="0"/>
              </a:spcBef>
              <a:spcAft>
                <a:spcPct val="0"/>
              </a:spcAft>
              <a:defRPr sz="2800" b="1">
                <a:solidFill>
                  <a:schemeClr val="tx2"/>
                </a:solidFill>
                <a:latin typeface="Microsoft Sans Serif" pitchFamily="34" charset="0"/>
              </a:defRPr>
            </a:lvl6pPr>
            <a:lvl7pPr marL="914400" algn="ctr" eaLnBrk="0" fontAlgn="base" hangingPunct="0">
              <a:lnSpc>
                <a:spcPct val="87000"/>
              </a:lnSpc>
              <a:spcBef>
                <a:spcPct val="0"/>
              </a:spcBef>
              <a:spcAft>
                <a:spcPct val="0"/>
              </a:spcAft>
              <a:defRPr sz="2800" b="1">
                <a:solidFill>
                  <a:schemeClr val="tx2"/>
                </a:solidFill>
                <a:latin typeface="Microsoft Sans Serif" pitchFamily="34" charset="0"/>
              </a:defRPr>
            </a:lvl7pPr>
            <a:lvl8pPr marL="1371600" algn="ctr" eaLnBrk="0" fontAlgn="base" hangingPunct="0">
              <a:lnSpc>
                <a:spcPct val="87000"/>
              </a:lnSpc>
              <a:spcBef>
                <a:spcPct val="0"/>
              </a:spcBef>
              <a:spcAft>
                <a:spcPct val="0"/>
              </a:spcAft>
              <a:defRPr sz="2800" b="1">
                <a:solidFill>
                  <a:schemeClr val="tx2"/>
                </a:solidFill>
                <a:latin typeface="Microsoft Sans Serif" pitchFamily="34" charset="0"/>
              </a:defRPr>
            </a:lvl8pPr>
            <a:lvl9pPr marL="1828800" algn="ctr" eaLnBrk="0" fontAlgn="base" hangingPunct="0">
              <a:lnSpc>
                <a:spcPct val="87000"/>
              </a:lnSpc>
              <a:spcBef>
                <a:spcPct val="0"/>
              </a:spcBef>
              <a:spcAft>
                <a:spcPct val="0"/>
              </a:spcAft>
              <a:defRPr sz="2800" b="1">
                <a:solidFill>
                  <a:schemeClr val="tx2"/>
                </a:solidFill>
                <a:latin typeface="Microsoft Sans Serif" pitchFamily="34" charset="0"/>
              </a:defRPr>
            </a:lvl9pPr>
          </a:lstStyle>
          <a:p>
            <a:r>
              <a:rPr lang="en-US" altLang="en-US" dirty="0"/>
              <a:t>Interpersonal Relationships</a:t>
            </a:r>
          </a:p>
        </p:txBody>
      </p:sp>
      <p:sp>
        <p:nvSpPr>
          <p:cNvPr id="12" name="Content Placeholder 2">
            <a:extLst>
              <a:ext uri="{FF2B5EF4-FFF2-40B4-BE49-F238E27FC236}">
                <a16:creationId xmlns:a16="http://schemas.microsoft.com/office/drawing/2014/main" id="{5ABADB6F-DAF6-4C0A-AAC7-8E2FAACAE5D3}"/>
              </a:ext>
            </a:extLst>
          </p:cNvPr>
          <p:cNvSpPr txBox="1">
            <a:spLocks/>
          </p:cNvSpPr>
          <p:nvPr/>
        </p:nvSpPr>
        <p:spPr bwMode="auto">
          <a:xfrm>
            <a:off x="1550178" y="2687102"/>
            <a:ext cx="4539571" cy="3009571"/>
          </a:xfrm>
          <a:prstGeom prst="rect">
            <a:avLst/>
          </a:prstGeom>
          <a:noFill/>
          <a:ln w="9525">
            <a:noFill/>
            <a:miter lim="800000"/>
            <a:headEnd/>
            <a:tailEnd/>
          </a:ln>
          <a:effectLst/>
        </p:spPr>
        <p:txBody>
          <a:bodyPr vert="horz" wrap="square" lIns="90488" tIns="44450" rIns="90488" bIns="44450" numCol="1" anchor="t" anchorCtr="0" compatLnSpc="1">
            <a:prstTxWarp prst="textNoShape">
              <a:avLst/>
            </a:prstTxWarp>
            <a:normAutofit/>
          </a:bodyPr>
          <a:lstStyle>
            <a:lvl1pPr marL="400050" indent="-400050" algn="l" rtl="0" eaLnBrk="1" fontAlgn="base" hangingPunct="1">
              <a:spcBef>
                <a:spcPct val="30000"/>
              </a:spcBef>
              <a:spcAft>
                <a:spcPct val="0"/>
              </a:spcAft>
              <a:buFont typeface="Wingdings" pitchFamily="2" charset="2"/>
              <a:buChar char="Ø"/>
              <a:defRPr sz="2000">
                <a:solidFill>
                  <a:schemeClr val="tx1"/>
                </a:solidFill>
                <a:latin typeface="+mn-lt"/>
                <a:ea typeface="+mn-ea"/>
                <a:cs typeface="+mn-cs"/>
              </a:defRPr>
            </a:lvl1pPr>
            <a:lvl2pPr marL="800100" indent="-285750" algn="l" rtl="0" eaLnBrk="1" fontAlgn="base" hangingPunct="1">
              <a:spcBef>
                <a:spcPct val="30000"/>
              </a:spcBef>
              <a:spcAft>
                <a:spcPct val="0"/>
              </a:spcAft>
              <a:buChar char="•"/>
              <a:defRPr>
                <a:solidFill>
                  <a:schemeClr val="tx1"/>
                </a:solidFill>
                <a:latin typeface="+mn-lt"/>
              </a:defRPr>
            </a:lvl2pPr>
            <a:lvl3pPr marL="1200150" indent="-285750" algn="l" rtl="0" eaLnBrk="1" fontAlgn="base" hangingPunct="1">
              <a:spcBef>
                <a:spcPct val="30000"/>
              </a:spcBef>
              <a:spcAft>
                <a:spcPct val="0"/>
              </a:spcAft>
              <a:buFont typeface="Wingdings" pitchFamily="2" charset="2"/>
              <a:buChar char="ü"/>
              <a:defRPr sz="1600">
                <a:solidFill>
                  <a:schemeClr val="tx1"/>
                </a:solidFill>
                <a:latin typeface="+mn-lt"/>
              </a:defRPr>
            </a:lvl3pPr>
            <a:lvl4pPr marL="1485900" indent="-171450" algn="l" rtl="0" eaLnBrk="1" fontAlgn="base" hangingPunct="1">
              <a:spcBef>
                <a:spcPct val="30000"/>
              </a:spcBef>
              <a:spcAft>
                <a:spcPct val="0"/>
              </a:spcAft>
              <a:buChar char="•"/>
              <a:defRPr sz="1600">
                <a:solidFill>
                  <a:schemeClr val="tx1"/>
                </a:solidFill>
                <a:latin typeface="+mn-lt"/>
              </a:defRPr>
            </a:lvl4pPr>
            <a:lvl5pPr marL="17716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Arial" charset="0"/>
              </a:defRPr>
            </a:lvl5pPr>
            <a:lvl6pPr marL="22288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Arial" charset="0"/>
              </a:defRPr>
            </a:lvl6pPr>
            <a:lvl7pPr marL="26860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Arial" charset="0"/>
              </a:defRPr>
            </a:lvl7pPr>
            <a:lvl8pPr marL="31432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Arial" charset="0"/>
              </a:defRPr>
            </a:lvl8pPr>
            <a:lvl9pPr marL="3600450" indent="-171450" algn="l" rtl="0" eaLnBrk="1" fontAlgn="base" hangingPunct="1">
              <a:lnSpc>
                <a:spcPct val="87000"/>
              </a:lnSpc>
              <a:spcBef>
                <a:spcPct val="30000"/>
              </a:spcBef>
              <a:spcAft>
                <a:spcPct val="0"/>
              </a:spcAft>
              <a:buFont typeface="Monotype Sorts" pitchFamily="2" charset="2"/>
              <a:buChar char="ß"/>
              <a:defRPr sz="1200">
                <a:solidFill>
                  <a:schemeClr val="tx1"/>
                </a:solidFill>
                <a:latin typeface="Arial" charset="0"/>
              </a:defRPr>
            </a:lvl9pPr>
          </a:lstStyle>
          <a:p>
            <a:pPr marL="457200" indent="0">
              <a:spcBef>
                <a:spcPct val="0"/>
              </a:spcBef>
              <a:buClr>
                <a:srgbClr val="D11242"/>
              </a:buClr>
              <a:buSzPct val="70000"/>
              <a:buNone/>
              <a:tabLst>
                <a:tab pos="8856663" algn="r"/>
              </a:tabLst>
              <a:defRPr/>
            </a:pPr>
            <a:r>
              <a:rPr lang="en-US" sz="1200" kern="0" dirty="0">
                <a:latin typeface="Calibri" pitchFamily="34" charset="0"/>
                <a:cs typeface="Helvetica" pitchFamily="34" charset="0"/>
              </a:rPr>
              <a:t>(group interaction comments- red n=718, blue n=244)</a:t>
            </a:r>
            <a:endParaRPr lang="en-US" sz="1800" kern="0" dirty="0">
              <a:latin typeface="Calibri" pitchFamily="34" charset="0"/>
              <a:cs typeface="Helvetica" pitchFamily="34" charset="0"/>
            </a:endParaRPr>
          </a:p>
        </p:txBody>
      </p:sp>
      <p:graphicFrame>
        <p:nvGraphicFramePr>
          <p:cNvPr id="13" name="Chart 3">
            <a:extLst>
              <a:ext uri="{FF2B5EF4-FFF2-40B4-BE49-F238E27FC236}">
                <a16:creationId xmlns:a16="http://schemas.microsoft.com/office/drawing/2014/main" id="{A1F41AF0-CE79-4ACF-A334-7C37D0FE506E}"/>
              </a:ext>
            </a:extLst>
          </p:cNvPr>
          <p:cNvGraphicFramePr>
            <a:graphicFrameLocks/>
          </p:cNvGraphicFramePr>
          <p:nvPr>
            <p:extLst>
              <p:ext uri="{D42A27DB-BD31-4B8C-83A1-F6EECF244321}">
                <p14:modId xmlns:p14="http://schemas.microsoft.com/office/powerpoint/2010/main" val="693490907"/>
              </p:ext>
            </p:extLst>
          </p:nvPr>
        </p:nvGraphicFramePr>
        <p:xfrm>
          <a:off x="1804946" y="3017607"/>
          <a:ext cx="3899849" cy="30095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8132850"/>
      </p:ext>
    </p:extLst>
  </p:cSld>
  <p:clrMapOvr>
    <a:masterClrMapping/>
  </p:clrMapOvr>
  <p:transition spd="slow">
    <p:wipe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B9F7BBC-A758-4686-9AC1-EAFF12A5AC9D}"/>
              </a:ext>
            </a:extLst>
          </p:cNvPr>
          <p:cNvSpPr>
            <a:spLocks noGrp="1"/>
          </p:cNvSpPr>
          <p:nvPr>
            <p:ph idx="1"/>
          </p:nvPr>
        </p:nvSpPr>
        <p:spPr>
          <a:xfrm>
            <a:off x="6720289" y="1079686"/>
            <a:ext cx="5233334" cy="2794460"/>
          </a:xfrm>
        </p:spPr>
        <p:txBody>
          <a:bodyPr>
            <a:normAutofit/>
          </a:bodyPr>
          <a:lstStyle/>
          <a:p>
            <a:r>
              <a:rPr lang="en-US" dirty="0">
                <a:solidFill>
                  <a:schemeClr val="tx1"/>
                </a:solidFill>
              </a:rPr>
              <a:t>HERA 45-day missions - </a:t>
            </a:r>
            <a:r>
              <a:rPr lang="en-US" i="1" dirty="0">
                <a:solidFill>
                  <a:schemeClr val="tx1"/>
                </a:solidFill>
              </a:rPr>
              <a:t>all crews had conflict</a:t>
            </a:r>
          </a:p>
          <a:p>
            <a:pPr lvl="1"/>
            <a:r>
              <a:rPr lang="en-US" dirty="0">
                <a:solidFill>
                  <a:schemeClr val="tx1"/>
                </a:solidFill>
              </a:rPr>
              <a:t>Conflict in ICE/ICC differs</a:t>
            </a:r>
          </a:p>
          <a:p>
            <a:pPr lvl="1"/>
            <a:r>
              <a:rPr lang="en-US" b="0" dirty="0">
                <a:solidFill>
                  <a:schemeClr val="tx1"/>
                </a:solidFill>
              </a:rPr>
              <a:t>Early minor tensions -&gt; bigger conflicts later</a:t>
            </a:r>
          </a:p>
          <a:p>
            <a:pPr lvl="1"/>
            <a:r>
              <a:rPr lang="en-US" b="0" dirty="0">
                <a:solidFill>
                  <a:schemeClr val="tx1"/>
                </a:solidFill>
              </a:rPr>
              <a:t>Work conflict vs. interpersonal conflict</a:t>
            </a:r>
          </a:p>
        </p:txBody>
      </p:sp>
      <p:pic>
        <p:nvPicPr>
          <p:cNvPr id="4" name="Picture 3">
            <a:extLst>
              <a:ext uri="{FF2B5EF4-FFF2-40B4-BE49-F238E27FC236}">
                <a16:creationId xmlns:a16="http://schemas.microsoft.com/office/drawing/2014/main" id="{FDED90A4-B7B4-4586-9574-F14623F3760C}"/>
              </a:ext>
            </a:extLst>
          </p:cNvPr>
          <p:cNvPicPr>
            <a:picLocks noChangeAspect="1"/>
          </p:cNvPicPr>
          <p:nvPr/>
        </p:nvPicPr>
        <p:blipFill rotWithShape="1">
          <a:blip r:embed="rId3"/>
          <a:srcRect l="52095" t="19877" r="17575" b="39677"/>
          <a:stretch/>
        </p:blipFill>
        <p:spPr>
          <a:xfrm>
            <a:off x="7535537" y="2700302"/>
            <a:ext cx="3999123" cy="2624210"/>
          </a:xfrm>
          <a:prstGeom prst="rect">
            <a:avLst/>
          </a:prstGeom>
        </p:spPr>
      </p:pic>
      <p:sp>
        <p:nvSpPr>
          <p:cNvPr id="5" name="TextBox 4">
            <a:extLst>
              <a:ext uri="{FF2B5EF4-FFF2-40B4-BE49-F238E27FC236}">
                <a16:creationId xmlns:a16="http://schemas.microsoft.com/office/drawing/2014/main" id="{29D42050-BA1B-41B0-A0B4-1EB4B588C4EC}"/>
              </a:ext>
            </a:extLst>
          </p:cNvPr>
          <p:cNvSpPr txBox="1"/>
          <p:nvPr/>
        </p:nvSpPr>
        <p:spPr>
          <a:xfrm>
            <a:off x="8715803" y="3118860"/>
            <a:ext cx="1568520" cy="272199"/>
          </a:xfrm>
          <a:prstGeom prst="rect">
            <a:avLst/>
          </a:prstGeom>
          <a:noFill/>
        </p:spPr>
        <p:txBody>
          <a:bodyPr wrap="square" rtlCol="0">
            <a:spAutoFit/>
          </a:bodyPr>
          <a:lstStyle/>
          <a:p>
            <a:r>
              <a:rPr lang="en-US" sz="1400" b="1" dirty="0">
                <a:latin typeface="Arial"/>
                <a:cs typeface="Arial"/>
              </a:rPr>
              <a:t>Noted discords</a:t>
            </a:r>
          </a:p>
        </p:txBody>
      </p:sp>
      <p:sp>
        <p:nvSpPr>
          <p:cNvPr id="6" name="TextBox 5">
            <a:extLst>
              <a:ext uri="{FF2B5EF4-FFF2-40B4-BE49-F238E27FC236}">
                <a16:creationId xmlns:a16="http://schemas.microsoft.com/office/drawing/2014/main" id="{9D205716-0AE2-45F4-BCE1-1178BCFA37BA}"/>
              </a:ext>
            </a:extLst>
          </p:cNvPr>
          <p:cNvSpPr txBox="1"/>
          <p:nvPr/>
        </p:nvSpPr>
        <p:spPr>
          <a:xfrm>
            <a:off x="9429771" y="3512786"/>
            <a:ext cx="2461809" cy="272199"/>
          </a:xfrm>
          <a:prstGeom prst="rect">
            <a:avLst/>
          </a:prstGeom>
          <a:noFill/>
        </p:spPr>
        <p:txBody>
          <a:bodyPr wrap="square" rtlCol="0">
            <a:spAutoFit/>
          </a:bodyPr>
          <a:lstStyle/>
          <a:p>
            <a:r>
              <a:rPr lang="en-US" sz="1400" b="1" dirty="0">
                <a:latin typeface="Arial"/>
                <a:cs typeface="Arial"/>
              </a:rPr>
              <a:t>Interpersonal tensions</a:t>
            </a:r>
          </a:p>
        </p:txBody>
      </p:sp>
      <p:sp>
        <p:nvSpPr>
          <p:cNvPr id="7" name="TextBox 6">
            <a:extLst>
              <a:ext uri="{FF2B5EF4-FFF2-40B4-BE49-F238E27FC236}">
                <a16:creationId xmlns:a16="http://schemas.microsoft.com/office/drawing/2014/main" id="{56E0F414-D17B-4986-8762-DF9394FE21E8}"/>
              </a:ext>
            </a:extLst>
          </p:cNvPr>
          <p:cNvSpPr txBox="1"/>
          <p:nvPr/>
        </p:nvSpPr>
        <p:spPr>
          <a:xfrm>
            <a:off x="7553407" y="4132811"/>
            <a:ext cx="2461809" cy="272199"/>
          </a:xfrm>
          <a:prstGeom prst="rect">
            <a:avLst/>
          </a:prstGeom>
          <a:noFill/>
        </p:spPr>
        <p:txBody>
          <a:bodyPr wrap="square" rtlCol="0">
            <a:spAutoFit/>
          </a:bodyPr>
          <a:lstStyle/>
          <a:p>
            <a:r>
              <a:rPr lang="en-US" sz="1400" b="1" dirty="0">
                <a:latin typeface="Arial"/>
                <a:cs typeface="Arial"/>
              </a:rPr>
              <a:t>Work disagreements</a:t>
            </a:r>
          </a:p>
        </p:txBody>
      </p:sp>
      <p:sp>
        <p:nvSpPr>
          <p:cNvPr id="8" name="TextBox 7">
            <a:extLst>
              <a:ext uri="{FF2B5EF4-FFF2-40B4-BE49-F238E27FC236}">
                <a16:creationId xmlns:a16="http://schemas.microsoft.com/office/drawing/2014/main" id="{95AF5899-06DB-4AF3-814F-65AAFA36F779}"/>
              </a:ext>
            </a:extLst>
          </p:cNvPr>
          <p:cNvSpPr txBox="1"/>
          <p:nvPr/>
        </p:nvSpPr>
        <p:spPr>
          <a:xfrm>
            <a:off x="9161145" y="4437159"/>
            <a:ext cx="2461809" cy="272199"/>
          </a:xfrm>
          <a:prstGeom prst="rect">
            <a:avLst/>
          </a:prstGeom>
          <a:noFill/>
        </p:spPr>
        <p:txBody>
          <a:bodyPr wrap="square" rtlCol="0">
            <a:spAutoFit/>
          </a:bodyPr>
          <a:lstStyle/>
          <a:p>
            <a:r>
              <a:rPr lang="en-US" sz="1400" b="1" dirty="0">
                <a:latin typeface="Arial"/>
                <a:cs typeface="Arial"/>
              </a:rPr>
              <a:t>Interpersonal breakdowns</a:t>
            </a:r>
          </a:p>
        </p:txBody>
      </p:sp>
      <p:sp>
        <p:nvSpPr>
          <p:cNvPr id="9" name="TextBox 8">
            <a:extLst>
              <a:ext uri="{FF2B5EF4-FFF2-40B4-BE49-F238E27FC236}">
                <a16:creationId xmlns:a16="http://schemas.microsoft.com/office/drawing/2014/main" id="{A0953AB0-8B5F-483A-A1A2-133B0516C472}"/>
              </a:ext>
            </a:extLst>
          </p:cNvPr>
          <p:cNvSpPr txBox="1"/>
          <p:nvPr/>
        </p:nvSpPr>
        <p:spPr>
          <a:xfrm>
            <a:off x="6752290" y="2839460"/>
            <a:ext cx="852653" cy="830997"/>
          </a:xfrm>
          <a:prstGeom prst="rect">
            <a:avLst/>
          </a:prstGeom>
          <a:noFill/>
        </p:spPr>
        <p:txBody>
          <a:bodyPr wrap="square" rtlCol="0">
            <a:spAutoFit/>
          </a:bodyPr>
          <a:lstStyle/>
          <a:p>
            <a:r>
              <a:rPr lang="en-US" sz="1600" b="1" dirty="0">
                <a:latin typeface="+mn-lt"/>
                <a:cs typeface="Arial"/>
              </a:rPr>
              <a:t>HERA conflict clusters</a:t>
            </a:r>
          </a:p>
        </p:txBody>
      </p:sp>
      <p:sp>
        <p:nvSpPr>
          <p:cNvPr id="10" name="Rectangle 9">
            <a:extLst>
              <a:ext uri="{FF2B5EF4-FFF2-40B4-BE49-F238E27FC236}">
                <a16:creationId xmlns:a16="http://schemas.microsoft.com/office/drawing/2014/main" id="{8997C092-48C0-4C0C-9126-F51F427EA25A}"/>
              </a:ext>
            </a:extLst>
          </p:cNvPr>
          <p:cNvSpPr/>
          <p:nvPr/>
        </p:nvSpPr>
        <p:spPr>
          <a:xfrm>
            <a:off x="7827496" y="5334627"/>
            <a:ext cx="2953591"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lvl="0" fontAlgn="base">
              <a:spcBef>
                <a:spcPct val="0"/>
              </a:spcBef>
              <a:spcAft>
                <a:spcPct val="0"/>
              </a:spcAft>
              <a:defRPr/>
            </a:pPr>
            <a:r>
              <a:rPr lang="en-US" sz="1200" dirty="0">
                <a:solidFill>
                  <a:prstClr val="black"/>
                </a:solidFill>
              </a:rPr>
              <a:t>(Marcinkowski, Bell, &amp; Roma, 2021)</a:t>
            </a:r>
          </a:p>
        </p:txBody>
      </p:sp>
      <p:sp>
        <p:nvSpPr>
          <p:cNvPr id="12" name="TextBox 11">
            <a:extLst>
              <a:ext uri="{FF2B5EF4-FFF2-40B4-BE49-F238E27FC236}">
                <a16:creationId xmlns:a16="http://schemas.microsoft.com/office/drawing/2014/main" id="{7FFCB587-9566-4FEA-948D-4D2421F83F42}"/>
              </a:ext>
            </a:extLst>
          </p:cNvPr>
          <p:cNvSpPr txBox="1"/>
          <p:nvPr/>
        </p:nvSpPr>
        <p:spPr>
          <a:xfrm>
            <a:off x="272493" y="1041049"/>
            <a:ext cx="6013602" cy="2369880"/>
          </a:xfrm>
          <a:prstGeom prst="rect">
            <a:avLst/>
          </a:prstGeom>
          <a:noFill/>
        </p:spPr>
        <p:txBody>
          <a:bodyPr wrap="square">
            <a:spAutoFit/>
          </a:bodyPr>
          <a:lstStyle/>
          <a:p>
            <a:pPr marL="388938" indent="-342900">
              <a:buFont typeface="Wingdings" panose="05000000000000000000" pitchFamily="2" charset="2"/>
              <a:buChar char="§"/>
            </a:pPr>
            <a:r>
              <a:rPr lang="en-US" sz="2000" b="1" kern="0" dirty="0"/>
              <a:t>Conflict will happen on every mission. Focus on prediction, prevention, and repair.  </a:t>
            </a:r>
            <a:r>
              <a:rPr lang="en-US" kern="0" dirty="0"/>
              <a:t>- </a:t>
            </a:r>
            <a:r>
              <a:rPr lang="en-US" b="0" i="1" kern="0" dirty="0" err="1"/>
              <a:t>Psy</a:t>
            </a:r>
            <a:r>
              <a:rPr lang="en-US" b="0" i="1" kern="0" dirty="0"/>
              <a:t> Ops SMEs</a:t>
            </a:r>
            <a:endParaRPr lang="en-US" sz="1600" b="0" i="1" kern="0" dirty="0"/>
          </a:p>
          <a:p>
            <a:pPr marL="388938" indent="-342900">
              <a:buFont typeface="Wingdings" panose="05000000000000000000" pitchFamily="2" charset="2"/>
              <a:buChar char="§"/>
            </a:pPr>
            <a:endParaRPr lang="en-US" sz="800" b="0" i="1" kern="0" dirty="0"/>
          </a:p>
          <a:p>
            <a:pPr marL="395288" indent="-349250">
              <a:buFont typeface="Wingdings" panose="05000000000000000000" pitchFamily="2" charset="2"/>
              <a:buChar char="§"/>
            </a:pPr>
            <a:endParaRPr lang="en-US" sz="800" kern="0" dirty="0"/>
          </a:p>
          <a:p>
            <a:pPr marL="395288" indent="-349250">
              <a:buFont typeface="Wingdings" panose="05000000000000000000" pitchFamily="2" charset="2"/>
              <a:buChar char="§"/>
            </a:pPr>
            <a:r>
              <a:rPr lang="en-US" sz="2000" kern="0" dirty="0"/>
              <a:t>Review of older analog research</a:t>
            </a:r>
          </a:p>
          <a:p>
            <a:pPr marL="852488" lvl="1" indent="-349250">
              <a:buFont typeface="+mj-lt"/>
              <a:buAutoNum type="alphaLcPeriod"/>
            </a:pPr>
            <a:r>
              <a:rPr lang="en-US" dirty="0"/>
              <a:t>All teams had conflict</a:t>
            </a:r>
          </a:p>
          <a:p>
            <a:pPr marL="852488" lvl="1" indent="-349250">
              <a:buFont typeface="+mj-lt"/>
              <a:buAutoNum type="alphaLcPeriod"/>
            </a:pPr>
            <a:r>
              <a:rPr lang="en-US" dirty="0"/>
              <a:t>Longer mission </a:t>
            </a:r>
            <a:r>
              <a:rPr lang="en-US" dirty="0">
                <a:sym typeface="Wingdings" panose="05000000000000000000" pitchFamily="2" charset="2"/>
              </a:rPr>
              <a:t> less social time together</a:t>
            </a:r>
            <a:endParaRPr lang="en-US" dirty="0"/>
          </a:p>
          <a:p>
            <a:pPr marL="852488" lvl="1" indent="-349250">
              <a:buFont typeface="+mj-lt"/>
              <a:buAutoNum type="alphaLcPeriod"/>
            </a:pPr>
            <a:r>
              <a:rPr lang="en-US" dirty="0"/>
              <a:t>Consistent team efficiency over time was typical</a:t>
            </a:r>
          </a:p>
          <a:p>
            <a:pPr marL="852488" lvl="1" indent="-349250">
              <a:buFont typeface="+mj-lt"/>
              <a:buAutoNum type="alphaLcPeriod"/>
            </a:pPr>
            <a:r>
              <a:rPr lang="en-US" dirty="0"/>
              <a:t>Psychological closing</a:t>
            </a:r>
            <a:endParaRPr lang="en-US" kern="0" dirty="0"/>
          </a:p>
        </p:txBody>
      </p:sp>
      <p:pic>
        <p:nvPicPr>
          <p:cNvPr id="13" name="Picture 2" descr="http://www.nasa.gov/sites/default/files/hera-main-photo-jsc2013e094867_0.jpg">
            <a:extLst>
              <a:ext uri="{FF2B5EF4-FFF2-40B4-BE49-F238E27FC236}">
                <a16:creationId xmlns:a16="http://schemas.microsoft.com/office/drawing/2014/main" id="{EB9A898D-98AB-49FD-A520-8119A467029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261" t="9078" r="4237" b="15890"/>
          <a:stretch/>
        </p:blipFill>
        <p:spPr bwMode="auto">
          <a:xfrm>
            <a:off x="10657672" y="5169437"/>
            <a:ext cx="1517646" cy="94366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C07EF61D-F94C-474F-A36C-039B80D770E1}"/>
              </a:ext>
            </a:extLst>
          </p:cNvPr>
          <p:cNvSpPr txBox="1"/>
          <p:nvPr/>
        </p:nvSpPr>
        <p:spPr>
          <a:xfrm>
            <a:off x="10576313" y="5111325"/>
            <a:ext cx="679683" cy="323165"/>
          </a:xfrm>
          <a:prstGeom prst="rect">
            <a:avLst/>
          </a:prstGeom>
          <a:noFill/>
          <a:ln>
            <a:noFill/>
          </a:ln>
        </p:spPr>
        <p:txBody>
          <a:bodyPr wrap="square" rtlCol="0">
            <a:spAutoFit/>
          </a:bodyPr>
          <a:lstStyle/>
          <a:p>
            <a:pPr algn="ctr"/>
            <a:r>
              <a:rPr lang="en-US" sz="1500" b="1" dirty="0">
                <a:solidFill>
                  <a:schemeClr val="bg1"/>
                </a:solidFill>
              </a:rPr>
              <a:t>HERA</a:t>
            </a:r>
          </a:p>
        </p:txBody>
      </p:sp>
      <p:sp>
        <p:nvSpPr>
          <p:cNvPr id="15" name="Title 2">
            <a:extLst>
              <a:ext uri="{FF2B5EF4-FFF2-40B4-BE49-F238E27FC236}">
                <a16:creationId xmlns:a16="http://schemas.microsoft.com/office/drawing/2014/main" id="{F67A7107-08BC-47B7-A1D7-9D4C08CE0454}"/>
              </a:ext>
            </a:extLst>
          </p:cNvPr>
          <p:cNvSpPr>
            <a:spLocks noGrp="1"/>
          </p:cNvSpPr>
          <p:nvPr>
            <p:ph type="title"/>
          </p:nvPr>
        </p:nvSpPr>
        <p:spPr>
          <a:xfrm>
            <a:off x="473725" y="337114"/>
            <a:ext cx="10012783" cy="550863"/>
          </a:xfrm>
        </p:spPr>
        <p:txBody>
          <a:bodyPr vert="horz" lIns="91440" tIns="0" rIns="91440" bIns="0" rtlCol="0" anchor="b">
            <a:noAutofit/>
          </a:bodyPr>
          <a:lstStyle/>
          <a:p>
            <a:r>
              <a:rPr lang="en-US" altLang="en-US" b="1" dirty="0"/>
              <a:t>Interpersonal Relationships &amp; Cohesion</a:t>
            </a:r>
          </a:p>
        </p:txBody>
      </p:sp>
      <p:pic>
        <p:nvPicPr>
          <p:cNvPr id="16" name="Picture 15">
            <a:extLst>
              <a:ext uri="{FF2B5EF4-FFF2-40B4-BE49-F238E27FC236}">
                <a16:creationId xmlns:a16="http://schemas.microsoft.com/office/drawing/2014/main" id="{1DA9D482-F569-48A3-AFC5-909CCD0212C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0023"/>
          <a:stretch/>
        </p:blipFill>
        <p:spPr>
          <a:xfrm>
            <a:off x="491772" y="3892037"/>
            <a:ext cx="2642860" cy="1705792"/>
          </a:xfrm>
          <a:prstGeom prst="rect">
            <a:avLst/>
          </a:prstGeom>
          <a:ln w="9525">
            <a:solidFill>
              <a:schemeClr val="tx1"/>
            </a:solidFill>
          </a:ln>
        </p:spPr>
      </p:pic>
      <p:sp>
        <p:nvSpPr>
          <p:cNvPr id="17" name="TextBox 16">
            <a:extLst>
              <a:ext uri="{FF2B5EF4-FFF2-40B4-BE49-F238E27FC236}">
                <a16:creationId xmlns:a16="http://schemas.microsoft.com/office/drawing/2014/main" id="{F730B9CF-881B-4E9A-BF62-645C3AE138B8}"/>
              </a:ext>
            </a:extLst>
          </p:cNvPr>
          <p:cNvSpPr txBox="1"/>
          <p:nvPr/>
        </p:nvSpPr>
        <p:spPr>
          <a:xfrm>
            <a:off x="1734922" y="5284825"/>
            <a:ext cx="1331381" cy="323165"/>
          </a:xfrm>
          <a:prstGeom prst="rect">
            <a:avLst/>
          </a:prstGeom>
          <a:noFill/>
        </p:spPr>
        <p:txBody>
          <a:bodyPr wrap="square" rtlCol="0">
            <a:spAutoFit/>
          </a:bodyPr>
          <a:lstStyle/>
          <a:p>
            <a:pPr algn="r"/>
            <a:r>
              <a:rPr lang="en-US" sz="1500" b="1" dirty="0"/>
              <a:t>NEK</a:t>
            </a:r>
          </a:p>
        </p:txBody>
      </p:sp>
      <p:pic>
        <p:nvPicPr>
          <p:cNvPr id="12290" name="Picture 2" descr="two fireman blowing water using hose on fire, firefighters HD wallpaper">
            <a:extLst>
              <a:ext uri="{FF2B5EF4-FFF2-40B4-BE49-F238E27FC236}">
                <a16:creationId xmlns:a16="http://schemas.microsoft.com/office/drawing/2014/main" id="{053C8812-2289-4176-80B6-7DCD6E72F00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89160" y="3810059"/>
            <a:ext cx="2953591" cy="1963651"/>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34FA0675-1B98-48EF-8DAD-26ECC5999DBD}"/>
              </a:ext>
            </a:extLst>
          </p:cNvPr>
          <p:cNvSpPr txBox="1"/>
          <p:nvPr/>
        </p:nvSpPr>
        <p:spPr>
          <a:xfrm>
            <a:off x="511109" y="5632028"/>
            <a:ext cx="2447625" cy="261610"/>
          </a:xfrm>
          <a:prstGeom prst="rect">
            <a:avLst/>
          </a:prstGeom>
          <a:noFill/>
        </p:spPr>
        <p:txBody>
          <a:bodyPr wrap="square">
            <a:spAutoFit/>
          </a:bodyPr>
          <a:lstStyle/>
          <a:p>
            <a:pPr algn="ctr"/>
            <a:r>
              <a:rPr lang="en-US" sz="1100" kern="0" dirty="0"/>
              <a:t>(Bell, Brown, &amp; Mitchell, 2019) </a:t>
            </a:r>
            <a:endParaRPr lang="en-US" sz="1100" dirty="0"/>
          </a:p>
        </p:txBody>
      </p:sp>
      <p:cxnSp>
        <p:nvCxnSpPr>
          <p:cNvPr id="22" name="Straight Connector 21">
            <a:extLst>
              <a:ext uri="{FF2B5EF4-FFF2-40B4-BE49-F238E27FC236}">
                <a16:creationId xmlns:a16="http://schemas.microsoft.com/office/drawing/2014/main" id="{EC9DEC65-5AC8-4EA1-882C-3C4DB5E4D9F1}"/>
              </a:ext>
            </a:extLst>
          </p:cNvPr>
          <p:cNvCxnSpPr/>
          <p:nvPr/>
        </p:nvCxnSpPr>
        <p:spPr>
          <a:xfrm>
            <a:off x="6550382" y="1079686"/>
            <a:ext cx="0" cy="5015112"/>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4688171"/>
      </p:ext>
    </p:extLst>
  </p:cSld>
  <p:clrMapOvr>
    <a:masterClrMapping/>
  </p:clrMapOvr>
  <p:transition spd="slow">
    <p:wipe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5BAF232-6D51-4AB5-B308-356BE6E97414}"/>
              </a:ext>
            </a:extLst>
          </p:cNvPr>
          <p:cNvPicPr>
            <a:picLocks noChangeAspect="1"/>
          </p:cNvPicPr>
          <p:nvPr/>
        </p:nvPicPr>
        <p:blipFill>
          <a:blip r:embed="rId3"/>
          <a:stretch>
            <a:fillRect/>
          </a:stretch>
        </p:blipFill>
        <p:spPr>
          <a:xfrm>
            <a:off x="1912660" y="1967201"/>
            <a:ext cx="8366679" cy="3839959"/>
          </a:xfrm>
          <a:prstGeom prst="rect">
            <a:avLst/>
          </a:prstGeom>
        </p:spPr>
      </p:pic>
      <p:sp>
        <p:nvSpPr>
          <p:cNvPr id="3" name="Content Placeholder 1">
            <a:extLst>
              <a:ext uri="{FF2B5EF4-FFF2-40B4-BE49-F238E27FC236}">
                <a16:creationId xmlns:a16="http://schemas.microsoft.com/office/drawing/2014/main" id="{D14F6EA8-1AAA-4B8E-98F7-EFDE8F7194A6}"/>
              </a:ext>
            </a:extLst>
          </p:cNvPr>
          <p:cNvSpPr>
            <a:spLocks noGrp="1"/>
          </p:cNvSpPr>
          <p:nvPr>
            <p:ph idx="1"/>
          </p:nvPr>
        </p:nvSpPr>
        <p:spPr>
          <a:xfrm>
            <a:off x="751840" y="1552102"/>
            <a:ext cx="2661920" cy="415099"/>
          </a:xfrm>
        </p:spPr>
        <p:txBody>
          <a:bodyPr>
            <a:normAutofit/>
          </a:bodyPr>
          <a:lstStyle/>
          <a:p>
            <a:pPr marL="0" indent="0">
              <a:buNone/>
            </a:pPr>
            <a:r>
              <a:rPr lang="en-US" b="0" dirty="0"/>
              <a:t>HERA C3,C4</a:t>
            </a:r>
          </a:p>
          <a:p>
            <a:endParaRPr lang="en-US" b="0" dirty="0"/>
          </a:p>
          <a:p>
            <a:pPr lvl="2"/>
            <a:endParaRPr lang="en-US" dirty="0"/>
          </a:p>
          <a:p>
            <a:pPr lvl="1"/>
            <a:endParaRPr lang="en-US" dirty="0"/>
          </a:p>
        </p:txBody>
      </p:sp>
      <p:sp>
        <p:nvSpPr>
          <p:cNvPr id="4" name="Content Placeholder 5">
            <a:extLst>
              <a:ext uri="{FF2B5EF4-FFF2-40B4-BE49-F238E27FC236}">
                <a16:creationId xmlns:a16="http://schemas.microsoft.com/office/drawing/2014/main" id="{31FA9D96-5C08-4ED2-9C87-400BD1FC313E}"/>
              </a:ext>
            </a:extLst>
          </p:cNvPr>
          <p:cNvSpPr txBox="1">
            <a:spLocks/>
          </p:cNvSpPr>
          <p:nvPr/>
        </p:nvSpPr>
        <p:spPr>
          <a:xfrm>
            <a:off x="529665" y="1032675"/>
            <a:ext cx="9900901" cy="550863"/>
          </a:xfrm>
          <a:prstGeom prst="rect">
            <a:avLst/>
          </a:prstGeom>
        </p:spPr>
        <p:txBody>
          <a:bodyPr vert="horz" lIns="91440" tIns="45720" rIns="91440" bIns="45720" rtlCol="0">
            <a:normAutofit/>
          </a:bodyPr>
          <a:lstStyle>
            <a:lvl1pPr marL="403225" indent="-403225" algn="l" rtl="0" eaLnBrk="1" fontAlgn="base" hangingPunct="1">
              <a:spcBef>
                <a:spcPts val="0"/>
              </a:spcBef>
              <a:spcAft>
                <a:spcPts val="600"/>
              </a:spcAft>
              <a:buClrTx/>
              <a:buSzPct val="80000"/>
              <a:buFont typeface="Wingdings" pitchFamily="2" charset="2"/>
              <a:buChar char="v"/>
              <a:tabLst>
                <a:tab pos="8856663" algn="r"/>
              </a:tabLst>
              <a:defRPr lang="en-US" sz="2400" b="1">
                <a:solidFill>
                  <a:schemeClr val="tx1"/>
                </a:solidFill>
                <a:latin typeface="+mn-lt"/>
                <a:ea typeface="+mn-ea"/>
                <a:cs typeface="Helvetica" pitchFamily="34" charset="0"/>
              </a:defRPr>
            </a:lvl1pPr>
            <a:lvl2pPr marL="640080" indent="-274320" algn="l" rtl="0" eaLnBrk="1" fontAlgn="base" hangingPunct="1">
              <a:spcBef>
                <a:spcPts val="0"/>
              </a:spcBef>
              <a:spcAft>
                <a:spcPts val="600"/>
              </a:spcAft>
              <a:buClrTx/>
              <a:buSzPct val="80000"/>
              <a:buFont typeface="Arial" pitchFamily="34" charset="0"/>
              <a:buChar char="•"/>
              <a:tabLst>
                <a:tab pos="8856663" algn="r"/>
              </a:tabLst>
              <a:defRPr lang="en-US" sz="2400">
                <a:solidFill>
                  <a:schemeClr val="tx1"/>
                </a:solidFill>
                <a:latin typeface="+mn-lt"/>
                <a:ea typeface="+mn-ea"/>
                <a:cs typeface="Helvetica" pitchFamily="34" charset="0"/>
              </a:defRPr>
            </a:lvl2pPr>
            <a:lvl3pPr marL="914400" indent="-274320" algn="l" rtl="0" eaLnBrk="1" fontAlgn="base" hangingPunct="1">
              <a:spcBef>
                <a:spcPts val="0"/>
              </a:spcBef>
              <a:spcAft>
                <a:spcPts val="600"/>
              </a:spcAft>
              <a:buClrTx/>
              <a:buSzPct val="80000"/>
              <a:buFont typeface="Helvetica" pitchFamily="34" charset="0"/>
              <a:buChar char="–"/>
              <a:tabLst>
                <a:tab pos="8856663" algn="r"/>
              </a:tabLst>
              <a:defRPr lang="en-US" sz="2400">
                <a:solidFill>
                  <a:schemeClr val="tx1"/>
                </a:solidFill>
                <a:latin typeface="+mn-lt"/>
                <a:ea typeface="+mn-ea"/>
                <a:cs typeface="Helvetica" pitchFamily="34" charset="0"/>
              </a:defRPr>
            </a:lvl3pPr>
            <a:lvl4pPr marL="1828800" indent="-457200" algn="l" rtl="0" eaLnBrk="1" fontAlgn="base" hangingPunct="1">
              <a:spcBef>
                <a:spcPts val="0"/>
              </a:spcBef>
              <a:spcAft>
                <a:spcPts val="600"/>
              </a:spcAft>
              <a:buClrTx/>
              <a:buSzPct val="80000"/>
              <a:buFont typeface="Wingdings" panose="05000000000000000000" pitchFamily="2" charset="2"/>
              <a:buChar char="§"/>
              <a:tabLst>
                <a:tab pos="8856663" algn="r"/>
              </a:tabLst>
              <a:defRPr lang="en-US" sz="2400">
                <a:solidFill>
                  <a:schemeClr val="tx1"/>
                </a:solidFill>
                <a:latin typeface="+mn-lt"/>
                <a:ea typeface="+mn-ea"/>
                <a:cs typeface="Helvetica" pitchFamily="34" charset="0"/>
              </a:defRPr>
            </a:lvl4pPr>
            <a:lvl5pPr marL="1828800" indent="0" algn="l" rtl="0" eaLnBrk="1" fontAlgn="base" hangingPunct="1">
              <a:spcBef>
                <a:spcPct val="0"/>
              </a:spcBef>
              <a:spcAft>
                <a:spcPct val="0"/>
              </a:spcAft>
              <a:buClrTx/>
              <a:buSzPct val="80000"/>
              <a:buFont typeface="Courier New" panose="02070309020205020404" pitchFamily="49" charset="0"/>
              <a:buNone/>
              <a:tabLst>
                <a:tab pos="8856663" algn="r"/>
              </a:tabLst>
              <a:defRPr lang="en-US" sz="1600" baseline="0">
                <a:solidFill>
                  <a:schemeClr val="tx1"/>
                </a:solidFill>
                <a:latin typeface="Helvetica" pitchFamily="34" charset="0"/>
                <a:ea typeface="+mn-ea"/>
                <a:cs typeface="Helvetica" pitchFamily="34" charset="0"/>
              </a:defRPr>
            </a:lvl5pPr>
            <a:lvl6pPr marL="1773238" indent="-174625" algn="l" rtl="0" eaLnBrk="1" fontAlgn="base" hangingPunct="1">
              <a:spcBef>
                <a:spcPct val="0"/>
              </a:spcBef>
              <a:spcAft>
                <a:spcPct val="0"/>
              </a:spcAft>
              <a:buClr>
                <a:schemeClr val="tx2">
                  <a:lumMod val="50000"/>
                </a:schemeClr>
              </a:buClr>
              <a:buSzPct val="75000"/>
              <a:buFont typeface="Wingdings" pitchFamily="2" charset="2"/>
              <a:buNone/>
              <a:tabLst>
                <a:tab pos="8856663" algn="r"/>
              </a:tabLst>
              <a:defRPr sz="2000" baseline="0">
                <a:solidFill>
                  <a:schemeClr val="tx1"/>
                </a:solidFill>
                <a:latin typeface="+mn-lt"/>
              </a:defRPr>
            </a:lvl6pPr>
            <a:lvl7pPr marL="2230438" indent="-174625" algn="l" rtl="0" eaLnBrk="1" fontAlgn="base" hangingPunct="1">
              <a:spcBef>
                <a:spcPct val="0"/>
              </a:spcBef>
              <a:spcAft>
                <a:spcPct val="0"/>
              </a:spcAft>
              <a:buClr>
                <a:schemeClr val="tx2">
                  <a:lumMod val="50000"/>
                </a:schemeClr>
              </a:buClr>
              <a:buSzPct val="75000"/>
              <a:buFont typeface="Wingdings" pitchFamily="2" charset="2"/>
              <a:buChar char="Ø"/>
              <a:tabLst>
                <a:tab pos="8856663" algn="r"/>
              </a:tabLst>
              <a:defRPr sz="2000">
                <a:solidFill>
                  <a:schemeClr val="tx1"/>
                </a:solidFill>
                <a:latin typeface="+mn-lt"/>
              </a:defRPr>
            </a:lvl7pPr>
            <a:lvl8pPr marL="26876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8pPr>
            <a:lvl9pPr marL="31448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9pPr>
          </a:lstStyle>
          <a:p>
            <a:pPr marL="46038" indent="0">
              <a:buNone/>
            </a:pPr>
            <a:r>
              <a:rPr lang="en-US" b="0" kern="0" dirty="0"/>
              <a:t>Conflict can spiral over time, especially in stressful job conditions</a:t>
            </a:r>
            <a:endParaRPr lang="en-US" sz="600" b="0" kern="0" dirty="0"/>
          </a:p>
        </p:txBody>
      </p:sp>
      <p:sp>
        <p:nvSpPr>
          <p:cNvPr id="5" name="Rectangle 4">
            <a:extLst>
              <a:ext uri="{FF2B5EF4-FFF2-40B4-BE49-F238E27FC236}">
                <a16:creationId xmlns:a16="http://schemas.microsoft.com/office/drawing/2014/main" id="{15F23F99-25F6-425A-8F5A-A88B725BA90D}"/>
              </a:ext>
            </a:extLst>
          </p:cNvPr>
          <p:cNvSpPr/>
          <p:nvPr/>
        </p:nvSpPr>
        <p:spPr>
          <a:xfrm>
            <a:off x="2380996" y="1581829"/>
            <a:ext cx="2996078" cy="276999"/>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lvl="0" fontAlgn="base">
              <a:spcBef>
                <a:spcPct val="0"/>
              </a:spcBef>
              <a:spcAft>
                <a:spcPct val="0"/>
              </a:spcAft>
              <a:defRPr/>
            </a:pPr>
            <a:r>
              <a:rPr lang="en-US" sz="1200" i="1" dirty="0">
                <a:solidFill>
                  <a:prstClr val="black"/>
                </a:solidFill>
              </a:rPr>
              <a:t>(</a:t>
            </a:r>
            <a:r>
              <a:rPr lang="en-US" sz="1200" i="1" dirty="0" err="1">
                <a:solidFill>
                  <a:prstClr val="black"/>
                </a:solidFill>
              </a:rPr>
              <a:t>Somaraju</a:t>
            </a:r>
            <a:r>
              <a:rPr lang="en-US" sz="1200" i="1" dirty="0">
                <a:solidFill>
                  <a:prstClr val="black"/>
                </a:solidFill>
              </a:rPr>
              <a:t>, et al., Kozlowski, 2021)</a:t>
            </a:r>
          </a:p>
        </p:txBody>
      </p:sp>
      <p:sp>
        <p:nvSpPr>
          <p:cNvPr id="11" name="Title 2">
            <a:extLst>
              <a:ext uri="{FF2B5EF4-FFF2-40B4-BE49-F238E27FC236}">
                <a16:creationId xmlns:a16="http://schemas.microsoft.com/office/drawing/2014/main" id="{1BFAABDF-2CD0-4C21-B7B0-78C9108B13F9}"/>
              </a:ext>
            </a:extLst>
          </p:cNvPr>
          <p:cNvSpPr>
            <a:spLocks noGrp="1"/>
          </p:cNvSpPr>
          <p:nvPr>
            <p:ph type="title"/>
          </p:nvPr>
        </p:nvSpPr>
        <p:spPr>
          <a:xfrm>
            <a:off x="473725" y="337114"/>
            <a:ext cx="10012783" cy="550863"/>
          </a:xfrm>
        </p:spPr>
        <p:txBody>
          <a:bodyPr vert="horz" lIns="91440" tIns="0" rIns="91440" bIns="0" rtlCol="0" anchor="b">
            <a:noAutofit/>
          </a:bodyPr>
          <a:lstStyle/>
          <a:p>
            <a:r>
              <a:rPr lang="en-US" altLang="en-US" b="1" dirty="0"/>
              <a:t>Interpersonal Relationships &amp; Cohesion</a:t>
            </a:r>
          </a:p>
        </p:txBody>
      </p:sp>
    </p:spTree>
    <p:extLst>
      <p:ext uri="{BB962C8B-B14F-4D97-AF65-F5344CB8AC3E}">
        <p14:creationId xmlns:p14="http://schemas.microsoft.com/office/powerpoint/2010/main" val="3257945495"/>
      </p:ext>
    </p:extLst>
  </p:cSld>
  <p:clrMapOvr>
    <a:masterClrMapping/>
  </p:clrMapOvr>
  <p:transition spd="slow">
    <p:wipe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0BD618FE-8E26-4F30-96DE-DB3A6E820CB8}"/>
              </a:ext>
            </a:extLst>
          </p:cNvPr>
          <p:cNvSpPr>
            <a:spLocks noGrp="1"/>
          </p:cNvSpPr>
          <p:nvPr>
            <p:ph idx="1"/>
          </p:nvPr>
        </p:nvSpPr>
        <p:spPr>
          <a:xfrm>
            <a:off x="539596" y="1541021"/>
            <a:ext cx="4590505" cy="1620330"/>
          </a:xfrm>
        </p:spPr>
        <p:txBody>
          <a:bodyPr>
            <a:normAutofit/>
          </a:bodyPr>
          <a:lstStyle/>
          <a:p>
            <a:r>
              <a:rPr lang="en-US" dirty="0">
                <a:solidFill>
                  <a:schemeClr val="tx1"/>
                </a:solidFill>
              </a:rPr>
              <a:t>HERA C3/C4/C5</a:t>
            </a:r>
          </a:p>
          <a:p>
            <a:r>
              <a:rPr lang="en-US" sz="2000" dirty="0"/>
              <a:t>Finding: </a:t>
            </a:r>
            <a:r>
              <a:rPr lang="en-US" sz="2000" b="0" dirty="0"/>
              <a:t>‘Best’ pairings increased constructive, decreased destructive effects to relationships</a:t>
            </a:r>
          </a:p>
          <a:p>
            <a:endParaRPr lang="en-US" b="0" dirty="0">
              <a:solidFill>
                <a:schemeClr val="tx1"/>
              </a:solidFill>
            </a:endParaRPr>
          </a:p>
        </p:txBody>
      </p:sp>
      <p:sp>
        <p:nvSpPr>
          <p:cNvPr id="11" name="Rectangle 10">
            <a:extLst>
              <a:ext uri="{FF2B5EF4-FFF2-40B4-BE49-F238E27FC236}">
                <a16:creationId xmlns:a16="http://schemas.microsoft.com/office/drawing/2014/main" id="{8A9EF0F9-0F2F-4035-BDC1-31BC4C30A49A}"/>
              </a:ext>
            </a:extLst>
          </p:cNvPr>
          <p:cNvSpPr/>
          <p:nvPr/>
        </p:nvSpPr>
        <p:spPr>
          <a:xfrm>
            <a:off x="322733" y="1007063"/>
            <a:ext cx="11779625" cy="492443"/>
          </a:xfrm>
          <a:prstGeom prst="rect">
            <a:avLst/>
          </a:prstGeom>
        </p:spPr>
        <p:txBody>
          <a:bodyPr wrap="square">
            <a:spAutoFit/>
          </a:bodyPr>
          <a:lstStyle/>
          <a:p>
            <a:pPr lvl="0" eaLnBrk="1" hangingPunct="1">
              <a:spcBef>
                <a:spcPts val="0"/>
              </a:spcBef>
              <a:spcAft>
                <a:spcPts val="600"/>
              </a:spcAft>
              <a:buSzPct val="80000"/>
              <a:tabLst>
                <a:tab pos="8856663" algn="r"/>
              </a:tabLst>
            </a:pPr>
            <a:r>
              <a:rPr lang="en-US" sz="2600" kern="0" dirty="0">
                <a:latin typeface="Calibri"/>
                <a:cs typeface="Helvetica" pitchFamily="34" charset="0"/>
              </a:rPr>
              <a:t>Data-driven, dynamic team composition can support interpersonal relationships</a:t>
            </a:r>
          </a:p>
        </p:txBody>
      </p:sp>
      <p:pic>
        <p:nvPicPr>
          <p:cNvPr id="13" name="Picture 12">
            <a:extLst>
              <a:ext uri="{FF2B5EF4-FFF2-40B4-BE49-F238E27FC236}">
                <a16:creationId xmlns:a16="http://schemas.microsoft.com/office/drawing/2014/main" id="{45BBB773-83CF-4B69-B180-A79DFBE8AF31}"/>
              </a:ext>
            </a:extLst>
          </p:cNvPr>
          <p:cNvPicPr>
            <a:picLocks noChangeAspect="1"/>
          </p:cNvPicPr>
          <p:nvPr/>
        </p:nvPicPr>
        <p:blipFill rotWithShape="1">
          <a:blip r:embed="rId3"/>
          <a:srcRect t="-1322" r="3992" b="12594"/>
          <a:stretch/>
        </p:blipFill>
        <p:spPr>
          <a:xfrm>
            <a:off x="8561415" y="1920369"/>
            <a:ext cx="3561644" cy="2836821"/>
          </a:xfrm>
          <a:prstGeom prst="rect">
            <a:avLst/>
          </a:prstGeom>
          <a:solidFill>
            <a:schemeClr val="bg1"/>
          </a:solidFill>
        </p:spPr>
      </p:pic>
      <p:sp>
        <p:nvSpPr>
          <p:cNvPr id="14" name="Rectangle 2">
            <a:extLst>
              <a:ext uri="{FF2B5EF4-FFF2-40B4-BE49-F238E27FC236}">
                <a16:creationId xmlns:a16="http://schemas.microsoft.com/office/drawing/2014/main" id="{4DAAD98A-62F6-44D0-9125-24F9B9681DAD}"/>
              </a:ext>
            </a:extLst>
          </p:cNvPr>
          <p:cNvSpPr>
            <a:spLocks noChangeArrowheads="1"/>
          </p:cNvSpPr>
          <p:nvPr/>
        </p:nvSpPr>
        <p:spPr bwMode="auto">
          <a:xfrm>
            <a:off x="10014697" y="5629288"/>
            <a:ext cx="205082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1"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(Antone et al., Contractor, 2021, IAC proceedings)</a:t>
            </a:r>
            <a:endParaRPr kumimoji="0" lang="en-US" altLang="en-US" sz="1600" b="0" i="0" u="none" strike="noStrike" cap="none" normalizeH="0" baseline="0" dirty="0">
              <a:ln>
                <a:noFill/>
              </a:ln>
              <a:solidFill>
                <a:schemeClr val="tx1"/>
              </a:solidFill>
              <a:effectLst/>
              <a:latin typeface="+mn-lt"/>
            </a:endParaRPr>
          </a:p>
        </p:txBody>
      </p:sp>
      <p:pic>
        <p:nvPicPr>
          <p:cNvPr id="15" name="Picture 14">
            <a:extLst>
              <a:ext uri="{FF2B5EF4-FFF2-40B4-BE49-F238E27FC236}">
                <a16:creationId xmlns:a16="http://schemas.microsoft.com/office/drawing/2014/main" id="{D0C08E97-4E1E-43FE-B7E1-C7209AA567B1}"/>
              </a:ext>
            </a:extLst>
          </p:cNvPr>
          <p:cNvPicPr>
            <a:picLocks noChangeAspect="1"/>
          </p:cNvPicPr>
          <p:nvPr/>
        </p:nvPicPr>
        <p:blipFill rotWithShape="1">
          <a:blip r:embed="rId4"/>
          <a:srcRect l="1046" t="2298" r="3942" b="3104"/>
          <a:stretch/>
        </p:blipFill>
        <p:spPr>
          <a:xfrm>
            <a:off x="5130101" y="3968769"/>
            <a:ext cx="3340881" cy="2122184"/>
          </a:xfrm>
          <a:prstGeom prst="rect">
            <a:avLst/>
          </a:prstGeom>
          <a:ln>
            <a:solidFill>
              <a:schemeClr val="tx1"/>
            </a:solidFill>
          </a:ln>
        </p:spPr>
      </p:pic>
      <p:pic>
        <p:nvPicPr>
          <p:cNvPr id="16" name="Picture 15">
            <a:extLst>
              <a:ext uri="{FF2B5EF4-FFF2-40B4-BE49-F238E27FC236}">
                <a16:creationId xmlns:a16="http://schemas.microsoft.com/office/drawing/2014/main" id="{75247206-D92C-420B-B826-5CB2B4D15BE9}"/>
              </a:ext>
            </a:extLst>
          </p:cNvPr>
          <p:cNvPicPr>
            <a:picLocks noChangeAspect="1"/>
          </p:cNvPicPr>
          <p:nvPr/>
        </p:nvPicPr>
        <p:blipFill rotWithShape="1">
          <a:blip r:embed="rId5"/>
          <a:srcRect l="2689" t="413" r="2851" b="4633"/>
          <a:stretch/>
        </p:blipFill>
        <p:spPr>
          <a:xfrm>
            <a:off x="5572176" y="1884427"/>
            <a:ext cx="2393271" cy="2040603"/>
          </a:xfrm>
          <a:prstGeom prst="rect">
            <a:avLst/>
          </a:prstGeom>
          <a:ln>
            <a:solidFill>
              <a:schemeClr val="tx1"/>
            </a:solidFill>
          </a:ln>
        </p:spPr>
      </p:pic>
      <p:pic>
        <p:nvPicPr>
          <p:cNvPr id="18" name="Picture 17">
            <a:extLst>
              <a:ext uri="{FF2B5EF4-FFF2-40B4-BE49-F238E27FC236}">
                <a16:creationId xmlns:a16="http://schemas.microsoft.com/office/drawing/2014/main" id="{A325CCE9-7E9B-4F8A-9CE1-86D1E77DE089}"/>
              </a:ext>
            </a:extLst>
          </p:cNvPr>
          <p:cNvPicPr>
            <a:picLocks noChangeAspect="1"/>
          </p:cNvPicPr>
          <p:nvPr/>
        </p:nvPicPr>
        <p:blipFill rotWithShape="1">
          <a:blip r:embed="rId6"/>
          <a:srcRect t="3611" b="1504"/>
          <a:stretch/>
        </p:blipFill>
        <p:spPr>
          <a:xfrm>
            <a:off x="482502" y="3161351"/>
            <a:ext cx="4345351" cy="2689586"/>
          </a:xfrm>
          <a:prstGeom prst="rect">
            <a:avLst/>
          </a:prstGeom>
          <a:ln>
            <a:solidFill>
              <a:schemeClr val="tx1"/>
            </a:solidFill>
          </a:ln>
        </p:spPr>
      </p:pic>
      <p:sp>
        <p:nvSpPr>
          <p:cNvPr id="22" name="Title 2">
            <a:extLst>
              <a:ext uri="{FF2B5EF4-FFF2-40B4-BE49-F238E27FC236}">
                <a16:creationId xmlns:a16="http://schemas.microsoft.com/office/drawing/2014/main" id="{D6BA9A78-0BF6-46E2-93E6-035DA66BB742}"/>
              </a:ext>
            </a:extLst>
          </p:cNvPr>
          <p:cNvSpPr>
            <a:spLocks noGrp="1"/>
          </p:cNvSpPr>
          <p:nvPr>
            <p:ph type="title"/>
          </p:nvPr>
        </p:nvSpPr>
        <p:spPr>
          <a:xfrm>
            <a:off x="473725" y="337114"/>
            <a:ext cx="10012783" cy="550863"/>
          </a:xfrm>
        </p:spPr>
        <p:txBody>
          <a:bodyPr vert="horz" lIns="91440" tIns="0" rIns="91440" bIns="0" rtlCol="0" anchor="b">
            <a:noAutofit/>
          </a:bodyPr>
          <a:lstStyle/>
          <a:p>
            <a:r>
              <a:rPr lang="en-US" altLang="en-US" b="1" dirty="0"/>
              <a:t>Interpersonal Relationships &amp; Cohesion</a:t>
            </a:r>
          </a:p>
        </p:txBody>
      </p:sp>
      <p:sp>
        <p:nvSpPr>
          <p:cNvPr id="23" name="TextBox 22">
            <a:extLst>
              <a:ext uri="{FF2B5EF4-FFF2-40B4-BE49-F238E27FC236}">
                <a16:creationId xmlns:a16="http://schemas.microsoft.com/office/drawing/2014/main" id="{6FDD8510-DED1-4F0F-8B91-C5F97AA6D3A8}"/>
              </a:ext>
            </a:extLst>
          </p:cNvPr>
          <p:cNvSpPr txBox="1"/>
          <p:nvPr/>
        </p:nvSpPr>
        <p:spPr>
          <a:xfrm>
            <a:off x="5572176" y="1891321"/>
            <a:ext cx="793749" cy="369332"/>
          </a:xfrm>
          <a:prstGeom prst="rect">
            <a:avLst/>
          </a:prstGeom>
          <a:noFill/>
        </p:spPr>
        <p:txBody>
          <a:bodyPr wrap="square" rtlCol="0">
            <a:spAutoFit/>
          </a:bodyPr>
          <a:lstStyle/>
          <a:p>
            <a:r>
              <a:rPr lang="en-US" dirty="0">
                <a:solidFill>
                  <a:schemeClr val="bg1"/>
                </a:solidFill>
              </a:rPr>
              <a:t>Rover</a:t>
            </a:r>
          </a:p>
        </p:txBody>
      </p:sp>
      <p:sp>
        <p:nvSpPr>
          <p:cNvPr id="24" name="TextBox 23">
            <a:extLst>
              <a:ext uri="{FF2B5EF4-FFF2-40B4-BE49-F238E27FC236}">
                <a16:creationId xmlns:a16="http://schemas.microsoft.com/office/drawing/2014/main" id="{18560451-BC1A-469E-BDDB-1E166D36DD27}"/>
              </a:ext>
            </a:extLst>
          </p:cNvPr>
          <p:cNvSpPr txBox="1"/>
          <p:nvPr/>
        </p:nvSpPr>
        <p:spPr>
          <a:xfrm>
            <a:off x="7324918" y="5429124"/>
            <a:ext cx="1150599" cy="646331"/>
          </a:xfrm>
          <a:prstGeom prst="rect">
            <a:avLst/>
          </a:prstGeom>
          <a:noFill/>
        </p:spPr>
        <p:txBody>
          <a:bodyPr wrap="square" rtlCol="0">
            <a:spAutoFit/>
          </a:bodyPr>
          <a:lstStyle/>
          <a:p>
            <a:pPr algn="r"/>
            <a:r>
              <a:rPr lang="en-US" dirty="0">
                <a:solidFill>
                  <a:schemeClr val="bg1"/>
                </a:solidFill>
              </a:rPr>
              <a:t>Geology sampling</a:t>
            </a:r>
          </a:p>
        </p:txBody>
      </p:sp>
    </p:spTree>
    <p:extLst>
      <p:ext uri="{BB962C8B-B14F-4D97-AF65-F5344CB8AC3E}">
        <p14:creationId xmlns:p14="http://schemas.microsoft.com/office/powerpoint/2010/main" val="4153606449"/>
      </p:ext>
    </p:extLst>
  </p:cSld>
  <p:clrMapOvr>
    <a:masterClrMapping/>
  </p:clrMapOvr>
  <p:transition spd="slow">
    <p:wipe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0D6FAFBB-8DAA-4D9B-AB30-F4BDED69F21A}"/>
              </a:ext>
            </a:extLst>
          </p:cNvPr>
          <p:cNvSpPr txBox="1">
            <a:spLocks/>
          </p:cNvSpPr>
          <p:nvPr/>
        </p:nvSpPr>
        <p:spPr>
          <a:xfrm>
            <a:off x="473725" y="337114"/>
            <a:ext cx="10012783" cy="550863"/>
          </a:xfrm>
          <a:prstGeom prst="rect">
            <a:avLst/>
          </a:prstGeom>
        </p:spPr>
        <p:txBody>
          <a:bodyPr vert="horz" lIns="91440" tIns="0" rIns="91440" bIns="0" rtlCol="0" anchor="b">
            <a:noAutofit/>
          </a:bodyPr>
          <a:lstStyle>
            <a:lvl1pPr marL="0" indent="0" algn="l" defTabSz="914400" rtl="0" eaLnBrk="1" latinLnBrk="0" hangingPunct="1">
              <a:lnSpc>
                <a:spcPct val="90000"/>
              </a:lnSpc>
              <a:spcBef>
                <a:spcPct val="0"/>
              </a:spcBef>
              <a:buNone/>
              <a:defRPr sz="3200" kern="1200">
                <a:solidFill>
                  <a:srgbClr val="00205C"/>
                </a:solidFill>
                <a:latin typeface="+mj-lt"/>
                <a:ea typeface="+mj-ea"/>
                <a:cs typeface="+mj-cs"/>
              </a:defRPr>
            </a:lvl1pPr>
          </a:lstStyle>
          <a:p>
            <a:r>
              <a:rPr lang="en-US" altLang="en-US" b="1" dirty="0"/>
              <a:t>Interpersonal Relationships &amp; Cohesion </a:t>
            </a:r>
            <a:r>
              <a:rPr lang="en-US" altLang="en-US" b="1" dirty="0">
                <a:sym typeface="Wingdings" panose="05000000000000000000" pitchFamily="2" charset="2"/>
              </a:rPr>
              <a:t> Performance</a:t>
            </a:r>
            <a:endParaRPr lang="en-US" altLang="en-US" b="1" dirty="0"/>
          </a:p>
        </p:txBody>
      </p:sp>
      <p:pic>
        <p:nvPicPr>
          <p:cNvPr id="8" name="Google Shape;283;p34">
            <a:extLst>
              <a:ext uri="{FF2B5EF4-FFF2-40B4-BE49-F238E27FC236}">
                <a16:creationId xmlns:a16="http://schemas.microsoft.com/office/drawing/2014/main" id="{316476D8-FA74-4918-9F75-1846B9548EC2}"/>
              </a:ext>
            </a:extLst>
          </p:cNvPr>
          <p:cNvPicPr preferRelativeResize="0"/>
          <p:nvPr/>
        </p:nvPicPr>
        <p:blipFill rotWithShape="1">
          <a:blip r:embed="rId3">
            <a:alphaModFix/>
          </a:blip>
          <a:srcRect/>
          <a:stretch/>
        </p:blipFill>
        <p:spPr>
          <a:xfrm>
            <a:off x="10004979" y="5136163"/>
            <a:ext cx="577527" cy="590885"/>
          </a:xfrm>
          <a:prstGeom prst="rect">
            <a:avLst/>
          </a:prstGeom>
          <a:noFill/>
          <a:ln>
            <a:noFill/>
          </a:ln>
        </p:spPr>
      </p:pic>
      <p:sp>
        <p:nvSpPr>
          <p:cNvPr id="10" name="Rectangle 9">
            <a:extLst>
              <a:ext uri="{FF2B5EF4-FFF2-40B4-BE49-F238E27FC236}">
                <a16:creationId xmlns:a16="http://schemas.microsoft.com/office/drawing/2014/main" id="{7FD8F646-7943-46FC-BD97-12B53A204DB1}"/>
              </a:ext>
            </a:extLst>
          </p:cNvPr>
          <p:cNvSpPr/>
          <p:nvPr/>
        </p:nvSpPr>
        <p:spPr>
          <a:xfrm>
            <a:off x="473725" y="1062220"/>
            <a:ext cx="9125215" cy="461665"/>
          </a:xfrm>
          <a:prstGeom prst="rect">
            <a:avLst/>
          </a:prstGeom>
        </p:spPr>
        <p:txBody>
          <a:bodyPr wrap="square">
            <a:spAutoFit/>
          </a:bodyPr>
          <a:lstStyle/>
          <a:p>
            <a:pPr lvl="0" eaLnBrk="1" hangingPunct="1">
              <a:spcBef>
                <a:spcPts val="0"/>
              </a:spcBef>
              <a:spcAft>
                <a:spcPts val="600"/>
              </a:spcAft>
              <a:buSzPct val="80000"/>
              <a:tabLst>
                <a:tab pos="8856663" algn="r"/>
              </a:tabLst>
            </a:pPr>
            <a:r>
              <a:rPr lang="en-US" sz="2400" kern="0" dirty="0">
                <a:latin typeface="Calibri"/>
                <a:cs typeface="Helvetica" pitchFamily="34" charset="0"/>
              </a:rPr>
              <a:t>Cohesion predicts objective performance</a:t>
            </a:r>
            <a:endParaRPr lang="en-US" sz="2000" kern="0" dirty="0">
              <a:latin typeface="Calibri"/>
              <a:cs typeface="Helvetica" pitchFamily="34" charset="0"/>
            </a:endParaRPr>
          </a:p>
        </p:txBody>
      </p:sp>
      <p:sp>
        <p:nvSpPr>
          <p:cNvPr id="11" name="TextBox 10">
            <a:extLst>
              <a:ext uri="{FF2B5EF4-FFF2-40B4-BE49-F238E27FC236}">
                <a16:creationId xmlns:a16="http://schemas.microsoft.com/office/drawing/2014/main" id="{4506F41B-4176-4531-AB99-84610B1995A6}"/>
              </a:ext>
            </a:extLst>
          </p:cNvPr>
          <p:cNvSpPr txBox="1"/>
          <p:nvPr/>
        </p:nvSpPr>
        <p:spPr>
          <a:xfrm>
            <a:off x="8447050" y="3649577"/>
            <a:ext cx="3693386" cy="1415772"/>
          </a:xfrm>
          <a:prstGeom prst="rect">
            <a:avLst/>
          </a:prstGeom>
          <a:noFill/>
        </p:spPr>
        <p:txBody>
          <a:bodyPr wrap="square" rtlCol="0">
            <a:spAutoFit/>
          </a:bodyPr>
          <a:lstStyle/>
          <a:p>
            <a:pPr algn="ctr"/>
            <a:r>
              <a:rPr lang="en-US" sz="1800" b="1" dirty="0">
                <a:latin typeface="+mn-lt"/>
              </a:rPr>
              <a:t>HERA Multi-Mission Space Exploration Vehicle (MMSEV) task</a:t>
            </a:r>
          </a:p>
          <a:p>
            <a:pPr algn="ctr"/>
            <a:endParaRPr lang="en-US" sz="800" dirty="0">
              <a:latin typeface="+mn-lt"/>
            </a:endParaRPr>
          </a:p>
          <a:p>
            <a:pPr algn="ctr"/>
            <a:r>
              <a:rPr lang="en-US" sz="1400" dirty="0">
                <a:latin typeface="+mn-lt"/>
              </a:rPr>
              <a:t>PI S. Bell, NASA, </a:t>
            </a:r>
          </a:p>
          <a:p>
            <a:pPr algn="ctr"/>
            <a:r>
              <a:rPr lang="en-US" sz="1400" dirty="0">
                <a:latin typeface="+mn-lt"/>
              </a:rPr>
              <a:t>with Institute of Biomedical Problems (IBMP) Co-Is V. </a:t>
            </a:r>
            <a:r>
              <a:rPr lang="en-US" sz="1400" dirty="0" err="1">
                <a:latin typeface="+mn-lt"/>
              </a:rPr>
              <a:t>Gushin</a:t>
            </a:r>
            <a:r>
              <a:rPr lang="en-US" sz="1400" dirty="0">
                <a:latin typeface="+mn-lt"/>
              </a:rPr>
              <a:t>, A. Vinokhodova</a:t>
            </a:r>
          </a:p>
        </p:txBody>
      </p:sp>
      <p:pic>
        <p:nvPicPr>
          <p:cNvPr id="16" name="Picture 15">
            <a:extLst>
              <a:ext uri="{FF2B5EF4-FFF2-40B4-BE49-F238E27FC236}">
                <a16:creationId xmlns:a16="http://schemas.microsoft.com/office/drawing/2014/main" id="{5C68929B-3D08-450D-A61E-24E369E4781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294577" y="1090183"/>
            <a:ext cx="3847350" cy="2489484"/>
          </a:xfrm>
          <a:prstGeom prst="rect">
            <a:avLst/>
          </a:prstGeom>
        </p:spPr>
      </p:pic>
      <p:sp>
        <p:nvSpPr>
          <p:cNvPr id="22" name="TextBox 21">
            <a:extLst>
              <a:ext uri="{FF2B5EF4-FFF2-40B4-BE49-F238E27FC236}">
                <a16:creationId xmlns:a16="http://schemas.microsoft.com/office/drawing/2014/main" id="{D8E6D489-0B0E-40B2-BA42-655DDDDFF5D3}"/>
              </a:ext>
            </a:extLst>
          </p:cNvPr>
          <p:cNvSpPr txBox="1"/>
          <p:nvPr/>
        </p:nvSpPr>
        <p:spPr>
          <a:xfrm>
            <a:off x="9962088" y="5878118"/>
            <a:ext cx="2229912" cy="276999"/>
          </a:xfrm>
          <a:prstGeom prst="rect">
            <a:avLst/>
          </a:prstGeom>
          <a:noFill/>
        </p:spPr>
        <p:txBody>
          <a:bodyPr wrap="square">
            <a:spAutoFit/>
          </a:bodyPr>
          <a:lstStyle/>
          <a:p>
            <a:pPr algn="ctr"/>
            <a:r>
              <a:rPr lang="en-US" sz="1200" dirty="0"/>
              <a:t>(Bell, Nyberg, et al., 2021, IWS)</a:t>
            </a:r>
            <a:endParaRPr lang="en-US" sz="1200" dirty="0">
              <a:latin typeface="+mn-lt"/>
            </a:endParaRPr>
          </a:p>
        </p:txBody>
      </p:sp>
      <p:pic>
        <p:nvPicPr>
          <p:cNvPr id="2" name="Google Shape;376;p43">
            <a:extLst>
              <a:ext uri="{FF2B5EF4-FFF2-40B4-BE49-F238E27FC236}">
                <a16:creationId xmlns:a16="http://schemas.microsoft.com/office/drawing/2014/main" id="{470B2E42-9C65-593E-2C48-A608BD98750F}"/>
              </a:ext>
            </a:extLst>
          </p:cNvPr>
          <p:cNvPicPr preferRelativeResize="0"/>
          <p:nvPr/>
        </p:nvPicPr>
        <p:blipFill rotWithShape="1">
          <a:blip r:embed="rId5">
            <a:alphaModFix/>
          </a:blip>
          <a:srcRect l="3365"/>
          <a:stretch/>
        </p:blipFill>
        <p:spPr>
          <a:xfrm>
            <a:off x="1732916" y="1903737"/>
            <a:ext cx="6378787" cy="3892043"/>
          </a:xfrm>
          <a:prstGeom prst="rect">
            <a:avLst/>
          </a:prstGeom>
          <a:noFill/>
          <a:ln w="12700" cap="flat" cmpd="sng">
            <a:solidFill>
              <a:srgbClr val="000000"/>
            </a:solidFill>
            <a:prstDash val="solid"/>
            <a:miter lim="8000"/>
            <a:headEnd type="none" w="sm" len="sm"/>
            <a:tailEnd type="none" w="sm" len="sm"/>
          </a:ln>
        </p:spPr>
      </p:pic>
      <p:sp>
        <p:nvSpPr>
          <p:cNvPr id="3" name="TextBox 2">
            <a:extLst>
              <a:ext uri="{FF2B5EF4-FFF2-40B4-BE49-F238E27FC236}">
                <a16:creationId xmlns:a16="http://schemas.microsoft.com/office/drawing/2014/main" id="{82DE1AAE-3E57-A8C4-9E4D-03D302F6876B}"/>
              </a:ext>
            </a:extLst>
          </p:cNvPr>
          <p:cNvSpPr txBox="1"/>
          <p:nvPr/>
        </p:nvSpPr>
        <p:spPr>
          <a:xfrm rot="19383292">
            <a:off x="4834432" y="2275047"/>
            <a:ext cx="1611640" cy="369332"/>
          </a:xfrm>
          <a:prstGeom prst="rect">
            <a:avLst/>
          </a:prstGeom>
          <a:noFill/>
        </p:spPr>
        <p:txBody>
          <a:bodyPr wrap="square" rtlCol="0">
            <a:spAutoFit/>
          </a:bodyPr>
          <a:lstStyle/>
          <a:p>
            <a:r>
              <a:rPr lang="en-US" sz="1800" dirty="0">
                <a:latin typeface="+mn-lt"/>
              </a:rPr>
              <a:t>cohesive teams</a:t>
            </a:r>
          </a:p>
        </p:txBody>
      </p:sp>
      <p:sp>
        <p:nvSpPr>
          <p:cNvPr id="6" name="TextBox 5">
            <a:extLst>
              <a:ext uri="{FF2B5EF4-FFF2-40B4-BE49-F238E27FC236}">
                <a16:creationId xmlns:a16="http://schemas.microsoft.com/office/drawing/2014/main" id="{C8D960AD-EB74-976D-DB8F-66939CB7EE3B}"/>
              </a:ext>
            </a:extLst>
          </p:cNvPr>
          <p:cNvSpPr txBox="1"/>
          <p:nvPr/>
        </p:nvSpPr>
        <p:spPr>
          <a:xfrm rot="20088166">
            <a:off x="5105449" y="3035003"/>
            <a:ext cx="1330037" cy="369332"/>
          </a:xfrm>
          <a:prstGeom prst="rect">
            <a:avLst/>
          </a:prstGeom>
          <a:noFill/>
        </p:spPr>
        <p:txBody>
          <a:bodyPr wrap="square" rtlCol="0">
            <a:spAutoFit/>
          </a:bodyPr>
          <a:lstStyle/>
          <a:p>
            <a:r>
              <a:rPr lang="en-US" sz="1800" dirty="0">
                <a:latin typeface="+mn-lt"/>
              </a:rPr>
              <a:t>subgroups</a:t>
            </a:r>
          </a:p>
        </p:txBody>
      </p:sp>
      <p:sp>
        <p:nvSpPr>
          <p:cNvPr id="7" name="TextBox 6">
            <a:extLst>
              <a:ext uri="{FF2B5EF4-FFF2-40B4-BE49-F238E27FC236}">
                <a16:creationId xmlns:a16="http://schemas.microsoft.com/office/drawing/2014/main" id="{BCDB8DD2-A58B-1067-0D2E-190AF66B2D84}"/>
              </a:ext>
            </a:extLst>
          </p:cNvPr>
          <p:cNvSpPr txBox="1"/>
          <p:nvPr/>
        </p:nvSpPr>
        <p:spPr>
          <a:xfrm rot="20554381">
            <a:off x="4985336" y="3852751"/>
            <a:ext cx="1392719" cy="369332"/>
          </a:xfrm>
          <a:prstGeom prst="rect">
            <a:avLst/>
          </a:prstGeom>
          <a:noFill/>
        </p:spPr>
        <p:txBody>
          <a:bodyPr wrap="square" rtlCol="0">
            <a:spAutoFit/>
          </a:bodyPr>
          <a:lstStyle/>
          <a:p>
            <a:r>
              <a:rPr lang="en-US" sz="1800" dirty="0">
                <a:latin typeface="+mn-lt"/>
              </a:rPr>
              <a:t>with isolates</a:t>
            </a:r>
          </a:p>
        </p:txBody>
      </p:sp>
      <p:sp>
        <p:nvSpPr>
          <p:cNvPr id="23" name="TextBox 22">
            <a:extLst>
              <a:ext uri="{FF2B5EF4-FFF2-40B4-BE49-F238E27FC236}">
                <a16:creationId xmlns:a16="http://schemas.microsoft.com/office/drawing/2014/main" id="{962630EF-8696-F77B-3ADB-2528FD21BAAE}"/>
              </a:ext>
            </a:extLst>
          </p:cNvPr>
          <p:cNvSpPr txBox="1"/>
          <p:nvPr/>
        </p:nvSpPr>
        <p:spPr>
          <a:xfrm>
            <a:off x="50073" y="2877118"/>
            <a:ext cx="1652417" cy="1323439"/>
          </a:xfrm>
          <a:prstGeom prst="rect">
            <a:avLst/>
          </a:prstGeom>
          <a:solidFill>
            <a:schemeClr val="bg1"/>
          </a:solidFill>
        </p:spPr>
        <p:txBody>
          <a:bodyPr wrap="square" rtlCol="0">
            <a:spAutoFit/>
          </a:bodyPr>
          <a:lstStyle/>
          <a:p>
            <a:pPr algn="r"/>
            <a:r>
              <a:rPr lang="en-US" sz="2000" b="1" dirty="0">
                <a:latin typeface="+mn-lt"/>
              </a:rPr>
              <a:t>Performance (percent of objectives completed)</a:t>
            </a:r>
          </a:p>
        </p:txBody>
      </p:sp>
      <p:sp>
        <p:nvSpPr>
          <p:cNvPr id="24" name="TextBox 23">
            <a:extLst>
              <a:ext uri="{FF2B5EF4-FFF2-40B4-BE49-F238E27FC236}">
                <a16:creationId xmlns:a16="http://schemas.microsoft.com/office/drawing/2014/main" id="{9E1D4BDB-40EF-CF76-AC0F-A5C9D5431B81}"/>
              </a:ext>
            </a:extLst>
          </p:cNvPr>
          <p:cNvSpPr txBox="1"/>
          <p:nvPr/>
        </p:nvSpPr>
        <p:spPr>
          <a:xfrm>
            <a:off x="3910425" y="5395670"/>
            <a:ext cx="751044" cy="400110"/>
          </a:xfrm>
          <a:prstGeom prst="rect">
            <a:avLst/>
          </a:prstGeom>
          <a:solidFill>
            <a:schemeClr val="bg1"/>
          </a:solidFill>
        </p:spPr>
        <p:txBody>
          <a:bodyPr wrap="square" rtlCol="0">
            <a:spAutoFit/>
          </a:bodyPr>
          <a:lstStyle/>
          <a:p>
            <a:pPr algn="ctr"/>
            <a:r>
              <a:rPr lang="en-US" sz="2000" b="1" dirty="0">
                <a:latin typeface="+mn-lt"/>
              </a:rPr>
              <a:t>Day</a:t>
            </a:r>
          </a:p>
        </p:txBody>
      </p:sp>
    </p:spTree>
    <p:extLst>
      <p:ext uri="{BB962C8B-B14F-4D97-AF65-F5344CB8AC3E}">
        <p14:creationId xmlns:p14="http://schemas.microsoft.com/office/powerpoint/2010/main" val="2469952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0EA74F2-FC84-4012-A9D4-5DD5AF9720BC}"/>
              </a:ext>
            </a:extLst>
          </p:cNvPr>
          <p:cNvSpPr>
            <a:spLocks noGrp="1"/>
          </p:cNvSpPr>
          <p:nvPr>
            <p:ph type="title"/>
          </p:nvPr>
        </p:nvSpPr>
        <p:spPr>
          <a:xfrm>
            <a:off x="593538" y="132123"/>
            <a:ext cx="6963509" cy="816559"/>
          </a:xfrm>
        </p:spPr>
        <p:txBody>
          <a:bodyPr vert="horz" lIns="91440" tIns="0" rIns="91440" bIns="0" rtlCol="0" anchor="b">
            <a:noAutofit/>
          </a:bodyPr>
          <a:lstStyle/>
          <a:p>
            <a:r>
              <a:rPr lang="en-US" b="1" dirty="0"/>
              <a:t>Astronaut Training Flow</a:t>
            </a:r>
          </a:p>
        </p:txBody>
      </p:sp>
      <p:pic>
        <p:nvPicPr>
          <p:cNvPr id="7" name="Picture 2">
            <a:extLst>
              <a:ext uri="{FF2B5EF4-FFF2-40B4-BE49-F238E27FC236}">
                <a16:creationId xmlns:a16="http://schemas.microsoft.com/office/drawing/2014/main" id="{591B234A-7C6C-4A0A-B83D-A6E0657CB6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7907" y="1072913"/>
            <a:ext cx="10209666" cy="2279619"/>
          </a:xfrm>
          <a:prstGeom prst="rect">
            <a:avLst/>
          </a:prstGeom>
          <a:solidFill>
            <a:schemeClr val="accent3"/>
          </a:solidFill>
        </p:spPr>
      </p:pic>
      <p:sp>
        <p:nvSpPr>
          <p:cNvPr id="8" name="TextBox 7">
            <a:extLst>
              <a:ext uri="{FF2B5EF4-FFF2-40B4-BE49-F238E27FC236}">
                <a16:creationId xmlns:a16="http://schemas.microsoft.com/office/drawing/2014/main" id="{A9BEB979-445F-4F9E-8EA8-5A2BEAA27C64}"/>
              </a:ext>
            </a:extLst>
          </p:cNvPr>
          <p:cNvSpPr txBox="1"/>
          <p:nvPr/>
        </p:nvSpPr>
        <p:spPr>
          <a:xfrm>
            <a:off x="6411817" y="3476763"/>
            <a:ext cx="5144877" cy="2492990"/>
          </a:xfrm>
          <a:prstGeom prst="rect">
            <a:avLst/>
          </a:prstGeom>
          <a:noFill/>
        </p:spPr>
        <p:txBody>
          <a:bodyPr wrap="square" rtlCol="0">
            <a:spAutoFit/>
          </a:bodyPr>
          <a:lstStyle/>
          <a:p>
            <a:pPr marL="285750" indent="-285750">
              <a:buFont typeface="Arial" panose="020B0604020202020204" pitchFamily="34" charset="0"/>
              <a:buChar char="•"/>
            </a:pPr>
            <a:r>
              <a:rPr lang="en-US" sz="2400" dirty="0"/>
              <a:t>Pre-Assignment</a:t>
            </a:r>
          </a:p>
          <a:p>
            <a:pPr marL="742950" lvl="1" indent="-285750">
              <a:buFont typeface="Arial" panose="020B0604020202020204" pitchFamily="34" charset="0"/>
              <a:buChar char="•"/>
            </a:pPr>
            <a:r>
              <a:rPr lang="en-US" dirty="0"/>
              <a:t>Advanced Training</a:t>
            </a:r>
          </a:p>
          <a:p>
            <a:pPr marL="742950" lvl="1" indent="-285750">
              <a:buFont typeface="Arial" panose="020B0604020202020204" pitchFamily="34" charset="0"/>
              <a:buChar char="•"/>
            </a:pPr>
            <a:r>
              <a:rPr lang="en-US" dirty="0"/>
              <a:t>Analogs</a:t>
            </a:r>
          </a:p>
          <a:p>
            <a:pPr marL="285750" indent="-285750">
              <a:buFont typeface="Arial" panose="020B0604020202020204" pitchFamily="34" charset="0"/>
              <a:buChar char="•"/>
            </a:pPr>
            <a:r>
              <a:rPr lang="en-US" sz="2400" dirty="0"/>
              <a:t>Assigned</a:t>
            </a:r>
          </a:p>
          <a:p>
            <a:pPr marL="742950" lvl="1" indent="-285750">
              <a:buFont typeface="Arial" panose="020B0604020202020204" pitchFamily="34" charset="0"/>
              <a:buChar char="•"/>
            </a:pPr>
            <a:r>
              <a:rPr lang="en-US" dirty="0"/>
              <a:t>Technical, but more focused on specific tasks</a:t>
            </a:r>
          </a:p>
          <a:p>
            <a:pPr marL="742950" lvl="1" indent="-285750">
              <a:buFont typeface="Arial" panose="020B0604020202020204" pitchFamily="34" charset="0"/>
              <a:buChar char="•"/>
            </a:pPr>
            <a:r>
              <a:rPr lang="en-US" dirty="0"/>
              <a:t>BHP </a:t>
            </a:r>
          </a:p>
          <a:p>
            <a:pPr marL="1200150" lvl="2" indent="-285750">
              <a:buFont typeface="Arial" panose="020B0604020202020204" pitchFamily="34" charset="0"/>
              <a:buChar char="•"/>
            </a:pPr>
            <a:r>
              <a:rPr lang="en-US" dirty="0"/>
              <a:t>Psychological support </a:t>
            </a:r>
          </a:p>
          <a:p>
            <a:pPr marL="1200150" lvl="2" indent="-285750">
              <a:buFont typeface="Arial" panose="020B0604020202020204" pitchFamily="34" charset="0"/>
              <a:buChar char="•"/>
            </a:pPr>
            <a:r>
              <a:rPr lang="en-US" dirty="0"/>
              <a:t>Psychological preparedness</a:t>
            </a:r>
            <a:endParaRPr lang="en-US" sz="2800" dirty="0"/>
          </a:p>
        </p:txBody>
      </p:sp>
      <p:sp>
        <p:nvSpPr>
          <p:cNvPr id="9" name="TextBox 8">
            <a:extLst>
              <a:ext uri="{FF2B5EF4-FFF2-40B4-BE49-F238E27FC236}">
                <a16:creationId xmlns:a16="http://schemas.microsoft.com/office/drawing/2014/main" id="{599A9F67-26A6-4701-B050-320EF431F6AA}"/>
              </a:ext>
            </a:extLst>
          </p:cNvPr>
          <p:cNvSpPr txBox="1"/>
          <p:nvPr/>
        </p:nvSpPr>
        <p:spPr>
          <a:xfrm>
            <a:off x="1207135" y="3476763"/>
            <a:ext cx="5006378" cy="2400657"/>
          </a:xfrm>
          <a:prstGeom prst="rect">
            <a:avLst/>
          </a:prstGeom>
          <a:noFill/>
        </p:spPr>
        <p:txBody>
          <a:bodyPr wrap="square" rtlCol="0">
            <a:spAutoFit/>
          </a:bodyPr>
          <a:lstStyle/>
          <a:p>
            <a:pPr marL="285750" indent="-285750">
              <a:buFont typeface="Arial" panose="020B0604020202020204" pitchFamily="34" charset="0"/>
              <a:buChar char="•"/>
            </a:pPr>
            <a:r>
              <a:rPr lang="en-US" sz="2400" dirty="0"/>
              <a:t>ASCAN </a:t>
            </a:r>
          </a:p>
          <a:p>
            <a:pPr marL="742950" lvl="1" indent="-285750">
              <a:buFont typeface="Arial" panose="020B0604020202020204" pitchFamily="34" charset="0"/>
              <a:buChar char="•"/>
            </a:pPr>
            <a:r>
              <a:rPr lang="en-US" dirty="0"/>
              <a:t>Highly technical</a:t>
            </a:r>
          </a:p>
          <a:p>
            <a:pPr marL="742950" lvl="1" indent="-285750">
              <a:buFont typeface="Arial" panose="020B0604020202020204" pitchFamily="34" charset="0"/>
              <a:buChar char="•"/>
            </a:pPr>
            <a:r>
              <a:rPr lang="en-US" dirty="0"/>
              <a:t>Some specific BHP and team skills training</a:t>
            </a:r>
          </a:p>
          <a:p>
            <a:pPr marL="742950" lvl="1" indent="-285750">
              <a:buFont typeface="Arial" panose="020B0604020202020204" pitchFamily="34" charset="0"/>
              <a:buChar char="•"/>
            </a:pPr>
            <a:r>
              <a:rPr lang="en-US" dirty="0"/>
              <a:t>Analogs </a:t>
            </a:r>
          </a:p>
          <a:p>
            <a:pPr marL="1200150" lvl="2" indent="-285750">
              <a:buFont typeface="Arial" panose="020B0604020202020204" pitchFamily="34" charset="0"/>
              <a:buChar char="•"/>
            </a:pPr>
            <a:r>
              <a:rPr lang="en-US" dirty="0"/>
              <a:t>NOLS, team events, etc.</a:t>
            </a:r>
          </a:p>
          <a:p>
            <a:pPr marL="742950" lvl="1" indent="-285750">
              <a:buFont typeface="Arial" panose="020B0604020202020204" pitchFamily="34" charset="0"/>
              <a:buChar char="•"/>
            </a:pPr>
            <a:r>
              <a:rPr lang="en-US" dirty="0"/>
              <a:t>Team skills becoming more prominent</a:t>
            </a:r>
          </a:p>
          <a:p>
            <a:pPr marL="1200150" lvl="2" indent="-285750">
              <a:buFont typeface="Arial" panose="020B0604020202020204" pitchFamily="34" charset="0"/>
              <a:buChar char="•"/>
            </a:pPr>
            <a:r>
              <a:rPr lang="en-US" dirty="0"/>
              <a:t>SFRM</a:t>
            </a:r>
          </a:p>
          <a:p>
            <a:pPr marL="1200150" lvl="2" indent="-285750">
              <a:buFont typeface="Arial" panose="020B0604020202020204" pitchFamily="34" charset="0"/>
              <a:buChar char="•"/>
            </a:pPr>
            <a:r>
              <a:rPr lang="en-US" dirty="0"/>
              <a:t>Expeditionary Skills</a:t>
            </a:r>
            <a:endParaRPr lang="en-US" sz="1600" dirty="0"/>
          </a:p>
        </p:txBody>
      </p:sp>
      <p:sp>
        <p:nvSpPr>
          <p:cNvPr id="10" name="TextBox 9">
            <a:extLst>
              <a:ext uri="{FF2B5EF4-FFF2-40B4-BE49-F238E27FC236}">
                <a16:creationId xmlns:a16="http://schemas.microsoft.com/office/drawing/2014/main" id="{1287FE47-FECC-44FC-9CD2-2328549B7642}"/>
              </a:ext>
            </a:extLst>
          </p:cNvPr>
          <p:cNvSpPr txBox="1"/>
          <p:nvPr/>
        </p:nvSpPr>
        <p:spPr>
          <a:xfrm>
            <a:off x="10620260" y="5825745"/>
            <a:ext cx="1571740" cy="288016"/>
          </a:xfrm>
          <a:prstGeom prst="rect">
            <a:avLst/>
          </a:prstGeom>
          <a:noFill/>
        </p:spPr>
        <p:txBody>
          <a:bodyPr wrap="square" rtlCol="0">
            <a:spAutoFit/>
          </a:bodyPr>
          <a:lstStyle/>
          <a:p>
            <a:pPr algn="r"/>
            <a:r>
              <a:rPr lang="en-US" sz="1200" dirty="0"/>
              <a:t>(Slack, 2016, SIOP)</a:t>
            </a:r>
          </a:p>
        </p:txBody>
      </p:sp>
    </p:spTree>
    <p:extLst>
      <p:ext uri="{BB962C8B-B14F-4D97-AF65-F5344CB8AC3E}">
        <p14:creationId xmlns:p14="http://schemas.microsoft.com/office/powerpoint/2010/main" val="3899416095"/>
      </p:ext>
    </p:extLst>
  </p:cSld>
  <p:clrMapOvr>
    <a:masterClrMapping/>
  </p:clrMapOvr>
  <p:transition spd="slow">
    <p:wipe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941AF-6B16-4535-83F0-45E9EA66A0D4}"/>
              </a:ext>
            </a:extLst>
          </p:cNvPr>
          <p:cNvSpPr>
            <a:spLocks noGrp="1"/>
          </p:cNvSpPr>
          <p:nvPr>
            <p:ph type="title"/>
          </p:nvPr>
        </p:nvSpPr>
        <p:spPr>
          <a:xfrm>
            <a:off x="572547" y="228241"/>
            <a:ext cx="9952568" cy="713362"/>
          </a:xfrm>
        </p:spPr>
        <p:txBody>
          <a:bodyPr vert="horz" lIns="91440" tIns="0" rIns="91440" bIns="0" rtlCol="0" anchor="b">
            <a:noAutofit/>
          </a:bodyPr>
          <a:lstStyle/>
          <a:p>
            <a:r>
              <a:rPr lang="en-US" b="1" dirty="0"/>
              <a:t>Astronaut Training: Expeditionary/Crew Office Skills</a:t>
            </a:r>
          </a:p>
        </p:txBody>
      </p:sp>
      <p:sp>
        <p:nvSpPr>
          <p:cNvPr id="3" name="Content Placeholder 4">
            <a:extLst>
              <a:ext uri="{FF2B5EF4-FFF2-40B4-BE49-F238E27FC236}">
                <a16:creationId xmlns:a16="http://schemas.microsoft.com/office/drawing/2014/main" id="{D6E81221-9770-43A1-9E8A-63263F799C5C}"/>
              </a:ext>
            </a:extLst>
          </p:cNvPr>
          <p:cNvSpPr>
            <a:spLocks noGrp="1"/>
          </p:cNvSpPr>
          <p:nvPr>
            <p:ph idx="1"/>
          </p:nvPr>
        </p:nvSpPr>
        <p:spPr>
          <a:xfrm>
            <a:off x="539496" y="1080833"/>
            <a:ext cx="6818634" cy="5038146"/>
          </a:xfrm>
        </p:spPr>
        <p:txBody>
          <a:bodyPr/>
          <a:lstStyle/>
          <a:p>
            <a:pPr marL="57150" lvl="2" indent="0">
              <a:spcBef>
                <a:spcPts val="500"/>
              </a:spcBef>
              <a:buNone/>
            </a:pPr>
            <a:r>
              <a:rPr lang="en-US" sz="2400" dirty="0">
                <a:solidFill>
                  <a:schemeClr val="tx1"/>
                </a:solidFill>
                <a:latin typeface="Calibri" panose="020F0502020204030204" pitchFamily="34" charset="0"/>
                <a:cs typeface="Calibri" panose="020F0502020204030204" pitchFamily="34" charset="0"/>
              </a:rPr>
              <a:t>5 Key Skills</a:t>
            </a:r>
          </a:p>
          <a:p>
            <a:pPr marL="742950" lvl="3" indent="-342900">
              <a:spcBef>
                <a:spcPts val="500"/>
              </a:spcBef>
              <a:buFont typeface="Wingdings" panose="05000000000000000000" pitchFamily="2" charset="2"/>
              <a:buChar char="§"/>
            </a:pPr>
            <a:r>
              <a:rPr lang="en-US" sz="2400" dirty="0">
                <a:solidFill>
                  <a:schemeClr val="tx1"/>
                </a:solidFill>
                <a:latin typeface="Calibri" panose="020F0502020204030204" pitchFamily="34" charset="0"/>
                <a:cs typeface="Calibri" panose="020F0502020204030204" pitchFamily="34" charset="0"/>
              </a:rPr>
              <a:t>Self-Care/Self-Management</a:t>
            </a:r>
          </a:p>
          <a:p>
            <a:pPr marL="742950" lvl="3" indent="-342900">
              <a:spcBef>
                <a:spcPts val="500"/>
              </a:spcBef>
              <a:buFont typeface="Wingdings" panose="05000000000000000000" pitchFamily="2" charset="2"/>
              <a:buChar char="§"/>
            </a:pPr>
            <a:r>
              <a:rPr lang="en-US" sz="2400" dirty="0">
                <a:solidFill>
                  <a:schemeClr val="tx1"/>
                </a:solidFill>
                <a:latin typeface="Calibri" panose="020F0502020204030204" pitchFamily="34" charset="0"/>
                <a:cs typeface="Calibri" panose="020F0502020204030204" pitchFamily="34" charset="0"/>
              </a:rPr>
              <a:t>Leadership/Followership</a:t>
            </a:r>
          </a:p>
          <a:p>
            <a:pPr marL="742950" lvl="3" indent="-342900">
              <a:spcBef>
                <a:spcPts val="500"/>
              </a:spcBef>
              <a:buFont typeface="Wingdings" panose="05000000000000000000" pitchFamily="2" charset="2"/>
              <a:buChar char="§"/>
            </a:pPr>
            <a:r>
              <a:rPr lang="en-US" sz="2400" dirty="0">
                <a:solidFill>
                  <a:schemeClr val="tx1"/>
                </a:solidFill>
                <a:latin typeface="Calibri" panose="020F0502020204030204" pitchFamily="34" charset="0"/>
                <a:cs typeface="Calibri" panose="020F0502020204030204" pitchFamily="34" charset="0"/>
              </a:rPr>
              <a:t>Communication</a:t>
            </a:r>
          </a:p>
          <a:p>
            <a:pPr marL="742950" lvl="3" indent="-342900">
              <a:spcBef>
                <a:spcPts val="500"/>
              </a:spcBef>
              <a:buFont typeface="Wingdings" panose="05000000000000000000" pitchFamily="2" charset="2"/>
              <a:buChar char="§"/>
            </a:pPr>
            <a:r>
              <a:rPr lang="en-US" sz="2400" dirty="0">
                <a:solidFill>
                  <a:schemeClr val="tx1"/>
                </a:solidFill>
                <a:latin typeface="Calibri" panose="020F0502020204030204" pitchFamily="34" charset="0"/>
                <a:cs typeface="Calibri" panose="020F0502020204030204" pitchFamily="34" charset="0"/>
              </a:rPr>
              <a:t>Team Care</a:t>
            </a:r>
          </a:p>
          <a:p>
            <a:pPr marL="742950" lvl="3" indent="-342900">
              <a:spcBef>
                <a:spcPts val="500"/>
              </a:spcBef>
              <a:buFont typeface="Wingdings" panose="05000000000000000000" pitchFamily="2" charset="2"/>
              <a:buChar char="§"/>
            </a:pPr>
            <a:r>
              <a:rPr lang="en-US" sz="2400" dirty="0">
                <a:solidFill>
                  <a:schemeClr val="tx1"/>
                </a:solidFill>
                <a:latin typeface="Calibri" panose="020F0502020204030204" pitchFamily="34" charset="0"/>
                <a:cs typeface="Calibri" panose="020F0502020204030204" pitchFamily="34" charset="0"/>
              </a:rPr>
              <a:t>Teamwork and Group Living</a:t>
            </a:r>
          </a:p>
          <a:p>
            <a:pPr marL="742950" lvl="3" indent="-342900">
              <a:spcBef>
                <a:spcPts val="500"/>
              </a:spcBef>
              <a:buFont typeface="Wingdings" panose="05000000000000000000" pitchFamily="2" charset="2"/>
              <a:buChar char="§"/>
            </a:pPr>
            <a:endParaRPr lang="en-US" sz="1000" dirty="0">
              <a:solidFill>
                <a:schemeClr val="tx1"/>
              </a:solidFill>
              <a:latin typeface="Calibri" panose="020F0502020204030204" pitchFamily="34" charset="0"/>
              <a:cs typeface="Calibri" panose="020F0502020204030204" pitchFamily="34" charset="0"/>
            </a:endParaRPr>
          </a:p>
          <a:p>
            <a:endParaRPr lang="en-US" sz="2800" i="1" dirty="0">
              <a:solidFill>
                <a:schemeClr val="tx1"/>
              </a:solidFill>
              <a:latin typeface="Calibri" panose="020F0502020204030204" pitchFamily="34" charset="0"/>
              <a:cs typeface="Calibri" panose="020F0502020204030204" pitchFamily="34" charset="0"/>
            </a:endParaRPr>
          </a:p>
        </p:txBody>
      </p:sp>
      <p:pic>
        <p:nvPicPr>
          <p:cNvPr id="4" name="Picture 2" descr="http://www.nols.edu/images/heads/thick/home.gif">
            <a:extLst>
              <a:ext uri="{FF2B5EF4-FFF2-40B4-BE49-F238E27FC236}">
                <a16:creationId xmlns:a16="http://schemas.microsoft.com/office/drawing/2014/main" id="{929290FE-B80B-4F9B-A05A-6DA1EBEF39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4867" y="3530442"/>
            <a:ext cx="2578241" cy="97400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Winter NOLS Mar 06  1L (39)">
            <a:extLst>
              <a:ext uri="{FF2B5EF4-FFF2-40B4-BE49-F238E27FC236}">
                <a16:creationId xmlns:a16="http://schemas.microsoft.com/office/drawing/2014/main" id="{E57F5D30-4388-4B18-A808-99C551672F8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301" y="3522788"/>
            <a:ext cx="3303566" cy="2477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DDDE3DBC-8B11-4AC8-A8AB-7A591E057DE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2145"/>
          <a:stretch/>
        </p:blipFill>
        <p:spPr>
          <a:xfrm>
            <a:off x="3754867" y="4492833"/>
            <a:ext cx="2578241" cy="1507629"/>
          </a:xfrm>
          <a:prstGeom prst="rect">
            <a:avLst/>
          </a:prstGeom>
        </p:spPr>
      </p:pic>
      <p:pic>
        <p:nvPicPr>
          <p:cNvPr id="12" name="Picture 2" descr="ESA - ESA astronaut André Kuipers and Frank de Winne during EVA training">
            <a:extLst>
              <a:ext uri="{FF2B5EF4-FFF2-40B4-BE49-F238E27FC236}">
                <a16:creationId xmlns:a16="http://schemas.microsoft.com/office/drawing/2014/main" id="{F7F7B620-F631-460E-80B6-AA75603F43F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52005" y="1481054"/>
            <a:ext cx="5194522" cy="389589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CE8C17D6-1887-49E3-B36B-EC429147E332}"/>
              </a:ext>
            </a:extLst>
          </p:cNvPr>
          <p:cNvSpPr txBox="1"/>
          <p:nvPr/>
        </p:nvSpPr>
        <p:spPr>
          <a:xfrm>
            <a:off x="9643154" y="5762508"/>
            <a:ext cx="2203373" cy="307777"/>
          </a:xfrm>
          <a:prstGeom prst="rect">
            <a:avLst/>
          </a:prstGeom>
          <a:noFill/>
        </p:spPr>
        <p:txBody>
          <a:bodyPr wrap="square" rtlCol="0">
            <a:spAutoFit/>
          </a:bodyPr>
          <a:lstStyle/>
          <a:p>
            <a:r>
              <a:rPr lang="en-US" sz="1400" dirty="0"/>
              <a:t>(Landon &amp; Paoletti, 2021)</a:t>
            </a:r>
          </a:p>
        </p:txBody>
      </p:sp>
    </p:spTree>
    <p:extLst>
      <p:ext uri="{BB962C8B-B14F-4D97-AF65-F5344CB8AC3E}">
        <p14:creationId xmlns:p14="http://schemas.microsoft.com/office/powerpoint/2010/main" val="1716042505"/>
      </p:ext>
    </p:extLst>
  </p:cSld>
  <p:clrMapOvr>
    <a:masterClrMapping/>
  </p:clrMapOvr>
  <p:transition spd="slow">
    <p:wipe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A884A-D53E-23E6-4874-9EB495E78BA2}"/>
              </a:ext>
            </a:extLst>
          </p:cNvPr>
          <p:cNvSpPr>
            <a:spLocks noGrp="1"/>
          </p:cNvSpPr>
          <p:nvPr>
            <p:ph type="title"/>
          </p:nvPr>
        </p:nvSpPr>
        <p:spPr/>
        <p:txBody>
          <a:bodyPr/>
          <a:lstStyle/>
          <a:p>
            <a:r>
              <a:rPr lang="en-US" b="1" dirty="0"/>
              <a:t>Astronaut Training: Expeditionary/Crew Office Skills</a:t>
            </a:r>
            <a:endParaRPr lang="en-US" dirty="0"/>
          </a:p>
        </p:txBody>
      </p:sp>
      <p:sp>
        <p:nvSpPr>
          <p:cNvPr id="3" name="Content Placeholder 2">
            <a:extLst>
              <a:ext uri="{FF2B5EF4-FFF2-40B4-BE49-F238E27FC236}">
                <a16:creationId xmlns:a16="http://schemas.microsoft.com/office/drawing/2014/main" id="{7BD33DF6-1E77-7F39-8B89-FD6651A65229}"/>
              </a:ext>
            </a:extLst>
          </p:cNvPr>
          <p:cNvSpPr>
            <a:spLocks noGrp="1"/>
          </p:cNvSpPr>
          <p:nvPr>
            <p:ph idx="1"/>
          </p:nvPr>
        </p:nvSpPr>
        <p:spPr>
          <a:xfrm>
            <a:off x="380999" y="4402630"/>
            <a:ext cx="8305802" cy="1615308"/>
          </a:xfrm>
        </p:spPr>
        <p:txBody>
          <a:bodyPr>
            <a:normAutofit/>
          </a:bodyPr>
          <a:lstStyle/>
          <a:p>
            <a:r>
              <a:rPr lang="en-US" sz="2800" dirty="0"/>
              <a:t>Group living skills related to cohesion, team viability, team performance in extreme environments</a:t>
            </a:r>
          </a:p>
          <a:p>
            <a:r>
              <a:rPr lang="en-US" sz="2800" dirty="0"/>
              <a:t>Also provides “Roommate Quality” score</a:t>
            </a:r>
          </a:p>
        </p:txBody>
      </p:sp>
      <p:sp>
        <p:nvSpPr>
          <p:cNvPr id="5" name="TextBox 4">
            <a:extLst>
              <a:ext uri="{FF2B5EF4-FFF2-40B4-BE49-F238E27FC236}">
                <a16:creationId xmlns:a16="http://schemas.microsoft.com/office/drawing/2014/main" id="{4F1D1710-43F6-29D5-48FF-F0A2F5C2C1C4}"/>
              </a:ext>
            </a:extLst>
          </p:cNvPr>
          <p:cNvSpPr txBox="1"/>
          <p:nvPr/>
        </p:nvSpPr>
        <p:spPr>
          <a:xfrm>
            <a:off x="7394522" y="5805092"/>
            <a:ext cx="4797478" cy="307777"/>
          </a:xfrm>
          <a:prstGeom prst="rect">
            <a:avLst/>
          </a:prstGeom>
          <a:noFill/>
        </p:spPr>
        <p:txBody>
          <a:bodyPr wrap="square" rtlCol="0">
            <a:spAutoFit/>
          </a:bodyPr>
          <a:lstStyle/>
          <a:p>
            <a:r>
              <a:rPr lang="en-US" sz="1400" dirty="0"/>
              <a:t>(Landon, Miller, Bell, &amp; Roma, in press, </a:t>
            </a:r>
            <a:r>
              <a:rPr lang="en-US" sz="1400" i="1" dirty="0"/>
              <a:t>Frontiers in Psychology</a:t>
            </a:r>
            <a:r>
              <a:rPr lang="en-US" sz="1400" dirty="0"/>
              <a:t>)</a:t>
            </a:r>
          </a:p>
        </p:txBody>
      </p:sp>
      <p:graphicFrame>
        <p:nvGraphicFramePr>
          <p:cNvPr id="8" name="Table 7">
            <a:extLst>
              <a:ext uri="{FF2B5EF4-FFF2-40B4-BE49-F238E27FC236}">
                <a16:creationId xmlns:a16="http://schemas.microsoft.com/office/drawing/2014/main" id="{9D7DD1DB-03BF-7F31-835D-8AE53E3F687C}"/>
              </a:ext>
            </a:extLst>
          </p:cNvPr>
          <p:cNvGraphicFramePr>
            <a:graphicFrameLocks noGrp="1"/>
          </p:cNvGraphicFramePr>
          <p:nvPr>
            <p:extLst>
              <p:ext uri="{D42A27DB-BD31-4B8C-83A1-F6EECF244321}">
                <p14:modId xmlns:p14="http://schemas.microsoft.com/office/powerpoint/2010/main" val="728180802"/>
              </p:ext>
            </p:extLst>
          </p:nvPr>
        </p:nvGraphicFramePr>
        <p:xfrm>
          <a:off x="504944" y="1543966"/>
          <a:ext cx="5913441" cy="2693923"/>
        </p:xfrm>
        <a:graphic>
          <a:graphicData uri="http://schemas.openxmlformats.org/drawingml/2006/table">
            <a:tbl>
              <a:tblPr firstRow="1" firstCol="1" bandRow="1">
                <a:tableStyleId>{5C22544A-7EE6-4342-B048-85BDC9FD1C3A}</a:tableStyleId>
              </a:tblPr>
              <a:tblGrid>
                <a:gridCol w="281441">
                  <a:extLst>
                    <a:ext uri="{9D8B030D-6E8A-4147-A177-3AD203B41FA5}">
                      <a16:colId xmlns:a16="http://schemas.microsoft.com/office/drawing/2014/main" val="4058490728"/>
                    </a:ext>
                  </a:extLst>
                </a:gridCol>
                <a:gridCol w="5632000">
                  <a:extLst>
                    <a:ext uri="{9D8B030D-6E8A-4147-A177-3AD203B41FA5}">
                      <a16:colId xmlns:a16="http://schemas.microsoft.com/office/drawing/2014/main" val="399502463"/>
                    </a:ext>
                  </a:extLst>
                </a:gridCol>
              </a:tblGrid>
              <a:tr h="987768">
                <a:tc gridSpan="2">
                  <a:txBody>
                    <a:bodyPr/>
                    <a:lstStyle/>
                    <a:p>
                      <a:pPr marL="0" marR="0">
                        <a:lnSpc>
                          <a:spcPct val="107000"/>
                        </a:lnSpc>
                        <a:spcBef>
                          <a:spcPts val="0"/>
                        </a:spcBef>
                        <a:spcAft>
                          <a:spcPts val="0"/>
                        </a:spcAft>
                      </a:pPr>
                      <a:r>
                        <a:rPr lang="en-US" sz="1800" b="0" dirty="0">
                          <a:effectLst/>
                        </a:rPr>
                        <a:t>Please rate your level of agreement with the following statements about [</a:t>
                      </a:r>
                      <a:r>
                        <a:rPr lang="en-US" sz="1800" b="0" i="1" dirty="0">
                          <a:effectLst/>
                        </a:rPr>
                        <a:t>selected teammate</a:t>
                      </a:r>
                      <a:r>
                        <a:rPr lang="en-US" sz="1800" b="0" dirty="0">
                          <a:effectLst/>
                        </a:rPr>
                        <a:t>] (if you are [</a:t>
                      </a:r>
                      <a:r>
                        <a:rPr lang="en-US" sz="1800" b="0" i="1" dirty="0">
                          <a:effectLst/>
                        </a:rPr>
                        <a:t>selected teammate</a:t>
                      </a:r>
                      <a:r>
                        <a:rPr lang="en-US" sz="1800" b="0" dirty="0">
                          <a:effectLst/>
                        </a:rPr>
                        <a:t>] please answer the questions about yourself).</a:t>
                      </a:r>
                      <a:endParaRPr lang="en-US" sz="24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extLst>
                  <a:ext uri="{0D108BD9-81ED-4DB2-BD59-A6C34878D82A}">
                    <a16:rowId xmlns:a16="http://schemas.microsoft.com/office/drawing/2014/main" val="1630370954"/>
                  </a:ext>
                </a:extLst>
              </a:tr>
              <a:tr h="319375">
                <a:tc>
                  <a:txBody>
                    <a:bodyPr/>
                    <a:lstStyle/>
                    <a:p>
                      <a:pPr marL="0" marR="0">
                        <a:lnSpc>
                          <a:spcPct val="107000"/>
                        </a:lnSpc>
                        <a:spcBef>
                          <a:spcPts val="0"/>
                        </a:spcBef>
                        <a:spcAft>
                          <a:spcPts val="0"/>
                        </a:spcAft>
                      </a:pP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342900" marR="0" lvl="0" indent="-342900">
                        <a:lnSpc>
                          <a:spcPct val="105000"/>
                        </a:lnSpc>
                        <a:spcBef>
                          <a:spcPts val="0"/>
                        </a:spcBef>
                        <a:spcAft>
                          <a:spcPts val="0"/>
                        </a:spcAft>
                        <a:buFont typeface="+mj-lt"/>
                        <a:buAutoNum type="arabicPeriod"/>
                      </a:pPr>
                      <a:r>
                        <a:rPr lang="en-US" sz="1800" dirty="0">
                          <a:effectLst/>
                        </a:rPr>
                        <a:t>Clean and tidy with personal items</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959373761"/>
                  </a:ext>
                </a:extLst>
              </a:tr>
              <a:tr h="319375">
                <a:tc>
                  <a:txBody>
                    <a:bodyPr/>
                    <a:lstStyle/>
                    <a:p>
                      <a:pPr marL="0" marR="0">
                        <a:lnSpc>
                          <a:spcPct val="107000"/>
                        </a:lnSpc>
                        <a:spcBef>
                          <a:spcPts val="0"/>
                        </a:spcBef>
                        <a:spcAft>
                          <a:spcPts val="0"/>
                        </a:spcAft>
                      </a:pP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342900" marR="0" lvl="0" indent="-342900">
                        <a:lnSpc>
                          <a:spcPct val="105000"/>
                        </a:lnSpc>
                        <a:spcBef>
                          <a:spcPts val="0"/>
                        </a:spcBef>
                        <a:spcAft>
                          <a:spcPts val="0"/>
                        </a:spcAft>
                        <a:buFont typeface="+mj-lt"/>
                        <a:buAutoNum type="arabicPeriod" startAt="2"/>
                      </a:pPr>
                      <a:r>
                        <a:rPr lang="en-US" sz="1800" dirty="0">
                          <a:effectLst/>
                        </a:rPr>
                        <a:t>Clean and tidy with work items</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16773002"/>
                  </a:ext>
                </a:extLst>
              </a:tr>
              <a:tr h="319375">
                <a:tc>
                  <a:txBody>
                    <a:bodyPr/>
                    <a:lstStyle/>
                    <a:p>
                      <a:pPr marL="0" marR="0">
                        <a:lnSpc>
                          <a:spcPct val="107000"/>
                        </a:lnSpc>
                        <a:spcBef>
                          <a:spcPts val="0"/>
                        </a:spcBef>
                        <a:spcAft>
                          <a:spcPts val="0"/>
                        </a:spcAft>
                      </a:pPr>
                      <a:r>
                        <a:rPr lang="en-US" sz="1800">
                          <a:effectLst/>
                        </a:rPr>
                        <a:t> </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342900" marR="0" lvl="0" indent="-342900">
                        <a:lnSpc>
                          <a:spcPct val="105000"/>
                        </a:lnSpc>
                        <a:spcBef>
                          <a:spcPts val="0"/>
                        </a:spcBef>
                        <a:spcAft>
                          <a:spcPts val="0"/>
                        </a:spcAft>
                        <a:buFont typeface="+mj-lt"/>
                        <a:buAutoNum type="arabicPeriod" startAt="3"/>
                      </a:pPr>
                      <a:r>
                        <a:rPr lang="en-US" sz="1800" dirty="0">
                          <a:effectLst/>
                        </a:rPr>
                        <a:t>Uses humor appropriately</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126476915"/>
                  </a:ext>
                </a:extLst>
              </a:tr>
              <a:tr h="319375">
                <a:tc>
                  <a:txBody>
                    <a:bodyPr/>
                    <a:lstStyle/>
                    <a:p>
                      <a:pPr marL="0" marR="0">
                        <a:lnSpc>
                          <a:spcPct val="107000"/>
                        </a:lnSpc>
                        <a:spcBef>
                          <a:spcPts val="0"/>
                        </a:spcBef>
                        <a:spcAft>
                          <a:spcPts val="0"/>
                        </a:spcAft>
                      </a:pPr>
                      <a:r>
                        <a:rPr lang="en-US" sz="1800">
                          <a:effectLst/>
                        </a:rPr>
                        <a:t> </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342900" marR="0" lvl="0" indent="-342900">
                        <a:lnSpc>
                          <a:spcPct val="105000"/>
                        </a:lnSpc>
                        <a:spcBef>
                          <a:spcPts val="0"/>
                        </a:spcBef>
                        <a:spcAft>
                          <a:spcPts val="0"/>
                        </a:spcAft>
                        <a:buFont typeface="+mj-lt"/>
                        <a:buAutoNum type="arabicPeriod" startAt="4"/>
                      </a:pPr>
                      <a:r>
                        <a:rPr lang="en-US" sz="1800" dirty="0">
                          <a:effectLst/>
                        </a:rPr>
                        <a:t>Appreciates others' knowledge, skills, and abilities</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686103806"/>
                  </a:ext>
                </a:extLst>
              </a:tr>
              <a:tr h="319375">
                <a:tc>
                  <a:txBody>
                    <a:bodyPr/>
                    <a:lstStyle/>
                    <a:p>
                      <a:pPr marL="0" marR="0">
                        <a:lnSpc>
                          <a:spcPct val="107000"/>
                        </a:lnSpc>
                        <a:spcBef>
                          <a:spcPts val="0"/>
                        </a:spcBef>
                        <a:spcAft>
                          <a:spcPts val="0"/>
                        </a:spcAft>
                      </a:pPr>
                      <a:r>
                        <a:rPr lang="en-US" sz="1800">
                          <a:effectLst/>
                        </a:rPr>
                        <a:t> </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342900" marR="0" lvl="0" indent="-342900">
                        <a:lnSpc>
                          <a:spcPct val="105000"/>
                        </a:lnSpc>
                        <a:spcBef>
                          <a:spcPts val="0"/>
                        </a:spcBef>
                        <a:spcAft>
                          <a:spcPts val="0"/>
                        </a:spcAft>
                        <a:buFont typeface="+mj-lt"/>
                        <a:buAutoNum type="arabicPeriod" startAt="5"/>
                      </a:pPr>
                      <a:r>
                        <a:rPr lang="en-US" sz="1800" dirty="0">
                          <a:effectLst/>
                        </a:rPr>
                        <a:t>Considerate of others' preferences</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530990826"/>
                  </a:ext>
                </a:extLst>
              </a:tr>
            </a:tbl>
          </a:graphicData>
        </a:graphic>
      </p:graphicFrame>
      <p:sp>
        <p:nvSpPr>
          <p:cNvPr id="9" name="Rectangle 1">
            <a:extLst>
              <a:ext uri="{FF2B5EF4-FFF2-40B4-BE49-F238E27FC236}">
                <a16:creationId xmlns:a16="http://schemas.microsoft.com/office/drawing/2014/main" id="{23E68A70-D8CB-C0E5-81EA-3EEACB4A141E}"/>
              </a:ext>
            </a:extLst>
          </p:cNvPr>
          <p:cNvSpPr>
            <a:spLocks noChangeArrowheads="1"/>
          </p:cNvSpPr>
          <p:nvPr/>
        </p:nvSpPr>
        <p:spPr bwMode="auto">
          <a:xfrm>
            <a:off x="504944" y="1155901"/>
            <a:ext cx="356174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Group Living Skills (GLS) Survey.</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pic>
        <p:nvPicPr>
          <p:cNvPr id="10" name="Picture 9">
            <a:extLst>
              <a:ext uri="{FF2B5EF4-FFF2-40B4-BE49-F238E27FC236}">
                <a16:creationId xmlns:a16="http://schemas.microsoft.com/office/drawing/2014/main" id="{43601EE7-EBF1-4346-BA79-A4F7E6D9AB09}"/>
              </a:ext>
            </a:extLst>
          </p:cNvPr>
          <p:cNvPicPr>
            <a:picLocks noChangeAspect="1"/>
          </p:cNvPicPr>
          <p:nvPr/>
        </p:nvPicPr>
        <p:blipFill>
          <a:blip r:embed="rId2"/>
          <a:stretch>
            <a:fillRect/>
          </a:stretch>
        </p:blipFill>
        <p:spPr>
          <a:xfrm>
            <a:off x="7651840" y="1069410"/>
            <a:ext cx="2141421" cy="1545640"/>
          </a:xfrm>
          <a:prstGeom prst="rect">
            <a:avLst/>
          </a:prstGeom>
        </p:spPr>
      </p:pic>
      <p:pic>
        <p:nvPicPr>
          <p:cNvPr id="11" name="Picture 10">
            <a:extLst>
              <a:ext uri="{FF2B5EF4-FFF2-40B4-BE49-F238E27FC236}">
                <a16:creationId xmlns:a16="http://schemas.microsoft.com/office/drawing/2014/main" id="{E3B3E2E7-24DB-375A-1365-B4E519D2160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0023"/>
          <a:stretch/>
        </p:blipFill>
        <p:spPr>
          <a:xfrm>
            <a:off x="8992853" y="3777347"/>
            <a:ext cx="2857770" cy="1844503"/>
          </a:xfrm>
          <a:prstGeom prst="rect">
            <a:avLst/>
          </a:prstGeom>
          <a:ln w="9525">
            <a:solidFill>
              <a:schemeClr val="tx1"/>
            </a:solidFill>
          </a:ln>
        </p:spPr>
      </p:pic>
      <p:sp>
        <p:nvSpPr>
          <p:cNvPr id="14" name="Rectangle 13">
            <a:extLst>
              <a:ext uri="{FF2B5EF4-FFF2-40B4-BE49-F238E27FC236}">
                <a16:creationId xmlns:a16="http://schemas.microsoft.com/office/drawing/2014/main" id="{78BB4BA7-11CD-15E9-8E2F-4981A89F8536}"/>
              </a:ext>
            </a:extLst>
          </p:cNvPr>
          <p:cNvSpPr/>
          <p:nvPr/>
        </p:nvSpPr>
        <p:spPr>
          <a:xfrm>
            <a:off x="9231584" y="3590081"/>
            <a:ext cx="719575" cy="862376"/>
          </a:xfrm>
          <a:prstGeom prst="rect">
            <a:avLst/>
          </a:prstGeom>
          <a:solidFill>
            <a:srgbClr val="336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SIRIUS_EMBLEM]">
            <a:extLst>
              <a:ext uri="{FF2B5EF4-FFF2-40B4-BE49-F238E27FC236}">
                <a16:creationId xmlns:a16="http://schemas.microsoft.com/office/drawing/2014/main" id="{B86021A8-41AC-E0DC-0958-6BEA0A6547C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509" r="4938"/>
          <a:stretch/>
        </p:blipFill>
        <p:spPr bwMode="auto">
          <a:xfrm>
            <a:off x="9248110" y="3614855"/>
            <a:ext cx="683799" cy="81282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www.nasa.gov/sites/default/files/hera-main-photo-jsc2013e094867_0.jpg">
            <a:extLst>
              <a:ext uri="{FF2B5EF4-FFF2-40B4-BE49-F238E27FC236}">
                <a16:creationId xmlns:a16="http://schemas.microsoft.com/office/drawing/2014/main" id="{6C4496DE-4D81-D392-E123-1F36BD4CC59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261" t="9078" r="4237" b="15890"/>
          <a:stretch/>
        </p:blipFill>
        <p:spPr bwMode="auto">
          <a:xfrm>
            <a:off x="10033051" y="2202765"/>
            <a:ext cx="1987330" cy="123571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9F091537-EFB3-21D1-56C4-256548157154}"/>
              </a:ext>
            </a:extLst>
          </p:cNvPr>
          <p:cNvSpPr txBox="1"/>
          <p:nvPr/>
        </p:nvSpPr>
        <p:spPr>
          <a:xfrm>
            <a:off x="7316927" y="2929365"/>
            <a:ext cx="2634232" cy="338554"/>
          </a:xfrm>
          <a:prstGeom prst="rect">
            <a:avLst/>
          </a:prstGeom>
          <a:noFill/>
        </p:spPr>
        <p:txBody>
          <a:bodyPr wrap="square" rtlCol="0">
            <a:spAutoFit/>
          </a:bodyPr>
          <a:lstStyle/>
          <a:p>
            <a:r>
              <a:rPr lang="en-US" sz="1600" dirty="0"/>
              <a:t>24 crews in ISS, HERA, SIRIUS</a:t>
            </a:r>
          </a:p>
        </p:txBody>
      </p:sp>
    </p:spTree>
    <p:extLst>
      <p:ext uri="{BB962C8B-B14F-4D97-AF65-F5344CB8AC3E}">
        <p14:creationId xmlns:p14="http://schemas.microsoft.com/office/powerpoint/2010/main" val="1444310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E7BC2-8961-D9A8-7D36-511543839ADC}"/>
              </a:ext>
            </a:extLst>
          </p:cNvPr>
          <p:cNvSpPr>
            <a:spLocks noGrp="1"/>
          </p:cNvSpPr>
          <p:nvPr>
            <p:ph type="title"/>
          </p:nvPr>
        </p:nvSpPr>
        <p:spPr/>
        <p:txBody>
          <a:bodyPr/>
          <a:lstStyle/>
          <a:p>
            <a:r>
              <a:rPr lang="en-US" dirty="0"/>
              <a:t>Habitability</a:t>
            </a:r>
          </a:p>
        </p:txBody>
      </p:sp>
      <p:sp>
        <p:nvSpPr>
          <p:cNvPr id="3" name="Content Placeholder 2">
            <a:extLst>
              <a:ext uri="{FF2B5EF4-FFF2-40B4-BE49-F238E27FC236}">
                <a16:creationId xmlns:a16="http://schemas.microsoft.com/office/drawing/2014/main" id="{F9A105A0-4FB6-74CF-FDA1-1498210A8F01}"/>
              </a:ext>
            </a:extLst>
          </p:cNvPr>
          <p:cNvSpPr>
            <a:spLocks noGrp="1"/>
          </p:cNvSpPr>
          <p:nvPr>
            <p:ph idx="1"/>
          </p:nvPr>
        </p:nvSpPr>
        <p:spPr>
          <a:xfrm>
            <a:off x="380998" y="1142999"/>
            <a:ext cx="4898899" cy="4899992"/>
          </a:xfrm>
        </p:spPr>
        <p:txBody>
          <a:bodyPr/>
          <a:lstStyle/>
          <a:p>
            <a:pPr marL="0" indent="0">
              <a:buNone/>
            </a:pPr>
            <a:r>
              <a:rPr lang="en-US" dirty="0"/>
              <a:t>Isolation and confinement are a major hazard</a:t>
            </a:r>
          </a:p>
          <a:p>
            <a:r>
              <a:rPr lang="en-US" dirty="0"/>
              <a:t>SHAQ: behavioral health and habitability</a:t>
            </a:r>
          </a:p>
          <a:p>
            <a:pPr lvl="1"/>
            <a:r>
              <a:rPr lang="en-US" dirty="0"/>
              <a:t>Multiple </a:t>
            </a:r>
            <a:r>
              <a:rPr lang="en-US" dirty="0" err="1"/>
              <a:t>hab</a:t>
            </a:r>
            <a:r>
              <a:rPr lang="en-US" dirty="0"/>
              <a:t> areas</a:t>
            </a:r>
          </a:p>
          <a:p>
            <a:pPr lvl="1"/>
            <a:r>
              <a:rPr lang="en-US" dirty="0"/>
              <a:t>6 Moderators: privacy, comfort, control…</a:t>
            </a:r>
          </a:p>
          <a:p>
            <a:pPr lvl="1"/>
            <a:r>
              <a:rPr lang="en-US" dirty="0"/>
              <a:t>6 Outcomes: stress, performance, social… </a:t>
            </a:r>
          </a:p>
        </p:txBody>
      </p:sp>
      <p:sp>
        <p:nvSpPr>
          <p:cNvPr id="10" name="TextBox 9">
            <a:extLst>
              <a:ext uri="{FF2B5EF4-FFF2-40B4-BE49-F238E27FC236}">
                <a16:creationId xmlns:a16="http://schemas.microsoft.com/office/drawing/2014/main" id="{47D53440-B13E-B11D-919C-8B6AAD5D31C2}"/>
              </a:ext>
            </a:extLst>
          </p:cNvPr>
          <p:cNvSpPr txBox="1"/>
          <p:nvPr/>
        </p:nvSpPr>
        <p:spPr>
          <a:xfrm>
            <a:off x="216334" y="5810873"/>
            <a:ext cx="6502151" cy="307777"/>
          </a:xfrm>
          <a:prstGeom prst="rect">
            <a:avLst/>
          </a:prstGeom>
          <a:noFill/>
        </p:spPr>
        <p:txBody>
          <a:bodyPr wrap="square" rtlCol="0">
            <a:spAutoFit/>
          </a:bodyPr>
          <a:lstStyle/>
          <a:p>
            <a:r>
              <a:rPr lang="en-US" sz="1400" dirty="0"/>
              <a:t>(Roma et al., 2023, SHAQ)</a:t>
            </a:r>
          </a:p>
        </p:txBody>
      </p:sp>
      <p:pic>
        <p:nvPicPr>
          <p:cNvPr id="11" name="Picture 2" descr="http://www.nasa.gov/sites/default/files/hera-main-photo-jsc2013e094867_0.jpg">
            <a:extLst>
              <a:ext uri="{FF2B5EF4-FFF2-40B4-BE49-F238E27FC236}">
                <a16:creationId xmlns:a16="http://schemas.microsoft.com/office/drawing/2014/main" id="{3B37414B-7CCD-6550-FFA5-F6BA7B3552C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261" t="9078" r="4237" b="15890"/>
          <a:stretch/>
        </p:blipFill>
        <p:spPr bwMode="auto">
          <a:xfrm>
            <a:off x="645901" y="3428999"/>
            <a:ext cx="3414822" cy="212332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D784CB23-12A5-47EF-A92D-0BB7DB4A08BD}"/>
              </a:ext>
            </a:extLst>
          </p:cNvPr>
          <p:cNvSpPr txBox="1"/>
          <p:nvPr/>
        </p:nvSpPr>
        <p:spPr>
          <a:xfrm>
            <a:off x="646538" y="3428999"/>
            <a:ext cx="760432" cy="307777"/>
          </a:xfrm>
          <a:prstGeom prst="rect">
            <a:avLst/>
          </a:prstGeom>
          <a:noFill/>
        </p:spPr>
        <p:txBody>
          <a:bodyPr wrap="square" rtlCol="0">
            <a:spAutoFit/>
          </a:bodyPr>
          <a:lstStyle/>
          <a:p>
            <a:r>
              <a:rPr lang="en-US" sz="1400" dirty="0">
                <a:solidFill>
                  <a:schemeClr val="bg1"/>
                </a:solidFill>
              </a:rPr>
              <a:t>HERA</a:t>
            </a:r>
          </a:p>
        </p:txBody>
      </p:sp>
      <p:pic>
        <p:nvPicPr>
          <p:cNvPr id="15" name="Picture 14">
            <a:extLst>
              <a:ext uri="{FF2B5EF4-FFF2-40B4-BE49-F238E27FC236}">
                <a16:creationId xmlns:a16="http://schemas.microsoft.com/office/drawing/2014/main" id="{1023732A-8FB9-8BEB-C034-10BECE32E04C}"/>
              </a:ext>
            </a:extLst>
          </p:cNvPr>
          <p:cNvPicPr>
            <a:picLocks noChangeAspect="1"/>
          </p:cNvPicPr>
          <p:nvPr/>
        </p:nvPicPr>
        <p:blipFill>
          <a:blip r:embed="rId4"/>
          <a:stretch>
            <a:fillRect/>
          </a:stretch>
        </p:blipFill>
        <p:spPr>
          <a:xfrm>
            <a:off x="3709246" y="2858683"/>
            <a:ext cx="1944277" cy="1468624"/>
          </a:xfrm>
          <a:prstGeom prst="rect">
            <a:avLst/>
          </a:prstGeom>
        </p:spPr>
      </p:pic>
      <p:sp>
        <p:nvSpPr>
          <p:cNvPr id="16" name="TextBox 15">
            <a:extLst>
              <a:ext uri="{FF2B5EF4-FFF2-40B4-BE49-F238E27FC236}">
                <a16:creationId xmlns:a16="http://schemas.microsoft.com/office/drawing/2014/main" id="{907392CE-07F7-DCAA-9C6D-2344AD84B0AC}"/>
              </a:ext>
            </a:extLst>
          </p:cNvPr>
          <p:cNvSpPr txBox="1"/>
          <p:nvPr/>
        </p:nvSpPr>
        <p:spPr>
          <a:xfrm>
            <a:off x="2744928" y="2898620"/>
            <a:ext cx="1249273" cy="523220"/>
          </a:xfrm>
          <a:prstGeom prst="rect">
            <a:avLst/>
          </a:prstGeom>
          <a:noFill/>
        </p:spPr>
        <p:txBody>
          <a:bodyPr wrap="square" rtlCol="0">
            <a:spAutoFit/>
          </a:bodyPr>
          <a:lstStyle/>
          <a:p>
            <a:r>
              <a:rPr lang="en-US" sz="1400" dirty="0"/>
              <a:t>HERA crew quarters</a:t>
            </a:r>
          </a:p>
        </p:txBody>
      </p:sp>
      <p:pic>
        <p:nvPicPr>
          <p:cNvPr id="20" name="Picture 19">
            <a:extLst>
              <a:ext uri="{FF2B5EF4-FFF2-40B4-BE49-F238E27FC236}">
                <a16:creationId xmlns:a16="http://schemas.microsoft.com/office/drawing/2014/main" id="{0DAA6B97-A4A2-B3E2-DE79-66B576ED4E79}"/>
              </a:ext>
            </a:extLst>
          </p:cNvPr>
          <p:cNvPicPr>
            <a:picLocks noChangeAspect="1"/>
          </p:cNvPicPr>
          <p:nvPr/>
        </p:nvPicPr>
        <p:blipFill rotWithShape="1">
          <a:blip r:embed="rId5"/>
          <a:srcRect l="24355" t="19039" r="26855" b="6810"/>
          <a:stretch/>
        </p:blipFill>
        <p:spPr>
          <a:xfrm>
            <a:off x="6027150" y="1040517"/>
            <a:ext cx="5948516" cy="5085292"/>
          </a:xfrm>
          <a:prstGeom prst="rect">
            <a:avLst/>
          </a:prstGeom>
        </p:spPr>
      </p:pic>
    </p:spTree>
    <p:extLst>
      <p:ext uri="{BB962C8B-B14F-4D97-AF65-F5344CB8AC3E}">
        <p14:creationId xmlns:p14="http://schemas.microsoft.com/office/powerpoint/2010/main" val="2889959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E7BC2-8961-D9A8-7D36-511543839ADC}"/>
              </a:ext>
            </a:extLst>
          </p:cNvPr>
          <p:cNvSpPr>
            <a:spLocks noGrp="1"/>
          </p:cNvSpPr>
          <p:nvPr>
            <p:ph type="title"/>
          </p:nvPr>
        </p:nvSpPr>
        <p:spPr/>
        <p:txBody>
          <a:bodyPr/>
          <a:lstStyle/>
          <a:p>
            <a:r>
              <a:rPr lang="en-US" dirty="0"/>
              <a:t>Habitability</a:t>
            </a:r>
          </a:p>
        </p:txBody>
      </p:sp>
      <p:sp>
        <p:nvSpPr>
          <p:cNvPr id="3" name="Content Placeholder 2">
            <a:extLst>
              <a:ext uri="{FF2B5EF4-FFF2-40B4-BE49-F238E27FC236}">
                <a16:creationId xmlns:a16="http://schemas.microsoft.com/office/drawing/2014/main" id="{F9A105A0-4FB6-74CF-FDA1-1498210A8F01}"/>
              </a:ext>
            </a:extLst>
          </p:cNvPr>
          <p:cNvSpPr>
            <a:spLocks noGrp="1"/>
          </p:cNvSpPr>
          <p:nvPr>
            <p:ph idx="1"/>
          </p:nvPr>
        </p:nvSpPr>
        <p:spPr>
          <a:xfrm>
            <a:off x="380998" y="1142999"/>
            <a:ext cx="4898899" cy="4899992"/>
          </a:xfrm>
        </p:spPr>
        <p:txBody>
          <a:bodyPr/>
          <a:lstStyle/>
          <a:p>
            <a:pPr marL="0" indent="0">
              <a:buNone/>
            </a:pPr>
            <a:r>
              <a:rPr lang="en-US" dirty="0"/>
              <a:t>Long-duration habitability:</a:t>
            </a:r>
          </a:p>
          <a:p>
            <a:r>
              <a:rPr lang="en-US" dirty="0"/>
              <a:t>SHAQ: behavioral health and habitability</a:t>
            </a:r>
          </a:p>
          <a:p>
            <a:pPr lvl="1"/>
            <a:r>
              <a:rPr lang="en-US" dirty="0" err="1"/>
              <a:t>Hab</a:t>
            </a:r>
            <a:r>
              <a:rPr lang="en-US" dirty="0"/>
              <a:t> areas, </a:t>
            </a:r>
            <a:r>
              <a:rPr lang="en-US" dirty="0" err="1"/>
              <a:t>hab</a:t>
            </a:r>
            <a:r>
              <a:rPr lang="en-US" dirty="0"/>
              <a:t> features, outcomes</a:t>
            </a:r>
          </a:p>
          <a:p>
            <a:r>
              <a:rPr lang="en-US" dirty="0"/>
              <a:t>NASA Modified System Usability Scale: human factors</a:t>
            </a:r>
          </a:p>
        </p:txBody>
      </p:sp>
      <p:pic>
        <p:nvPicPr>
          <p:cNvPr id="5" name="Picture 2">
            <a:extLst>
              <a:ext uri="{FF2B5EF4-FFF2-40B4-BE49-F238E27FC236}">
                <a16:creationId xmlns:a16="http://schemas.microsoft.com/office/drawing/2014/main" id="{7CC5127A-E5F8-345C-B826-7AE02208E63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08386" y="3241669"/>
            <a:ext cx="5067280" cy="257753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2BDC9E46-E6F2-22BE-D1E0-B3E989CDCCA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054" t="4281" r="24881"/>
          <a:stretch/>
        </p:blipFill>
        <p:spPr bwMode="auto">
          <a:xfrm>
            <a:off x="5279897" y="3749595"/>
            <a:ext cx="1465007" cy="166823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84673E8-9D5F-C6EE-C553-4F7CEB06B18E}"/>
              </a:ext>
            </a:extLst>
          </p:cNvPr>
          <p:cNvSpPr txBox="1"/>
          <p:nvPr/>
        </p:nvSpPr>
        <p:spPr>
          <a:xfrm>
            <a:off x="5162063" y="3259722"/>
            <a:ext cx="1746324" cy="338554"/>
          </a:xfrm>
          <a:prstGeom prst="rect">
            <a:avLst/>
          </a:prstGeom>
          <a:noFill/>
        </p:spPr>
        <p:txBody>
          <a:bodyPr wrap="square" rtlCol="0">
            <a:spAutoFit/>
          </a:bodyPr>
          <a:lstStyle/>
          <a:p>
            <a:pPr algn="ctr"/>
            <a:r>
              <a:rPr lang="en-US" sz="1600" b="1" dirty="0"/>
              <a:t>3D printed </a:t>
            </a:r>
            <a:r>
              <a:rPr lang="en-US" sz="1600" b="1" dirty="0" err="1"/>
              <a:t>habs</a:t>
            </a:r>
            <a:endParaRPr lang="en-US" sz="1600" b="1" dirty="0"/>
          </a:p>
        </p:txBody>
      </p:sp>
      <p:pic>
        <p:nvPicPr>
          <p:cNvPr id="8" name="Picture 7" descr="A picture containing text, outdoor, several, night sky&#10;&#10;Description automatically generated">
            <a:extLst>
              <a:ext uri="{FF2B5EF4-FFF2-40B4-BE49-F238E27FC236}">
                <a16:creationId xmlns:a16="http://schemas.microsoft.com/office/drawing/2014/main" id="{1C04295A-A7FC-99EA-C2A2-443EAB0A66F8}"/>
              </a:ext>
            </a:extLst>
          </p:cNvPr>
          <p:cNvPicPr>
            <a:picLocks noChangeAspect="1"/>
          </p:cNvPicPr>
          <p:nvPr/>
        </p:nvPicPr>
        <p:blipFill rotWithShape="1">
          <a:blip r:embed="rId5">
            <a:extLst>
              <a:ext uri="{28A0092B-C50C-407E-A947-70E740481C1C}">
                <a14:useLocalDpi xmlns:a14="http://schemas.microsoft.com/office/drawing/2010/main" val="0"/>
              </a:ext>
            </a:extLst>
          </a:blip>
          <a:srcRect l="40169" t="71541" r="8330" b="6523"/>
          <a:stretch/>
        </p:blipFill>
        <p:spPr>
          <a:xfrm>
            <a:off x="5279898" y="1440166"/>
            <a:ext cx="6695768" cy="1504336"/>
          </a:xfrm>
          <a:prstGeom prst="rect">
            <a:avLst/>
          </a:prstGeom>
        </p:spPr>
      </p:pic>
      <p:sp>
        <p:nvSpPr>
          <p:cNvPr id="9" name="TextBox 8">
            <a:extLst>
              <a:ext uri="{FF2B5EF4-FFF2-40B4-BE49-F238E27FC236}">
                <a16:creationId xmlns:a16="http://schemas.microsoft.com/office/drawing/2014/main" id="{AE132CA0-F443-4C6D-669C-53936D0EFF0B}"/>
              </a:ext>
            </a:extLst>
          </p:cNvPr>
          <p:cNvSpPr txBox="1"/>
          <p:nvPr/>
        </p:nvSpPr>
        <p:spPr>
          <a:xfrm>
            <a:off x="9928688" y="1443275"/>
            <a:ext cx="2046978" cy="346196"/>
          </a:xfrm>
          <a:prstGeom prst="rect">
            <a:avLst/>
          </a:prstGeom>
          <a:noFill/>
        </p:spPr>
        <p:txBody>
          <a:bodyPr wrap="square" rtlCol="0">
            <a:spAutoFit/>
          </a:bodyPr>
          <a:lstStyle/>
          <a:p>
            <a:pPr algn="r"/>
            <a:r>
              <a:rPr lang="en-US" sz="1600" b="1" dirty="0">
                <a:solidFill>
                  <a:schemeClr val="bg1"/>
                </a:solidFill>
              </a:rPr>
              <a:t>ICON</a:t>
            </a:r>
          </a:p>
        </p:txBody>
      </p:sp>
      <p:sp>
        <p:nvSpPr>
          <p:cNvPr id="10" name="TextBox 9">
            <a:extLst>
              <a:ext uri="{FF2B5EF4-FFF2-40B4-BE49-F238E27FC236}">
                <a16:creationId xmlns:a16="http://schemas.microsoft.com/office/drawing/2014/main" id="{47D53440-B13E-B11D-919C-8B6AAD5D31C2}"/>
              </a:ext>
            </a:extLst>
          </p:cNvPr>
          <p:cNvSpPr txBox="1"/>
          <p:nvPr/>
        </p:nvSpPr>
        <p:spPr>
          <a:xfrm>
            <a:off x="216334" y="5810873"/>
            <a:ext cx="6502151" cy="307777"/>
          </a:xfrm>
          <a:prstGeom prst="rect">
            <a:avLst/>
          </a:prstGeom>
          <a:noFill/>
        </p:spPr>
        <p:txBody>
          <a:bodyPr wrap="square" rtlCol="0">
            <a:spAutoFit/>
          </a:bodyPr>
          <a:lstStyle/>
          <a:p>
            <a:r>
              <a:rPr lang="en-US" sz="1400" dirty="0"/>
              <a:t>(Roma et al., 2023; Holden &amp; Robertson, 2022, NASA TM; Miller et al., 2024, IWS pres.)</a:t>
            </a:r>
          </a:p>
        </p:txBody>
      </p:sp>
      <p:sp>
        <p:nvSpPr>
          <p:cNvPr id="13" name="TextBox 12">
            <a:extLst>
              <a:ext uri="{FF2B5EF4-FFF2-40B4-BE49-F238E27FC236}">
                <a16:creationId xmlns:a16="http://schemas.microsoft.com/office/drawing/2014/main" id="{7526FE1C-7A90-2B1B-6910-542E098968D0}"/>
              </a:ext>
            </a:extLst>
          </p:cNvPr>
          <p:cNvSpPr txBox="1"/>
          <p:nvPr/>
        </p:nvSpPr>
        <p:spPr>
          <a:xfrm>
            <a:off x="11149781" y="3285218"/>
            <a:ext cx="885836" cy="307777"/>
          </a:xfrm>
          <a:prstGeom prst="rect">
            <a:avLst/>
          </a:prstGeom>
          <a:noFill/>
        </p:spPr>
        <p:txBody>
          <a:bodyPr wrap="square" rtlCol="0">
            <a:spAutoFit/>
          </a:bodyPr>
          <a:lstStyle/>
          <a:p>
            <a:r>
              <a:rPr lang="en-US" sz="1400" dirty="0">
                <a:solidFill>
                  <a:schemeClr val="bg1"/>
                </a:solidFill>
              </a:rPr>
              <a:t>CHAPEA</a:t>
            </a:r>
          </a:p>
        </p:txBody>
      </p:sp>
      <p:pic>
        <p:nvPicPr>
          <p:cNvPr id="4" name="Picture 3">
            <a:extLst>
              <a:ext uri="{FF2B5EF4-FFF2-40B4-BE49-F238E27FC236}">
                <a16:creationId xmlns:a16="http://schemas.microsoft.com/office/drawing/2014/main" id="{4682B71B-B97D-34BD-A7F0-4BD72275971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10023"/>
          <a:stretch/>
        </p:blipFill>
        <p:spPr>
          <a:xfrm>
            <a:off x="839285" y="3428935"/>
            <a:ext cx="3408249" cy="2199801"/>
          </a:xfrm>
          <a:prstGeom prst="rect">
            <a:avLst/>
          </a:prstGeom>
          <a:ln w="9525">
            <a:solidFill>
              <a:schemeClr val="tx1"/>
            </a:solidFill>
          </a:ln>
        </p:spPr>
      </p:pic>
      <p:sp>
        <p:nvSpPr>
          <p:cNvPr id="14" name="Rectangle 13">
            <a:extLst>
              <a:ext uri="{FF2B5EF4-FFF2-40B4-BE49-F238E27FC236}">
                <a16:creationId xmlns:a16="http://schemas.microsoft.com/office/drawing/2014/main" id="{9F6F0A22-1DA4-BC11-6525-00EB5E1FB5D3}"/>
              </a:ext>
            </a:extLst>
          </p:cNvPr>
          <p:cNvSpPr/>
          <p:nvPr/>
        </p:nvSpPr>
        <p:spPr>
          <a:xfrm>
            <a:off x="1076281" y="3162628"/>
            <a:ext cx="892950" cy="1061442"/>
          </a:xfrm>
          <a:prstGeom prst="rect">
            <a:avLst/>
          </a:prstGeom>
          <a:solidFill>
            <a:srgbClr val="336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SIRIUS_EMBLEM]">
            <a:extLst>
              <a:ext uri="{FF2B5EF4-FFF2-40B4-BE49-F238E27FC236}">
                <a16:creationId xmlns:a16="http://schemas.microsoft.com/office/drawing/2014/main" id="{924890D2-D733-E977-5424-4F82B90F1E4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509" r="4938"/>
          <a:stretch/>
        </p:blipFill>
        <p:spPr bwMode="auto">
          <a:xfrm>
            <a:off x="1076282" y="3162627"/>
            <a:ext cx="892950" cy="1061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8582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1A31A4-92BD-4CB8-865F-7761458DCC9D}"/>
              </a:ext>
            </a:extLst>
          </p:cNvPr>
          <p:cNvSpPr>
            <a:spLocks noGrp="1"/>
          </p:cNvSpPr>
          <p:nvPr>
            <p:ph idx="1"/>
          </p:nvPr>
        </p:nvSpPr>
        <p:spPr>
          <a:xfrm>
            <a:off x="258537" y="1073108"/>
            <a:ext cx="11325979" cy="5015113"/>
          </a:xfrm>
        </p:spPr>
        <p:txBody>
          <a:bodyPr/>
          <a:lstStyle/>
          <a:p>
            <a:r>
              <a:rPr lang="en-US" dirty="0">
                <a:solidFill>
                  <a:schemeClr val="tx1"/>
                </a:solidFill>
              </a:rPr>
              <a:t>Expectations of Spaceflight</a:t>
            </a:r>
          </a:p>
          <a:p>
            <a:r>
              <a:rPr lang="en-US" dirty="0">
                <a:solidFill>
                  <a:schemeClr val="tx1"/>
                </a:solidFill>
              </a:rPr>
              <a:t>Stress Management</a:t>
            </a:r>
          </a:p>
          <a:p>
            <a:r>
              <a:rPr lang="en-US" dirty="0">
                <a:solidFill>
                  <a:schemeClr val="tx1"/>
                </a:solidFill>
              </a:rPr>
              <a:t>Conflict Management</a:t>
            </a:r>
          </a:p>
          <a:p>
            <a:r>
              <a:rPr lang="en-US" dirty="0">
                <a:solidFill>
                  <a:schemeClr val="tx1"/>
                </a:solidFill>
              </a:rPr>
              <a:t>Cross-Cultural Training</a:t>
            </a:r>
          </a:p>
          <a:p>
            <a:r>
              <a:rPr lang="en-US" dirty="0">
                <a:solidFill>
                  <a:schemeClr val="tx1"/>
                </a:solidFill>
              </a:rPr>
              <a:t>Field Geology (integrated)</a:t>
            </a:r>
          </a:p>
          <a:p>
            <a:r>
              <a:rPr lang="en-US" dirty="0">
                <a:solidFill>
                  <a:schemeClr val="tx1"/>
                </a:solidFill>
              </a:rPr>
              <a:t>T-38 jet training (integrated)</a:t>
            </a:r>
          </a:p>
          <a:p>
            <a:endParaRPr lang="en-US" dirty="0">
              <a:solidFill>
                <a:schemeClr val="tx1"/>
              </a:solidFill>
            </a:endParaRPr>
          </a:p>
        </p:txBody>
      </p:sp>
      <p:pic>
        <p:nvPicPr>
          <p:cNvPr id="4" name="Picture 3">
            <a:extLst>
              <a:ext uri="{FF2B5EF4-FFF2-40B4-BE49-F238E27FC236}">
                <a16:creationId xmlns:a16="http://schemas.microsoft.com/office/drawing/2014/main" id="{04388328-2EA8-40BD-AA95-54954C221B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7695" y="3301636"/>
            <a:ext cx="1350691" cy="2054282"/>
          </a:xfrm>
          <a:prstGeom prst="rect">
            <a:avLst/>
          </a:prstGeom>
          <a:ln>
            <a:solidFill>
              <a:schemeClr val="tx1"/>
            </a:solidFill>
          </a:ln>
        </p:spPr>
      </p:pic>
      <p:pic>
        <p:nvPicPr>
          <p:cNvPr id="6" name="Picture 5">
            <a:extLst>
              <a:ext uri="{FF2B5EF4-FFF2-40B4-BE49-F238E27FC236}">
                <a16:creationId xmlns:a16="http://schemas.microsoft.com/office/drawing/2014/main" id="{01726147-BB49-4C46-B799-BED1F316DEC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425"/>
          <a:stretch/>
        </p:blipFill>
        <p:spPr>
          <a:xfrm>
            <a:off x="273633" y="3613715"/>
            <a:ext cx="3510088" cy="2290735"/>
          </a:xfrm>
          <a:prstGeom prst="rect">
            <a:avLst/>
          </a:prstGeom>
          <a:ln>
            <a:solidFill>
              <a:schemeClr val="tx1"/>
            </a:solidFill>
          </a:ln>
        </p:spPr>
      </p:pic>
      <p:pic>
        <p:nvPicPr>
          <p:cNvPr id="7" name="Picture 6">
            <a:extLst>
              <a:ext uri="{FF2B5EF4-FFF2-40B4-BE49-F238E27FC236}">
                <a16:creationId xmlns:a16="http://schemas.microsoft.com/office/drawing/2014/main" id="{FB2ECCB9-3759-44BB-87BA-1E0893520346}"/>
              </a:ext>
            </a:extLst>
          </p:cNvPr>
          <p:cNvPicPr>
            <a:picLocks noChangeAspect="1"/>
          </p:cNvPicPr>
          <p:nvPr/>
        </p:nvPicPr>
        <p:blipFill rotWithShape="1">
          <a:blip r:embed="rId4">
            <a:extLst>
              <a:ext uri="{28A0092B-C50C-407E-A947-70E740481C1C}">
                <a14:useLocalDpi xmlns:a14="http://schemas.microsoft.com/office/drawing/2010/main" val="0"/>
              </a:ext>
            </a:extLst>
          </a:blip>
          <a:srcRect r="9299"/>
          <a:stretch/>
        </p:blipFill>
        <p:spPr>
          <a:xfrm>
            <a:off x="4099514" y="3957657"/>
            <a:ext cx="2359589" cy="1731181"/>
          </a:xfrm>
          <a:prstGeom prst="rect">
            <a:avLst/>
          </a:prstGeom>
          <a:ln>
            <a:solidFill>
              <a:schemeClr val="tx1"/>
            </a:solidFill>
          </a:ln>
        </p:spPr>
      </p:pic>
      <p:grpSp>
        <p:nvGrpSpPr>
          <p:cNvPr id="8" name="Group 7">
            <a:extLst>
              <a:ext uri="{FF2B5EF4-FFF2-40B4-BE49-F238E27FC236}">
                <a16:creationId xmlns:a16="http://schemas.microsoft.com/office/drawing/2014/main" id="{C478EF6A-3073-44F0-BE05-0A85C0C567F8}"/>
              </a:ext>
            </a:extLst>
          </p:cNvPr>
          <p:cNvGrpSpPr/>
          <p:nvPr/>
        </p:nvGrpSpPr>
        <p:grpSpPr>
          <a:xfrm>
            <a:off x="8387617" y="1797872"/>
            <a:ext cx="3449128" cy="4301366"/>
            <a:chOff x="365760" y="65147"/>
            <a:chExt cx="5286102" cy="5839265"/>
          </a:xfrm>
        </p:grpSpPr>
        <p:grpSp>
          <p:nvGrpSpPr>
            <p:cNvPr id="9" name="Group 8">
              <a:extLst>
                <a:ext uri="{FF2B5EF4-FFF2-40B4-BE49-F238E27FC236}">
                  <a16:creationId xmlns:a16="http://schemas.microsoft.com/office/drawing/2014/main" id="{DFC7FEA9-83B3-4087-B343-B24379B4E843}"/>
                </a:ext>
              </a:extLst>
            </p:cNvPr>
            <p:cNvGrpSpPr/>
            <p:nvPr/>
          </p:nvGrpSpPr>
          <p:grpSpPr>
            <a:xfrm>
              <a:off x="365760" y="65147"/>
              <a:ext cx="5286102" cy="5839265"/>
              <a:chOff x="365760" y="65147"/>
              <a:chExt cx="5286102" cy="5839265"/>
            </a:xfrm>
          </p:grpSpPr>
          <p:pic>
            <p:nvPicPr>
              <p:cNvPr id="11" name="Picture 10">
                <a:extLst>
                  <a:ext uri="{FF2B5EF4-FFF2-40B4-BE49-F238E27FC236}">
                    <a16:creationId xmlns:a16="http://schemas.microsoft.com/office/drawing/2014/main" id="{CF9CFBE5-DB52-4767-99A7-01DFFEF46C05}"/>
                  </a:ext>
                </a:extLst>
              </p:cNvPr>
              <p:cNvPicPr>
                <a:picLocks noChangeAspect="1"/>
              </p:cNvPicPr>
              <p:nvPr/>
            </p:nvPicPr>
            <p:blipFill rotWithShape="1">
              <a:blip r:embed="rId5"/>
              <a:srcRect l="66410" t="26952" r="16714" b="6762"/>
              <a:stretch/>
            </p:blipFill>
            <p:spPr>
              <a:xfrm>
                <a:off x="365760" y="65147"/>
                <a:ext cx="5286102" cy="5839265"/>
              </a:xfrm>
              <a:prstGeom prst="rect">
                <a:avLst/>
              </a:prstGeom>
            </p:spPr>
          </p:pic>
          <p:sp>
            <p:nvSpPr>
              <p:cNvPr id="12" name="Rectangle 11">
                <a:extLst>
                  <a:ext uri="{FF2B5EF4-FFF2-40B4-BE49-F238E27FC236}">
                    <a16:creationId xmlns:a16="http://schemas.microsoft.com/office/drawing/2014/main" id="{0D121970-78D9-4B10-B3B8-B6BF94AC0353}"/>
                  </a:ext>
                </a:extLst>
              </p:cNvPr>
              <p:cNvSpPr/>
              <p:nvPr/>
            </p:nvSpPr>
            <p:spPr>
              <a:xfrm>
                <a:off x="1715589" y="2368731"/>
                <a:ext cx="2499360" cy="88827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5EDDFBBA-58A2-4F65-8029-72BDF483BAB6}"/>
                </a:ext>
              </a:extLst>
            </p:cNvPr>
            <p:cNvSpPr/>
            <p:nvPr/>
          </p:nvSpPr>
          <p:spPr>
            <a:xfrm>
              <a:off x="2516777" y="1402080"/>
              <a:ext cx="923109" cy="26996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4" name="TextBox 13">
            <a:extLst>
              <a:ext uri="{FF2B5EF4-FFF2-40B4-BE49-F238E27FC236}">
                <a16:creationId xmlns:a16="http://schemas.microsoft.com/office/drawing/2014/main" id="{40D1609B-37BC-496E-BAFA-E9253DBBB320}"/>
              </a:ext>
            </a:extLst>
          </p:cNvPr>
          <p:cNvSpPr txBox="1"/>
          <p:nvPr/>
        </p:nvSpPr>
        <p:spPr>
          <a:xfrm>
            <a:off x="8060714" y="1107473"/>
            <a:ext cx="4281888" cy="646331"/>
          </a:xfrm>
          <a:prstGeom prst="rect">
            <a:avLst/>
          </a:prstGeom>
          <a:noFill/>
        </p:spPr>
        <p:txBody>
          <a:bodyPr wrap="square">
            <a:spAutoFit/>
          </a:bodyPr>
          <a:lstStyle/>
          <a:p>
            <a:r>
              <a:rPr lang="en-US" sz="1800" i="1" dirty="0">
                <a:solidFill>
                  <a:schemeClr val="tx1"/>
                </a:solidFill>
                <a:latin typeface="Calibri" panose="020F0502020204030204" pitchFamily="34" charset="0"/>
                <a:cs typeface="Calibri" panose="020F0502020204030204" pitchFamily="34" charset="0"/>
              </a:rPr>
              <a:t>Future:</a:t>
            </a:r>
            <a:r>
              <a:rPr lang="en-US" sz="1800" dirty="0">
                <a:solidFill>
                  <a:schemeClr val="tx1"/>
                </a:solidFill>
                <a:latin typeface="Calibri" panose="020F0502020204030204" pitchFamily="34" charset="0"/>
                <a:cs typeface="Calibri" panose="020F0502020204030204" pitchFamily="34" charset="0"/>
              </a:rPr>
              <a:t> more training with intact assigned team; immersive; in-mission refreshers</a:t>
            </a:r>
          </a:p>
        </p:txBody>
      </p:sp>
      <p:cxnSp>
        <p:nvCxnSpPr>
          <p:cNvPr id="16" name="Straight Connector 15">
            <a:extLst>
              <a:ext uri="{FF2B5EF4-FFF2-40B4-BE49-F238E27FC236}">
                <a16:creationId xmlns:a16="http://schemas.microsoft.com/office/drawing/2014/main" id="{BCAE53F1-5286-4215-B173-F4B187D698EC}"/>
              </a:ext>
            </a:extLst>
          </p:cNvPr>
          <p:cNvCxnSpPr/>
          <p:nvPr/>
        </p:nvCxnSpPr>
        <p:spPr>
          <a:xfrm>
            <a:off x="7954179" y="1084125"/>
            <a:ext cx="0" cy="5015112"/>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6386" name="Picture 2">
            <a:extLst>
              <a:ext uri="{FF2B5EF4-FFF2-40B4-BE49-F238E27FC236}">
                <a16:creationId xmlns:a16="http://schemas.microsoft.com/office/drawing/2014/main" id="{3204E311-0249-44CC-A9EE-D10C8F644C3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65312" y="1122207"/>
            <a:ext cx="4043173" cy="2021587"/>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19" name="Title 1">
            <a:extLst>
              <a:ext uri="{FF2B5EF4-FFF2-40B4-BE49-F238E27FC236}">
                <a16:creationId xmlns:a16="http://schemas.microsoft.com/office/drawing/2014/main" id="{0690D805-739E-431F-8674-C6A9D81AF9E6}"/>
              </a:ext>
            </a:extLst>
          </p:cNvPr>
          <p:cNvSpPr txBox="1">
            <a:spLocks/>
          </p:cNvSpPr>
          <p:nvPr/>
        </p:nvSpPr>
        <p:spPr>
          <a:xfrm>
            <a:off x="572547" y="228241"/>
            <a:ext cx="9952568" cy="713362"/>
          </a:xfrm>
          <a:prstGeom prst="rect">
            <a:avLst/>
          </a:prstGeom>
        </p:spPr>
        <p:txBody>
          <a:bodyPr vert="horz" lIns="91440" tIns="0" rIns="91440" bIns="0" rtlCol="0" anchor="b">
            <a:noAutofit/>
          </a:bodyPr>
          <a:lstStyle>
            <a:lvl1pPr marL="0" indent="0" algn="l" defTabSz="914400" rtl="0" eaLnBrk="1" latinLnBrk="0" hangingPunct="1">
              <a:lnSpc>
                <a:spcPct val="90000"/>
              </a:lnSpc>
              <a:spcBef>
                <a:spcPct val="0"/>
              </a:spcBef>
              <a:buNone/>
              <a:defRPr sz="3200" kern="1200">
                <a:solidFill>
                  <a:srgbClr val="00205C"/>
                </a:solidFill>
                <a:latin typeface="+mj-lt"/>
                <a:ea typeface="+mj-ea"/>
                <a:cs typeface="+mj-cs"/>
              </a:defRPr>
            </a:lvl1pPr>
          </a:lstStyle>
          <a:p>
            <a:r>
              <a:rPr lang="en-US" b="1" dirty="0"/>
              <a:t>Astronaut Training: Other Behavioral Health &amp; Performance</a:t>
            </a:r>
          </a:p>
        </p:txBody>
      </p:sp>
      <p:sp>
        <p:nvSpPr>
          <p:cNvPr id="21" name="TextBox 20">
            <a:extLst>
              <a:ext uri="{FF2B5EF4-FFF2-40B4-BE49-F238E27FC236}">
                <a16:creationId xmlns:a16="http://schemas.microsoft.com/office/drawing/2014/main" id="{CEEA71C9-EA3B-4BFC-A386-839BEDFF53F8}"/>
              </a:ext>
            </a:extLst>
          </p:cNvPr>
          <p:cNvSpPr txBox="1"/>
          <p:nvPr/>
        </p:nvSpPr>
        <p:spPr>
          <a:xfrm>
            <a:off x="3994830" y="5861516"/>
            <a:ext cx="3506775" cy="307777"/>
          </a:xfrm>
          <a:prstGeom prst="rect">
            <a:avLst/>
          </a:prstGeom>
          <a:noFill/>
        </p:spPr>
        <p:txBody>
          <a:bodyPr wrap="square" rtlCol="0">
            <a:spAutoFit/>
          </a:bodyPr>
          <a:lstStyle/>
          <a:p>
            <a:pPr algn="r"/>
            <a:r>
              <a:rPr lang="en-US" sz="1400" dirty="0"/>
              <a:t>(Sipes et al., 2021; Hughlett et al., 2021)</a:t>
            </a:r>
          </a:p>
        </p:txBody>
      </p:sp>
    </p:spTree>
    <p:extLst>
      <p:ext uri="{BB962C8B-B14F-4D97-AF65-F5344CB8AC3E}">
        <p14:creationId xmlns:p14="http://schemas.microsoft.com/office/powerpoint/2010/main" val="2000704419"/>
      </p:ext>
    </p:extLst>
  </p:cSld>
  <p:clrMapOvr>
    <a:masterClrMapping/>
  </p:clrMapOvr>
  <p:transition spd="slow">
    <p:wipe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D86F1759-A419-4D1D-A858-AAC628633EB2}"/>
              </a:ext>
            </a:extLst>
          </p:cNvPr>
          <p:cNvSpPr txBox="1"/>
          <p:nvPr/>
        </p:nvSpPr>
        <p:spPr>
          <a:xfrm>
            <a:off x="8220336" y="5500610"/>
            <a:ext cx="3244833" cy="461665"/>
          </a:xfrm>
          <a:prstGeom prst="rect">
            <a:avLst/>
          </a:prstGeom>
          <a:noFill/>
        </p:spPr>
        <p:txBody>
          <a:bodyPr wrap="square" rtlCol="0">
            <a:spAutoFit/>
          </a:bodyPr>
          <a:lstStyle/>
          <a:p>
            <a:r>
              <a:rPr lang="en-US" sz="1200" dirty="0"/>
              <a:t>(Landon, Baxley, et al., 2024, Meaningful Work Scale, IWS presentation)</a:t>
            </a:r>
          </a:p>
        </p:txBody>
      </p:sp>
      <p:sp>
        <p:nvSpPr>
          <p:cNvPr id="21" name="Title 1">
            <a:extLst>
              <a:ext uri="{FF2B5EF4-FFF2-40B4-BE49-F238E27FC236}">
                <a16:creationId xmlns:a16="http://schemas.microsoft.com/office/drawing/2014/main" id="{4602F859-95E5-41F8-8E35-6DEABCDAF1C3}"/>
              </a:ext>
            </a:extLst>
          </p:cNvPr>
          <p:cNvSpPr txBox="1">
            <a:spLocks/>
          </p:cNvSpPr>
          <p:nvPr/>
        </p:nvSpPr>
        <p:spPr>
          <a:xfrm>
            <a:off x="383222" y="100046"/>
            <a:ext cx="6823490" cy="849984"/>
          </a:xfrm>
          <a:prstGeom prst="rect">
            <a:avLst/>
          </a:prstGeom>
        </p:spPr>
        <p:txBody>
          <a:bodyPr vert="horz" lIns="91440" tIns="0" rIns="91440" bIns="0" rtlCol="0" anchor="b">
            <a:noAutofit/>
          </a:bodyPr>
          <a:lstStyle>
            <a:lvl1pPr marL="0" indent="0" algn="l" defTabSz="914400" rtl="0" eaLnBrk="1" latinLnBrk="0" hangingPunct="1">
              <a:lnSpc>
                <a:spcPct val="90000"/>
              </a:lnSpc>
              <a:spcBef>
                <a:spcPct val="0"/>
              </a:spcBef>
              <a:buNone/>
              <a:defRPr sz="3200" kern="1200">
                <a:solidFill>
                  <a:srgbClr val="00205C"/>
                </a:solidFill>
                <a:latin typeface="+mj-lt"/>
                <a:ea typeface="+mj-ea"/>
                <a:cs typeface="+mj-cs"/>
              </a:defRPr>
            </a:lvl1pPr>
          </a:lstStyle>
          <a:p>
            <a:r>
              <a:rPr lang="en-US" b="1" dirty="0"/>
              <a:t>Countermeasures: Meaningful Work</a:t>
            </a:r>
          </a:p>
        </p:txBody>
      </p:sp>
      <p:pic>
        <p:nvPicPr>
          <p:cNvPr id="2" name="Picture 1">
            <a:extLst>
              <a:ext uri="{FF2B5EF4-FFF2-40B4-BE49-F238E27FC236}">
                <a16:creationId xmlns:a16="http://schemas.microsoft.com/office/drawing/2014/main" id="{52D93D2F-1DF8-F9A9-0792-989F5C0AEE53}"/>
              </a:ext>
            </a:extLst>
          </p:cNvPr>
          <p:cNvPicPr>
            <a:picLocks noChangeAspect="1"/>
          </p:cNvPicPr>
          <p:nvPr/>
        </p:nvPicPr>
        <p:blipFill rotWithShape="1">
          <a:blip r:embed="rId3"/>
          <a:srcRect r="14203"/>
          <a:stretch/>
        </p:blipFill>
        <p:spPr>
          <a:xfrm>
            <a:off x="10203831" y="3671625"/>
            <a:ext cx="1872605" cy="1691684"/>
          </a:xfrm>
          <a:prstGeom prst="rect">
            <a:avLst/>
          </a:prstGeom>
          <a:ln>
            <a:solidFill>
              <a:schemeClr val="tx1"/>
            </a:solidFill>
          </a:ln>
        </p:spPr>
      </p:pic>
      <p:pic>
        <p:nvPicPr>
          <p:cNvPr id="3" name="Picture 2">
            <a:extLst>
              <a:ext uri="{FF2B5EF4-FFF2-40B4-BE49-F238E27FC236}">
                <a16:creationId xmlns:a16="http://schemas.microsoft.com/office/drawing/2014/main" id="{BACDEEC0-65A7-0896-7285-E708748C3490}"/>
              </a:ext>
            </a:extLst>
          </p:cNvPr>
          <p:cNvPicPr>
            <a:picLocks noChangeAspect="1"/>
          </p:cNvPicPr>
          <p:nvPr/>
        </p:nvPicPr>
        <p:blipFill rotWithShape="1">
          <a:blip r:embed="rId4"/>
          <a:srcRect l="6479" t="1114" r="17487" b="1"/>
          <a:stretch/>
        </p:blipFill>
        <p:spPr>
          <a:xfrm>
            <a:off x="8220336" y="3671625"/>
            <a:ext cx="1967747" cy="1691684"/>
          </a:xfrm>
          <a:prstGeom prst="rect">
            <a:avLst/>
          </a:prstGeom>
          <a:ln>
            <a:solidFill>
              <a:schemeClr val="tx1"/>
            </a:solidFill>
          </a:ln>
        </p:spPr>
      </p:pic>
      <p:grpSp>
        <p:nvGrpSpPr>
          <p:cNvPr id="5" name="Group 4">
            <a:extLst>
              <a:ext uri="{FF2B5EF4-FFF2-40B4-BE49-F238E27FC236}">
                <a16:creationId xmlns:a16="http://schemas.microsoft.com/office/drawing/2014/main" id="{66114028-E7D9-A97D-1482-8AA2129ACCC7}"/>
              </a:ext>
            </a:extLst>
          </p:cNvPr>
          <p:cNvGrpSpPr/>
          <p:nvPr/>
        </p:nvGrpSpPr>
        <p:grpSpPr>
          <a:xfrm>
            <a:off x="8044485" y="1187047"/>
            <a:ext cx="3873686" cy="1950948"/>
            <a:chOff x="7013860" y="934397"/>
            <a:chExt cx="4005481" cy="1945983"/>
          </a:xfrm>
        </p:grpSpPr>
        <p:sp>
          <p:nvSpPr>
            <p:cNvPr id="6" name="TextBox 5">
              <a:extLst>
                <a:ext uri="{FF2B5EF4-FFF2-40B4-BE49-F238E27FC236}">
                  <a16:creationId xmlns:a16="http://schemas.microsoft.com/office/drawing/2014/main" id="{A73FD261-738E-91F6-BC0A-3B201519BC75}"/>
                </a:ext>
              </a:extLst>
            </p:cNvPr>
            <p:cNvSpPr txBox="1"/>
            <p:nvPr/>
          </p:nvSpPr>
          <p:spPr>
            <a:xfrm>
              <a:off x="7013860" y="934397"/>
              <a:ext cx="3987299" cy="337692"/>
            </a:xfrm>
            <a:prstGeom prst="rect">
              <a:avLst/>
            </a:prstGeom>
            <a:solidFill>
              <a:srgbClr val="012D76"/>
            </a:solidFill>
            <a:ln>
              <a:solidFill>
                <a:srgbClr val="17375E"/>
              </a:solidFill>
            </a:ln>
          </p:spPr>
          <p:txBody>
            <a:bodyPr wrap="square" rtlCol="0">
              <a:spAutoFit/>
            </a:bodyPr>
            <a:lstStyle/>
            <a:p>
              <a:pPr algn="ctr" defTabSz="1828727"/>
              <a:r>
                <a:rPr lang="en-US" sz="1600" b="1" dirty="0">
                  <a:solidFill>
                    <a:srgbClr val="FFFFFF"/>
                  </a:solidFill>
                  <a:latin typeface="Arial" panose="020B0604020202020204" pitchFamily="34" charset="0"/>
                  <a:ea typeface="Calibri" charset="0"/>
                  <a:cs typeface="Arial" panose="020B0604020202020204" pitchFamily="34" charset="0"/>
                </a:rPr>
                <a:t>ICC – HERA (NASA JSC)</a:t>
              </a:r>
            </a:p>
          </p:txBody>
        </p:sp>
        <p:grpSp>
          <p:nvGrpSpPr>
            <p:cNvPr id="9" name="Group 8">
              <a:extLst>
                <a:ext uri="{FF2B5EF4-FFF2-40B4-BE49-F238E27FC236}">
                  <a16:creationId xmlns:a16="http://schemas.microsoft.com/office/drawing/2014/main" id="{2074265E-B303-294C-11E3-B39345886FF0}"/>
                </a:ext>
              </a:extLst>
            </p:cNvPr>
            <p:cNvGrpSpPr/>
            <p:nvPr/>
          </p:nvGrpSpPr>
          <p:grpSpPr>
            <a:xfrm>
              <a:off x="7024036" y="1272091"/>
              <a:ext cx="3995305" cy="1608289"/>
              <a:chOff x="20668921" y="11065260"/>
              <a:chExt cx="7398316" cy="2736152"/>
            </a:xfrm>
          </p:grpSpPr>
          <p:pic>
            <p:nvPicPr>
              <p:cNvPr id="10" name="Picture 9">
                <a:extLst>
                  <a:ext uri="{FF2B5EF4-FFF2-40B4-BE49-F238E27FC236}">
                    <a16:creationId xmlns:a16="http://schemas.microsoft.com/office/drawing/2014/main" id="{587512C8-A903-C592-0AD5-A9489FCA11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40176" y="11065260"/>
                <a:ext cx="3827061" cy="2735172"/>
              </a:xfrm>
              <a:prstGeom prst="rect">
                <a:avLst/>
              </a:prstGeom>
              <a:ln>
                <a:solidFill>
                  <a:schemeClr val="tx1"/>
                </a:solidFill>
              </a:ln>
            </p:spPr>
          </p:pic>
          <p:pic>
            <p:nvPicPr>
              <p:cNvPr id="11" name="Picture 10">
                <a:extLst>
                  <a:ext uri="{FF2B5EF4-FFF2-40B4-BE49-F238E27FC236}">
                    <a16:creationId xmlns:a16="http://schemas.microsoft.com/office/drawing/2014/main" id="{B0489874-4AF9-A388-8F63-F9920D2AAFD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668921" y="11072823"/>
                <a:ext cx="3724001" cy="2728589"/>
              </a:xfrm>
              <a:prstGeom prst="rect">
                <a:avLst/>
              </a:prstGeom>
              <a:ln>
                <a:solidFill>
                  <a:schemeClr val="tx1"/>
                </a:solidFill>
              </a:ln>
            </p:spPr>
          </p:pic>
        </p:grpSp>
      </p:grpSp>
      <p:sp>
        <p:nvSpPr>
          <p:cNvPr id="15" name="TextBox 14">
            <a:extLst>
              <a:ext uri="{FF2B5EF4-FFF2-40B4-BE49-F238E27FC236}">
                <a16:creationId xmlns:a16="http://schemas.microsoft.com/office/drawing/2014/main" id="{BC5A6DBC-C862-4F2C-A8CE-1DEA357F57EB}"/>
              </a:ext>
            </a:extLst>
          </p:cNvPr>
          <p:cNvSpPr txBox="1"/>
          <p:nvPr/>
        </p:nvSpPr>
        <p:spPr>
          <a:xfrm>
            <a:off x="8220336" y="3351640"/>
            <a:ext cx="3856102" cy="338554"/>
          </a:xfrm>
          <a:prstGeom prst="rect">
            <a:avLst/>
          </a:prstGeom>
          <a:solidFill>
            <a:srgbClr val="002C75"/>
          </a:solidFill>
          <a:ln>
            <a:solidFill>
              <a:srgbClr val="17375E"/>
            </a:solidFill>
          </a:ln>
        </p:spPr>
        <p:txBody>
          <a:bodyPr wrap="square" rtlCol="0">
            <a:spAutoFit/>
          </a:bodyPr>
          <a:lstStyle/>
          <a:p>
            <a:pPr algn="ctr" defTabSz="1828727"/>
            <a:r>
              <a:rPr lang="en-US" sz="1600" b="1" dirty="0">
                <a:solidFill>
                  <a:schemeClr val="bg1"/>
                </a:solidFill>
                <a:latin typeface="Arial" panose="020B0604020202020204" pitchFamily="34" charset="0"/>
                <a:ea typeface="Calibri" charset="0"/>
                <a:cs typeface="Arial" panose="020B0604020202020204" pitchFamily="34" charset="0"/>
              </a:rPr>
              <a:t>ICE – Neumayer </a:t>
            </a:r>
            <a:r>
              <a:rPr lang="en-US" sz="1600" b="1" dirty="0" err="1">
                <a:solidFill>
                  <a:schemeClr val="bg1"/>
                </a:solidFill>
                <a:latin typeface="Arial" panose="020B0604020202020204" pitchFamily="34" charset="0"/>
                <a:ea typeface="Calibri" charset="0"/>
                <a:cs typeface="Arial" panose="020B0604020202020204" pitchFamily="34" charset="0"/>
              </a:rPr>
              <a:t>Stn.</a:t>
            </a:r>
            <a:r>
              <a:rPr lang="en-US" sz="1600" b="1" dirty="0">
                <a:solidFill>
                  <a:schemeClr val="bg1"/>
                </a:solidFill>
                <a:latin typeface="Arial" panose="020B0604020202020204" pitchFamily="34" charset="0"/>
                <a:ea typeface="Calibri" charset="0"/>
                <a:cs typeface="Arial" panose="020B0604020202020204" pitchFamily="34" charset="0"/>
              </a:rPr>
              <a:t> (Antarctica)</a:t>
            </a:r>
          </a:p>
        </p:txBody>
      </p:sp>
      <p:sp>
        <p:nvSpPr>
          <p:cNvPr id="22" name="TextBox 21">
            <a:extLst>
              <a:ext uri="{FF2B5EF4-FFF2-40B4-BE49-F238E27FC236}">
                <a16:creationId xmlns:a16="http://schemas.microsoft.com/office/drawing/2014/main" id="{0B74384F-7262-EBD7-CC32-0C779FAA8D7C}"/>
              </a:ext>
            </a:extLst>
          </p:cNvPr>
          <p:cNvSpPr txBox="1"/>
          <p:nvPr/>
        </p:nvSpPr>
        <p:spPr>
          <a:xfrm>
            <a:off x="10114573" y="5700665"/>
            <a:ext cx="207742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panose="020F0502020204030204"/>
                <a:ea typeface="+mn-ea"/>
                <a:cs typeface="+mn-cs"/>
              </a:rPr>
              <a:t>Photos: NASA, Navy, A. Stahn</a:t>
            </a:r>
          </a:p>
        </p:txBody>
      </p:sp>
      <p:pic>
        <p:nvPicPr>
          <p:cNvPr id="24" name="Picture 2" descr="Commander, Naval Surface Force, U.S. Pacific Fleet">
            <a:extLst>
              <a:ext uri="{FF2B5EF4-FFF2-40B4-BE49-F238E27FC236}">
                <a16:creationId xmlns:a16="http://schemas.microsoft.com/office/drawing/2014/main" id="{5790AF81-5D42-E814-DE27-ADC936A543B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73836" y="4596757"/>
            <a:ext cx="2120406" cy="1413604"/>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8F5A5354-3446-08B4-A41E-9B8F4CD5F1A1}"/>
              </a:ext>
            </a:extLst>
          </p:cNvPr>
          <p:cNvSpPr txBox="1"/>
          <p:nvPr/>
        </p:nvSpPr>
        <p:spPr>
          <a:xfrm>
            <a:off x="5772123" y="4234165"/>
            <a:ext cx="2122119" cy="338554"/>
          </a:xfrm>
          <a:prstGeom prst="rect">
            <a:avLst/>
          </a:prstGeom>
          <a:solidFill>
            <a:srgbClr val="002C75"/>
          </a:solidFill>
          <a:ln>
            <a:solidFill>
              <a:srgbClr val="17375E"/>
            </a:solidFill>
          </a:ln>
        </p:spPr>
        <p:txBody>
          <a:bodyPr wrap="square" rtlCol="0">
            <a:spAutoFit/>
          </a:bodyPr>
          <a:lstStyle/>
          <a:p>
            <a:pPr algn="ctr" defTabSz="1828727"/>
            <a:r>
              <a:rPr lang="en-US" sz="1600" b="1" dirty="0">
                <a:solidFill>
                  <a:schemeClr val="bg1"/>
                </a:solidFill>
                <a:latin typeface="Arial" panose="020B0604020202020204" pitchFamily="34" charset="0"/>
                <a:ea typeface="Calibri" charset="0"/>
                <a:cs typeface="Arial" panose="020B0604020202020204" pitchFamily="34" charset="0"/>
              </a:rPr>
              <a:t>ICE – Navy Officers</a:t>
            </a:r>
          </a:p>
        </p:txBody>
      </p:sp>
      <p:graphicFrame>
        <p:nvGraphicFramePr>
          <p:cNvPr id="30" name="Diagram 29">
            <a:extLst>
              <a:ext uri="{FF2B5EF4-FFF2-40B4-BE49-F238E27FC236}">
                <a16:creationId xmlns:a16="http://schemas.microsoft.com/office/drawing/2014/main" id="{B800E7E3-78A8-1BBB-376A-D08347360CAC}"/>
              </a:ext>
            </a:extLst>
          </p:cNvPr>
          <p:cNvGraphicFramePr/>
          <p:nvPr>
            <p:extLst>
              <p:ext uri="{D42A27DB-BD31-4B8C-83A1-F6EECF244321}">
                <p14:modId xmlns:p14="http://schemas.microsoft.com/office/powerpoint/2010/main" val="1085418960"/>
              </p:ext>
            </p:extLst>
          </p:nvPr>
        </p:nvGraphicFramePr>
        <p:xfrm>
          <a:off x="723498" y="1187047"/>
          <a:ext cx="6559356" cy="262670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35" name="Picture 34">
            <a:extLst>
              <a:ext uri="{FF2B5EF4-FFF2-40B4-BE49-F238E27FC236}">
                <a16:creationId xmlns:a16="http://schemas.microsoft.com/office/drawing/2014/main" id="{D3D6A6F2-EE34-238C-7122-9D131B6AEB8E}"/>
              </a:ext>
            </a:extLst>
          </p:cNvPr>
          <p:cNvPicPr>
            <a:picLocks noChangeAspect="1"/>
          </p:cNvPicPr>
          <p:nvPr/>
        </p:nvPicPr>
        <p:blipFill>
          <a:blip r:embed="rId13"/>
          <a:stretch>
            <a:fillRect/>
          </a:stretch>
        </p:blipFill>
        <p:spPr>
          <a:xfrm>
            <a:off x="383222" y="4037858"/>
            <a:ext cx="5022852" cy="1959588"/>
          </a:xfrm>
          <a:prstGeom prst="rect">
            <a:avLst/>
          </a:prstGeom>
        </p:spPr>
      </p:pic>
    </p:spTree>
    <p:extLst>
      <p:ext uri="{BB962C8B-B14F-4D97-AF65-F5344CB8AC3E}">
        <p14:creationId xmlns:p14="http://schemas.microsoft.com/office/powerpoint/2010/main" val="1240161664"/>
      </p:ext>
    </p:extLst>
  </p:cSld>
  <p:clrMapOvr>
    <a:masterClrMapping/>
  </p:clrMapOvr>
  <p:transition spd="slow">
    <p:strips dir="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8AA05-6617-6E3A-2B14-5E75E4435BDA}"/>
              </a:ext>
            </a:extLst>
          </p:cNvPr>
          <p:cNvSpPr>
            <a:spLocks noGrp="1"/>
          </p:cNvSpPr>
          <p:nvPr>
            <p:ph type="title"/>
          </p:nvPr>
        </p:nvSpPr>
        <p:spPr/>
        <p:txBody>
          <a:bodyPr/>
          <a:lstStyle/>
          <a:p>
            <a:r>
              <a:rPr lang="en-US" b="1" dirty="0"/>
              <a:t>Countermeasures: Meaningful Work</a:t>
            </a:r>
            <a:endParaRPr lang="en-US" dirty="0"/>
          </a:p>
        </p:txBody>
      </p:sp>
      <p:sp>
        <p:nvSpPr>
          <p:cNvPr id="3" name="Content Placeholder 2">
            <a:extLst>
              <a:ext uri="{FF2B5EF4-FFF2-40B4-BE49-F238E27FC236}">
                <a16:creationId xmlns:a16="http://schemas.microsoft.com/office/drawing/2014/main" id="{0A8952A9-5C31-CCEE-7688-F672979B2DAB}"/>
              </a:ext>
            </a:extLst>
          </p:cNvPr>
          <p:cNvSpPr>
            <a:spLocks noGrp="1"/>
          </p:cNvSpPr>
          <p:nvPr>
            <p:ph idx="1"/>
          </p:nvPr>
        </p:nvSpPr>
        <p:spPr>
          <a:xfrm>
            <a:off x="380998" y="1142999"/>
            <a:ext cx="11469625" cy="1356971"/>
          </a:xfrm>
        </p:spPr>
        <p:txBody>
          <a:bodyPr/>
          <a:lstStyle/>
          <a:p>
            <a:r>
              <a:rPr lang="en-US" dirty="0"/>
              <a:t>Teamwork</a:t>
            </a:r>
          </a:p>
          <a:p>
            <a:r>
              <a:rPr lang="en-US" dirty="0"/>
              <a:t>Mission objectives</a:t>
            </a:r>
          </a:p>
          <a:p>
            <a:r>
              <a:rPr lang="en-US" dirty="0"/>
              <a:t>Individualization </a:t>
            </a:r>
          </a:p>
        </p:txBody>
      </p:sp>
      <p:sp>
        <p:nvSpPr>
          <p:cNvPr id="5" name="Content Placeholder 5">
            <a:extLst>
              <a:ext uri="{FF2B5EF4-FFF2-40B4-BE49-F238E27FC236}">
                <a16:creationId xmlns:a16="http://schemas.microsoft.com/office/drawing/2014/main" id="{7334EA2C-DFF4-AEBD-5344-0B028EE1FE24}"/>
              </a:ext>
            </a:extLst>
          </p:cNvPr>
          <p:cNvSpPr txBox="1">
            <a:spLocks/>
          </p:cNvSpPr>
          <p:nvPr/>
        </p:nvSpPr>
        <p:spPr>
          <a:xfrm>
            <a:off x="868414" y="4980332"/>
            <a:ext cx="2520994" cy="4770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205C"/>
              </a:buClr>
              <a:buFont typeface="Wingdings" panose="05000000000000000000" pitchFamily="2" charset="2"/>
              <a:buChar char="§"/>
              <a:defRPr sz="20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Clr>
                <a:srgbClr val="A2C7E2"/>
              </a:buClr>
              <a:buFont typeface="Wingdings" panose="05000000000000000000" pitchFamily="2" charset="2"/>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Clr>
                <a:srgbClr val="FFDA00"/>
              </a:buClr>
              <a:buFont typeface="Wingdings" panose="05000000000000000000" pitchFamily="2" charset="2"/>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Clr>
                <a:srgbClr val="00205C"/>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Clr>
                <a:srgbClr val="FFDA00"/>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sz="1400" dirty="0"/>
              <a:t>Bell et al., 2022, harmonization</a:t>
            </a:r>
            <a:endParaRPr lang="en-US" dirty="0"/>
          </a:p>
        </p:txBody>
      </p:sp>
      <p:pic>
        <p:nvPicPr>
          <p:cNvPr id="9" name="Picture 8">
            <a:extLst>
              <a:ext uri="{FF2B5EF4-FFF2-40B4-BE49-F238E27FC236}">
                <a16:creationId xmlns:a16="http://schemas.microsoft.com/office/drawing/2014/main" id="{C1EC41DF-AD24-2BFE-0151-E9DB9AD6394B}"/>
              </a:ext>
            </a:extLst>
          </p:cNvPr>
          <p:cNvPicPr/>
          <p:nvPr/>
        </p:nvPicPr>
        <p:blipFill rotWithShape="1">
          <a:blip r:embed="rId2" cstate="print">
            <a:extLst>
              <a:ext uri="{28A0092B-C50C-407E-A947-70E740481C1C}">
                <a14:useLocalDpi xmlns:a14="http://schemas.microsoft.com/office/drawing/2010/main" val="0"/>
              </a:ext>
            </a:extLst>
          </a:blip>
          <a:srcRect l="1065" t="57675" r="10100" b="3572"/>
          <a:stretch/>
        </p:blipFill>
        <p:spPr bwMode="auto">
          <a:xfrm>
            <a:off x="747843" y="3175432"/>
            <a:ext cx="5222631" cy="1834679"/>
          </a:xfrm>
          <a:prstGeom prst="rect">
            <a:avLst/>
          </a:prstGeom>
          <a:noFill/>
          <a:ln>
            <a:noFill/>
          </a:ln>
          <a:extLst>
            <a:ext uri="{53640926-AAD7-44D8-BBD7-CCE9431645EC}">
              <a14:shadowObscured xmlns:a14="http://schemas.microsoft.com/office/drawing/2010/main"/>
            </a:ext>
          </a:extLst>
        </p:spPr>
      </p:pic>
      <p:sp>
        <p:nvSpPr>
          <p:cNvPr id="11" name="Oval 10">
            <a:extLst>
              <a:ext uri="{FF2B5EF4-FFF2-40B4-BE49-F238E27FC236}">
                <a16:creationId xmlns:a16="http://schemas.microsoft.com/office/drawing/2014/main" id="{04083093-7F4C-7E4D-FECA-8898100392C6}"/>
              </a:ext>
            </a:extLst>
          </p:cNvPr>
          <p:cNvSpPr/>
          <p:nvPr/>
        </p:nvSpPr>
        <p:spPr bwMode="auto">
          <a:xfrm>
            <a:off x="3492704" y="3671914"/>
            <a:ext cx="236594" cy="249536"/>
          </a:xfrm>
          <a:prstGeom prst="ellipse">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cxnSp>
        <p:nvCxnSpPr>
          <p:cNvPr id="13" name="Straight Connector 12">
            <a:extLst>
              <a:ext uri="{FF2B5EF4-FFF2-40B4-BE49-F238E27FC236}">
                <a16:creationId xmlns:a16="http://schemas.microsoft.com/office/drawing/2014/main" id="{C74C11E4-4CBC-A509-7217-F4ABDF320894}"/>
              </a:ext>
            </a:extLst>
          </p:cNvPr>
          <p:cNvCxnSpPr>
            <a:cxnSpLocks/>
            <a:stCxn id="11" idx="7"/>
            <a:endCxn id="14" idx="1"/>
          </p:cNvCxnSpPr>
          <p:nvPr/>
        </p:nvCxnSpPr>
        <p:spPr bwMode="auto">
          <a:xfrm flipV="1">
            <a:off x="3694650" y="2797396"/>
            <a:ext cx="481019" cy="911062"/>
          </a:xfrm>
          <a:prstGeom prst="line">
            <a:avLst/>
          </a:prstGeom>
          <a:solidFill>
            <a:schemeClr val="accent1"/>
          </a:solidFill>
          <a:ln w="12700" cap="flat" cmpd="sng" algn="ctr">
            <a:solidFill>
              <a:schemeClr val="tx1"/>
            </a:solidFill>
            <a:prstDash val="solid"/>
            <a:round/>
            <a:headEnd type="none" w="sm" len="sm"/>
            <a:tailEnd type="none" w="sm" len="sm"/>
          </a:ln>
          <a:effectLst/>
        </p:spPr>
      </p:cxnSp>
      <p:sp>
        <p:nvSpPr>
          <p:cNvPr id="14" name="TextBox 13">
            <a:extLst>
              <a:ext uri="{FF2B5EF4-FFF2-40B4-BE49-F238E27FC236}">
                <a16:creationId xmlns:a16="http://schemas.microsoft.com/office/drawing/2014/main" id="{CC58382C-5371-1C38-76FD-4AFCC6724C00}"/>
              </a:ext>
            </a:extLst>
          </p:cNvPr>
          <p:cNvSpPr txBox="1"/>
          <p:nvPr/>
        </p:nvSpPr>
        <p:spPr>
          <a:xfrm>
            <a:off x="4175669" y="2628119"/>
            <a:ext cx="1570001" cy="338554"/>
          </a:xfrm>
          <a:prstGeom prst="rect">
            <a:avLst/>
          </a:prstGeom>
          <a:noFill/>
        </p:spPr>
        <p:txBody>
          <a:bodyPr wrap="square" rtlCol="0">
            <a:spAutoFit/>
          </a:bodyPr>
          <a:lstStyle/>
          <a:p>
            <a:r>
              <a:rPr lang="en-US" sz="1600" b="1" dirty="0">
                <a:latin typeface="+mn-lt"/>
              </a:rPr>
              <a:t>lunar landing</a:t>
            </a:r>
          </a:p>
        </p:txBody>
      </p:sp>
      <p:sp>
        <p:nvSpPr>
          <p:cNvPr id="17" name="Rectangle 16">
            <a:extLst>
              <a:ext uri="{FF2B5EF4-FFF2-40B4-BE49-F238E27FC236}">
                <a16:creationId xmlns:a16="http://schemas.microsoft.com/office/drawing/2014/main" id="{54EB3278-52FE-047C-CA62-991B5906E4EE}"/>
              </a:ext>
            </a:extLst>
          </p:cNvPr>
          <p:cNvSpPr/>
          <p:nvPr/>
        </p:nvSpPr>
        <p:spPr>
          <a:xfrm>
            <a:off x="861804" y="2757914"/>
            <a:ext cx="2867493" cy="369332"/>
          </a:xfrm>
          <a:prstGeom prst="rect">
            <a:avLst/>
          </a:prstGeom>
        </p:spPr>
        <p:txBody>
          <a:bodyPr wrap="square">
            <a:spAutoFit/>
          </a:bodyPr>
          <a:lstStyle/>
          <a:p>
            <a:pPr marL="0" marR="0" algn="ctr">
              <a:spcBef>
                <a:spcPts val="0"/>
              </a:spcBef>
              <a:spcAft>
                <a:spcPts val="0"/>
              </a:spcAft>
            </a:pPr>
            <a:r>
              <a:rPr lang="en-US" b="1" i="1" dirty="0">
                <a:latin typeface="+mn-lt"/>
                <a:ea typeface="Calibri" panose="020F0502020204030204" pitchFamily="34" charset="0"/>
                <a:cs typeface="Times New Roman" panose="02020603050405020304" pitchFamily="18" charset="0"/>
              </a:rPr>
              <a:t>Team processes in SIRIUS-19</a:t>
            </a:r>
          </a:p>
        </p:txBody>
      </p:sp>
      <p:sp>
        <p:nvSpPr>
          <p:cNvPr id="21" name="TextBox 14">
            <a:extLst>
              <a:ext uri="{FF2B5EF4-FFF2-40B4-BE49-F238E27FC236}">
                <a16:creationId xmlns:a16="http://schemas.microsoft.com/office/drawing/2014/main" id="{91DE1BA7-3FD9-5E2E-A50B-37DD569225BB}"/>
              </a:ext>
            </a:extLst>
          </p:cNvPr>
          <p:cNvSpPr txBox="1"/>
          <p:nvPr/>
        </p:nvSpPr>
        <p:spPr>
          <a:xfrm>
            <a:off x="7761469" y="5345021"/>
            <a:ext cx="3562117" cy="400110"/>
          </a:xfrm>
          <a:prstGeom prst="rect">
            <a:avLst/>
          </a:prstGeom>
          <a:noFill/>
        </p:spPr>
        <p:txBody>
          <a:bodyPr wrap="square" rtlCol="0">
            <a:spAutoFit/>
          </a:bodyPr>
          <a:lst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a:lstStyle>
          <a:p>
            <a:pPr algn="ctr">
              <a:defRPr/>
            </a:pPr>
            <a:r>
              <a:rPr lang="en-US" sz="2000" b="1" dirty="0">
                <a:solidFill>
                  <a:prstClr val="black"/>
                </a:solidFill>
                <a:cs typeface="Arial" panose="020B0604020202020204" pitchFamily="34" charset="0"/>
              </a:rPr>
              <a:t>Joint EVA Test Team (JETT)</a:t>
            </a:r>
          </a:p>
        </p:txBody>
      </p:sp>
      <p:pic>
        <p:nvPicPr>
          <p:cNvPr id="22" name="Picture 21" descr="A picture containing sky, outdoor, grass&#10;&#10;Description automatically generated">
            <a:extLst>
              <a:ext uri="{FF2B5EF4-FFF2-40B4-BE49-F238E27FC236}">
                <a16:creationId xmlns:a16="http://schemas.microsoft.com/office/drawing/2014/main" id="{AA8AD948-6D1E-9177-E965-8CC3D24E2254}"/>
              </a:ext>
            </a:extLst>
          </p:cNvPr>
          <p:cNvPicPr>
            <a:picLocks noChangeAspect="1"/>
          </p:cNvPicPr>
          <p:nvPr/>
        </p:nvPicPr>
        <p:blipFill rotWithShape="1">
          <a:blip r:embed="rId3"/>
          <a:srcRect l="16021" r="10700"/>
          <a:stretch/>
        </p:blipFill>
        <p:spPr>
          <a:xfrm>
            <a:off x="7238820" y="1307290"/>
            <a:ext cx="3715551" cy="4056346"/>
          </a:xfrm>
          <a:prstGeom prst="rect">
            <a:avLst/>
          </a:prstGeom>
        </p:spPr>
      </p:pic>
      <p:sp>
        <p:nvSpPr>
          <p:cNvPr id="23" name="TextBox 14">
            <a:extLst>
              <a:ext uri="{FF2B5EF4-FFF2-40B4-BE49-F238E27FC236}">
                <a16:creationId xmlns:a16="http://schemas.microsoft.com/office/drawing/2014/main" id="{4136D7DC-F548-18BD-DD14-3EEB94740D33}"/>
              </a:ext>
            </a:extLst>
          </p:cNvPr>
          <p:cNvSpPr txBox="1"/>
          <p:nvPr/>
        </p:nvSpPr>
        <p:spPr>
          <a:xfrm>
            <a:off x="9812284" y="5682019"/>
            <a:ext cx="1422073" cy="276999"/>
          </a:xfrm>
          <a:prstGeom prst="rect">
            <a:avLst/>
          </a:prstGeom>
          <a:noFill/>
        </p:spPr>
        <p:txBody>
          <a:bodyPr wrap="square" rtlCol="0">
            <a:spAutoFit/>
          </a:bodyPr>
          <a:lst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a:lstStyle>
          <a:p>
            <a:pPr algn="ctr">
              <a:defRPr/>
            </a:pPr>
            <a:r>
              <a:rPr lang="en-US" sz="1200" dirty="0">
                <a:solidFill>
                  <a:prstClr val="black"/>
                </a:solidFill>
                <a:cs typeface="Arial" panose="020B0604020202020204" pitchFamily="34" charset="0"/>
              </a:rPr>
              <a:t>Photo: NASA</a:t>
            </a:r>
          </a:p>
        </p:txBody>
      </p:sp>
      <p:sp>
        <p:nvSpPr>
          <p:cNvPr id="24" name="Content Placeholder 2">
            <a:extLst>
              <a:ext uri="{FF2B5EF4-FFF2-40B4-BE49-F238E27FC236}">
                <a16:creationId xmlns:a16="http://schemas.microsoft.com/office/drawing/2014/main" id="{997E4345-9209-4065-11AD-A88650D00927}"/>
              </a:ext>
            </a:extLst>
          </p:cNvPr>
          <p:cNvSpPr txBox="1">
            <a:spLocks/>
          </p:cNvSpPr>
          <p:nvPr/>
        </p:nvSpPr>
        <p:spPr>
          <a:xfrm>
            <a:off x="504299" y="5561476"/>
            <a:ext cx="11469625" cy="5751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205C"/>
              </a:buClr>
              <a:buFont typeface="Wingdings" panose="05000000000000000000" pitchFamily="2" charset="2"/>
              <a:buChar char="§"/>
              <a:defRPr sz="20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Clr>
                <a:srgbClr val="A2C7E2"/>
              </a:buClr>
              <a:buFont typeface="Wingdings" panose="05000000000000000000" pitchFamily="2" charset="2"/>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Clr>
                <a:srgbClr val="FFDA00"/>
              </a:buClr>
              <a:buFont typeface="Wingdings" panose="05000000000000000000" pitchFamily="2" charset="2"/>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Clr>
                <a:srgbClr val="00205C"/>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Clr>
                <a:srgbClr val="FFDA00"/>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i="1" dirty="0"/>
              <a:t>Future</a:t>
            </a:r>
            <a:r>
              <a:rPr lang="en-US" sz="2400" dirty="0"/>
              <a:t>: lunar high-tempo EVAs?</a:t>
            </a:r>
          </a:p>
        </p:txBody>
      </p:sp>
    </p:spTree>
    <p:extLst>
      <p:ext uri="{BB962C8B-B14F-4D97-AF65-F5344CB8AC3E}">
        <p14:creationId xmlns:p14="http://schemas.microsoft.com/office/powerpoint/2010/main" val="924152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8" name="Picture 6" descr="Overhead view of astronauts watching a movie aboard the ISS">
            <a:extLst>
              <a:ext uri="{FF2B5EF4-FFF2-40B4-BE49-F238E27FC236}">
                <a16:creationId xmlns:a16="http://schemas.microsoft.com/office/drawing/2014/main" id="{35732A18-92E3-46FF-BF1A-C9A36B2239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525" y="1040381"/>
            <a:ext cx="4884295" cy="3256197"/>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BA462DE-EF0B-433C-9679-8ED6E28EE046}"/>
              </a:ext>
            </a:extLst>
          </p:cNvPr>
          <p:cNvSpPr>
            <a:spLocks noGrp="1"/>
          </p:cNvSpPr>
          <p:nvPr>
            <p:ph type="title"/>
          </p:nvPr>
        </p:nvSpPr>
        <p:spPr/>
        <p:txBody>
          <a:bodyPr/>
          <a:lstStyle/>
          <a:p>
            <a:r>
              <a:rPr lang="en-US" b="1" dirty="0"/>
              <a:t>CMs: Ops Psych &amp; Family Support</a:t>
            </a:r>
          </a:p>
        </p:txBody>
      </p:sp>
      <p:sp>
        <p:nvSpPr>
          <p:cNvPr id="5" name="TextBox 4">
            <a:extLst>
              <a:ext uri="{FF2B5EF4-FFF2-40B4-BE49-F238E27FC236}">
                <a16:creationId xmlns:a16="http://schemas.microsoft.com/office/drawing/2014/main" id="{67BB464F-4ADF-460F-9D01-B0B3B0054BF6}"/>
              </a:ext>
            </a:extLst>
          </p:cNvPr>
          <p:cNvSpPr txBox="1"/>
          <p:nvPr/>
        </p:nvSpPr>
        <p:spPr>
          <a:xfrm>
            <a:off x="10829831" y="4837103"/>
            <a:ext cx="1231540" cy="461665"/>
          </a:xfrm>
          <a:prstGeom prst="rect">
            <a:avLst/>
          </a:prstGeom>
          <a:noFill/>
        </p:spPr>
        <p:txBody>
          <a:bodyPr wrap="square" rtlCol="0">
            <a:spAutoFit/>
          </a:bodyPr>
          <a:lstStyle/>
          <a:p>
            <a:pPr algn="r"/>
            <a:r>
              <a:rPr lang="en-US" sz="1200" dirty="0"/>
              <a:t>(Beven et al., 2018, </a:t>
            </a:r>
            <a:r>
              <a:rPr lang="en-US" sz="1200" dirty="0" err="1"/>
              <a:t>AsMA</a:t>
            </a:r>
            <a:r>
              <a:rPr lang="en-US" sz="1200" dirty="0"/>
              <a:t>)</a:t>
            </a:r>
          </a:p>
        </p:txBody>
      </p:sp>
      <p:pic>
        <p:nvPicPr>
          <p:cNvPr id="8" name="Picture 4" descr="D:\Documents and Settings\gbeven\My Documents\My Pictures\800px-Tracy_Caldwell_Dyson_in_Cupola_ISS.jpg">
            <a:extLst>
              <a:ext uri="{FF2B5EF4-FFF2-40B4-BE49-F238E27FC236}">
                <a16:creationId xmlns:a16="http://schemas.microsoft.com/office/drawing/2014/main" id="{CFDEAFB9-7B3C-46F8-99F1-44F5DE2EB116}"/>
              </a:ext>
            </a:extLst>
          </p:cNvPr>
          <p:cNvPicPr>
            <a:picLocks noChangeAspect="1" noChangeArrowheads="1"/>
          </p:cNvPicPr>
          <p:nvPr/>
        </p:nvPicPr>
        <p:blipFill>
          <a:blip r:embed="rId4" cstate="print"/>
          <a:srcRect/>
          <a:stretch>
            <a:fillRect/>
          </a:stretch>
        </p:blipFill>
        <p:spPr bwMode="auto">
          <a:xfrm>
            <a:off x="6764357" y="9695"/>
            <a:ext cx="5427643" cy="3602475"/>
          </a:xfrm>
          <a:prstGeom prst="rect">
            <a:avLst/>
          </a:prstGeom>
          <a:noFill/>
          <a:ln w="9525">
            <a:solidFill>
              <a:schemeClr val="accent1"/>
            </a:solidFill>
            <a:miter lim="800000"/>
            <a:headEnd/>
            <a:tailEnd/>
          </a:ln>
          <a:effectLst/>
        </p:spPr>
      </p:pic>
      <p:pic>
        <p:nvPicPr>
          <p:cNvPr id="9" name="Picture 2">
            <a:extLst>
              <a:ext uri="{FF2B5EF4-FFF2-40B4-BE49-F238E27FC236}">
                <a16:creationId xmlns:a16="http://schemas.microsoft.com/office/drawing/2014/main" id="{A43C9310-C052-4763-9094-61C6EDCBE7A9}"/>
              </a:ext>
            </a:extLst>
          </p:cNvPr>
          <p:cNvPicPr>
            <a:picLocks noChangeAspect="1" noChangeArrowheads="1"/>
          </p:cNvPicPr>
          <p:nvPr/>
        </p:nvPicPr>
        <p:blipFill>
          <a:blip r:embed="rId5" cstate="print"/>
          <a:srcRect/>
          <a:stretch>
            <a:fillRect/>
          </a:stretch>
        </p:blipFill>
        <p:spPr bwMode="auto">
          <a:xfrm>
            <a:off x="7876609" y="3735193"/>
            <a:ext cx="3083851" cy="2312889"/>
          </a:xfrm>
          <a:prstGeom prst="rect">
            <a:avLst/>
          </a:prstGeom>
          <a:noFill/>
          <a:ln w="9525">
            <a:solidFill>
              <a:schemeClr val="accent1"/>
            </a:solidFill>
            <a:miter lim="800000"/>
            <a:headEnd/>
            <a:tailEnd/>
          </a:ln>
        </p:spPr>
      </p:pic>
      <p:pic>
        <p:nvPicPr>
          <p:cNvPr id="23554" name="Picture 2" descr="Clearing the Space Fog | NASA">
            <a:extLst>
              <a:ext uri="{FF2B5EF4-FFF2-40B4-BE49-F238E27FC236}">
                <a16:creationId xmlns:a16="http://schemas.microsoft.com/office/drawing/2014/main" id="{1F287875-C42F-4AB6-8760-E50562F8426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9230" y="2986196"/>
            <a:ext cx="2092546" cy="3144539"/>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23556" name="Picture 4" descr="PHOTO: NASA astronaut Terry W. Virts posted this photo to Twitter.">
            <a:extLst>
              <a:ext uri="{FF2B5EF4-FFF2-40B4-BE49-F238E27FC236}">
                <a16:creationId xmlns:a16="http://schemas.microsoft.com/office/drawing/2014/main" id="{1B1DB8BE-6F98-4B7A-ACDD-BDA8A32E8EE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0999" y="4034128"/>
            <a:ext cx="3603586" cy="2027017"/>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7A8C4E52-66E4-4F18-9A0B-AE692597937F}"/>
              </a:ext>
            </a:extLst>
          </p:cNvPr>
          <p:cNvSpPr txBox="1"/>
          <p:nvPr/>
        </p:nvSpPr>
        <p:spPr>
          <a:xfrm>
            <a:off x="6764357" y="-42557"/>
            <a:ext cx="1151910" cy="369332"/>
          </a:xfrm>
          <a:prstGeom prst="rect">
            <a:avLst/>
          </a:prstGeom>
          <a:noFill/>
        </p:spPr>
        <p:txBody>
          <a:bodyPr wrap="square" rtlCol="0">
            <a:spAutoFit/>
          </a:bodyPr>
          <a:lstStyle/>
          <a:p>
            <a:pPr algn="r"/>
            <a:r>
              <a:rPr lang="en-US" b="1" dirty="0">
                <a:solidFill>
                  <a:schemeClr val="bg1"/>
                </a:solidFill>
              </a:rPr>
              <a:t>ISS cupola</a:t>
            </a:r>
          </a:p>
        </p:txBody>
      </p:sp>
      <p:sp>
        <p:nvSpPr>
          <p:cNvPr id="16" name="TextBox 15">
            <a:extLst>
              <a:ext uri="{FF2B5EF4-FFF2-40B4-BE49-F238E27FC236}">
                <a16:creationId xmlns:a16="http://schemas.microsoft.com/office/drawing/2014/main" id="{985858B7-0575-454E-B4C4-5BC671EA2128}"/>
              </a:ext>
            </a:extLst>
          </p:cNvPr>
          <p:cNvSpPr txBox="1"/>
          <p:nvPr/>
        </p:nvSpPr>
        <p:spPr>
          <a:xfrm>
            <a:off x="543525" y="988865"/>
            <a:ext cx="1389778" cy="369332"/>
          </a:xfrm>
          <a:prstGeom prst="rect">
            <a:avLst/>
          </a:prstGeom>
          <a:noFill/>
        </p:spPr>
        <p:txBody>
          <a:bodyPr wrap="square" rtlCol="0">
            <a:spAutoFit/>
          </a:bodyPr>
          <a:lstStyle/>
          <a:p>
            <a:r>
              <a:rPr lang="en-US" b="1" dirty="0">
                <a:solidFill>
                  <a:schemeClr val="bg1"/>
                </a:solidFill>
                <a:effectLst>
                  <a:outerShdw blurRad="63500" sx="102000" sy="102000" algn="ctr" rotWithShape="0">
                    <a:prstClr val="black">
                      <a:alpha val="40000"/>
                    </a:prstClr>
                  </a:outerShdw>
                </a:effectLst>
              </a:rPr>
              <a:t>movie night</a:t>
            </a:r>
          </a:p>
        </p:txBody>
      </p:sp>
      <p:sp>
        <p:nvSpPr>
          <p:cNvPr id="17" name="TextBox 16">
            <a:extLst>
              <a:ext uri="{FF2B5EF4-FFF2-40B4-BE49-F238E27FC236}">
                <a16:creationId xmlns:a16="http://schemas.microsoft.com/office/drawing/2014/main" id="{7584BA1C-103B-4992-A1BE-18987AFAD610}"/>
              </a:ext>
            </a:extLst>
          </p:cNvPr>
          <p:cNvSpPr txBox="1"/>
          <p:nvPr/>
        </p:nvSpPr>
        <p:spPr>
          <a:xfrm>
            <a:off x="380999" y="5709712"/>
            <a:ext cx="1682932" cy="369332"/>
          </a:xfrm>
          <a:prstGeom prst="rect">
            <a:avLst/>
          </a:prstGeom>
          <a:noFill/>
        </p:spPr>
        <p:txBody>
          <a:bodyPr wrap="square" rtlCol="0">
            <a:spAutoFit/>
          </a:bodyPr>
          <a:lstStyle/>
          <a:p>
            <a:r>
              <a:rPr lang="en-US" b="1" dirty="0">
                <a:solidFill>
                  <a:schemeClr val="bg1"/>
                </a:solidFill>
                <a:effectLst>
                  <a:outerShdw blurRad="63500" sx="102000" sy="102000" algn="ctr" rotWithShape="0">
                    <a:prstClr val="black">
                      <a:alpha val="40000"/>
                    </a:prstClr>
                  </a:outerShdw>
                </a:effectLst>
              </a:rPr>
              <a:t>care packages</a:t>
            </a:r>
          </a:p>
        </p:txBody>
      </p:sp>
      <p:sp>
        <p:nvSpPr>
          <p:cNvPr id="18" name="TextBox 17">
            <a:extLst>
              <a:ext uri="{FF2B5EF4-FFF2-40B4-BE49-F238E27FC236}">
                <a16:creationId xmlns:a16="http://schemas.microsoft.com/office/drawing/2014/main" id="{1F5799DC-3E7F-4357-A7E2-80D717654964}"/>
              </a:ext>
            </a:extLst>
          </p:cNvPr>
          <p:cNvSpPr txBox="1"/>
          <p:nvPr/>
        </p:nvSpPr>
        <p:spPr>
          <a:xfrm>
            <a:off x="9862457" y="3634926"/>
            <a:ext cx="1345475" cy="369332"/>
          </a:xfrm>
          <a:prstGeom prst="rect">
            <a:avLst/>
          </a:prstGeom>
          <a:noFill/>
        </p:spPr>
        <p:txBody>
          <a:bodyPr wrap="square" rtlCol="0">
            <a:spAutoFit/>
          </a:bodyPr>
          <a:lstStyle/>
          <a:p>
            <a:r>
              <a:rPr lang="en-US" b="1" dirty="0">
                <a:solidFill>
                  <a:schemeClr val="bg1"/>
                </a:solidFill>
                <a:effectLst>
                  <a:outerShdw blurRad="63500" sx="102000" sy="102000" algn="ctr" rotWithShape="0">
                    <a:prstClr val="black">
                      <a:alpha val="40000"/>
                    </a:prstClr>
                  </a:outerShdw>
                </a:effectLst>
              </a:rPr>
              <a:t>family call</a:t>
            </a:r>
          </a:p>
        </p:txBody>
      </p:sp>
      <p:sp>
        <p:nvSpPr>
          <p:cNvPr id="19" name="TextBox 18">
            <a:extLst>
              <a:ext uri="{FF2B5EF4-FFF2-40B4-BE49-F238E27FC236}">
                <a16:creationId xmlns:a16="http://schemas.microsoft.com/office/drawing/2014/main" id="{A2ED208F-AC56-4DEB-920C-1F260D75639E}"/>
              </a:ext>
            </a:extLst>
          </p:cNvPr>
          <p:cNvSpPr txBox="1"/>
          <p:nvPr/>
        </p:nvSpPr>
        <p:spPr>
          <a:xfrm>
            <a:off x="5149230" y="5762462"/>
            <a:ext cx="2308015" cy="369332"/>
          </a:xfrm>
          <a:prstGeom prst="rect">
            <a:avLst/>
          </a:prstGeom>
          <a:noFill/>
        </p:spPr>
        <p:txBody>
          <a:bodyPr wrap="square" rtlCol="0">
            <a:spAutoFit/>
          </a:bodyPr>
          <a:lstStyle/>
          <a:p>
            <a:r>
              <a:rPr lang="en-US" b="1" dirty="0">
                <a:solidFill>
                  <a:schemeClr val="bg1"/>
                </a:solidFill>
                <a:effectLst>
                  <a:outerShdw blurRad="63500" sx="102000" sy="102000" algn="ctr" rotWithShape="0">
                    <a:prstClr val="black">
                      <a:alpha val="40000"/>
                    </a:prstClr>
                  </a:outerShdw>
                </a:effectLst>
              </a:rPr>
              <a:t>cognitive monitoring</a:t>
            </a:r>
          </a:p>
        </p:txBody>
      </p:sp>
    </p:spTree>
    <p:extLst>
      <p:ext uri="{BB962C8B-B14F-4D97-AF65-F5344CB8AC3E}">
        <p14:creationId xmlns:p14="http://schemas.microsoft.com/office/powerpoint/2010/main" val="583163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E1C7FA-1EF5-4B74-B432-008D7717B3C2}"/>
              </a:ext>
            </a:extLst>
          </p:cNvPr>
          <p:cNvSpPr>
            <a:spLocks noGrp="1"/>
          </p:cNvSpPr>
          <p:nvPr>
            <p:ph idx="1"/>
          </p:nvPr>
        </p:nvSpPr>
        <p:spPr>
          <a:xfrm>
            <a:off x="578584" y="1149243"/>
            <a:ext cx="7464371" cy="3881469"/>
          </a:xfrm>
        </p:spPr>
        <p:txBody>
          <a:bodyPr>
            <a:normAutofit/>
          </a:bodyPr>
          <a:lstStyle/>
          <a:p>
            <a:pPr>
              <a:buClr>
                <a:srgbClr val="A8B9DA"/>
              </a:buClr>
            </a:pPr>
            <a:r>
              <a:rPr lang="en-US" sz="2400" dirty="0">
                <a:solidFill>
                  <a:schemeClr val="tx1"/>
                </a:solidFill>
                <a:latin typeface="Calibri" panose="020F0502020204030204" pitchFamily="34" charset="0"/>
                <a:cs typeface="Calibri" panose="020F0502020204030204" pitchFamily="34" charset="0"/>
              </a:rPr>
              <a:t>Global network</a:t>
            </a:r>
          </a:p>
          <a:p>
            <a:pPr>
              <a:buClr>
                <a:srgbClr val="A8B9DA"/>
              </a:buClr>
            </a:pPr>
            <a:r>
              <a:rPr lang="en-US" sz="2400" dirty="0">
                <a:solidFill>
                  <a:schemeClr val="tx1"/>
                </a:solidFill>
                <a:latin typeface="Calibri" panose="020F0502020204030204" pitchFamily="34" charset="0"/>
                <a:cs typeface="Calibri" panose="020F0502020204030204" pitchFamily="34" charset="0"/>
              </a:rPr>
              <a:t>Plug and play, 24/7 operations</a:t>
            </a:r>
          </a:p>
          <a:p>
            <a:pPr marL="295581" indent="-302327">
              <a:buClr>
                <a:srgbClr val="A8B9DA"/>
              </a:buClr>
              <a:buFont typeface="Arial" panose="020B0604020202020204" pitchFamily="34" charset="0"/>
              <a:buChar char="•"/>
            </a:pPr>
            <a:endParaRPr lang="en-US" sz="800" dirty="0">
              <a:solidFill>
                <a:schemeClr val="tx1"/>
              </a:solidFill>
              <a:latin typeface="Calibri" panose="020F0502020204030204" pitchFamily="34" charset="0"/>
              <a:cs typeface="Calibri" panose="020F0502020204030204" pitchFamily="34" charset="0"/>
            </a:endParaRPr>
          </a:p>
          <a:p>
            <a:pPr marL="336154" indent="-342900">
              <a:buClr>
                <a:srgbClr val="A8B9DA"/>
              </a:buClr>
            </a:pPr>
            <a:r>
              <a:rPr lang="en-US" sz="2400" dirty="0">
                <a:solidFill>
                  <a:schemeClr val="tx1"/>
                </a:solidFill>
                <a:latin typeface="Calibri" panose="020F0502020204030204" pitchFamily="34" charset="0"/>
                <a:cs typeface="Calibri" panose="020F0502020204030204" pitchFamily="34" charset="0"/>
              </a:rPr>
              <a:t>Focus on key boundary spanners</a:t>
            </a:r>
          </a:p>
        </p:txBody>
      </p:sp>
      <p:sp>
        <p:nvSpPr>
          <p:cNvPr id="4" name="Slide Number Placeholder 4">
            <a:extLst>
              <a:ext uri="{FF2B5EF4-FFF2-40B4-BE49-F238E27FC236}">
                <a16:creationId xmlns:a16="http://schemas.microsoft.com/office/drawing/2014/main" id="{2DA207AA-5675-473E-9587-4BC0A24A207D}"/>
              </a:ext>
            </a:extLst>
          </p:cNvPr>
          <p:cNvSpPr txBox="1">
            <a:spLocks/>
          </p:cNvSpPr>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a:latin typeface="Calibri" panose="020F0502020204030204" pitchFamily="34" charset="0"/>
                <a:cs typeface="Calibri" panose="020F0502020204030204" pitchFamily="34" charset="0"/>
              </a:rPr>
              <a:t>  </a:t>
            </a:r>
            <a:endParaRPr lang="en-US" altLang="en-US" dirty="0">
              <a:latin typeface="Calibri" panose="020F0502020204030204" pitchFamily="34" charset="0"/>
              <a:cs typeface="Calibri" panose="020F0502020204030204" pitchFamily="34" charset="0"/>
            </a:endParaRPr>
          </a:p>
        </p:txBody>
      </p:sp>
      <p:pic>
        <p:nvPicPr>
          <p:cNvPr id="5" name="Picture 2" descr="http://www.nasa.gov/images/content/189627main_jsc2007e029830_small.jpg">
            <a:extLst>
              <a:ext uri="{FF2B5EF4-FFF2-40B4-BE49-F238E27FC236}">
                <a16:creationId xmlns:a16="http://schemas.microsoft.com/office/drawing/2014/main" id="{F61C9222-19D8-4876-A639-A963FE7AFD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735" y="3229708"/>
            <a:ext cx="6743455" cy="284489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www.nasa.gov/images/content/175815main_jsc2007e18512_hi.jpg">
            <a:extLst>
              <a:ext uri="{FF2B5EF4-FFF2-40B4-BE49-F238E27FC236}">
                <a16:creationId xmlns:a16="http://schemas.microsoft.com/office/drawing/2014/main" id="{7E7E3A63-692C-423E-8732-639EB4A195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0353" y="1123320"/>
            <a:ext cx="3129323" cy="23469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olumbus Control Centre, Oberpfaffenhofen">
            <a:extLst>
              <a:ext uri="{FF2B5EF4-FFF2-40B4-BE49-F238E27FC236}">
                <a16:creationId xmlns:a16="http://schemas.microsoft.com/office/drawing/2014/main" id="{7B148808-DF32-41DE-A1A1-4B95665C8B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17654" y="2830071"/>
            <a:ext cx="3129323" cy="312932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3">
            <a:extLst>
              <a:ext uri="{FF2B5EF4-FFF2-40B4-BE49-F238E27FC236}">
                <a16:creationId xmlns:a16="http://schemas.microsoft.com/office/drawing/2014/main" id="{37B27F44-6E2B-45DC-B7B1-734FB202F5EF}"/>
              </a:ext>
            </a:extLst>
          </p:cNvPr>
          <p:cNvSpPr txBox="1">
            <a:spLocks/>
          </p:cNvSpPr>
          <p:nvPr/>
        </p:nvSpPr>
        <p:spPr>
          <a:xfrm>
            <a:off x="648781" y="278057"/>
            <a:ext cx="6386519" cy="628650"/>
          </a:xfrm>
          <a:prstGeom prst="rect">
            <a:avLst/>
          </a:prstGeom>
        </p:spPr>
        <p:txBody>
          <a:bodyPr vert="horz" lIns="91440" tIns="0" rIns="91440" bIns="0" rtlCol="0" anchor="b">
            <a:noAutofit/>
          </a:bodyPr>
          <a:lstStyle>
            <a:lvl1pPr marL="0" indent="0" algn="l" defTabSz="914400" rtl="0" eaLnBrk="1" latinLnBrk="0" hangingPunct="1">
              <a:lnSpc>
                <a:spcPct val="90000"/>
              </a:lnSpc>
              <a:spcBef>
                <a:spcPct val="0"/>
              </a:spcBef>
              <a:buNone/>
              <a:defRPr sz="3200" kern="1200">
                <a:solidFill>
                  <a:srgbClr val="00205C"/>
                </a:solidFill>
                <a:latin typeface="+mj-lt"/>
                <a:ea typeface="+mj-ea"/>
                <a:cs typeface="+mj-cs"/>
              </a:defRPr>
            </a:lvl1pPr>
          </a:lstStyle>
          <a:p>
            <a:r>
              <a:rPr lang="en-US" b="1" dirty="0"/>
              <a:t>Multi-Team Systems</a:t>
            </a:r>
          </a:p>
        </p:txBody>
      </p:sp>
      <p:pic>
        <p:nvPicPr>
          <p:cNvPr id="11" name="Picture 4" descr="File:ISS emblem.png - Wikimedia Commons">
            <a:extLst>
              <a:ext uri="{FF2B5EF4-FFF2-40B4-BE49-F238E27FC236}">
                <a16:creationId xmlns:a16="http://schemas.microsoft.com/office/drawing/2014/main" id="{7C0D0944-5823-47C8-BCA1-1D831A2AC09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24338" y="1554707"/>
            <a:ext cx="1060419" cy="1060419"/>
          </a:xfrm>
          <a:prstGeom prst="rect">
            <a:avLst/>
          </a:prstGeom>
          <a:noFill/>
          <a:extLst>
            <a:ext uri="{909E8E84-426E-40DD-AFC4-6F175D3DCCD1}">
              <a14:hiddenFill xmlns:a14="http://schemas.microsoft.com/office/drawing/2010/main">
                <a:solidFill>
                  <a:srgbClr val="FFFFFF"/>
                </a:solidFill>
              </a14:hiddenFill>
            </a:ext>
          </a:extLst>
        </p:spPr>
      </p:pic>
      <p:sp>
        <p:nvSpPr>
          <p:cNvPr id="12" name="AutoShape 4" descr="FOD Logo">
            <a:extLst>
              <a:ext uri="{FF2B5EF4-FFF2-40B4-BE49-F238E27FC236}">
                <a16:creationId xmlns:a16="http://schemas.microsoft.com/office/drawing/2014/main" id="{4FDF8BE9-2642-4165-9C7C-A0C44F5ED61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6" descr="FOD Logo">
            <a:extLst>
              <a:ext uri="{FF2B5EF4-FFF2-40B4-BE49-F238E27FC236}">
                <a16:creationId xmlns:a16="http://schemas.microsoft.com/office/drawing/2014/main" id="{595BBC43-8CFE-4F3A-BFD0-3CD19CA6429A}"/>
              </a:ext>
            </a:extLst>
          </p:cNvPr>
          <p:cNvSpPr>
            <a:spLocks noChangeAspect="1" noChangeArrowheads="1"/>
          </p:cNvSpPr>
          <p:nvPr/>
        </p:nvSpPr>
        <p:spPr bwMode="auto">
          <a:xfrm>
            <a:off x="6186153"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a:extLst>
              <a:ext uri="{FF2B5EF4-FFF2-40B4-BE49-F238E27FC236}">
                <a16:creationId xmlns:a16="http://schemas.microsoft.com/office/drawing/2014/main" id="{6308E1C5-FE9E-4B54-AD22-DF86B2DA3C2C}"/>
              </a:ext>
            </a:extLst>
          </p:cNvPr>
          <p:cNvPicPr>
            <a:picLocks noChangeAspect="1"/>
          </p:cNvPicPr>
          <p:nvPr/>
        </p:nvPicPr>
        <p:blipFill rotWithShape="1">
          <a:blip r:embed="rId6"/>
          <a:srcRect l="2851" t="4907" r="2367" b="4757"/>
          <a:stretch/>
        </p:blipFill>
        <p:spPr>
          <a:xfrm>
            <a:off x="5248930" y="1346646"/>
            <a:ext cx="1662665" cy="1540636"/>
          </a:xfrm>
          <a:prstGeom prst="rect">
            <a:avLst/>
          </a:prstGeom>
        </p:spPr>
      </p:pic>
      <p:sp>
        <p:nvSpPr>
          <p:cNvPr id="16" name="TextBox 15">
            <a:extLst>
              <a:ext uri="{FF2B5EF4-FFF2-40B4-BE49-F238E27FC236}">
                <a16:creationId xmlns:a16="http://schemas.microsoft.com/office/drawing/2014/main" id="{6E3F35EC-B6DB-4E3D-BD22-A0420424E4A6}"/>
              </a:ext>
            </a:extLst>
          </p:cNvPr>
          <p:cNvSpPr txBox="1"/>
          <p:nvPr/>
        </p:nvSpPr>
        <p:spPr>
          <a:xfrm>
            <a:off x="388796" y="3182760"/>
            <a:ext cx="1682932" cy="369332"/>
          </a:xfrm>
          <a:prstGeom prst="rect">
            <a:avLst/>
          </a:prstGeom>
          <a:noFill/>
        </p:spPr>
        <p:txBody>
          <a:bodyPr wrap="square" rtlCol="0">
            <a:spAutoFit/>
          </a:bodyPr>
          <a:lstStyle/>
          <a:p>
            <a:r>
              <a:rPr lang="en-US" b="1" dirty="0">
                <a:solidFill>
                  <a:schemeClr val="bg1"/>
                </a:solidFill>
                <a:effectLst>
                  <a:outerShdw blurRad="63500" sx="102000" sy="102000" algn="ctr" rotWithShape="0">
                    <a:prstClr val="black">
                      <a:alpha val="40000"/>
                    </a:prstClr>
                  </a:outerShdw>
                </a:effectLst>
              </a:rPr>
              <a:t>MCC at JSC</a:t>
            </a:r>
          </a:p>
        </p:txBody>
      </p:sp>
    </p:spTree>
    <p:extLst>
      <p:ext uri="{BB962C8B-B14F-4D97-AF65-F5344CB8AC3E}">
        <p14:creationId xmlns:p14="http://schemas.microsoft.com/office/powerpoint/2010/main" val="2200112581"/>
      </p:ext>
    </p:extLst>
  </p:cSld>
  <p:clrMapOvr>
    <a:masterClrMapping/>
  </p:clrMapOvr>
  <p:transition spd="slow">
    <p:wipe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8F282B03-2992-4DC9-9C1A-C66B87E5292E}"/>
              </a:ext>
            </a:extLst>
          </p:cNvPr>
          <p:cNvSpPr txBox="1">
            <a:spLocks/>
          </p:cNvSpPr>
          <p:nvPr/>
        </p:nvSpPr>
        <p:spPr>
          <a:xfrm>
            <a:off x="6148090" y="984511"/>
            <a:ext cx="5852160" cy="5260231"/>
          </a:xfrm>
          <a:prstGeom prst="rect">
            <a:avLst/>
          </a:prstGeom>
        </p:spPr>
        <p:txBody>
          <a:bodyPr vert="horz" lIns="91440" tIns="45720" rIns="91440" bIns="45720" rtlCol="0" anchor="t">
            <a:normAutofit/>
          </a:bodyP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1"/>
            <a:endParaRPr lang="en-US"/>
          </a:p>
          <a:p>
            <a:pPr lvl="1"/>
            <a:endParaRPr lang="en-US"/>
          </a:p>
          <a:p>
            <a:pPr lvl="1"/>
            <a:endParaRPr lang="en-US"/>
          </a:p>
          <a:p>
            <a:pPr lvl="1"/>
            <a:endParaRPr lang="en-US" dirty="0"/>
          </a:p>
        </p:txBody>
      </p:sp>
      <p:sp>
        <p:nvSpPr>
          <p:cNvPr id="3" name="Title 3">
            <a:extLst>
              <a:ext uri="{FF2B5EF4-FFF2-40B4-BE49-F238E27FC236}">
                <a16:creationId xmlns:a16="http://schemas.microsoft.com/office/drawing/2014/main" id="{19BBD660-AC73-4417-8CEB-7E6163CD5004}"/>
              </a:ext>
            </a:extLst>
          </p:cNvPr>
          <p:cNvSpPr>
            <a:spLocks noGrp="1"/>
          </p:cNvSpPr>
          <p:nvPr>
            <p:ph type="title"/>
          </p:nvPr>
        </p:nvSpPr>
        <p:spPr>
          <a:xfrm>
            <a:off x="648781" y="278057"/>
            <a:ext cx="10045417" cy="628650"/>
          </a:xfrm>
        </p:spPr>
        <p:txBody>
          <a:bodyPr vert="horz" lIns="91440" tIns="0" rIns="91440" bIns="0" rtlCol="0" anchor="b">
            <a:noAutofit/>
          </a:bodyPr>
          <a:lstStyle/>
          <a:p>
            <a:r>
              <a:rPr lang="en-US" b="1" dirty="0"/>
              <a:t>Multi-Team Systems</a:t>
            </a:r>
          </a:p>
        </p:txBody>
      </p:sp>
      <p:sp>
        <p:nvSpPr>
          <p:cNvPr id="4" name="TextBox 3">
            <a:extLst>
              <a:ext uri="{FF2B5EF4-FFF2-40B4-BE49-F238E27FC236}">
                <a16:creationId xmlns:a16="http://schemas.microsoft.com/office/drawing/2014/main" id="{E9D34647-13BC-4387-A0AA-42579CDB901E}"/>
              </a:ext>
            </a:extLst>
          </p:cNvPr>
          <p:cNvSpPr txBox="1"/>
          <p:nvPr/>
        </p:nvSpPr>
        <p:spPr>
          <a:xfrm>
            <a:off x="629191" y="4881082"/>
            <a:ext cx="10933618" cy="1185778"/>
          </a:xfrm>
          <a:prstGeom prst="rect">
            <a:avLst/>
          </a:prstGeom>
          <a:solidFill>
            <a:schemeClr val="bg1"/>
          </a:solidFill>
          <a:ln w="28575">
            <a:solidFill>
              <a:schemeClr val="tx1"/>
            </a:solidFill>
          </a:ln>
        </p:spPr>
        <p:txBody>
          <a:bodyPr wrap="square" rtlCol="0" anchor="ctr">
            <a:noAutofit/>
          </a:bodyPr>
          <a:lstStyle/>
          <a:p>
            <a:pPr algn="ctr"/>
            <a:r>
              <a:rPr lang="en-US" sz="1800" b="1" i="1" dirty="0">
                <a:latin typeface="+mn-lt"/>
              </a:rPr>
              <a:t>“4 people with 25 years experience each on 4 console positions cannot replace 10 people with 10 years of experience on 10 console positions even though both groups have 100 years total experience. It’s not just the experience, it’s the experience in unique console positions.”</a:t>
            </a:r>
          </a:p>
          <a:p>
            <a:pPr algn="ctr"/>
            <a:r>
              <a:rPr lang="en-US" sz="1400" dirty="0">
                <a:solidFill>
                  <a:schemeClr val="bg2">
                    <a:lumMod val="25000"/>
                  </a:schemeClr>
                </a:solidFill>
                <a:latin typeface="+mn-lt"/>
              </a:rPr>
              <a:t> - training expert and former crew trainer</a:t>
            </a:r>
          </a:p>
        </p:txBody>
      </p:sp>
      <p:pic>
        <p:nvPicPr>
          <p:cNvPr id="5" name="Picture 4">
            <a:extLst>
              <a:ext uri="{FF2B5EF4-FFF2-40B4-BE49-F238E27FC236}">
                <a16:creationId xmlns:a16="http://schemas.microsoft.com/office/drawing/2014/main" id="{A6C44B45-3AB4-448F-8B68-8D3DD6EE395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8282" y="1074283"/>
            <a:ext cx="3286086" cy="1812656"/>
          </a:xfrm>
          <a:prstGeom prst="rect">
            <a:avLst/>
          </a:prstGeom>
        </p:spPr>
      </p:pic>
      <p:sp>
        <p:nvSpPr>
          <p:cNvPr id="6" name="Rectangle 5">
            <a:extLst>
              <a:ext uri="{FF2B5EF4-FFF2-40B4-BE49-F238E27FC236}">
                <a16:creationId xmlns:a16="http://schemas.microsoft.com/office/drawing/2014/main" id="{352003E9-DF34-4856-8BD7-1A18A7BABDE0}"/>
              </a:ext>
            </a:extLst>
          </p:cNvPr>
          <p:cNvSpPr/>
          <p:nvPr/>
        </p:nvSpPr>
        <p:spPr>
          <a:xfrm>
            <a:off x="774135" y="2907658"/>
            <a:ext cx="1760225" cy="276999"/>
          </a:xfrm>
          <a:prstGeom prst="rect">
            <a:avLst/>
          </a:prstGeom>
        </p:spPr>
        <p:txBody>
          <a:bodyPr wrap="none">
            <a:spAutoFit/>
          </a:bodyPr>
          <a:lstStyle/>
          <a:p>
            <a:r>
              <a:rPr lang="en-US" sz="1200" i="1" dirty="0">
                <a:latin typeface="Calibri" panose="020F0502020204030204" pitchFamily="34" charset="0"/>
                <a:cs typeface="Calibri" panose="020F0502020204030204" pitchFamily="34" charset="0"/>
              </a:rPr>
              <a:t>MCC (top), MER (bottom)</a:t>
            </a:r>
            <a:endParaRPr lang="en-US" sz="1200" i="1" dirty="0"/>
          </a:p>
        </p:txBody>
      </p:sp>
      <p:pic>
        <p:nvPicPr>
          <p:cNvPr id="7" name="Picture 6" descr="Diagram&#10;&#10;Description automatically generated">
            <a:extLst>
              <a:ext uri="{FF2B5EF4-FFF2-40B4-BE49-F238E27FC236}">
                <a16:creationId xmlns:a16="http://schemas.microsoft.com/office/drawing/2014/main" id="{BB7EB50E-A642-4D3B-B0EC-7951F3B6A8C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9639" y="3216392"/>
            <a:ext cx="2418589" cy="1418466"/>
          </a:xfrm>
          <a:prstGeom prst="rect">
            <a:avLst/>
          </a:prstGeom>
        </p:spPr>
      </p:pic>
      <p:graphicFrame>
        <p:nvGraphicFramePr>
          <p:cNvPr id="8" name="Table 15">
            <a:extLst>
              <a:ext uri="{FF2B5EF4-FFF2-40B4-BE49-F238E27FC236}">
                <a16:creationId xmlns:a16="http://schemas.microsoft.com/office/drawing/2014/main" id="{A44DCB8F-A115-461B-8F9C-D7FFFE5B4BEE}"/>
              </a:ext>
            </a:extLst>
          </p:cNvPr>
          <p:cNvGraphicFramePr>
            <a:graphicFrameLocks noGrp="1"/>
          </p:cNvGraphicFramePr>
          <p:nvPr>
            <p:extLst>
              <p:ext uri="{D42A27DB-BD31-4B8C-83A1-F6EECF244321}">
                <p14:modId xmlns:p14="http://schemas.microsoft.com/office/powerpoint/2010/main" val="1596857762"/>
              </p:ext>
            </p:extLst>
          </p:nvPr>
        </p:nvGraphicFramePr>
        <p:xfrm>
          <a:off x="3423018" y="1087121"/>
          <a:ext cx="8724914" cy="3413760"/>
        </p:xfrm>
        <a:graphic>
          <a:graphicData uri="http://schemas.openxmlformats.org/drawingml/2006/table">
            <a:tbl>
              <a:tblPr firstRow="1" bandRow="1">
                <a:tableStyleId>{5C22544A-7EE6-4342-B048-85BDC9FD1C3A}</a:tableStyleId>
              </a:tblPr>
              <a:tblGrid>
                <a:gridCol w="4322414">
                  <a:extLst>
                    <a:ext uri="{9D8B030D-6E8A-4147-A177-3AD203B41FA5}">
                      <a16:colId xmlns:a16="http://schemas.microsoft.com/office/drawing/2014/main" val="397993957"/>
                    </a:ext>
                  </a:extLst>
                </a:gridCol>
                <a:gridCol w="4402500">
                  <a:extLst>
                    <a:ext uri="{9D8B030D-6E8A-4147-A177-3AD203B41FA5}">
                      <a16:colId xmlns:a16="http://schemas.microsoft.com/office/drawing/2014/main" val="1771078862"/>
                    </a:ext>
                  </a:extLst>
                </a:gridCol>
              </a:tblGrid>
              <a:tr h="3087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MCC + MER (Mission Evaluation Room)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Astronauts </a:t>
                      </a:r>
                      <a:r>
                        <a:rPr lang="en-US" sz="1600" i="1" dirty="0"/>
                        <a:t>(estimated Mars team)</a:t>
                      </a:r>
                      <a:endParaRPr lang="en-US" sz="1600" dirty="0"/>
                    </a:p>
                  </a:txBody>
                  <a:tcPr/>
                </a:tc>
                <a:extLst>
                  <a:ext uri="{0D108BD9-81ED-4DB2-BD59-A6C34878D82A}">
                    <a16:rowId xmlns:a16="http://schemas.microsoft.com/office/drawing/2014/main" val="1590291917"/>
                  </a:ext>
                </a:extLst>
              </a:tr>
              <a:tr h="3087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85 system experts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cs typeface="Helvetica"/>
                        </a:rPr>
                        <a:t>4 crew members</a:t>
                      </a:r>
                      <a:endParaRPr lang="en-US" sz="1600" dirty="0"/>
                    </a:p>
                  </a:txBody>
                  <a:tcPr/>
                </a:tc>
                <a:extLst>
                  <a:ext uri="{0D108BD9-81ED-4DB2-BD59-A6C34878D82A}">
                    <a16:rowId xmlns:a16="http://schemas.microsoft.com/office/drawing/2014/main" val="3245545820"/>
                  </a:ext>
                </a:extLst>
              </a:tr>
              <a:tr h="3087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660 years combined specific systems experience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cs typeface="Helvetica"/>
                        </a:rPr>
                        <a:t>91 years combined relevant work experience</a:t>
                      </a:r>
                      <a:endParaRPr lang="en-US" sz="1600" dirty="0"/>
                    </a:p>
                  </a:txBody>
                  <a:tcPr/>
                </a:tc>
                <a:extLst>
                  <a:ext uri="{0D108BD9-81ED-4DB2-BD59-A6C34878D82A}">
                    <a16:rowId xmlns:a16="http://schemas.microsoft.com/office/drawing/2014/main" val="2882560783"/>
                  </a:ext>
                </a:extLst>
              </a:tr>
              <a:tr h="3087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~2 years to operator cert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cs typeface="Helvetica"/>
                        </a:rPr>
                        <a:t>2 years ASCAN training</a:t>
                      </a:r>
                      <a:endParaRPr lang="en-US" sz="1600" dirty="0"/>
                    </a:p>
                  </a:txBody>
                  <a:tcPr/>
                </a:tc>
                <a:extLst>
                  <a:ext uri="{0D108BD9-81ED-4DB2-BD59-A6C34878D82A}">
                    <a16:rowId xmlns:a16="http://schemas.microsoft.com/office/drawing/2014/main" val="656185597"/>
                  </a:ext>
                </a:extLst>
              </a:tr>
              <a:tr h="3087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Additional years to specialist cert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cs typeface="Helvetica"/>
                        </a:rPr>
                        <a:t>~2 years flight-assigned training</a:t>
                      </a:r>
                      <a:endParaRPr lang="en-US" sz="1600" dirty="0"/>
                    </a:p>
                  </a:txBody>
                  <a:tcPr/>
                </a:tc>
                <a:extLst>
                  <a:ext uri="{0D108BD9-81ED-4DB2-BD59-A6C34878D82A}">
                    <a16:rowId xmlns:a16="http://schemas.microsoft.com/office/drawing/2014/main" val="4023650960"/>
                  </a:ext>
                </a:extLst>
              </a:tr>
              <a:tr h="7577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In-depth understanding of a single system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cs typeface="Helvetica"/>
                        </a:rPr>
                        <a:t>I&amp;S, C&amp;T, EPS, ETCS, ECLSS, ITCS, Emergency, MCS, OOM, </a:t>
                      </a:r>
                      <a:r>
                        <a:rPr lang="en-US" sz="1600" dirty="0" err="1">
                          <a:cs typeface="Helvetica"/>
                        </a:rPr>
                        <a:t>Struc</a:t>
                      </a:r>
                      <a:r>
                        <a:rPr lang="en-US" sz="1600" dirty="0">
                          <a:cs typeface="Helvetica"/>
                        </a:rPr>
                        <a:t> &amp; Mech, Crew Systems, VV, Orb Mech, CMO, Med Ops, EVA, ROBO, Ops LAN, Photo/TV</a:t>
                      </a:r>
                      <a:endParaRPr lang="en-US" sz="1600" dirty="0"/>
                    </a:p>
                  </a:txBody>
                  <a:tcPr/>
                </a:tc>
                <a:extLst>
                  <a:ext uri="{0D108BD9-81ED-4DB2-BD59-A6C34878D82A}">
                    <a16:rowId xmlns:a16="http://schemas.microsoft.com/office/drawing/2014/main" val="569106818"/>
                  </a:ext>
                </a:extLst>
              </a:tr>
              <a:tr h="3087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Training builds academic engineering background</a:t>
                      </a:r>
                    </a:p>
                  </a:txBody>
                  <a:tcPr/>
                </a:tc>
                <a:tc>
                  <a:txBody>
                    <a:bodyPr/>
                    <a:lstStyle/>
                    <a:p>
                      <a:endParaRPr lang="en-US" sz="1600" dirty="0"/>
                    </a:p>
                  </a:txBody>
                  <a:tcPr/>
                </a:tc>
                <a:extLst>
                  <a:ext uri="{0D108BD9-81ED-4DB2-BD59-A6C34878D82A}">
                    <a16:rowId xmlns:a16="http://schemas.microsoft.com/office/drawing/2014/main" val="2872925023"/>
                  </a:ext>
                </a:extLst>
              </a:tr>
              <a:tr h="5332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Constantly using skills and studying flight rules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cs typeface="Helvetica"/>
                        </a:rPr>
                        <a:t>Time gap between training and flight; degradation of knowledge may be significant</a:t>
                      </a:r>
                      <a:endParaRPr lang="en-US" sz="1600" dirty="0"/>
                    </a:p>
                  </a:txBody>
                  <a:tcPr/>
                </a:tc>
                <a:extLst>
                  <a:ext uri="{0D108BD9-81ED-4DB2-BD59-A6C34878D82A}">
                    <a16:rowId xmlns:a16="http://schemas.microsoft.com/office/drawing/2014/main" val="1913562920"/>
                  </a:ext>
                </a:extLst>
              </a:tr>
            </a:tbl>
          </a:graphicData>
        </a:graphic>
      </p:graphicFrame>
      <p:sp>
        <p:nvSpPr>
          <p:cNvPr id="11" name="TextBox 10">
            <a:extLst>
              <a:ext uri="{FF2B5EF4-FFF2-40B4-BE49-F238E27FC236}">
                <a16:creationId xmlns:a16="http://schemas.microsoft.com/office/drawing/2014/main" id="{3A906924-C872-4973-B5C6-47F04938DC77}"/>
              </a:ext>
            </a:extLst>
          </p:cNvPr>
          <p:cNvSpPr txBox="1"/>
          <p:nvPr/>
        </p:nvSpPr>
        <p:spPr>
          <a:xfrm>
            <a:off x="10059230" y="4500881"/>
            <a:ext cx="2479510" cy="307777"/>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(McTigue et al., 2021)</a:t>
            </a:r>
            <a:endParaRPr kumimoji="0" lang="en-US" altLang="en-US" b="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779721864"/>
      </p:ext>
    </p:extLst>
  </p:cSld>
  <p:clrMapOvr>
    <a:masterClrMapping/>
  </p:clrMapOvr>
  <p:transition spd="slow">
    <p:wipe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B673F4D-6233-4219-8B0E-A428985C87DF}"/>
              </a:ext>
            </a:extLst>
          </p:cNvPr>
          <p:cNvGrpSpPr/>
          <p:nvPr/>
        </p:nvGrpSpPr>
        <p:grpSpPr>
          <a:xfrm>
            <a:off x="648781" y="1721074"/>
            <a:ext cx="10933618" cy="3138003"/>
            <a:chOff x="1230767" y="1525806"/>
            <a:chExt cx="10933618" cy="3138003"/>
          </a:xfrm>
        </p:grpSpPr>
        <p:pic>
          <p:nvPicPr>
            <p:cNvPr id="3" name="Picture 2">
              <a:extLst>
                <a:ext uri="{FF2B5EF4-FFF2-40B4-BE49-F238E27FC236}">
                  <a16:creationId xmlns:a16="http://schemas.microsoft.com/office/drawing/2014/main" id="{A6F0DE98-0716-4A51-A7F9-05703A46747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707955" y="1525806"/>
              <a:ext cx="6456430" cy="3138003"/>
            </a:xfrm>
            <a:prstGeom prst="rect">
              <a:avLst/>
            </a:prstGeom>
          </p:spPr>
        </p:pic>
        <p:pic>
          <p:nvPicPr>
            <p:cNvPr id="4" name="Picture 3">
              <a:extLst>
                <a:ext uri="{FF2B5EF4-FFF2-40B4-BE49-F238E27FC236}">
                  <a16:creationId xmlns:a16="http://schemas.microsoft.com/office/drawing/2014/main" id="{781C1EB3-0383-4FAB-8DCF-B80DFB908F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30767" y="1525806"/>
              <a:ext cx="4181058" cy="3138003"/>
            </a:xfrm>
            <a:prstGeom prst="rect">
              <a:avLst/>
            </a:prstGeom>
          </p:spPr>
        </p:pic>
        <p:sp>
          <p:nvSpPr>
            <p:cNvPr id="5" name="Oval 4">
              <a:extLst>
                <a:ext uri="{FF2B5EF4-FFF2-40B4-BE49-F238E27FC236}">
                  <a16:creationId xmlns:a16="http://schemas.microsoft.com/office/drawing/2014/main" id="{DB32457F-03A3-4200-8E50-16DF1C4EC12A}"/>
                </a:ext>
              </a:extLst>
            </p:cNvPr>
            <p:cNvSpPr/>
            <p:nvPr/>
          </p:nvSpPr>
          <p:spPr>
            <a:xfrm>
              <a:off x="2700126" y="2870442"/>
              <a:ext cx="524934" cy="44873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43C805A0-A9F7-41C9-ADC5-D678A291ABA1}"/>
                </a:ext>
              </a:extLst>
            </p:cNvPr>
            <p:cNvCxnSpPr>
              <a:cxnSpLocks/>
            </p:cNvCxnSpPr>
            <p:nvPr/>
          </p:nvCxnSpPr>
          <p:spPr>
            <a:xfrm flipV="1">
              <a:off x="3217342" y="2870442"/>
              <a:ext cx="2934171" cy="27154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7" name="TextBox 6">
            <a:extLst>
              <a:ext uri="{FF2B5EF4-FFF2-40B4-BE49-F238E27FC236}">
                <a16:creationId xmlns:a16="http://schemas.microsoft.com/office/drawing/2014/main" id="{E4564CF5-C25B-4CEE-ADF7-B63C850129BD}"/>
              </a:ext>
            </a:extLst>
          </p:cNvPr>
          <p:cNvSpPr txBox="1"/>
          <p:nvPr/>
        </p:nvSpPr>
        <p:spPr>
          <a:xfrm>
            <a:off x="648781" y="5115744"/>
            <a:ext cx="10933618" cy="905469"/>
          </a:xfrm>
          <a:prstGeom prst="rect">
            <a:avLst/>
          </a:prstGeom>
          <a:solidFill>
            <a:schemeClr val="bg1"/>
          </a:solidFill>
          <a:ln w="28575">
            <a:solidFill>
              <a:schemeClr val="tx1"/>
            </a:solidFill>
          </a:ln>
        </p:spPr>
        <p:txBody>
          <a:bodyPr wrap="square" rtlCol="0" anchor="ctr">
            <a:noAutofit/>
          </a:bodyPr>
          <a:lstStyle/>
          <a:p>
            <a:pPr algn="ctr"/>
            <a:r>
              <a:rPr lang="en-US" sz="2200" b="1" i="1">
                <a:latin typeface="+mn-lt"/>
              </a:rPr>
              <a:t>Level of ground support experience/expertise cannot be replicated wholesale on-board</a:t>
            </a:r>
          </a:p>
        </p:txBody>
      </p:sp>
      <p:sp>
        <p:nvSpPr>
          <p:cNvPr id="8" name="Content Placeholder 2">
            <a:extLst>
              <a:ext uri="{FF2B5EF4-FFF2-40B4-BE49-F238E27FC236}">
                <a16:creationId xmlns:a16="http://schemas.microsoft.com/office/drawing/2014/main" id="{1A6B54CC-8447-4F3D-B6FF-82CAEAB419F9}"/>
              </a:ext>
            </a:extLst>
          </p:cNvPr>
          <p:cNvSpPr txBox="1">
            <a:spLocks/>
          </p:cNvSpPr>
          <p:nvPr/>
        </p:nvSpPr>
        <p:spPr>
          <a:xfrm>
            <a:off x="649288" y="1098761"/>
            <a:ext cx="10933111" cy="719140"/>
          </a:xfrm>
          <a:prstGeom prst="rect">
            <a:avLst/>
          </a:prstGeom>
        </p:spPr>
        <p:txBody>
          <a:bodyPr>
            <a:normAutofit/>
          </a:bodyPr>
          <a:lstStyle>
            <a:lvl1pPr marL="274320" indent="-365760" algn="l" rtl="0" eaLnBrk="1" fontAlgn="base" hangingPunct="1">
              <a:spcBef>
                <a:spcPts val="600"/>
              </a:spcBef>
              <a:spcAft>
                <a:spcPts val="600"/>
              </a:spcAft>
              <a:buClrTx/>
              <a:buSzPct val="80000"/>
              <a:buFont typeface="Wingdings" panose="05000000000000000000" pitchFamily="2" charset="2"/>
              <a:buChar char="v"/>
              <a:tabLst>
                <a:tab pos="8856663" algn="r"/>
              </a:tabLst>
              <a:defRPr lang="en-US" sz="2400" b="1" dirty="0" smtClean="0">
                <a:solidFill>
                  <a:schemeClr val="tx1"/>
                </a:solidFill>
                <a:latin typeface="+mn-lt"/>
                <a:ea typeface="+mn-ea"/>
                <a:cs typeface="Helvetica" pitchFamily="34" charset="0"/>
              </a:defRPr>
            </a:lvl1pPr>
            <a:lvl2pPr marL="640080" indent="-274320" algn="l" rtl="0" eaLnBrk="1" fontAlgn="base" hangingPunct="1">
              <a:spcBef>
                <a:spcPct val="0"/>
              </a:spcBef>
              <a:spcAft>
                <a:spcPct val="0"/>
              </a:spcAft>
              <a:buClrTx/>
              <a:buSzPct val="80000"/>
              <a:buFont typeface="Arial" panose="020B0604020202020204" pitchFamily="34" charset="0"/>
              <a:buChar char="•"/>
              <a:tabLst>
                <a:tab pos="8856663" algn="r"/>
              </a:tabLst>
              <a:defRPr lang="en-US" sz="2400" dirty="0" smtClean="0">
                <a:solidFill>
                  <a:schemeClr val="tx1"/>
                </a:solidFill>
                <a:latin typeface="+mn-lt"/>
                <a:ea typeface="+mn-ea"/>
                <a:cs typeface="Helvetica" pitchFamily="34" charset="0"/>
              </a:defRPr>
            </a:lvl2pPr>
            <a:lvl3pPr marL="914400" indent="-274320" algn="l" rtl="0" eaLnBrk="1" fontAlgn="base" hangingPunct="1">
              <a:spcBef>
                <a:spcPct val="0"/>
              </a:spcBef>
              <a:spcAft>
                <a:spcPct val="0"/>
              </a:spcAft>
              <a:buClrTx/>
              <a:buSzPct val="80000"/>
              <a:buFont typeface="Helvetica" panose="020B0604020202020204" pitchFamily="34" charset="0"/>
              <a:buChar char="–"/>
              <a:tabLst>
                <a:tab pos="8856663" algn="r"/>
              </a:tabLst>
              <a:defRPr lang="en-US" sz="2400" dirty="0" smtClean="0">
                <a:solidFill>
                  <a:schemeClr val="tx1"/>
                </a:solidFill>
                <a:latin typeface="+mn-lt"/>
                <a:ea typeface="+mn-ea"/>
                <a:cs typeface="Helvetica" pitchFamily="34" charset="0"/>
              </a:defRPr>
            </a:lvl3pPr>
            <a:lvl4pPr marL="1255713" indent="-341313" algn="l" rtl="0" eaLnBrk="1" fontAlgn="base" hangingPunct="1">
              <a:spcBef>
                <a:spcPct val="0"/>
              </a:spcBef>
              <a:spcAft>
                <a:spcPct val="0"/>
              </a:spcAft>
              <a:buClrTx/>
              <a:buSzPct val="80000"/>
              <a:buFont typeface="Wingdings" panose="05000000000000000000" pitchFamily="2" charset="2"/>
              <a:buChar char="§"/>
              <a:tabLst>
                <a:tab pos="8856663" algn="r"/>
              </a:tabLst>
              <a:defRPr lang="en-US" sz="1600" dirty="0" smtClean="0">
                <a:solidFill>
                  <a:schemeClr val="tx1"/>
                </a:solidFill>
                <a:latin typeface="Helvetica" pitchFamily="34" charset="0"/>
                <a:ea typeface="+mn-ea"/>
                <a:cs typeface="Helvetica" pitchFamily="34" charset="0"/>
              </a:defRPr>
            </a:lvl4pPr>
            <a:lvl5pPr marL="2286000" indent="-457200" algn="l" rtl="0" eaLnBrk="1" fontAlgn="base" hangingPunct="1">
              <a:spcBef>
                <a:spcPct val="0"/>
              </a:spcBef>
              <a:spcAft>
                <a:spcPct val="0"/>
              </a:spcAft>
              <a:buClrTx/>
              <a:buSzPct val="80000"/>
              <a:buFont typeface="Arial" panose="020B0604020202020204" pitchFamily="34" charset="0"/>
              <a:buChar char="•"/>
              <a:tabLst>
                <a:tab pos="8856663" algn="r"/>
              </a:tabLst>
              <a:defRPr lang="en-US" sz="1600" dirty="0" smtClean="0">
                <a:solidFill>
                  <a:schemeClr val="tx1"/>
                </a:solidFill>
                <a:latin typeface="Helvetica" pitchFamily="34" charset="0"/>
                <a:ea typeface="+mn-ea"/>
                <a:cs typeface="Helvetica" pitchFamily="34" charset="0"/>
              </a:defRPr>
            </a:lvl5pPr>
            <a:lvl6pPr marL="1773238" indent="-174625" algn="l" rtl="0" eaLnBrk="1" fontAlgn="base" hangingPunct="1">
              <a:spcBef>
                <a:spcPct val="0"/>
              </a:spcBef>
              <a:spcAft>
                <a:spcPct val="0"/>
              </a:spcAft>
              <a:buClr>
                <a:srgbClr val="CC0000"/>
              </a:buClr>
              <a:buSzPct val="75000"/>
              <a:buFont typeface="Wingdings" pitchFamily="2" charset="2"/>
              <a:buNone/>
              <a:tabLst>
                <a:tab pos="8856663" algn="r"/>
              </a:tabLst>
              <a:defRPr sz="2000">
                <a:solidFill>
                  <a:schemeClr val="tx1"/>
                </a:solidFill>
                <a:latin typeface="+mn-lt"/>
              </a:defRPr>
            </a:lvl6pPr>
            <a:lvl7pPr marL="22304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7pPr>
            <a:lvl8pPr marL="26876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8pPr>
            <a:lvl9pPr marL="31448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9pPr>
          </a:lstStyle>
          <a:p>
            <a:pPr marL="0" indent="0" algn="ctr">
              <a:buNone/>
            </a:pPr>
            <a:r>
              <a:rPr lang="en-US" kern="0" dirty="0"/>
              <a:t>Data evaluated by single flight control station (ISS, current)</a:t>
            </a:r>
            <a:endParaRPr lang="en-US" b="0" kern="0" dirty="0"/>
          </a:p>
        </p:txBody>
      </p:sp>
      <p:sp>
        <p:nvSpPr>
          <p:cNvPr id="10" name="TextBox 9">
            <a:extLst>
              <a:ext uri="{FF2B5EF4-FFF2-40B4-BE49-F238E27FC236}">
                <a16:creationId xmlns:a16="http://schemas.microsoft.com/office/drawing/2014/main" id="{AA5337F7-A5CB-4902-A75E-36AB9A16BBB8}"/>
              </a:ext>
            </a:extLst>
          </p:cNvPr>
          <p:cNvSpPr txBox="1"/>
          <p:nvPr/>
        </p:nvSpPr>
        <p:spPr>
          <a:xfrm>
            <a:off x="2534589" y="2765395"/>
            <a:ext cx="7122821" cy="830997"/>
          </a:xfrm>
          <a:prstGeom prst="rect">
            <a:avLst/>
          </a:prstGeom>
          <a:solidFill>
            <a:sysClr val="window" lastClr="FFFFFF"/>
          </a:solidFill>
          <a:ln w="76200" cap="flat" cmpd="sng" algn="ctr">
            <a:solidFill>
              <a:srgbClr val="0000FF"/>
            </a:solidFill>
            <a:prstDash val="solid"/>
          </a:ln>
          <a:effectLst>
            <a:outerShdw blurRad="63500" sx="102000" sy="102000" algn="ctr" rotWithShape="0">
              <a:prstClr val="black">
                <a:alpha val="40000"/>
              </a:prstClr>
            </a:outerShdw>
          </a:effectLst>
        </p:spPr>
        <p:txBody>
          <a:bodyPr wrap="square"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mn-ea"/>
                <a:cs typeface="+mn-cs"/>
              </a:rPr>
              <a:t>Team skills and cognition enable problem-solving across MCC multi-team system and across comm delays</a:t>
            </a:r>
          </a:p>
        </p:txBody>
      </p:sp>
      <p:sp>
        <p:nvSpPr>
          <p:cNvPr id="11" name="Title 3">
            <a:extLst>
              <a:ext uri="{FF2B5EF4-FFF2-40B4-BE49-F238E27FC236}">
                <a16:creationId xmlns:a16="http://schemas.microsoft.com/office/drawing/2014/main" id="{76898C3A-2FD9-4543-B738-5751CC1A99BB}"/>
              </a:ext>
            </a:extLst>
          </p:cNvPr>
          <p:cNvSpPr>
            <a:spLocks noGrp="1"/>
          </p:cNvSpPr>
          <p:nvPr>
            <p:ph type="title"/>
          </p:nvPr>
        </p:nvSpPr>
        <p:spPr>
          <a:xfrm>
            <a:off x="648781" y="278057"/>
            <a:ext cx="10045417" cy="628650"/>
          </a:xfrm>
        </p:spPr>
        <p:txBody>
          <a:bodyPr vert="horz" lIns="91440" tIns="0" rIns="91440" bIns="0" rtlCol="0" anchor="b">
            <a:noAutofit/>
          </a:bodyPr>
          <a:lstStyle/>
          <a:p>
            <a:r>
              <a:rPr lang="en-US" b="1" dirty="0"/>
              <a:t>Multi-Team Systems</a:t>
            </a:r>
          </a:p>
        </p:txBody>
      </p:sp>
    </p:spTree>
    <p:extLst>
      <p:ext uri="{BB962C8B-B14F-4D97-AF65-F5344CB8AC3E}">
        <p14:creationId xmlns:p14="http://schemas.microsoft.com/office/powerpoint/2010/main" val="3174552524"/>
      </p:ext>
    </p:extLst>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B0DB31-5AC9-72BF-77D2-37AF693BE321}"/>
              </a:ext>
            </a:extLst>
          </p:cNvPr>
          <p:cNvSpPr>
            <a:spLocks noGrp="1"/>
          </p:cNvSpPr>
          <p:nvPr>
            <p:ph idx="1"/>
          </p:nvPr>
        </p:nvSpPr>
        <p:spPr>
          <a:xfrm>
            <a:off x="648781" y="1039936"/>
            <a:ext cx="8309239" cy="5239841"/>
          </a:xfrm>
        </p:spPr>
        <p:txBody>
          <a:bodyPr/>
          <a:lstStyle/>
          <a:p>
            <a:r>
              <a:rPr lang="en-US" sz="2400" b="0" dirty="0"/>
              <a:t>Areas of concern:</a:t>
            </a:r>
          </a:p>
          <a:p>
            <a:pPr lvl="1"/>
            <a:r>
              <a:rPr lang="en-US" sz="2400" dirty="0"/>
              <a:t>Individual well-being and performance</a:t>
            </a:r>
          </a:p>
          <a:p>
            <a:pPr lvl="1"/>
            <a:r>
              <a:rPr lang="en-US" sz="2400" dirty="0"/>
              <a:t>Team cohesion and performance </a:t>
            </a:r>
          </a:p>
          <a:p>
            <a:pPr lvl="1"/>
            <a:r>
              <a:rPr lang="en-US" sz="2400" dirty="0"/>
              <a:t>Family connectedness </a:t>
            </a:r>
          </a:p>
          <a:p>
            <a:pPr lvl="1"/>
            <a:endParaRPr lang="en-US" sz="900" b="0" dirty="0"/>
          </a:p>
          <a:p>
            <a:r>
              <a:rPr lang="en-US" sz="2400" b="0" dirty="0"/>
              <a:t>Individuals and teams</a:t>
            </a:r>
            <a:endParaRPr lang="en-US" dirty="0"/>
          </a:p>
        </p:txBody>
      </p:sp>
      <p:sp>
        <p:nvSpPr>
          <p:cNvPr id="3" name="Title 2">
            <a:extLst>
              <a:ext uri="{FF2B5EF4-FFF2-40B4-BE49-F238E27FC236}">
                <a16:creationId xmlns:a16="http://schemas.microsoft.com/office/drawing/2014/main" id="{14B1DC64-2C5F-8E4F-07BD-22CB6ED8944E}"/>
              </a:ext>
            </a:extLst>
          </p:cNvPr>
          <p:cNvSpPr>
            <a:spLocks noGrp="1"/>
          </p:cNvSpPr>
          <p:nvPr>
            <p:ph type="title"/>
          </p:nvPr>
        </p:nvSpPr>
        <p:spPr/>
        <p:txBody>
          <a:bodyPr/>
          <a:lstStyle/>
          <a:p>
            <a:r>
              <a:rPr lang="en-US" b="1" dirty="0"/>
              <a:t>Multi-Team Systems under Comm Delay</a:t>
            </a:r>
          </a:p>
        </p:txBody>
      </p:sp>
      <p:sp>
        <p:nvSpPr>
          <p:cNvPr id="4" name="Slide Number Placeholder 3">
            <a:extLst>
              <a:ext uri="{FF2B5EF4-FFF2-40B4-BE49-F238E27FC236}">
                <a16:creationId xmlns:a16="http://schemas.microsoft.com/office/drawing/2014/main" id="{055A1EDF-B582-6820-F9DD-925BA1E43B68}"/>
              </a:ext>
            </a:extLst>
          </p:cNvPr>
          <p:cNvSpPr>
            <a:spLocks noGrp="1"/>
          </p:cNvSpPr>
          <p:nvPr>
            <p:ph type="sldNum" sz="quarter" idx="4"/>
          </p:nvPr>
        </p:nvSpPr>
        <p:spPr>
          <a:xfrm>
            <a:off x="11079891" y="6443823"/>
            <a:ext cx="502508" cy="260385"/>
          </a:xfrm>
          <a:prstGeom prst="rect">
            <a:avLst/>
          </a:prstGeom>
        </p:spPr>
        <p:txBody>
          <a:bodyPr vert="horz" lIns="45720" tIns="45720" rIns="45720" bIns="45720" rtlCol="0" anchor="ctr"/>
          <a:lstStyle>
            <a:defPPr>
              <a:defRPr lang="en-US"/>
            </a:defPPr>
            <a:lvl1pPr algn="r" rtl="0" eaLnBrk="0" fontAlgn="base" hangingPunct="0">
              <a:spcBef>
                <a:spcPct val="0"/>
              </a:spcBef>
              <a:spcAft>
                <a:spcPct val="0"/>
              </a:spcAft>
              <a:defRPr sz="800" kern="1200">
                <a:solidFill>
                  <a:schemeClr val="tx1"/>
                </a:solidFill>
                <a:latin typeface="+mn-lt"/>
                <a:ea typeface="+mn-ea"/>
                <a:cs typeface="Helvetica" pitchFamily="34" charset="0"/>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fld id="{372F8CE3-7D9C-4AA2-88D8-B653B51B101D}" type="slidenum">
              <a:rPr lang="en-US" smtClean="0"/>
              <a:pPr/>
              <a:t>35</a:t>
            </a:fld>
            <a:endParaRPr lang="en-US"/>
          </a:p>
        </p:txBody>
      </p:sp>
      <p:sp>
        <p:nvSpPr>
          <p:cNvPr id="6" name="Footer Placeholder 5">
            <a:extLst>
              <a:ext uri="{FF2B5EF4-FFF2-40B4-BE49-F238E27FC236}">
                <a16:creationId xmlns:a16="http://schemas.microsoft.com/office/drawing/2014/main" id="{AE6675FD-6CB2-0C58-86D6-B2C9100A8047}"/>
              </a:ext>
            </a:extLst>
          </p:cNvPr>
          <p:cNvSpPr>
            <a:spLocks noGrp="1"/>
          </p:cNvSpPr>
          <p:nvPr>
            <p:ph type="ftr" sz="quarter" idx="3"/>
          </p:nvPr>
        </p:nvSpPr>
        <p:spPr>
          <a:xfrm>
            <a:off x="2698801" y="6443822"/>
            <a:ext cx="7106509" cy="260385"/>
          </a:xfrm>
          <a:prstGeom prst="rect">
            <a:avLst/>
          </a:prstGeom>
        </p:spPr>
        <p:txBody>
          <a:bodyPr vert="horz" lIns="45720" tIns="45720" rIns="45720" bIns="45720" rtlCol="0" anchor="ctr"/>
          <a:lstStyle>
            <a:defPPr>
              <a:defRPr lang="en-US"/>
            </a:defPPr>
            <a:lvl1pPr algn="ctr" rtl="0" eaLnBrk="0" fontAlgn="base" hangingPunct="0">
              <a:spcBef>
                <a:spcPct val="0"/>
              </a:spcBef>
              <a:spcAft>
                <a:spcPct val="0"/>
              </a:spcAft>
              <a:defRPr sz="800" kern="1200">
                <a:solidFill>
                  <a:schemeClr val="tx1"/>
                </a:solidFill>
                <a:latin typeface="+mn-lt"/>
                <a:ea typeface="+mn-ea"/>
                <a:cs typeface="Helvetica" pitchFamily="34" charset="0"/>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a:t>Informational: Updates to the Team Risk (CR Kickoff: SA-06902)</a:t>
            </a:r>
          </a:p>
        </p:txBody>
      </p:sp>
      <p:graphicFrame>
        <p:nvGraphicFramePr>
          <p:cNvPr id="8" name="Diagram 7">
            <a:extLst>
              <a:ext uri="{FF2B5EF4-FFF2-40B4-BE49-F238E27FC236}">
                <a16:creationId xmlns:a16="http://schemas.microsoft.com/office/drawing/2014/main" id="{57F5F9C2-7BAE-A575-D589-4B0D9A24CCC7}"/>
              </a:ext>
            </a:extLst>
          </p:cNvPr>
          <p:cNvGraphicFramePr/>
          <p:nvPr>
            <p:extLst>
              <p:ext uri="{D42A27DB-BD31-4B8C-83A1-F6EECF244321}">
                <p14:modId xmlns:p14="http://schemas.microsoft.com/office/powerpoint/2010/main" val="1448822991"/>
              </p:ext>
            </p:extLst>
          </p:nvPr>
        </p:nvGraphicFramePr>
        <p:xfrm>
          <a:off x="1758462" y="3333152"/>
          <a:ext cx="3379046" cy="2484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2" descr="In Depth | Mars – NASA Solar System Exploration">
            <a:extLst>
              <a:ext uri="{FF2B5EF4-FFF2-40B4-BE49-F238E27FC236}">
                <a16:creationId xmlns:a16="http://schemas.microsoft.com/office/drawing/2014/main" id="{659DDF8B-2643-0808-A293-E41499E46367}"/>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302057" y="1104658"/>
            <a:ext cx="2163772" cy="216377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0ED2E899-A235-7AF8-7AD9-0B2A22F90EAE}"/>
              </a:ext>
            </a:extLst>
          </p:cNvPr>
          <p:cNvPicPr>
            <a:picLocks noChangeAspect="1"/>
          </p:cNvPicPr>
          <p:nvPr/>
        </p:nvPicPr>
        <p:blipFill>
          <a:blip r:embed="rId9"/>
          <a:stretch>
            <a:fillRect/>
          </a:stretch>
        </p:blipFill>
        <p:spPr>
          <a:xfrm>
            <a:off x="7436741" y="3333152"/>
            <a:ext cx="3894404" cy="2810911"/>
          </a:xfrm>
          <a:prstGeom prst="rect">
            <a:avLst/>
          </a:prstGeom>
        </p:spPr>
      </p:pic>
    </p:spTree>
    <p:extLst>
      <p:ext uri="{BB962C8B-B14F-4D97-AF65-F5344CB8AC3E}">
        <p14:creationId xmlns:p14="http://schemas.microsoft.com/office/powerpoint/2010/main" val="667707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A6B9298-2769-43DB-A159-8CC69DE8B3D7}"/>
              </a:ext>
            </a:extLst>
          </p:cNvPr>
          <p:cNvPicPr>
            <a:picLocks noChangeAspect="1"/>
          </p:cNvPicPr>
          <p:nvPr/>
        </p:nvPicPr>
        <p:blipFill rotWithShape="1">
          <a:blip r:embed="rId3"/>
          <a:srcRect b="7191"/>
          <a:stretch/>
        </p:blipFill>
        <p:spPr>
          <a:xfrm>
            <a:off x="6332785" y="1161634"/>
            <a:ext cx="5652821" cy="4155665"/>
          </a:xfrm>
          <a:prstGeom prst="rect">
            <a:avLst/>
          </a:prstGeom>
        </p:spPr>
      </p:pic>
      <p:sp>
        <p:nvSpPr>
          <p:cNvPr id="7" name="Rectangle 6">
            <a:extLst>
              <a:ext uri="{FF2B5EF4-FFF2-40B4-BE49-F238E27FC236}">
                <a16:creationId xmlns:a16="http://schemas.microsoft.com/office/drawing/2014/main" id="{747A3A95-6655-4EE8-AD03-EC2D6B0F789A}"/>
              </a:ext>
            </a:extLst>
          </p:cNvPr>
          <p:cNvSpPr/>
          <p:nvPr/>
        </p:nvSpPr>
        <p:spPr>
          <a:xfrm>
            <a:off x="6658879" y="4968762"/>
            <a:ext cx="1707519" cy="276999"/>
          </a:xfrm>
          <a:prstGeom prst="rect">
            <a:avLst/>
          </a:prstGeom>
        </p:spPr>
        <p:txBody>
          <a:bodyPr wrap="square">
            <a:spAutoFit/>
          </a:bodyPr>
          <a:lstStyle/>
          <a:p>
            <a:r>
              <a:rPr lang="en-US" sz="1200" kern="0" dirty="0">
                <a:solidFill>
                  <a:prstClr val="black"/>
                </a:solidFill>
                <a:latin typeface="Calibri"/>
                <a:cs typeface="Helvetica" pitchFamily="34" charset="0"/>
              </a:rPr>
              <a:t>(</a:t>
            </a:r>
            <a:r>
              <a:rPr lang="en-US" sz="1200" kern="0" dirty="0" err="1">
                <a:solidFill>
                  <a:prstClr val="black"/>
                </a:solidFill>
                <a:latin typeface="Calibri"/>
                <a:cs typeface="Helvetica" pitchFamily="34" charset="0"/>
              </a:rPr>
              <a:t>Goemaere</a:t>
            </a:r>
            <a:r>
              <a:rPr lang="en-US" sz="1200" kern="0" dirty="0">
                <a:solidFill>
                  <a:prstClr val="black"/>
                </a:solidFill>
                <a:latin typeface="Calibri"/>
                <a:cs typeface="Helvetica" pitchFamily="34" charset="0"/>
              </a:rPr>
              <a:t> et al., 2019) </a:t>
            </a:r>
            <a:endParaRPr lang="en-US" sz="2400" dirty="0"/>
          </a:p>
        </p:txBody>
      </p:sp>
      <p:sp>
        <p:nvSpPr>
          <p:cNvPr id="9" name="Oval 8">
            <a:extLst>
              <a:ext uri="{FF2B5EF4-FFF2-40B4-BE49-F238E27FC236}">
                <a16:creationId xmlns:a16="http://schemas.microsoft.com/office/drawing/2014/main" id="{AEEDC488-523E-4105-9ADA-F6F5416F2A29}"/>
              </a:ext>
            </a:extLst>
          </p:cNvPr>
          <p:cNvSpPr/>
          <p:nvPr/>
        </p:nvSpPr>
        <p:spPr bwMode="auto">
          <a:xfrm>
            <a:off x="6446552" y="2127645"/>
            <a:ext cx="1108641" cy="454774"/>
          </a:xfrm>
          <a:prstGeom prst="ellipse">
            <a:avLst/>
          </a:prstGeom>
          <a:noFill/>
          <a:ln w="381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0" name="Rectangle 9">
            <a:extLst>
              <a:ext uri="{FF2B5EF4-FFF2-40B4-BE49-F238E27FC236}">
                <a16:creationId xmlns:a16="http://schemas.microsoft.com/office/drawing/2014/main" id="{C7062C5C-4BAF-439B-A058-C33018846F1C}"/>
              </a:ext>
            </a:extLst>
          </p:cNvPr>
          <p:cNvSpPr/>
          <p:nvPr/>
        </p:nvSpPr>
        <p:spPr>
          <a:xfrm>
            <a:off x="580644" y="5568094"/>
            <a:ext cx="10181689" cy="461665"/>
          </a:xfrm>
          <a:prstGeom prst="rect">
            <a:avLst/>
          </a:prstGeom>
        </p:spPr>
        <p:txBody>
          <a:bodyPr wrap="square">
            <a:spAutoFit/>
          </a:bodyPr>
          <a:lstStyle/>
          <a:p>
            <a:pPr lvl="0" eaLnBrk="1" hangingPunct="1">
              <a:spcBef>
                <a:spcPts val="0"/>
              </a:spcBef>
              <a:spcAft>
                <a:spcPts val="600"/>
              </a:spcAft>
              <a:buSzPct val="80000"/>
              <a:tabLst>
                <a:tab pos="8856663" algn="r"/>
              </a:tabLst>
            </a:pPr>
            <a:r>
              <a:rPr lang="en-US" sz="2400" i="1" kern="0" dirty="0">
                <a:latin typeface="Calibri"/>
                <a:cs typeface="Helvetica" pitchFamily="34" charset="0"/>
              </a:rPr>
              <a:t>So</a:t>
            </a:r>
            <a:r>
              <a:rPr lang="en-US" sz="2400" kern="0" dirty="0">
                <a:latin typeface="Calibri"/>
                <a:cs typeface="Helvetica" pitchFamily="34" charset="0"/>
              </a:rPr>
              <a:t> identify opportunities for autonomy and plan for critical multi-team tasks</a:t>
            </a:r>
          </a:p>
        </p:txBody>
      </p:sp>
      <p:sp>
        <p:nvSpPr>
          <p:cNvPr id="11" name="Oval 10">
            <a:extLst>
              <a:ext uri="{FF2B5EF4-FFF2-40B4-BE49-F238E27FC236}">
                <a16:creationId xmlns:a16="http://schemas.microsoft.com/office/drawing/2014/main" id="{FF8E9528-CA86-40BB-9707-3EFCBC8DA3EC}"/>
              </a:ext>
            </a:extLst>
          </p:cNvPr>
          <p:cNvSpPr/>
          <p:nvPr/>
        </p:nvSpPr>
        <p:spPr bwMode="auto">
          <a:xfrm>
            <a:off x="10810486" y="3006430"/>
            <a:ext cx="998559" cy="454774"/>
          </a:xfrm>
          <a:prstGeom prst="ellipse">
            <a:avLst/>
          </a:prstGeom>
          <a:noFill/>
          <a:ln w="381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2" name="Oval 11">
            <a:extLst>
              <a:ext uri="{FF2B5EF4-FFF2-40B4-BE49-F238E27FC236}">
                <a16:creationId xmlns:a16="http://schemas.microsoft.com/office/drawing/2014/main" id="{41791EBC-3199-4BC3-9258-3307BC54BC2F}"/>
              </a:ext>
            </a:extLst>
          </p:cNvPr>
          <p:cNvSpPr/>
          <p:nvPr/>
        </p:nvSpPr>
        <p:spPr bwMode="auto">
          <a:xfrm>
            <a:off x="10812374" y="3609806"/>
            <a:ext cx="998559" cy="454774"/>
          </a:xfrm>
          <a:prstGeom prst="ellipse">
            <a:avLst/>
          </a:prstGeom>
          <a:noFill/>
          <a:ln w="381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3" name="Oval 12">
            <a:extLst>
              <a:ext uri="{FF2B5EF4-FFF2-40B4-BE49-F238E27FC236}">
                <a16:creationId xmlns:a16="http://schemas.microsoft.com/office/drawing/2014/main" id="{7312BE92-FDCA-4746-944B-F43875EC1403}"/>
              </a:ext>
            </a:extLst>
          </p:cNvPr>
          <p:cNvSpPr/>
          <p:nvPr/>
        </p:nvSpPr>
        <p:spPr bwMode="auto">
          <a:xfrm>
            <a:off x="10812374" y="4198237"/>
            <a:ext cx="998559" cy="454774"/>
          </a:xfrm>
          <a:prstGeom prst="ellipse">
            <a:avLst/>
          </a:prstGeom>
          <a:noFill/>
          <a:ln w="381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4" name="Oval 13">
            <a:extLst>
              <a:ext uri="{FF2B5EF4-FFF2-40B4-BE49-F238E27FC236}">
                <a16:creationId xmlns:a16="http://schemas.microsoft.com/office/drawing/2014/main" id="{459B6013-2CD2-420C-8209-AE7E19F818E1}"/>
              </a:ext>
            </a:extLst>
          </p:cNvPr>
          <p:cNvSpPr/>
          <p:nvPr/>
        </p:nvSpPr>
        <p:spPr bwMode="auto">
          <a:xfrm>
            <a:off x="10799469" y="4788045"/>
            <a:ext cx="998559" cy="454774"/>
          </a:xfrm>
          <a:prstGeom prst="ellipse">
            <a:avLst/>
          </a:prstGeom>
          <a:noFill/>
          <a:ln w="381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5" name="Oval 14">
            <a:extLst>
              <a:ext uri="{FF2B5EF4-FFF2-40B4-BE49-F238E27FC236}">
                <a16:creationId xmlns:a16="http://schemas.microsoft.com/office/drawing/2014/main" id="{69DF6678-B016-4D07-AA31-5D7279B10462}"/>
              </a:ext>
            </a:extLst>
          </p:cNvPr>
          <p:cNvSpPr/>
          <p:nvPr/>
        </p:nvSpPr>
        <p:spPr bwMode="auto">
          <a:xfrm>
            <a:off x="10797581" y="1834156"/>
            <a:ext cx="998559" cy="454774"/>
          </a:xfrm>
          <a:prstGeom prst="ellipse">
            <a:avLst/>
          </a:prstGeom>
          <a:noFill/>
          <a:ln w="381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6" name="Oval 15">
            <a:extLst>
              <a:ext uri="{FF2B5EF4-FFF2-40B4-BE49-F238E27FC236}">
                <a16:creationId xmlns:a16="http://schemas.microsoft.com/office/drawing/2014/main" id="{38067A08-3307-44AE-911A-AB2A92ABE216}"/>
              </a:ext>
            </a:extLst>
          </p:cNvPr>
          <p:cNvSpPr/>
          <p:nvPr/>
        </p:nvSpPr>
        <p:spPr bwMode="auto">
          <a:xfrm>
            <a:off x="10810486" y="1273099"/>
            <a:ext cx="998559" cy="454774"/>
          </a:xfrm>
          <a:prstGeom prst="ellipse">
            <a:avLst/>
          </a:prstGeom>
          <a:noFill/>
          <a:ln w="381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8" name="Title 3">
            <a:extLst>
              <a:ext uri="{FF2B5EF4-FFF2-40B4-BE49-F238E27FC236}">
                <a16:creationId xmlns:a16="http://schemas.microsoft.com/office/drawing/2014/main" id="{81B452DC-C0D0-4FA1-9E07-EF1BE1AF3C28}"/>
              </a:ext>
            </a:extLst>
          </p:cNvPr>
          <p:cNvSpPr txBox="1">
            <a:spLocks/>
          </p:cNvSpPr>
          <p:nvPr/>
        </p:nvSpPr>
        <p:spPr>
          <a:xfrm>
            <a:off x="648781" y="278057"/>
            <a:ext cx="10045417" cy="628650"/>
          </a:xfrm>
          <a:prstGeom prst="rect">
            <a:avLst/>
          </a:prstGeom>
        </p:spPr>
        <p:txBody>
          <a:bodyPr vert="horz" lIns="91440" tIns="0" rIns="91440" bIns="0" rtlCol="0" anchor="b">
            <a:noAutofit/>
          </a:bodyPr>
          <a:lstStyle>
            <a:lvl1pPr marL="0" indent="0" algn="l" defTabSz="914400" rtl="0" eaLnBrk="1" latinLnBrk="0" hangingPunct="1">
              <a:lnSpc>
                <a:spcPct val="90000"/>
              </a:lnSpc>
              <a:spcBef>
                <a:spcPct val="0"/>
              </a:spcBef>
              <a:buNone/>
              <a:defRPr sz="3200" kern="1200">
                <a:solidFill>
                  <a:srgbClr val="00205C"/>
                </a:solidFill>
                <a:latin typeface="+mj-lt"/>
                <a:ea typeface="+mj-ea"/>
                <a:cs typeface="+mj-cs"/>
              </a:defRPr>
            </a:lvl1pPr>
          </a:lstStyle>
          <a:p>
            <a:r>
              <a:rPr lang="en-US" b="1" dirty="0"/>
              <a:t>Multi-Team Systems under Comm Delay</a:t>
            </a:r>
          </a:p>
        </p:txBody>
      </p:sp>
      <p:pic>
        <p:nvPicPr>
          <p:cNvPr id="4" name="Picture 3">
            <a:extLst>
              <a:ext uri="{FF2B5EF4-FFF2-40B4-BE49-F238E27FC236}">
                <a16:creationId xmlns:a16="http://schemas.microsoft.com/office/drawing/2014/main" id="{22B6E0D9-9DF9-4153-864B-FB523D12499D}"/>
              </a:ext>
            </a:extLst>
          </p:cNvPr>
          <p:cNvPicPr>
            <a:picLocks noChangeAspect="1"/>
          </p:cNvPicPr>
          <p:nvPr/>
        </p:nvPicPr>
        <p:blipFill>
          <a:blip r:embed="rId4"/>
          <a:stretch>
            <a:fillRect/>
          </a:stretch>
        </p:blipFill>
        <p:spPr>
          <a:xfrm>
            <a:off x="217967" y="1228594"/>
            <a:ext cx="6114818" cy="4017612"/>
          </a:xfrm>
          <a:prstGeom prst="rect">
            <a:avLst/>
          </a:prstGeom>
        </p:spPr>
      </p:pic>
    </p:spTree>
    <p:extLst>
      <p:ext uri="{BB962C8B-B14F-4D97-AF65-F5344CB8AC3E}">
        <p14:creationId xmlns:p14="http://schemas.microsoft.com/office/powerpoint/2010/main" val="217230506"/>
      </p:ext>
    </p:extLst>
  </p:cSld>
  <p:clrMapOvr>
    <a:masterClrMapping/>
  </p:clrMapOvr>
  <p:transition spd="slow">
    <p:wipe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155861-A700-4AB0-84D8-9CD75A41E156}"/>
              </a:ext>
            </a:extLst>
          </p:cNvPr>
          <p:cNvPicPr>
            <a:picLocks noChangeAspect="1"/>
          </p:cNvPicPr>
          <p:nvPr/>
        </p:nvPicPr>
        <p:blipFill>
          <a:blip r:embed="rId3"/>
          <a:stretch>
            <a:fillRect/>
          </a:stretch>
        </p:blipFill>
        <p:spPr>
          <a:xfrm>
            <a:off x="0" y="60960"/>
            <a:ext cx="12192000" cy="6736080"/>
          </a:xfrm>
          <a:prstGeom prst="rect">
            <a:avLst/>
          </a:prstGeom>
        </p:spPr>
      </p:pic>
    </p:spTree>
    <p:extLst>
      <p:ext uri="{BB962C8B-B14F-4D97-AF65-F5344CB8AC3E}">
        <p14:creationId xmlns:p14="http://schemas.microsoft.com/office/powerpoint/2010/main" val="31189539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0ADF2A1-CC5D-44D0-A542-649C9015754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33" y="6912"/>
            <a:ext cx="12160125" cy="6840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95358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3">
            <a:extLst>
              <a:ext uri="{FF2B5EF4-FFF2-40B4-BE49-F238E27FC236}">
                <a16:creationId xmlns:a16="http://schemas.microsoft.com/office/drawing/2014/main" id="{712005F7-5ECE-40B9-A968-69F3B00FF252}"/>
              </a:ext>
            </a:extLst>
          </p:cNvPr>
          <p:cNvSpPr txBox="1">
            <a:spLocks/>
          </p:cNvSpPr>
          <p:nvPr/>
        </p:nvSpPr>
        <p:spPr>
          <a:xfrm>
            <a:off x="648781" y="278057"/>
            <a:ext cx="8417727" cy="628650"/>
          </a:xfrm>
          <a:prstGeom prst="rect">
            <a:avLst/>
          </a:prstGeom>
        </p:spPr>
        <p:txBody>
          <a:bodyPr vert="horz" lIns="91440" tIns="0" rIns="91440" bIns="0" rtlCol="0" anchor="b">
            <a:noAutofit/>
          </a:bodyPr>
          <a:lstStyle>
            <a:lvl1pPr marL="0" indent="0" algn="l" defTabSz="914400" rtl="0" eaLnBrk="1" latinLnBrk="0" hangingPunct="1">
              <a:lnSpc>
                <a:spcPct val="90000"/>
              </a:lnSpc>
              <a:spcBef>
                <a:spcPct val="0"/>
              </a:spcBef>
              <a:buNone/>
              <a:defRPr sz="3200" kern="1200">
                <a:solidFill>
                  <a:srgbClr val="00205C"/>
                </a:solidFill>
                <a:latin typeface="+mj-lt"/>
                <a:ea typeface="+mj-ea"/>
                <a:cs typeface="+mj-cs"/>
              </a:defRPr>
            </a:lvl1pPr>
          </a:lstStyle>
          <a:p>
            <a:r>
              <a:rPr lang="en-US" b="1" dirty="0"/>
              <a:t>Multi-Team Systems under Comm Delay</a:t>
            </a:r>
          </a:p>
        </p:txBody>
      </p:sp>
      <p:pic>
        <p:nvPicPr>
          <p:cNvPr id="2" name="Picture 1">
            <a:extLst>
              <a:ext uri="{FF2B5EF4-FFF2-40B4-BE49-F238E27FC236}">
                <a16:creationId xmlns:a16="http://schemas.microsoft.com/office/drawing/2014/main" id="{FCC3CE8F-D5E2-37C1-7DDF-A3FB336357D9}"/>
              </a:ext>
            </a:extLst>
          </p:cNvPr>
          <p:cNvPicPr>
            <a:picLocks noChangeAspect="1"/>
          </p:cNvPicPr>
          <p:nvPr/>
        </p:nvPicPr>
        <p:blipFill>
          <a:blip r:embed="rId3"/>
          <a:stretch>
            <a:fillRect/>
          </a:stretch>
        </p:blipFill>
        <p:spPr>
          <a:xfrm>
            <a:off x="1281002" y="1055923"/>
            <a:ext cx="9117861" cy="5154751"/>
          </a:xfrm>
          <a:prstGeom prst="rect">
            <a:avLst/>
          </a:prstGeom>
        </p:spPr>
      </p:pic>
      <p:sp>
        <p:nvSpPr>
          <p:cNvPr id="3" name="Rectangle: Rounded Corners 2">
            <a:extLst>
              <a:ext uri="{FF2B5EF4-FFF2-40B4-BE49-F238E27FC236}">
                <a16:creationId xmlns:a16="http://schemas.microsoft.com/office/drawing/2014/main" id="{EDB617C0-66F3-8BD4-C525-7DDFC39AED12}"/>
              </a:ext>
            </a:extLst>
          </p:cNvPr>
          <p:cNvSpPr/>
          <p:nvPr/>
        </p:nvSpPr>
        <p:spPr>
          <a:xfrm>
            <a:off x="7842400" y="1338040"/>
            <a:ext cx="548641" cy="4612761"/>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EDE3D03-C154-FA42-3CAE-99BB114F87CC}"/>
              </a:ext>
            </a:extLst>
          </p:cNvPr>
          <p:cNvSpPr txBox="1"/>
          <p:nvPr/>
        </p:nvSpPr>
        <p:spPr>
          <a:xfrm rot="5400000">
            <a:off x="6910699" y="3526273"/>
            <a:ext cx="2447210" cy="646331"/>
          </a:xfrm>
          <a:prstGeom prst="rect">
            <a:avLst/>
          </a:prstGeom>
          <a:noFill/>
        </p:spPr>
        <p:txBody>
          <a:bodyPr wrap="square" rtlCol="0">
            <a:spAutoFit/>
          </a:bodyPr>
          <a:lstStyle/>
          <a:p>
            <a:r>
              <a:rPr lang="en-US" sz="3600" dirty="0">
                <a:solidFill>
                  <a:srgbClr val="FF0000"/>
                </a:solidFill>
              </a:rPr>
              <a:t>L u n a r</a:t>
            </a:r>
            <a:endParaRPr lang="en-US" sz="2800" dirty="0">
              <a:solidFill>
                <a:srgbClr val="FF0000"/>
              </a:solidFill>
            </a:endParaRPr>
          </a:p>
        </p:txBody>
      </p:sp>
    </p:spTree>
    <p:extLst>
      <p:ext uri="{BB962C8B-B14F-4D97-AF65-F5344CB8AC3E}">
        <p14:creationId xmlns:p14="http://schemas.microsoft.com/office/powerpoint/2010/main" val="4024932521"/>
      </p:ext>
    </p:extLst>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FD63-934A-C760-E248-2D68707257FD}"/>
              </a:ext>
            </a:extLst>
          </p:cNvPr>
          <p:cNvSpPr>
            <a:spLocks noGrp="1"/>
          </p:cNvSpPr>
          <p:nvPr>
            <p:ph type="title"/>
          </p:nvPr>
        </p:nvSpPr>
        <p:spPr/>
        <p:txBody>
          <a:bodyPr/>
          <a:lstStyle/>
          <a:p>
            <a:r>
              <a:rPr lang="en-US" b="1" dirty="0"/>
              <a:t>Multi-Team Systems under </a:t>
            </a:r>
            <a:r>
              <a:rPr lang="en-US" b="1" i="1" dirty="0"/>
              <a:t>Lunar</a:t>
            </a:r>
            <a:r>
              <a:rPr lang="en-US" b="1" dirty="0"/>
              <a:t> Comm Delay</a:t>
            </a:r>
            <a:endParaRPr lang="en-US" dirty="0"/>
          </a:p>
        </p:txBody>
      </p:sp>
      <p:sp>
        <p:nvSpPr>
          <p:cNvPr id="3" name="Content Placeholder 2">
            <a:extLst>
              <a:ext uri="{FF2B5EF4-FFF2-40B4-BE49-F238E27FC236}">
                <a16:creationId xmlns:a16="http://schemas.microsoft.com/office/drawing/2014/main" id="{13042531-77E2-8831-BD21-711D43E210EE}"/>
              </a:ext>
            </a:extLst>
          </p:cNvPr>
          <p:cNvSpPr>
            <a:spLocks noGrp="1"/>
          </p:cNvSpPr>
          <p:nvPr>
            <p:ph idx="1"/>
          </p:nvPr>
        </p:nvSpPr>
        <p:spPr>
          <a:xfrm>
            <a:off x="380998" y="1142999"/>
            <a:ext cx="10556633" cy="4899992"/>
          </a:xfrm>
        </p:spPr>
        <p:txBody>
          <a:bodyPr>
            <a:normAutofit/>
          </a:bodyPr>
          <a:lstStyle/>
          <a:p>
            <a:r>
              <a:rPr lang="en-US" sz="2800" b="0" dirty="0"/>
              <a:t>Anticipated one-way delay of ~2.5 to 10 seconds</a:t>
            </a:r>
          </a:p>
          <a:p>
            <a:pPr lvl="1"/>
            <a:r>
              <a:rPr lang="en-US" sz="2400" b="0" dirty="0"/>
              <a:t>Voice </a:t>
            </a:r>
            <a:r>
              <a:rPr lang="en-US" sz="2400" dirty="0"/>
              <a:t>delay 5 to</a:t>
            </a:r>
            <a:r>
              <a:rPr lang="en-US" sz="2400" b="0" dirty="0"/>
              <a:t> </a:t>
            </a:r>
            <a:r>
              <a:rPr lang="en-US" sz="2400" dirty="0"/>
              <a:t>7.4+ seconds</a:t>
            </a:r>
            <a:endParaRPr lang="en-US" sz="2400" b="0" dirty="0"/>
          </a:p>
          <a:p>
            <a:endParaRPr lang="en-US" sz="2800" dirty="0"/>
          </a:p>
          <a:p>
            <a:pPr marL="403225" marR="0" lvl="0" indent="-403225" algn="l" defTabSz="914400" rtl="0" eaLnBrk="1" fontAlgn="base" latinLnBrk="0" hangingPunct="1">
              <a:lnSpc>
                <a:spcPct val="100000"/>
              </a:lnSpc>
              <a:spcBef>
                <a:spcPts val="0"/>
              </a:spcBef>
              <a:spcAft>
                <a:spcPts val="600"/>
              </a:spcAft>
              <a:buClrTx/>
              <a:buSzPct val="80000"/>
              <a:buFont typeface="Wingdings" pitchFamily="2" charset="2"/>
              <a:buChar char="v"/>
              <a:tabLst>
                <a:tab pos="8856663" algn="r"/>
              </a:tabLst>
              <a:defRPr/>
            </a:pPr>
            <a:r>
              <a:rPr kumimoji="0" lang="en-US" sz="2400" b="0" i="0" u="none" strike="noStrike" kern="0" cap="none" spc="0" normalizeH="0" baseline="0" noProof="0" dirty="0">
                <a:ln>
                  <a:noFill/>
                </a:ln>
                <a:solidFill>
                  <a:prstClr val="black"/>
                </a:solidFill>
                <a:effectLst/>
                <a:uLnTx/>
                <a:uFillTx/>
                <a:latin typeface="Calibri"/>
                <a:ea typeface="+mn-ea"/>
                <a:cs typeface="Helvetica" pitchFamily="34" charset="0"/>
              </a:rPr>
              <a:t>Decrements at shorter (&lt;1.5s) one-way delays</a:t>
            </a:r>
          </a:p>
          <a:p>
            <a:pPr marL="738188" marR="0" lvl="1" indent="-339725" algn="l" defTabSz="914400" rtl="0" eaLnBrk="1" fontAlgn="base" latinLnBrk="0" hangingPunct="1">
              <a:lnSpc>
                <a:spcPct val="100000"/>
              </a:lnSpc>
              <a:spcBef>
                <a:spcPts val="0"/>
              </a:spcBef>
              <a:spcAft>
                <a:spcPts val="600"/>
              </a:spcAft>
              <a:buClrTx/>
              <a:buSzPct val="80000"/>
              <a:buFont typeface="Arial" pitchFamily="34" charset="0"/>
              <a:buChar char="•"/>
              <a:tabLst>
                <a:tab pos="8856663" algn="r"/>
              </a:tabLst>
              <a:defRPr/>
            </a:pPr>
            <a:r>
              <a:rPr kumimoji="0" lang="en-US" sz="2400" b="0" i="0" u="none" strike="noStrike" kern="0" cap="none" spc="0" normalizeH="0" baseline="0" noProof="0" dirty="0">
                <a:ln>
                  <a:noFill/>
                </a:ln>
                <a:solidFill>
                  <a:prstClr val="black"/>
                </a:solidFill>
                <a:effectLst/>
                <a:uLnTx/>
                <a:uFillTx/>
                <a:latin typeface="Calibri"/>
                <a:ea typeface="+mn-ea"/>
                <a:cs typeface="Helvetica" pitchFamily="34" charset="0"/>
              </a:rPr>
              <a:t>Apollo: 1.25s one-way delay </a:t>
            </a:r>
          </a:p>
          <a:p>
            <a:pPr marL="738188" marR="0" lvl="1" indent="-339725" algn="l" defTabSz="914400" rtl="0" eaLnBrk="1" fontAlgn="base" latinLnBrk="0" hangingPunct="1">
              <a:lnSpc>
                <a:spcPct val="100000"/>
              </a:lnSpc>
              <a:spcBef>
                <a:spcPts val="0"/>
              </a:spcBef>
              <a:spcAft>
                <a:spcPts val="600"/>
              </a:spcAft>
              <a:buClrTx/>
              <a:buSzPct val="80000"/>
              <a:buFont typeface="Arial" pitchFamily="34" charset="0"/>
              <a:buChar char="•"/>
              <a:tabLst>
                <a:tab pos="8856663" algn="r"/>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Telesurgery: effects at .5s one-way delay </a:t>
            </a:r>
            <a:endParaRPr lang="en-US" sz="2800" dirty="0"/>
          </a:p>
        </p:txBody>
      </p:sp>
      <p:pic>
        <p:nvPicPr>
          <p:cNvPr id="5" name="Picture 2" descr="Full Moon in the darkness of the night sky. It is patterned with a mix of light-tone regions and darker, irregular blotches, and scattered with varied circles surrounded by out-thrown rays of bright ejecta: impact craters.">
            <a:extLst>
              <a:ext uri="{FF2B5EF4-FFF2-40B4-BE49-F238E27FC236}">
                <a16:creationId xmlns:a16="http://schemas.microsoft.com/office/drawing/2014/main" id="{D2EF1C99-F98C-AA5E-5198-B6F32F01F8C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5286" y="3960336"/>
            <a:ext cx="2048777" cy="194649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81FAA8E-42E2-64E9-1868-075645948EB8}"/>
              </a:ext>
            </a:extLst>
          </p:cNvPr>
          <p:cNvSpPr txBox="1"/>
          <p:nvPr/>
        </p:nvSpPr>
        <p:spPr>
          <a:xfrm>
            <a:off x="6096000" y="5706776"/>
            <a:ext cx="5715002" cy="400110"/>
          </a:xfrm>
          <a:prstGeom prst="rect">
            <a:avLst/>
          </a:prstGeom>
          <a:noFill/>
        </p:spPr>
        <p:txBody>
          <a:bodyPr wrap="square" rtlCol="0">
            <a:spAutoFit/>
          </a:bodyPr>
          <a:lstStyle/>
          <a:p>
            <a:r>
              <a:rPr lang="en-US" sz="1000" dirty="0">
                <a:latin typeface="+mn-lt"/>
              </a:rPr>
              <a:t>(Eppler, 2012; Panontin et al., 2024, IWS presentation on BLEO comm delay lit review; Syed et al., 2022, HRP medical clerk project; personal communication with FOD, 3/1/24)</a:t>
            </a:r>
          </a:p>
        </p:txBody>
      </p:sp>
      <p:pic>
        <p:nvPicPr>
          <p:cNvPr id="1026" name="Picture 2" descr="Buzz Aldrin on the Moon - NASA">
            <a:extLst>
              <a:ext uri="{FF2B5EF4-FFF2-40B4-BE49-F238E27FC236}">
                <a16:creationId xmlns:a16="http://schemas.microsoft.com/office/drawing/2014/main" id="{57FF6CCF-9852-8E47-E7D4-0F5386BF77D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655" r="10699" b="27021"/>
          <a:stretch/>
        </p:blipFill>
        <p:spPr bwMode="auto">
          <a:xfrm>
            <a:off x="7376210" y="2204793"/>
            <a:ext cx="3154582" cy="3374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4983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A31D16-DE6D-49BB-8C0B-168BDAB7B28B}"/>
              </a:ext>
            </a:extLst>
          </p:cNvPr>
          <p:cNvSpPr>
            <a:spLocks noGrp="1"/>
          </p:cNvSpPr>
          <p:nvPr>
            <p:ph idx="1"/>
          </p:nvPr>
        </p:nvSpPr>
        <p:spPr>
          <a:xfrm>
            <a:off x="648781" y="100046"/>
            <a:ext cx="10343897" cy="6179731"/>
          </a:xfrm>
        </p:spPr>
        <p:txBody>
          <a:bodyPr/>
          <a:lstStyle/>
          <a:p>
            <a:pPr marL="0" indent="0">
              <a:buNone/>
            </a:pPr>
            <a:r>
              <a:rPr lang="en-US" dirty="0"/>
              <a:t>Ex</a:t>
            </a:r>
            <a:r>
              <a:rPr lang="en-US" sz="2000" b="0" dirty="0"/>
              <a:t>pedition 61 astronaut about the AMS EVAs: “We had to work together as a team very, very closely with each other, real time, and also with the ground teams. We would literally call to the ground and say, ‘</a:t>
            </a:r>
            <a:r>
              <a:rPr lang="en-US" sz="2000" b="0" i="1" dirty="0"/>
              <a:t>hey, we were thinking of this plan</a:t>
            </a:r>
            <a:r>
              <a:rPr lang="en-US" sz="2000" b="0" dirty="0"/>
              <a:t>.’ It was literally down to the centimeter.” </a:t>
            </a:r>
          </a:p>
          <a:p>
            <a:endParaRPr lang="en-US" dirty="0"/>
          </a:p>
          <a:p>
            <a:endParaRPr lang="en-US" dirty="0"/>
          </a:p>
        </p:txBody>
      </p:sp>
      <p:pic>
        <p:nvPicPr>
          <p:cNvPr id="3" name="Picture 2">
            <a:extLst>
              <a:ext uri="{FF2B5EF4-FFF2-40B4-BE49-F238E27FC236}">
                <a16:creationId xmlns:a16="http://schemas.microsoft.com/office/drawing/2014/main" id="{043B3315-325E-4C69-BD95-F7019DFFBF31}"/>
              </a:ext>
            </a:extLst>
          </p:cNvPr>
          <p:cNvPicPr>
            <a:picLocks noChangeAspect="1"/>
          </p:cNvPicPr>
          <p:nvPr/>
        </p:nvPicPr>
        <p:blipFill rotWithShape="1">
          <a:blip r:embed="rId2"/>
          <a:srcRect l="52526" t="17039" r="14203" b="16913"/>
          <a:stretch/>
        </p:blipFill>
        <p:spPr>
          <a:xfrm>
            <a:off x="1516343" y="1026793"/>
            <a:ext cx="9159314" cy="5113836"/>
          </a:xfrm>
          <a:prstGeom prst="rect">
            <a:avLst/>
          </a:prstGeom>
        </p:spPr>
      </p:pic>
    </p:spTree>
    <p:extLst>
      <p:ext uri="{BB962C8B-B14F-4D97-AF65-F5344CB8AC3E}">
        <p14:creationId xmlns:p14="http://schemas.microsoft.com/office/powerpoint/2010/main" val="3547826496"/>
      </p:ext>
    </p:extLst>
  </p:cSld>
  <p:clrMapOvr>
    <a:masterClrMapping/>
  </p:clrMapOvr>
  <p:transition spd="slow">
    <p:wipe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6E31B-D948-4DAF-B2EF-DFF97F337A56}"/>
              </a:ext>
            </a:extLst>
          </p:cNvPr>
          <p:cNvSpPr>
            <a:spLocks noGrp="1"/>
          </p:cNvSpPr>
          <p:nvPr>
            <p:ph type="title"/>
          </p:nvPr>
        </p:nvSpPr>
        <p:spPr>
          <a:xfrm>
            <a:off x="227930" y="100046"/>
            <a:ext cx="4344070" cy="849984"/>
          </a:xfrm>
        </p:spPr>
        <p:txBody>
          <a:bodyPr/>
          <a:lstStyle/>
          <a:p>
            <a:r>
              <a:rPr lang="en-US" b="1" dirty="0"/>
              <a:t>Human Systems Integration Architecture</a:t>
            </a:r>
          </a:p>
        </p:txBody>
      </p:sp>
      <p:pic>
        <p:nvPicPr>
          <p:cNvPr id="6" name="Picture 4" descr="Image result for hal">
            <a:extLst>
              <a:ext uri="{FF2B5EF4-FFF2-40B4-BE49-F238E27FC236}">
                <a16:creationId xmlns:a16="http://schemas.microsoft.com/office/drawing/2014/main" id="{30B29FEA-C499-449E-9BD8-1E05F1097D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9461" y="1187649"/>
            <a:ext cx="1718506" cy="11291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9B48F98-C8F9-40C9-BD94-563450FC1DB6}"/>
              </a:ext>
            </a:extLst>
          </p:cNvPr>
          <p:cNvPicPr>
            <a:picLocks noChangeAspect="1"/>
          </p:cNvPicPr>
          <p:nvPr/>
        </p:nvPicPr>
        <p:blipFill>
          <a:blip r:embed="rId3"/>
          <a:stretch>
            <a:fillRect/>
          </a:stretch>
        </p:blipFill>
        <p:spPr>
          <a:xfrm>
            <a:off x="129795" y="4214419"/>
            <a:ext cx="7262185" cy="1990330"/>
          </a:xfrm>
          <a:prstGeom prst="rect">
            <a:avLst/>
          </a:prstGeom>
          <a:ln>
            <a:noFill/>
          </a:ln>
          <a:effectLst/>
        </p:spPr>
      </p:pic>
      <p:pic>
        <p:nvPicPr>
          <p:cNvPr id="18434" name="Picture 2">
            <a:extLst>
              <a:ext uri="{FF2B5EF4-FFF2-40B4-BE49-F238E27FC236}">
                <a16:creationId xmlns:a16="http://schemas.microsoft.com/office/drawing/2014/main" id="{5864C112-A5A5-4101-8EF6-83EA5CC94EF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77305" y="0"/>
            <a:ext cx="4747791" cy="2492590"/>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AF322585-455C-469B-A276-029223F0ED87}"/>
              </a:ext>
            </a:extLst>
          </p:cNvPr>
          <p:cNvPicPr>
            <a:picLocks noChangeAspect="1"/>
          </p:cNvPicPr>
          <p:nvPr/>
        </p:nvPicPr>
        <p:blipFill rotWithShape="1">
          <a:blip r:embed="rId5"/>
          <a:srcRect l="58100" t="23895" r="11447" b="20273"/>
          <a:stretch/>
        </p:blipFill>
        <p:spPr>
          <a:xfrm>
            <a:off x="7456065" y="3726406"/>
            <a:ext cx="4669031" cy="2407532"/>
          </a:xfrm>
          <a:prstGeom prst="rect">
            <a:avLst/>
          </a:prstGeom>
        </p:spPr>
      </p:pic>
      <p:pic>
        <p:nvPicPr>
          <p:cNvPr id="13" name="Picture 12">
            <a:extLst>
              <a:ext uri="{FF2B5EF4-FFF2-40B4-BE49-F238E27FC236}">
                <a16:creationId xmlns:a16="http://schemas.microsoft.com/office/drawing/2014/main" id="{30DC0FA0-F563-4B0B-80D2-D035D7247B4D}"/>
              </a:ext>
            </a:extLst>
          </p:cNvPr>
          <p:cNvPicPr>
            <a:picLocks noChangeAspect="1"/>
          </p:cNvPicPr>
          <p:nvPr/>
        </p:nvPicPr>
        <p:blipFill rotWithShape="1">
          <a:blip r:embed="rId6"/>
          <a:srcRect l="62439" t="31901" r="13282" b="13844"/>
          <a:stretch/>
        </p:blipFill>
        <p:spPr>
          <a:xfrm>
            <a:off x="6391346" y="2583709"/>
            <a:ext cx="2579122" cy="1621051"/>
          </a:xfrm>
          <a:prstGeom prst="rect">
            <a:avLst/>
          </a:prstGeom>
        </p:spPr>
      </p:pic>
      <p:sp>
        <p:nvSpPr>
          <p:cNvPr id="14" name="TextBox 13">
            <a:extLst>
              <a:ext uri="{FF2B5EF4-FFF2-40B4-BE49-F238E27FC236}">
                <a16:creationId xmlns:a16="http://schemas.microsoft.com/office/drawing/2014/main" id="{F0D94867-12D6-4F13-B6D9-F7D09BC98949}"/>
              </a:ext>
            </a:extLst>
          </p:cNvPr>
          <p:cNvSpPr txBox="1"/>
          <p:nvPr/>
        </p:nvSpPr>
        <p:spPr>
          <a:xfrm>
            <a:off x="10054949" y="5883511"/>
            <a:ext cx="2070147" cy="276999"/>
          </a:xfrm>
          <a:prstGeom prst="rect">
            <a:avLst/>
          </a:prstGeom>
          <a:noFill/>
        </p:spPr>
        <p:txBody>
          <a:bodyPr wrap="square" rtlCol="0">
            <a:spAutoFit/>
          </a:bodyPr>
          <a:lstStyle/>
          <a:p>
            <a:pPr algn="r"/>
            <a:r>
              <a:rPr lang="en-US" sz="1200" dirty="0">
                <a:solidFill>
                  <a:schemeClr val="bg1"/>
                </a:solidFill>
              </a:rPr>
              <a:t>(Wu et al., 2016; ANSIBLE)</a:t>
            </a:r>
          </a:p>
        </p:txBody>
      </p:sp>
      <p:pic>
        <p:nvPicPr>
          <p:cNvPr id="5" name="Picture 4">
            <a:extLst>
              <a:ext uri="{FF2B5EF4-FFF2-40B4-BE49-F238E27FC236}">
                <a16:creationId xmlns:a16="http://schemas.microsoft.com/office/drawing/2014/main" id="{670D1ED2-EF0F-447E-9268-CCDA71EEC3D9}"/>
              </a:ext>
            </a:extLst>
          </p:cNvPr>
          <p:cNvPicPr>
            <a:picLocks noChangeAspect="1"/>
          </p:cNvPicPr>
          <p:nvPr/>
        </p:nvPicPr>
        <p:blipFill>
          <a:blip r:embed="rId7"/>
          <a:stretch>
            <a:fillRect/>
          </a:stretch>
        </p:blipFill>
        <p:spPr>
          <a:xfrm>
            <a:off x="2099461" y="2350975"/>
            <a:ext cx="2862830" cy="1665646"/>
          </a:xfrm>
          <a:prstGeom prst="rect">
            <a:avLst/>
          </a:prstGeom>
          <a:ln>
            <a:noFill/>
          </a:ln>
          <a:effectLst/>
        </p:spPr>
      </p:pic>
      <p:pic>
        <p:nvPicPr>
          <p:cNvPr id="9" name="Picture 8">
            <a:extLst>
              <a:ext uri="{FF2B5EF4-FFF2-40B4-BE49-F238E27FC236}">
                <a16:creationId xmlns:a16="http://schemas.microsoft.com/office/drawing/2014/main" id="{72F29014-5798-44D8-AFF2-C54839A06DB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6762" y="1187649"/>
            <a:ext cx="1878614" cy="2828972"/>
          </a:xfrm>
          <a:prstGeom prst="rect">
            <a:avLst/>
          </a:prstGeom>
        </p:spPr>
      </p:pic>
      <p:pic>
        <p:nvPicPr>
          <p:cNvPr id="1026" name="Picture 2">
            <a:extLst>
              <a:ext uri="{FF2B5EF4-FFF2-40B4-BE49-F238E27FC236}">
                <a16:creationId xmlns:a16="http://schemas.microsoft.com/office/drawing/2014/main" id="{36CCE585-B82C-43CD-85B5-121F8771AF9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69803" y="138210"/>
            <a:ext cx="2613056" cy="174284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36551E2E-192B-486D-BBA2-8BC0EB6DCAB5}"/>
              </a:ext>
            </a:extLst>
          </p:cNvPr>
          <p:cNvSpPr txBox="1"/>
          <p:nvPr/>
        </p:nvSpPr>
        <p:spPr>
          <a:xfrm>
            <a:off x="4644675" y="1843073"/>
            <a:ext cx="2263312" cy="307777"/>
          </a:xfrm>
          <a:prstGeom prst="rect">
            <a:avLst/>
          </a:prstGeom>
          <a:noFill/>
        </p:spPr>
        <p:txBody>
          <a:bodyPr wrap="square" rtlCol="0">
            <a:spAutoFit/>
          </a:bodyPr>
          <a:lstStyle/>
          <a:p>
            <a:pPr algn="ctr"/>
            <a:r>
              <a:rPr lang="en-US" sz="1400" b="1" dirty="0"/>
              <a:t>3D printed </a:t>
            </a:r>
            <a:r>
              <a:rPr lang="en-US" sz="1400" b="1" dirty="0" err="1"/>
              <a:t>habs</a:t>
            </a:r>
            <a:endParaRPr lang="en-US" sz="1400" b="1" dirty="0"/>
          </a:p>
        </p:txBody>
      </p:sp>
      <p:sp>
        <p:nvSpPr>
          <p:cNvPr id="16" name="TextBox 15">
            <a:extLst>
              <a:ext uri="{FF2B5EF4-FFF2-40B4-BE49-F238E27FC236}">
                <a16:creationId xmlns:a16="http://schemas.microsoft.com/office/drawing/2014/main" id="{57CFA9A1-A5DF-440C-ADDE-56F7D18A97D8}"/>
              </a:ext>
            </a:extLst>
          </p:cNvPr>
          <p:cNvSpPr txBox="1"/>
          <p:nvPr/>
        </p:nvSpPr>
        <p:spPr>
          <a:xfrm>
            <a:off x="368286" y="4016621"/>
            <a:ext cx="3898913" cy="307777"/>
          </a:xfrm>
          <a:prstGeom prst="rect">
            <a:avLst/>
          </a:prstGeom>
          <a:noFill/>
        </p:spPr>
        <p:txBody>
          <a:bodyPr wrap="square" rtlCol="0">
            <a:spAutoFit/>
          </a:bodyPr>
          <a:lstStyle/>
          <a:p>
            <a:pPr algn="ctr"/>
            <a:r>
              <a:rPr lang="en-US" sz="1400" b="1" dirty="0"/>
              <a:t>human-computer, human-robotics integration</a:t>
            </a:r>
          </a:p>
        </p:txBody>
      </p:sp>
      <p:sp>
        <p:nvSpPr>
          <p:cNvPr id="17" name="TextBox 16">
            <a:extLst>
              <a:ext uri="{FF2B5EF4-FFF2-40B4-BE49-F238E27FC236}">
                <a16:creationId xmlns:a16="http://schemas.microsoft.com/office/drawing/2014/main" id="{CAD6924C-C57F-4E20-AC3D-EC92F8350031}"/>
              </a:ext>
            </a:extLst>
          </p:cNvPr>
          <p:cNvSpPr txBox="1"/>
          <p:nvPr/>
        </p:nvSpPr>
        <p:spPr>
          <a:xfrm>
            <a:off x="9145158" y="2456955"/>
            <a:ext cx="2979938" cy="307777"/>
          </a:xfrm>
          <a:prstGeom prst="rect">
            <a:avLst/>
          </a:prstGeom>
          <a:noFill/>
        </p:spPr>
        <p:txBody>
          <a:bodyPr wrap="square" rtlCol="0">
            <a:spAutoFit/>
          </a:bodyPr>
          <a:lstStyle/>
          <a:p>
            <a:pPr algn="r"/>
            <a:r>
              <a:rPr lang="en-US" sz="1400" b="1" dirty="0"/>
              <a:t>automated/augmented systems</a:t>
            </a:r>
          </a:p>
        </p:txBody>
      </p:sp>
      <p:sp>
        <p:nvSpPr>
          <p:cNvPr id="18" name="TextBox 17">
            <a:extLst>
              <a:ext uri="{FF2B5EF4-FFF2-40B4-BE49-F238E27FC236}">
                <a16:creationId xmlns:a16="http://schemas.microsoft.com/office/drawing/2014/main" id="{27CD9C76-B5F2-4410-BE26-9A2194C2FC7E}"/>
              </a:ext>
            </a:extLst>
          </p:cNvPr>
          <p:cNvSpPr txBox="1"/>
          <p:nvPr/>
        </p:nvSpPr>
        <p:spPr>
          <a:xfrm>
            <a:off x="8934554" y="3392057"/>
            <a:ext cx="421208" cy="307777"/>
          </a:xfrm>
          <a:prstGeom prst="rect">
            <a:avLst/>
          </a:prstGeom>
          <a:noFill/>
        </p:spPr>
        <p:txBody>
          <a:bodyPr wrap="square" rtlCol="0">
            <a:spAutoFit/>
          </a:bodyPr>
          <a:lstStyle/>
          <a:p>
            <a:pPr algn="r"/>
            <a:r>
              <a:rPr lang="en-US" sz="1400" b="1" dirty="0"/>
              <a:t>VR</a:t>
            </a:r>
          </a:p>
        </p:txBody>
      </p:sp>
    </p:spTree>
    <p:extLst>
      <p:ext uri="{BB962C8B-B14F-4D97-AF65-F5344CB8AC3E}">
        <p14:creationId xmlns:p14="http://schemas.microsoft.com/office/powerpoint/2010/main" val="3911477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36F468-0224-4AF7-973E-F122A931FEDF}"/>
              </a:ext>
            </a:extLst>
          </p:cNvPr>
          <p:cNvSpPr>
            <a:spLocks noGrp="1"/>
          </p:cNvSpPr>
          <p:nvPr>
            <p:ph idx="1"/>
          </p:nvPr>
        </p:nvSpPr>
        <p:spPr>
          <a:xfrm>
            <a:off x="5693958" y="1052111"/>
            <a:ext cx="6689557" cy="5234480"/>
          </a:xfrm>
        </p:spPr>
        <p:txBody>
          <a:bodyPr>
            <a:normAutofit/>
          </a:bodyPr>
          <a:lstStyle/>
          <a:p>
            <a:r>
              <a:rPr lang="en-US" sz="2000" kern="0" dirty="0">
                <a:latin typeface="+mn-lt"/>
              </a:rPr>
              <a:t>Past studies: fatigued teams had increased errors and processing time at the individual level, but effects were attenuated by team membership</a:t>
            </a:r>
          </a:p>
          <a:p>
            <a:r>
              <a:rPr lang="en-US" dirty="0"/>
              <a:t>HERA</a:t>
            </a:r>
          </a:p>
          <a:p>
            <a:pPr lvl="1"/>
            <a:r>
              <a:rPr lang="en-US" dirty="0"/>
              <a:t>Acute sleep deprivation (awake 36 hours): leadership </a:t>
            </a:r>
          </a:p>
          <a:p>
            <a:pPr lvl="1"/>
            <a:r>
              <a:rPr lang="en-US" dirty="0"/>
              <a:t>Chronic fatigue (5hrs sleep M-F): cognition, support</a:t>
            </a:r>
          </a:p>
          <a:p>
            <a:pPr marL="0" indent="0">
              <a:buNone/>
            </a:pPr>
            <a:endParaRPr lang="en-US" dirty="0">
              <a:solidFill>
                <a:srgbClr val="0000FF"/>
              </a:solidFill>
            </a:endParaRPr>
          </a:p>
        </p:txBody>
      </p:sp>
      <p:sp>
        <p:nvSpPr>
          <p:cNvPr id="3" name="Title 1">
            <a:extLst>
              <a:ext uri="{FF2B5EF4-FFF2-40B4-BE49-F238E27FC236}">
                <a16:creationId xmlns:a16="http://schemas.microsoft.com/office/drawing/2014/main" id="{47132C8D-C8E4-45E0-A061-009646B1F1A4}"/>
              </a:ext>
            </a:extLst>
          </p:cNvPr>
          <p:cNvSpPr txBox="1">
            <a:spLocks/>
          </p:cNvSpPr>
          <p:nvPr/>
        </p:nvSpPr>
        <p:spPr>
          <a:xfrm>
            <a:off x="577188" y="453145"/>
            <a:ext cx="7679401" cy="496888"/>
          </a:xfrm>
          <a:prstGeom prst="rect">
            <a:avLst/>
          </a:prstGeom>
        </p:spPr>
        <p:txBody>
          <a:bodyPr vert="horz" lIns="91440" tIns="0" rIns="91440" bIns="0" rtlCol="0" anchor="b">
            <a:noAutofit/>
          </a:bodyPr>
          <a:lstStyle>
            <a:lvl1pPr indent="0">
              <a:lnSpc>
                <a:spcPct val="90000"/>
              </a:lnSpc>
              <a:spcBef>
                <a:spcPct val="0"/>
              </a:spcBef>
              <a:buNone/>
              <a:defRPr sz="3200" b="1">
                <a:solidFill>
                  <a:srgbClr val="00205C"/>
                </a:solidFill>
                <a:latin typeface="+mj-lt"/>
                <a:ea typeface="+mj-ea"/>
                <a:cs typeface="+mj-cs"/>
              </a:defRPr>
            </a:lvl1pPr>
            <a:lvl2pPr algn="ctr" rtl="0" eaLnBrk="0" fontAlgn="base" hangingPunct="0">
              <a:lnSpc>
                <a:spcPct val="87000"/>
              </a:lnSpc>
              <a:spcBef>
                <a:spcPct val="0"/>
              </a:spcBef>
              <a:spcAft>
                <a:spcPct val="0"/>
              </a:spcAft>
              <a:defRPr sz="2800" b="1">
                <a:solidFill>
                  <a:schemeClr val="tx2"/>
                </a:solidFill>
                <a:latin typeface="Microsoft Sans Serif" pitchFamily="34" charset="0"/>
              </a:defRPr>
            </a:lvl2pPr>
            <a:lvl3pPr algn="ctr" rtl="0" eaLnBrk="0" fontAlgn="base" hangingPunct="0">
              <a:lnSpc>
                <a:spcPct val="87000"/>
              </a:lnSpc>
              <a:spcBef>
                <a:spcPct val="0"/>
              </a:spcBef>
              <a:spcAft>
                <a:spcPct val="0"/>
              </a:spcAft>
              <a:defRPr sz="2800" b="1">
                <a:solidFill>
                  <a:schemeClr val="tx2"/>
                </a:solidFill>
                <a:latin typeface="Microsoft Sans Serif" pitchFamily="34" charset="0"/>
              </a:defRPr>
            </a:lvl3pPr>
            <a:lvl4pPr algn="ctr" rtl="0" eaLnBrk="0" fontAlgn="base" hangingPunct="0">
              <a:lnSpc>
                <a:spcPct val="87000"/>
              </a:lnSpc>
              <a:spcBef>
                <a:spcPct val="0"/>
              </a:spcBef>
              <a:spcAft>
                <a:spcPct val="0"/>
              </a:spcAft>
              <a:defRPr sz="2800" b="1">
                <a:solidFill>
                  <a:schemeClr val="tx2"/>
                </a:solidFill>
                <a:latin typeface="Microsoft Sans Serif" pitchFamily="34" charset="0"/>
              </a:defRPr>
            </a:lvl4pPr>
            <a:lvl5pPr algn="ctr" rtl="0" eaLnBrk="0" fontAlgn="base" hangingPunct="0">
              <a:lnSpc>
                <a:spcPct val="87000"/>
              </a:lnSpc>
              <a:spcBef>
                <a:spcPct val="0"/>
              </a:spcBef>
              <a:spcAft>
                <a:spcPct val="0"/>
              </a:spcAft>
              <a:defRPr sz="2800" b="1">
                <a:solidFill>
                  <a:schemeClr val="tx2"/>
                </a:solidFill>
                <a:latin typeface="Microsoft Sans Serif" pitchFamily="34" charset="0"/>
              </a:defRPr>
            </a:lvl5pPr>
            <a:lvl6pPr marL="457200" algn="ctr" rtl="0" eaLnBrk="0" fontAlgn="base" hangingPunct="0">
              <a:lnSpc>
                <a:spcPct val="87000"/>
              </a:lnSpc>
              <a:spcBef>
                <a:spcPct val="0"/>
              </a:spcBef>
              <a:spcAft>
                <a:spcPct val="0"/>
              </a:spcAft>
              <a:defRPr sz="2800" b="1">
                <a:solidFill>
                  <a:schemeClr val="tx2"/>
                </a:solidFill>
                <a:latin typeface="Microsoft Sans Serif" pitchFamily="34" charset="0"/>
              </a:defRPr>
            </a:lvl6pPr>
            <a:lvl7pPr marL="914400" algn="ctr" rtl="0" eaLnBrk="0" fontAlgn="base" hangingPunct="0">
              <a:lnSpc>
                <a:spcPct val="87000"/>
              </a:lnSpc>
              <a:spcBef>
                <a:spcPct val="0"/>
              </a:spcBef>
              <a:spcAft>
                <a:spcPct val="0"/>
              </a:spcAft>
              <a:defRPr sz="2800" b="1">
                <a:solidFill>
                  <a:schemeClr val="tx2"/>
                </a:solidFill>
                <a:latin typeface="Microsoft Sans Serif" pitchFamily="34" charset="0"/>
              </a:defRPr>
            </a:lvl7pPr>
            <a:lvl8pPr marL="1371600" algn="ctr" rtl="0" eaLnBrk="0" fontAlgn="base" hangingPunct="0">
              <a:lnSpc>
                <a:spcPct val="87000"/>
              </a:lnSpc>
              <a:spcBef>
                <a:spcPct val="0"/>
              </a:spcBef>
              <a:spcAft>
                <a:spcPct val="0"/>
              </a:spcAft>
              <a:defRPr sz="2800" b="1">
                <a:solidFill>
                  <a:schemeClr val="tx2"/>
                </a:solidFill>
                <a:latin typeface="Microsoft Sans Serif" pitchFamily="34" charset="0"/>
              </a:defRPr>
            </a:lvl8pPr>
            <a:lvl9pPr marL="1828800" algn="ctr" rtl="0" eaLnBrk="0" fontAlgn="base" hangingPunct="0">
              <a:lnSpc>
                <a:spcPct val="87000"/>
              </a:lnSpc>
              <a:spcBef>
                <a:spcPct val="0"/>
              </a:spcBef>
              <a:spcAft>
                <a:spcPct val="0"/>
              </a:spcAft>
              <a:defRPr sz="2800" b="1">
                <a:solidFill>
                  <a:schemeClr val="tx2"/>
                </a:solidFill>
                <a:latin typeface="Microsoft Sans Serif" pitchFamily="34" charset="0"/>
              </a:defRPr>
            </a:lvl9pPr>
          </a:lstStyle>
          <a:p>
            <a:r>
              <a:rPr lang="en-US" dirty="0"/>
              <a:t>Behavioral Biology of Teams</a:t>
            </a:r>
          </a:p>
        </p:txBody>
      </p:sp>
      <p:sp>
        <p:nvSpPr>
          <p:cNvPr id="4" name="TextBox 3">
            <a:extLst>
              <a:ext uri="{FF2B5EF4-FFF2-40B4-BE49-F238E27FC236}">
                <a16:creationId xmlns:a16="http://schemas.microsoft.com/office/drawing/2014/main" id="{80D4FA5C-C176-4ACD-A1EC-38C44708382F}"/>
              </a:ext>
            </a:extLst>
          </p:cNvPr>
          <p:cNvSpPr txBox="1"/>
          <p:nvPr/>
        </p:nvSpPr>
        <p:spPr>
          <a:xfrm>
            <a:off x="5693957" y="5805889"/>
            <a:ext cx="6689557" cy="253916"/>
          </a:xfrm>
          <a:prstGeom prst="rect">
            <a:avLst/>
          </a:prstGeom>
          <a:noFill/>
        </p:spPr>
        <p:txBody>
          <a:bodyPr wrap="square" rtlCol="0">
            <a:spAutoFit/>
          </a:bodyPr>
          <a:lstStyle/>
          <a:p>
            <a:r>
              <a:rPr lang="en-US" sz="1050" dirty="0">
                <a:latin typeface="+mn-lt"/>
              </a:rPr>
              <a:t>(Baranski, Thompson, et al., 2007; Burke, 2017; DeChurch, 2017; Bell, 2017; Roma, 2020; Banks, Landon, et al., 2019)</a:t>
            </a:r>
          </a:p>
        </p:txBody>
      </p:sp>
      <p:pic>
        <p:nvPicPr>
          <p:cNvPr id="7" name="Picture 6">
            <a:extLst>
              <a:ext uri="{FF2B5EF4-FFF2-40B4-BE49-F238E27FC236}">
                <a16:creationId xmlns:a16="http://schemas.microsoft.com/office/drawing/2014/main" id="{B318EAA7-67DF-4731-A488-762C42B4C51F}"/>
              </a:ext>
            </a:extLst>
          </p:cNvPr>
          <p:cNvPicPr>
            <a:picLocks noChangeAspect="1"/>
          </p:cNvPicPr>
          <p:nvPr/>
        </p:nvPicPr>
        <p:blipFill rotWithShape="1">
          <a:blip r:embed="rId3"/>
          <a:srcRect r="3603"/>
          <a:stretch/>
        </p:blipFill>
        <p:spPr>
          <a:xfrm>
            <a:off x="139618" y="1052111"/>
            <a:ext cx="5145447" cy="5069370"/>
          </a:xfrm>
          <a:prstGeom prst="rect">
            <a:avLst/>
          </a:prstGeom>
        </p:spPr>
      </p:pic>
      <p:grpSp>
        <p:nvGrpSpPr>
          <p:cNvPr id="8" name="Group 7">
            <a:extLst>
              <a:ext uri="{FF2B5EF4-FFF2-40B4-BE49-F238E27FC236}">
                <a16:creationId xmlns:a16="http://schemas.microsoft.com/office/drawing/2014/main" id="{0224BC6A-2F84-48A6-9645-6E59C6943F14}"/>
              </a:ext>
            </a:extLst>
          </p:cNvPr>
          <p:cNvGrpSpPr/>
          <p:nvPr/>
        </p:nvGrpSpPr>
        <p:grpSpPr>
          <a:xfrm>
            <a:off x="5922359" y="3087986"/>
            <a:ext cx="3542481" cy="2582122"/>
            <a:chOff x="8821522" y="1775735"/>
            <a:chExt cx="2960745" cy="1976270"/>
          </a:xfrm>
        </p:grpSpPr>
        <p:pic>
          <p:nvPicPr>
            <p:cNvPr id="9" name="Picture 2" descr="Two test subjects read in cramped sleeping quarters">
              <a:extLst>
                <a:ext uri="{FF2B5EF4-FFF2-40B4-BE49-F238E27FC236}">
                  <a16:creationId xmlns:a16="http://schemas.microsoft.com/office/drawing/2014/main" id="{DAC63C65-CFFC-41ED-9F66-66290F60AA6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21522" y="1775735"/>
              <a:ext cx="2960745" cy="197627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C68C59E-7058-43FD-9AD4-F29A18E669AF}"/>
                </a:ext>
              </a:extLst>
            </p:cNvPr>
            <p:cNvSpPr txBox="1"/>
            <p:nvPr/>
          </p:nvSpPr>
          <p:spPr>
            <a:xfrm>
              <a:off x="8914751" y="3490874"/>
              <a:ext cx="1742026" cy="261131"/>
            </a:xfrm>
            <a:prstGeom prst="rect">
              <a:avLst/>
            </a:prstGeom>
            <a:noFill/>
          </p:spPr>
          <p:txBody>
            <a:bodyPr wrap="square" rtlCol="0">
              <a:spAutoFit/>
            </a:bodyPr>
            <a:lstStyle/>
            <a:p>
              <a:r>
                <a:rPr lang="en-US" sz="1400" dirty="0">
                  <a:solidFill>
                    <a:schemeClr val="bg1"/>
                  </a:solidFill>
                  <a:latin typeface="+mn-lt"/>
                </a:rPr>
                <a:t>HERA crew quarters</a:t>
              </a:r>
            </a:p>
          </p:txBody>
        </p:sp>
      </p:grpSp>
      <p:pic>
        <p:nvPicPr>
          <p:cNvPr id="13" name="Picture 2" descr="http://www.nasa.gov/sites/default/files/hera-main-photo-jsc2013e094867_0.jpg">
            <a:extLst>
              <a:ext uri="{FF2B5EF4-FFF2-40B4-BE49-F238E27FC236}">
                <a16:creationId xmlns:a16="http://schemas.microsoft.com/office/drawing/2014/main" id="{59ED3334-C895-4BFB-AD61-52BAE976AC7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261" t="9078" r="4237" b="15890"/>
          <a:stretch/>
        </p:blipFill>
        <p:spPr bwMode="auto">
          <a:xfrm>
            <a:off x="9693240" y="4261208"/>
            <a:ext cx="2047487" cy="127312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BA31D52A-8916-4B43-BD11-CFEE6044C5C4}"/>
              </a:ext>
            </a:extLst>
          </p:cNvPr>
          <p:cNvSpPr txBox="1"/>
          <p:nvPr/>
        </p:nvSpPr>
        <p:spPr>
          <a:xfrm>
            <a:off x="139617" y="5725098"/>
            <a:ext cx="1890165" cy="415498"/>
          </a:xfrm>
          <a:prstGeom prst="rect">
            <a:avLst/>
          </a:prstGeom>
          <a:noFill/>
        </p:spPr>
        <p:txBody>
          <a:bodyPr wrap="square" rtlCol="0">
            <a:spAutoFit/>
          </a:bodyPr>
          <a:lstStyle/>
          <a:p>
            <a:r>
              <a:rPr lang="en-US" sz="1050" dirty="0">
                <a:latin typeface="+mn-lt"/>
              </a:rPr>
              <a:t>(Landon, …, Roma, 2019, </a:t>
            </a:r>
            <a:r>
              <a:rPr lang="en-US" sz="1050" i="1" dirty="0">
                <a:latin typeface="+mn-lt"/>
              </a:rPr>
              <a:t>Frontiers in Psychology</a:t>
            </a:r>
            <a:r>
              <a:rPr lang="en-US" sz="1050" dirty="0">
                <a:latin typeface="+mn-lt"/>
              </a:rPr>
              <a:t>)</a:t>
            </a:r>
          </a:p>
        </p:txBody>
      </p:sp>
    </p:spTree>
    <p:extLst>
      <p:ext uri="{BB962C8B-B14F-4D97-AF65-F5344CB8AC3E}">
        <p14:creationId xmlns:p14="http://schemas.microsoft.com/office/powerpoint/2010/main" val="4229497900"/>
      </p:ext>
    </p:extLst>
  </p:cSld>
  <p:clrMapOvr>
    <a:masterClrMapping/>
  </p:clrMapOvr>
  <p:transition spd="slow">
    <p:wipe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NASA astronauts Anne McClain (background) and Serena Auñón-Chancellor are pictured inside the U.S. Destiny laboratory module. McClain watches as Auñón-Chancellor trains on the robotics workstation ahead of the rendezvous and capture of the SpaceX Dragon cargo craft on Dec. 8, 2018.">
            <a:extLst>
              <a:ext uri="{FF2B5EF4-FFF2-40B4-BE49-F238E27FC236}">
                <a16:creationId xmlns:a16="http://schemas.microsoft.com/office/drawing/2014/main" id="{B1252495-23F2-45CF-9666-9F7BB8638B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6161" y="1379513"/>
            <a:ext cx="5800463" cy="38669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 name="Picture 2" descr="D:\Documents and Settings\gbeven\My Documents\My Pictures\Nicloe on ISS TEVIS.jpg">
            <a:extLst>
              <a:ext uri="{FF2B5EF4-FFF2-40B4-BE49-F238E27FC236}">
                <a16:creationId xmlns:a16="http://schemas.microsoft.com/office/drawing/2014/main" id="{394B336C-A4D0-419A-8BC0-48C4B0164261}"/>
              </a:ext>
            </a:extLst>
          </p:cNvPr>
          <p:cNvPicPr>
            <a:picLocks noChangeAspect="1" noChangeArrowheads="1"/>
          </p:cNvPicPr>
          <p:nvPr/>
        </p:nvPicPr>
        <p:blipFill rotWithShape="1">
          <a:blip r:embed="rId4" cstate="print"/>
          <a:srcRect/>
          <a:stretch/>
        </p:blipFill>
        <p:spPr bwMode="auto">
          <a:xfrm>
            <a:off x="138754" y="1275302"/>
            <a:ext cx="2300217" cy="3366365"/>
          </a:xfrm>
          <a:prstGeom prst="rect">
            <a:avLst/>
          </a:prstGeom>
          <a:ln>
            <a:solidFill>
              <a:schemeClr val="tx1"/>
            </a:solidFill>
          </a:ln>
          <a:effectLst>
            <a:outerShdw dist="50800" dir="5400000" algn="ctr" rotWithShape="0">
              <a:srgbClr val="000000">
                <a:alpha val="43137"/>
              </a:srgbClr>
            </a:outerShdw>
          </a:effectLst>
        </p:spPr>
      </p:pic>
      <p:pic>
        <p:nvPicPr>
          <p:cNvPr id="5" name="Picture 2" descr="D:\Documents and Settings\gbeven\My Documents\My Pictures\Dinner time on ISS.bmp">
            <a:extLst>
              <a:ext uri="{FF2B5EF4-FFF2-40B4-BE49-F238E27FC236}">
                <a16:creationId xmlns:a16="http://schemas.microsoft.com/office/drawing/2014/main" id="{20345659-205E-4D15-9857-F9E024192B18}"/>
              </a:ext>
            </a:extLst>
          </p:cNvPr>
          <p:cNvPicPr>
            <a:picLocks noChangeAspect="1" noChangeArrowheads="1"/>
          </p:cNvPicPr>
          <p:nvPr/>
        </p:nvPicPr>
        <p:blipFill rotWithShape="1">
          <a:blip r:embed="rId5" cstate="print"/>
          <a:srcRect l="5369" t="9142" r="7217"/>
          <a:stretch/>
        </p:blipFill>
        <p:spPr bwMode="auto">
          <a:xfrm>
            <a:off x="2058203" y="2886907"/>
            <a:ext cx="4485816" cy="3282051"/>
          </a:xfrm>
          <a:prstGeom prst="rect">
            <a:avLst/>
          </a:prstGeom>
          <a:ln>
            <a:solidFill>
              <a:schemeClr val="tx1"/>
            </a:solidFill>
          </a:ln>
          <a:effectLst/>
        </p:spPr>
      </p:pic>
      <p:sp>
        <p:nvSpPr>
          <p:cNvPr id="6" name="Title 1">
            <a:extLst>
              <a:ext uri="{FF2B5EF4-FFF2-40B4-BE49-F238E27FC236}">
                <a16:creationId xmlns:a16="http://schemas.microsoft.com/office/drawing/2014/main" id="{77D80BE4-E638-48DE-9938-582111BB591C}"/>
              </a:ext>
            </a:extLst>
          </p:cNvPr>
          <p:cNvSpPr txBox="1">
            <a:spLocks/>
          </p:cNvSpPr>
          <p:nvPr/>
        </p:nvSpPr>
        <p:spPr>
          <a:xfrm>
            <a:off x="577188" y="453145"/>
            <a:ext cx="7679401" cy="496888"/>
          </a:xfrm>
          <a:prstGeom prst="rect">
            <a:avLst/>
          </a:prstGeom>
        </p:spPr>
        <p:txBody>
          <a:bodyPr vert="horz" lIns="91440" tIns="0" rIns="91440" bIns="0" rtlCol="0" anchor="b">
            <a:noAutofit/>
          </a:bodyPr>
          <a:lstStyle>
            <a:lvl1pPr indent="0">
              <a:lnSpc>
                <a:spcPct val="90000"/>
              </a:lnSpc>
              <a:spcBef>
                <a:spcPct val="0"/>
              </a:spcBef>
              <a:buNone/>
              <a:defRPr sz="3200" b="1">
                <a:solidFill>
                  <a:srgbClr val="00205C"/>
                </a:solidFill>
                <a:latin typeface="+mj-lt"/>
                <a:ea typeface="+mj-ea"/>
                <a:cs typeface="+mj-cs"/>
              </a:defRPr>
            </a:lvl1pPr>
            <a:lvl2pPr algn="ctr" rtl="0" eaLnBrk="0" fontAlgn="base" hangingPunct="0">
              <a:lnSpc>
                <a:spcPct val="87000"/>
              </a:lnSpc>
              <a:spcBef>
                <a:spcPct val="0"/>
              </a:spcBef>
              <a:spcAft>
                <a:spcPct val="0"/>
              </a:spcAft>
              <a:defRPr sz="2800" b="1">
                <a:solidFill>
                  <a:schemeClr val="tx2"/>
                </a:solidFill>
                <a:latin typeface="Microsoft Sans Serif" pitchFamily="34" charset="0"/>
              </a:defRPr>
            </a:lvl2pPr>
            <a:lvl3pPr algn="ctr" rtl="0" eaLnBrk="0" fontAlgn="base" hangingPunct="0">
              <a:lnSpc>
                <a:spcPct val="87000"/>
              </a:lnSpc>
              <a:spcBef>
                <a:spcPct val="0"/>
              </a:spcBef>
              <a:spcAft>
                <a:spcPct val="0"/>
              </a:spcAft>
              <a:defRPr sz="2800" b="1">
                <a:solidFill>
                  <a:schemeClr val="tx2"/>
                </a:solidFill>
                <a:latin typeface="Microsoft Sans Serif" pitchFamily="34" charset="0"/>
              </a:defRPr>
            </a:lvl3pPr>
            <a:lvl4pPr algn="ctr" rtl="0" eaLnBrk="0" fontAlgn="base" hangingPunct="0">
              <a:lnSpc>
                <a:spcPct val="87000"/>
              </a:lnSpc>
              <a:spcBef>
                <a:spcPct val="0"/>
              </a:spcBef>
              <a:spcAft>
                <a:spcPct val="0"/>
              </a:spcAft>
              <a:defRPr sz="2800" b="1">
                <a:solidFill>
                  <a:schemeClr val="tx2"/>
                </a:solidFill>
                <a:latin typeface="Microsoft Sans Serif" pitchFamily="34" charset="0"/>
              </a:defRPr>
            </a:lvl4pPr>
            <a:lvl5pPr algn="ctr" rtl="0" eaLnBrk="0" fontAlgn="base" hangingPunct="0">
              <a:lnSpc>
                <a:spcPct val="87000"/>
              </a:lnSpc>
              <a:spcBef>
                <a:spcPct val="0"/>
              </a:spcBef>
              <a:spcAft>
                <a:spcPct val="0"/>
              </a:spcAft>
              <a:defRPr sz="2800" b="1">
                <a:solidFill>
                  <a:schemeClr val="tx2"/>
                </a:solidFill>
                <a:latin typeface="Microsoft Sans Serif" pitchFamily="34" charset="0"/>
              </a:defRPr>
            </a:lvl5pPr>
            <a:lvl6pPr marL="457200" algn="ctr" rtl="0" eaLnBrk="0" fontAlgn="base" hangingPunct="0">
              <a:lnSpc>
                <a:spcPct val="87000"/>
              </a:lnSpc>
              <a:spcBef>
                <a:spcPct val="0"/>
              </a:spcBef>
              <a:spcAft>
                <a:spcPct val="0"/>
              </a:spcAft>
              <a:defRPr sz="2800" b="1">
                <a:solidFill>
                  <a:schemeClr val="tx2"/>
                </a:solidFill>
                <a:latin typeface="Microsoft Sans Serif" pitchFamily="34" charset="0"/>
              </a:defRPr>
            </a:lvl6pPr>
            <a:lvl7pPr marL="914400" algn="ctr" rtl="0" eaLnBrk="0" fontAlgn="base" hangingPunct="0">
              <a:lnSpc>
                <a:spcPct val="87000"/>
              </a:lnSpc>
              <a:spcBef>
                <a:spcPct val="0"/>
              </a:spcBef>
              <a:spcAft>
                <a:spcPct val="0"/>
              </a:spcAft>
              <a:defRPr sz="2800" b="1">
                <a:solidFill>
                  <a:schemeClr val="tx2"/>
                </a:solidFill>
                <a:latin typeface="Microsoft Sans Serif" pitchFamily="34" charset="0"/>
              </a:defRPr>
            </a:lvl7pPr>
            <a:lvl8pPr marL="1371600" algn="ctr" rtl="0" eaLnBrk="0" fontAlgn="base" hangingPunct="0">
              <a:lnSpc>
                <a:spcPct val="87000"/>
              </a:lnSpc>
              <a:spcBef>
                <a:spcPct val="0"/>
              </a:spcBef>
              <a:spcAft>
                <a:spcPct val="0"/>
              </a:spcAft>
              <a:defRPr sz="2800" b="1">
                <a:solidFill>
                  <a:schemeClr val="tx2"/>
                </a:solidFill>
                <a:latin typeface="Microsoft Sans Serif" pitchFamily="34" charset="0"/>
              </a:defRPr>
            </a:lvl8pPr>
            <a:lvl9pPr marL="1828800" algn="ctr" rtl="0" eaLnBrk="0" fontAlgn="base" hangingPunct="0">
              <a:lnSpc>
                <a:spcPct val="87000"/>
              </a:lnSpc>
              <a:spcBef>
                <a:spcPct val="0"/>
              </a:spcBef>
              <a:spcAft>
                <a:spcPct val="0"/>
              </a:spcAft>
              <a:defRPr sz="2800" b="1">
                <a:solidFill>
                  <a:schemeClr val="tx2"/>
                </a:solidFill>
                <a:latin typeface="Microsoft Sans Serif" pitchFamily="34" charset="0"/>
              </a:defRPr>
            </a:lvl9pPr>
          </a:lstStyle>
          <a:p>
            <a:r>
              <a:rPr lang="en-US" dirty="0"/>
              <a:t>Behavioral Biology of Teams</a:t>
            </a:r>
          </a:p>
        </p:txBody>
      </p:sp>
      <p:grpSp>
        <p:nvGrpSpPr>
          <p:cNvPr id="11" name="Group 10">
            <a:extLst>
              <a:ext uri="{FF2B5EF4-FFF2-40B4-BE49-F238E27FC236}">
                <a16:creationId xmlns:a16="http://schemas.microsoft.com/office/drawing/2014/main" id="{1D2F1547-0C19-4A6D-9F90-70704D15A240}"/>
              </a:ext>
            </a:extLst>
          </p:cNvPr>
          <p:cNvGrpSpPr/>
          <p:nvPr/>
        </p:nvGrpSpPr>
        <p:grpSpPr>
          <a:xfrm>
            <a:off x="2813934" y="1023362"/>
            <a:ext cx="3205908" cy="1727980"/>
            <a:chOff x="2809301" y="960136"/>
            <a:chExt cx="3205908" cy="1727980"/>
          </a:xfrm>
        </p:grpSpPr>
        <p:sp>
          <p:nvSpPr>
            <p:cNvPr id="3" name="Rectangle 2">
              <a:extLst>
                <a:ext uri="{FF2B5EF4-FFF2-40B4-BE49-F238E27FC236}">
                  <a16:creationId xmlns:a16="http://schemas.microsoft.com/office/drawing/2014/main" id="{5A67C821-43C0-445B-830E-8D69AEA09F5D}"/>
                </a:ext>
              </a:extLst>
            </p:cNvPr>
            <p:cNvSpPr/>
            <p:nvPr/>
          </p:nvSpPr>
          <p:spPr>
            <a:xfrm>
              <a:off x="2809301" y="1063564"/>
              <a:ext cx="3205908" cy="1624552"/>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s://3c1703fe8d.site.internapcdn.net/newman/gfx/news/hires/2017/2-astronautsbr.png">
              <a:extLst>
                <a:ext uri="{FF2B5EF4-FFF2-40B4-BE49-F238E27FC236}">
                  <a16:creationId xmlns:a16="http://schemas.microsoft.com/office/drawing/2014/main" id="{36098FF0-655E-4C78-AEED-156F5FF32AE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772"/>
            <a:stretch/>
          </p:blipFill>
          <p:spPr bwMode="auto">
            <a:xfrm>
              <a:off x="2972396" y="1252040"/>
              <a:ext cx="2945480" cy="1269634"/>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1F03E787-7A55-4ED2-80D0-BDB7631CCF94}"/>
                </a:ext>
              </a:extLst>
            </p:cNvPr>
            <p:cNvSpPr txBox="1">
              <a:spLocks/>
            </p:cNvSpPr>
            <p:nvPr/>
          </p:nvSpPr>
          <p:spPr bwMode="auto">
            <a:xfrm>
              <a:off x="3498857" y="960136"/>
              <a:ext cx="1850185" cy="496889"/>
            </a:xfrm>
            <a:prstGeom prst="rect">
              <a:avLst/>
            </a:prstGeom>
            <a:noFill/>
            <a:ln w="9525">
              <a:noFill/>
              <a:miter lim="800000"/>
              <a:headEnd/>
              <a:tailEnd/>
            </a:ln>
            <a:effectLst/>
          </p:spPr>
          <p:txBody>
            <a:bodyPr vert="horz" wrap="square" lIns="90488" tIns="44450" rIns="90488" bIns="44450" numCol="1" anchor="ctr" anchorCtr="0" compatLnSpc="1">
              <a:prstTxWarp prst="textNoShape">
                <a:avLst/>
              </a:prstTxWarp>
            </a:bodyPr>
            <a:lstStyle>
              <a:lvl1pPr algn="ctr" rtl="0" eaLnBrk="1" fontAlgn="base" hangingPunct="1">
                <a:lnSpc>
                  <a:spcPct val="87000"/>
                </a:lnSpc>
                <a:spcBef>
                  <a:spcPct val="0"/>
                </a:spcBef>
                <a:spcAft>
                  <a:spcPct val="0"/>
                </a:spcAft>
                <a:defRPr sz="2800" b="1">
                  <a:solidFill>
                    <a:schemeClr val="tx2"/>
                  </a:solidFill>
                  <a:latin typeface="+mj-lt"/>
                  <a:ea typeface="+mj-ea"/>
                  <a:cs typeface="+mj-cs"/>
                </a:defRPr>
              </a:lvl1pPr>
              <a:lvl2pPr algn="ctr" rtl="0" eaLnBrk="1" fontAlgn="base" hangingPunct="1">
                <a:lnSpc>
                  <a:spcPct val="87000"/>
                </a:lnSpc>
                <a:spcBef>
                  <a:spcPct val="0"/>
                </a:spcBef>
                <a:spcAft>
                  <a:spcPct val="0"/>
                </a:spcAft>
                <a:defRPr sz="2800" b="1">
                  <a:solidFill>
                    <a:schemeClr val="tx2"/>
                  </a:solidFill>
                  <a:latin typeface="Microsoft Sans Serif" pitchFamily="34" charset="0"/>
                </a:defRPr>
              </a:lvl2pPr>
              <a:lvl3pPr algn="ctr" rtl="0" eaLnBrk="1" fontAlgn="base" hangingPunct="1">
                <a:lnSpc>
                  <a:spcPct val="87000"/>
                </a:lnSpc>
                <a:spcBef>
                  <a:spcPct val="0"/>
                </a:spcBef>
                <a:spcAft>
                  <a:spcPct val="0"/>
                </a:spcAft>
                <a:defRPr sz="2800" b="1">
                  <a:solidFill>
                    <a:schemeClr val="tx2"/>
                  </a:solidFill>
                  <a:latin typeface="Microsoft Sans Serif" pitchFamily="34" charset="0"/>
                </a:defRPr>
              </a:lvl3pPr>
              <a:lvl4pPr algn="ctr" rtl="0" eaLnBrk="1" fontAlgn="base" hangingPunct="1">
                <a:lnSpc>
                  <a:spcPct val="87000"/>
                </a:lnSpc>
                <a:spcBef>
                  <a:spcPct val="0"/>
                </a:spcBef>
                <a:spcAft>
                  <a:spcPct val="0"/>
                </a:spcAft>
                <a:defRPr sz="2800" b="1">
                  <a:solidFill>
                    <a:schemeClr val="tx2"/>
                  </a:solidFill>
                  <a:latin typeface="Microsoft Sans Serif" pitchFamily="34" charset="0"/>
                </a:defRPr>
              </a:lvl4pPr>
              <a:lvl5pPr algn="ctr" rtl="0" eaLnBrk="1" fontAlgn="base" hangingPunct="1">
                <a:lnSpc>
                  <a:spcPct val="87000"/>
                </a:lnSpc>
                <a:spcBef>
                  <a:spcPct val="0"/>
                </a:spcBef>
                <a:spcAft>
                  <a:spcPct val="0"/>
                </a:spcAft>
                <a:defRPr sz="2800" b="1">
                  <a:solidFill>
                    <a:schemeClr val="tx2"/>
                  </a:solidFill>
                  <a:latin typeface="Microsoft Sans Serif" pitchFamily="34" charset="0"/>
                </a:defRPr>
              </a:lvl5pPr>
              <a:lvl6pPr marL="457200" algn="ctr" rtl="0" eaLnBrk="1" fontAlgn="base" hangingPunct="1">
                <a:lnSpc>
                  <a:spcPct val="87000"/>
                </a:lnSpc>
                <a:spcBef>
                  <a:spcPct val="0"/>
                </a:spcBef>
                <a:spcAft>
                  <a:spcPct val="0"/>
                </a:spcAft>
                <a:defRPr sz="2800" b="1">
                  <a:solidFill>
                    <a:schemeClr val="tx2"/>
                  </a:solidFill>
                  <a:latin typeface="Microsoft Sans Serif" pitchFamily="34" charset="0"/>
                </a:defRPr>
              </a:lvl6pPr>
              <a:lvl7pPr marL="914400" algn="ctr" rtl="0" eaLnBrk="1" fontAlgn="base" hangingPunct="1">
                <a:lnSpc>
                  <a:spcPct val="87000"/>
                </a:lnSpc>
                <a:spcBef>
                  <a:spcPct val="0"/>
                </a:spcBef>
                <a:spcAft>
                  <a:spcPct val="0"/>
                </a:spcAft>
                <a:defRPr sz="2800" b="1">
                  <a:solidFill>
                    <a:schemeClr val="tx2"/>
                  </a:solidFill>
                  <a:latin typeface="Microsoft Sans Serif" pitchFamily="34" charset="0"/>
                </a:defRPr>
              </a:lvl7pPr>
              <a:lvl8pPr marL="1371600" algn="ctr" rtl="0" eaLnBrk="1" fontAlgn="base" hangingPunct="1">
                <a:lnSpc>
                  <a:spcPct val="87000"/>
                </a:lnSpc>
                <a:spcBef>
                  <a:spcPct val="0"/>
                </a:spcBef>
                <a:spcAft>
                  <a:spcPct val="0"/>
                </a:spcAft>
                <a:defRPr sz="2800" b="1">
                  <a:solidFill>
                    <a:schemeClr val="tx2"/>
                  </a:solidFill>
                  <a:latin typeface="Microsoft Sans Serif" pitchFamily="34" charset="0"/>
                </a:defRPr>
              </a:lvl8pPr>
              <a:lvl9pPr marL="1828800" algn="ctr" rtl="0" eaLnBrk="1" fontAlgn="base" hangingPunct="1">
                <a:lnSpc>
                  <a:spcPct val="87000"/>
                </a:lnSpc>
                <a:spcBef>
                  <a:spcPct val="0"/>
                </a:spcBef>
                <a:spcAft>
                  <a:spcPct val="0"/>
                </a:spcAft>
                <a:defRPr sz="2800" b="1">
                  <a:solidFill>
                    <a:schemeClr val="tx2"/>
                  </a:solidFill>
                  <a:latin typeface="Microsoft Sans Serif" pitchFamily="34" charset="0"/>
                </a:defRPr>
              </a:lvl9pPr>
            </a:lstStyle>
            <a:p>
              <a:r>
                <a:rPr lang="en-US" sz="2000" kern="0" dirty="0">
                  <a:solidFill>
                    <a:schemeClr val="tx1"/>
                  </a:solidFill>
                </a:rPr>
                <a:t>Bed rest brains</a:t>
              </a:r>
            </a:p>
          </p:txBody>
        </p:sp>
      </p:grpSp>
      <p:sp>
        <p:nvSpPr>
          <p:cNvPr id="10" name="Title 1">
            <a:extLst>
              <a:ext uri="{FF2B5EF4-FFF2-40B4-BE49-F238E27FC236}">
                <a16:creationId xmlns:a16="http://schemas.microsoft.com/office/drawing/2014/main" id="{BEBC8EE4-79F7-46EB-B668-F5C240F83F9C}"/>
              </a:ext>
            </a:extLst>
          </p:cNvPr>
          <p:cNvSpPr txBox="1">
            <a:spLocks/>
          </p:cNvSpPr>
          <p:nvPr/>
        </p:nvSpPr>
        <p:spPr bwMode="auto">
          <a:xfrm>
            <a:off x="3632592" y="2354385"/>
            <a:ext cx="1634354" cy="496889"/>
          </a:xfrm>
          <a:prstGeom prst="rect">
            <a:avLst/>
          </a:prstGeom>
          <a:noFill/>
          <a:ln w="9525">
            <a:noFill/>
            <a:miter lim="800000"/>
            <a:headEnd/>
            <a:tailEnd/>
          </a:ln>
          <a:effectLst/>
        </p:spPr>
        <p:txBody>
          <a:bodyPr vert="horz" wrap="square" lIns="90488" tIns="44450" rIns="90488" bIns="44450" numCol="1" anchor="ctr" anchorCtr="0" compatLnSpc="1">
            <a:prstTxWarp prst="textNoShape">
              <a:avLst/>
            </a:prstTxWarp>
          </a:bodyPr>
          <a:lstStyle>
            <a:lvl1pPr algn="ctr" rtl="0" eaLnBrk="1" fontAlgn="base" hangingPunct="1">
              <a:lnSpc>
                <a:spcPct val="87000"/>
              </a:lnSpc>
              <a:spcBef>
                <a:spcPct val="0"/>
              </a:spcBef>
              <a:spcAft>
                <a:spcPct val="0"/>
              </a:spcAft>
              <a:defRPr sz="2800" b="1">
                <a:solidFill>
                  <a:schemeClr val="tx2"/>
                </a:solidFill>
                <a:latin typeface="+mj-lt"/>
                <a:ea typeface="+mj-ea"/>
                <a:cs typeface="+mj-cs"/>
              </a:defRPr>
            </a:lvl1pPr>
            <a:lvl2pPr algn="ctr" rtl="0" eaLnBrk="1" fontAlgn="base" hangingPunct="1">
              <a:lnSpc>
                <a:spcPct val="87000"/>
              </a:lnSpc>
              <a:spcBef>
                <a:spcPct val="0"/>
              </a:spcBef>
              <a:spcAft>
                <a:spcPct val="0"/>
              </a:spcAft>
              <a:defRPr sz="2800" b="1">
                <a:solidFill>
                  <a:schemeClr val="tx2"/>
                </a:solidFill>
                <a:latin typeface="Microsoft Sans Serif" pitchFamily="34" charset="0"/>
              </a:defRPr>
            </a:lvl2pPr>
            <a:lvl3pPr algn="ctr" rtl="0" eaLnBrk="1" fontAlgn="base" hangingPunct="1">
              <a:lnSpc>
                <a:spcPct val="87000"/>
              </a:lnSpc>
              <a:spcBef>
                <a:spcPct val="0"/>
              </a:spcBef>
              <a:spcAft>
                <a:spcPct val="0"/>
              </a:spcAft>
              <a:defRPr sz="2800" b="1">
                <a:solidFill>
                  <a:schemeClr val="tx2"/>
                </a:solidFill>
                <a:latin typeface="Microsoft Sans Serif" pitchFamily="34" charset="0"/>
              </a:defRPr>
            </a:lvl3pPr>
            <a:lvl4pPr algn="ctr" rtl="0" eaLnBrk="1" fontAlgn="base" hangingPunct="1">
              <a:lnSpc>
                <a:spcPct val="87000"/>
              </a:lnSpc>
              <a:spcBef>
                <a:spcPct val="0"/>
              </a:spcBef>
              <a:spcAft>
                <a:spcPct val="0"/>
              </a:spcAft>
              <a:defRPr sz="2800" b="1">
                <a:solidFill>
                  <a:schemeClr val="tx2"/>
                </a:solidFill>
                <a:latin typeface="Microsoft Sans Serif" pitchFamily="34" charset="0"/>
              </a:defRPr>
            </a:lvl4pPr>
            <a:lvl5pPr algn="ctr" rtl="0" eaLnBrk="1" fontAlgn="base" hangingPunct="1">
              <a:lnSpc>
                <a:spcPct val="87000"/>
              </a:lnSpc>
              <a:spcBef>
                <a:spcPct val="0"/>
              </a:spcBef>
              <a:spcAft>
                <a:spcPct val="0"/>
              </a:spcAft>
              <a:defRPr sz="2800" b="1">
                <a:solidFill>
                  <a:schemeClr val="tx2"/>
                </a:solidFill>
                <a:latin typeface="Microsoft Sans Serif" pitchFamily="34" charset="0"/>
              </a:defRPr>
            </a:lvl5pPr>
            <a:lvl6pPr marL="457200" algn="ctr" rtl="0" eaLnBrk="1" fontAlgn="base" hangingPunct="1">
              <a:lnSpc>
                <a:spcPct val="87000"/>
              </a:lnSpc>
              <a:spcBef>
                <a:spcPct val="0"/>
              </a:spcBef>
              <a:spcAft>
                <a:spcPct val="0"/>
              </a:spcAft>
              <a:defRPr sz="2800" b="1">
                <a:solidFill>
                  <a:schemeClr val="tx2"/>
                </a:solidFill>
                <a:latin typeface="Microsoft Sans Serif" pitchFamily="34" charset="0"/>
              </a:defRPr>
            </a:lvl6pPr>
            <a:lvl7pPr marL="914400" algn="ctr" rtl="0" eaLnBrk="1" fontAlgn="base" hangingPunct="1">
              <a:lnSpc>
                <a:spcPct val="87000"/>
              </a:lnSpc>
              <a:spcBef>
                <a:spcPct val="0"/>
              </a:spcBef>
              <a:spcAft>
                <a:spcPct val="0"/>
              </a:spcAft>
              <a:defRPr sz="2800" b="1">
                <a:solidFill>
                  <a:schemeClr val="tx2"/>
                </a:solidFill>
                <a:latin typeface="Microsoft Sans Serif" pitchFamily="34" charset="0"/>
              </a:defRPr>
            </a:lvl7pPr>
            <a:lvl8pPr marL="1371600" algn="ctr" rtl="0" eaLnBrk="1" fontAlgn="base" hangingPunct="1">
              <a:lnSpc>
                <a:spcPct val="87000"/>
              </a:lnSpc>
              <a:spcBef>
                <a:spcPct val="0"/>
              </a:spcBef>
              <a:spcAft>
                <a:spcPct val="0"/>
              </a:spcAft>
              <a:defRPr sz="2800" b="1">
                <a:solidFill>
                  <a:schemeClr val="tx2"/>
                </a:solidFill>
                <a:latin typeface="Microsoft Sans Serif" pitchFamily="34" charset="0"/>
              </a:defRPr>
            </a:lvl8pPr>
            <a:lvl9pPr marL="1828800" algn="ctr" rtl="0" eaLnBrk="1" fontAlgn="base" hangingPunct="1">
              <a:lnSpc>
                <a:spcPct val="87000"/>
              </a:lnSpc>
              <a:spcBef>
                <a:spcPct val="0"/>
              </a:spcBef>
              <a:spcAft>
                <a:spcPct val="0"/>
              </a:spcAft>
              <a:defRPr sz="2800" b="1">
                <a:solidFill>
                  <a:schemeClr val="tx2"/>
                </a:solidFill>
                <a:latin typeface="Microsoft Sans Serif" pitchFamily="34" charset="0"/>
              </a:defRPr>
            </a:lvl9pPr>
          </a:lstStyle>
          <a:p>
            <a:r>
              <a:rPr lang="en-US" sz="2000" kern="0" dirty="0">
                <a:solidFill>
                  <a:schemeClr val="tx1"/>
                </a:solidFill>
              </a:rPr>
              <a:t>Space brains</a:t>
            </a:r>
          </a:p>
        </p:txBody>
      </p:sp>
      <p:sp>
        <p:nvSpPr>
          <p:cNvPr id="13" name="TextBox 12">
            <a:extLst>
              <a:ext uri="{FF2B5EF4-FFF2-40B4-BE49-F238E27FC236}">
                <a16:creationId xmlns:a16="http://schemas.microsoft.com/office/drawing/2014/main" id="{50B5A70D-A81A-468E-B5FA-E66D633CAA06}"/>
              </a:ext>
            </a:extLst>
          </p:cNvPr>
          <p:cNvSpPr txBox="1"/>
          <p:nvPr/>
        </p:nvSpPr>
        <p:spPr>
          <a:xfrm>
            <a:off x="102055" y="4641667"/>
            <a:ext cx="1682932" cy="369332"/>
          </a:xfrm>
          <a:prstGeom prst="rect">
            <a:avLst/>
          </a:prstGeom>
          <a:noFill/>
        </p:spPr>
        <p:txBody>
          <a:bodyPr wrap="square" rtlCol="0">
            <a:spAutoFit/>
          </a:bodyPr>
          <a:lstStyle/>
          <a:p>
            <a:r>
              <a:rPr lang="en-US" b="1" dirty="0"/>
              <a:t>exercise</a:t>
            </a:r>
          </a:p>
        </p:txBody>
      </p:sp>
      <p:sp>
        <p:nvSpPr>
          <p:cNvPr id="14" name="TextBox 13">
            <a:extLst>
              <a:ext uri="{FF2B5EF4-FFF2-40B4-BE49-F238E27FC236}">
                <a16:creationId xmlns:a16="http://schemas.microsoft.com/office/drawing/2014/main" id="{D0DBE4FC-395A-4346-8D42-27C80D1AD0AB}"/>
              </a:ext>
            </a:extLst>
          </p:cNvPr>
          <p:cNvSpPr txBox="1"/>
          <p:nvPr/>
        </p:nvSpPr>
        <p:spPr>
          <a:xfrm>
            <a:off x="6544019" y="5722984"/>
            <a:ext cx="1784267" cy="369332"/>
          </a:xfrm>
          <a:prstGeom prst="rect">
            <a:avLst/>
          </a:prstGeom>
          <a:noFill/>
        </p:spPr>
        <p:txBody>
          <a:bodyPr wrap="square" rtlCol="0">
            <a:spAutoFit/>
          </a:bodyPr>
          <a:lstStyle/>
          <a:p>
            <a:r>
              <a:rPr lang="en-US" b="1" dirty="0"/>
              <a:t>nutrition</a:t>
            </a:r>
          </a:p>
        </p:txBody>
      </p:sp>
      <p:sp>
        <p:nvSpPr>
          <p:cNvPr id="15" name="TextBox 14">
            <a:extLst>
              <a:ext uri="{FF2B5EF4-FFF2-40B4-BE49-F238E27FC236}">
                <a16:creationId xmlns:a16="http://schemas.microsoft.com/office/drawing/2014/main" id="{8420F68E-A054-4364-B453-7FE3A5E493D3}"/>
              </a:ext>
            </a:extLst>
          </p:cNvPr>
          <p:cNvSpPr txBox="1"/>
          <p:nvPr/>
        </p:nvSpPr>
        <p:spPr>
          <a:xfrm>
            <a:off x="10407733" y="5246488"/>
            <a:ext cx="1784267" cy="369332"/>
          </a:xfrm>
          <a:prstGeom prst="rect">
            <a:avLst/>
          </a:prstGeom>
          <a:noFill/>
        </p:spPr>
        <p:txBody>
          <a:bodyPr wrap="square" rtlCol="0">
            <a:spAutoFit/>
          </a:bodyPr>
          <a:lstStyle/>
          <a:p>
            <a:r>
              <a:rPr lang="en-US" b="1" dirty="0"/>
              <a:t>habitability</a:t>
            </a:r>
          </a:p>
        </p:txBody>
      </p:sp>
    </p:spTree>
    <p:extLst>
      <p:ext uri="{BB962C8B-B14F-4D97-AF65-F5344CB8AC3E}">
        <p14:creationId xmlns:p14="http://schemas.microsoft.com/office/powerpoint/2010/main" val="1394852995"/>
      </p:ext>
    </p:extLst>
  </p:cSld>
  <p:clrMapOvr>
    <a:masterClrMapping/>
  </p:clrMapOvr>
  <p:transition spd="slow">
    <p:wipe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26FF0B9-EA16-48EF-BA98-CCD09F59AA0D}"/>
              </a:ext>
            </a:extLst>
          </p:cNvPr>
          <p:cNvSpPr/>
          <p:nvPr/>
        </p:nvSpPr>
        <p:spPr>
          <a:xfrm>
            <a:off x="5638800" y="5522514"/>
            <a:ext cx="6416040" cy="307777"/>
          </a:xfrm>
          <a:prstGeom prst="rect">
            <a:avLst/>
          </a:prstGeom>
        </p:spPr>
        <p:txBody>
          <a:bodyPr wrap="square">
            <a:spAutoFit/>
          </a:bodyPr>
          <a:lstStyle/>
          <a:p>
            <a:pPr algn="ctr"/>
            <a:r>
              <a:rPr lang="en-US" sz="1400" dirty="0"/>
              <a:t>Actor/Director Kim </a:t>
            </a:r>
            <a:r>
              <a:rPr lang="en-US" sz="1400" dirty="0" err="1"/>
              <a:t>Shipenko</a:t>
            </a:r>
            <a:r>
              <a:rPr lang="en-US" sz="1400" dirty="0"/>
              <a:t> and </a:t>
            </a:r>
            <a:r>
              <a:rPr lang="en-US" sz="1400" dirty="0">
                <a:latin typeface="+mn-lt"/>
              </a:rPr>
              <a:t>Actress </a:t>
            </a:r>
            <a:r>
              <a:rPr lang="en-US" sz="1400" dirty="0" err="1">
                <a:latin typeface="+mn-lt"/>
              </a:rPr>
              <a:t>Yulia</a:t>
            </a:r>
            <a:r>
              <a:rPr lang="en-US" sz="1400" dirty="0">
                <a:latin typeface="+mn-lt"/>
              </a:rPr>
              <a:t> </a:t>
            </a:r>
            <a:r>
              <a:rPr lang="en-US" sz="1400" dirty="0" err="1">
                <a:latin typeface="+mn-lt"/>
              </a:rPr>
              <a:t>Peresild</a:t>
            </a:r>
            <a:r>
              <a:rPr lang="en-US" sz="1400" dirty="0">
                <a:latin typeface="+mn-lt"/>
              </a:rPr>
              <a:t> on ISS Expedition 65, Oct. 2021</a:t>
            </a:r>
          </a:p>
        </p:txBody>
      </p:sp>
      <p:pic>
        <p:nvPicPr>
          <p:cNvPr id="4" name="Picture 2" descr="iss065e454812 (Oct. 8, 2021) --- The ten inhabitants of the International Space Station are gathered together in the Unity module for a meal and a portrait. In the front row (from left) are, NASA astronaut Mark Vande Hei; Russian spaceflight participant Klim Shipenko; Roscosmos cosmonaut Pyotr Dubrov; and NASA astronaut Megan McArthur. In the back row (from left) are, astronaut Akihiko Hoshide of the Japan Aerospace Exploration Agency (JAXA); Roscosmos cosmonaut Anton Shkaplerov; astronaut Thomas Pesquet of ESA (European Space Agency); Russian spaceflight participant Yulia Peresild; Roscosmos cosmonaut Oleg Novitskiy; and NASA astronaut Shane Kimbrough.">
            <a:extLst>
              <a:ext uri="{FF2B5EF4-FFF2-40B4-BE49-F238E27FC236}">
                <a16:creationId xmlns:a16="http://schemas.microsoft.com/office/drawing/2014/main" id="{AD71CC31-6DFA-4C9B-AF6C-00FB59E1A4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252212"/>
            <a:ext cx="6408419" cy="4270302"/>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5B51CE90-EC77-4014-98D3-E724E5288B9C}"/>
              </a:ext>
            </a:extLst>
          </p:cNvPr>
          <p:cNvSpPr/>
          <p:nvPr/>
        </p:nvSpPr>
        <p:spPr>
          <a:xfrm>
            <a:off x="287701" y="5588774"/>
            <a:ext cx="5120640" cy="523220"/>
          </a:xfrm>
          <a:prstGeom prst="rect">
            <a:avLst/>
          </a:prstGeom>
        </p:spPr>
        <p:txBody>
          <a:bodyPr wrap="square">
            <a:spAutoFit/>
          </a:bodyPr>
          <a:lstStyle/>
          <a:p>
            <a:pPr algn="ctr"/>
            <a:r>
              <a:rPr lang="en-US" sz="1400" dirty="0"/>
              <a:t>All private astronaut crew of Axiom Space Mission to ISS, Ax-1</a:t>
            </a:r>
          </a:p>
          <a:p>
            <a:pPr algn="ctr"/>
            <a:r>
              <a:rPr lang="en-US" sz="1400" dirty="0"/>
              <a:t>April, 2022</a:t>
            </a:r>
            <a:endParaRPr lang="en-US" sz="1400" dirty="0">
              <a:latin typeface="+mn-lt"/>
            </a:endParaRPr>
          </a:p>
        </p:txBody>
      </p:sp>
      <p:sp>
        <p:nvSpPr>
          <p:cNvPr id="7" name="Oval 6">
            <a:extLst>
              <a:ext uri="{FF2B5EF4-FFF2-40B4-BE49-F238E27FC236}">
                <a16:creationId xmlns:a16="http://schemas.microsoft.com/office/drawing/2014/main" id="{B92BC3D5-BDE8-4F83-8368-96607EC29AF2}"/>
              </a:ext>
            </a:extLst>
          </p:cNvPr>
          <p:cNvSpPr/>
          <p:nvPr/>
        </p:nvSpPr>
        <p:spPr>
          <a:xfrm>
            <a:off x="7818120" y="3387363"/>
            <a:ext cx="975360" cy="93615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8" name="Oval 7">
            <a:extLst>
              <a:ext uri="{FF2B5EF4-FFF2-40B4-BE49-F238E27FC236}">
                <a16:creationId xmlns:a16="http://schemas.microsoft.com/office/drawing/2014/main" id="{FCF1F900-66F8-41C3-8170-D1567BCB514A}"/>
              </a:ext>
            </a:extLst>
          </p:cNvPr>
          <p:cNvSpPr/>
          <p:nvPr/>
        </p:nvSpPr>
        <p:spPr>
          <a:xfrm>
            <a:off x="8898889" y="2320432"/>
            <a:ext cx="975360" cy="93615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9" name="Rectangle 8">
            <a:extLst>
              <a:ext uri="{FF2B5EF4-FFF2-40B4-BE49-F238E27FC236}">
                <a16:creationId xmlns:a16="http://schemas.microsoft.com/office/drawing/2014/main" id="{2EF667F9-AC1E-4E27-9C76-3E5D808A7274}"/>
              </a:ext>
            </a:extLst>
          </p:cNvPr>
          <p:cNvSpPr/>
          <p:nvPr/>
        </p:nvSpPr>
        <p:spPr>
          <a:xfrm>
            <a:off x="8422004" y="5877792"/>
            <a:ext cx="3625216" cy="276999"/>
          </a:xfrm>
          <a:prstGeom prst="rect">
            <a:avLst/>
          </a:prstGeom>
        </p:spPr>
        <p:txBody>
          <a:bodyPr wrap="square">
            <a:spAutoFit/>
          </a:bodyPr>
          <a:lstStyle/>
          <a:p>
            <a:pPr algn="r"/>
            <a:r>
              <a:rPr lang="en-US" sz="1200" dirty="0"/>
              <a:t>(Landon et al., 2022; NASA IWS conference)</a:t>
            </a:r>
            <a:endParaRPr lang="en-US" sz="1200" dirty="0">
              <a:latin typeface="+mn-lt"/>
            </a:endParaRPr>
          </a:p>
        </p:txBody>
      </p:sp>
      <p:pic>
        <p:nvPicPr>
          <p:cNvPr id="15362" name="Picture 2" descr="SpaceX Dragon capsule arrived at the International Space Station -  Plataforma Media">
            <a:extLst>
              <a:ext uri="{FF2B5EF4-FFF2-40B4-BE49-F238E27FC236}">
                <a16:creationId xmlns:a16="http://schemas.microsoft.com/office/drawing/2014/main" id="{013BBE4A-AB82-495D-A9D5-117AF73194F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9891" y="1195951"/>
            <a:ext cx="3096260" cy="18849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2" name="Title 1">
            <a:extLst>
              <a:ext uri="{FF2B5EF4-FFF2-40B4-BE49-F238E27FC236}">
                <a16:creationId xmlns:a16="http://schemas.microsoft.com/office/drawing/2014/main" id="{E69B496C-4B83-4245-8523-3B633C8EB647}"/>
              </a:ext>
            </a:extLst>
          </p:cNvPr>
          <p:cNvSpPr txBox="1">
            <a:spLocks/>
          </p:cNvSpPr>
          <p:nvPr/>
        </p:nvSpPr>
        <p:spPr>
          <a:xfrm>
            <a:off x="482123" y="437257"/>
            <a:ext cx="10313354" cy="561691"/>
          </a:xfrm>
          <a:prstGeom prst="rect">
            <a:avLst/>
          </a:prstGeom>
        </p:spPr>
        <p:txBody>
          <a:bodyPr vert="horz" lIns="91440" tIns="0" rIns="91440" bIns="0" rtlCol="0" anchor="b">
            <a:noAutofit/>
          </a:bodyPr>
          <a:lstStyle>
            <a:lvl1pPr marL="0" indent="0" algn="l" defTabSz="914400" rtl="0" eaLnBrk="1" latinLnBrk="0" hangingPunct="1">
              <a:lnSpc>
                <a:spcPct val="90000"/>
              </a:lnSpc>
              <a:spcBef>
                <a:spcPct val="0"/>
              </a:spcBef>
              <a:buNone/>
              <a:defRPr sz="3200" kern="1200">
                <a:solidFill>
                  <a:srgbClr val="00205C"/>
                </a:solidFill>
                <a:latin typeface="+mj-lt"/>
                <a:ea typeface="+mj-ea"/>
                <a:cs typeface="+mj-cs"/>
              </a:defRPr>
            </a:lvl1pPr>
          </a:lstStyle>
          <a:p>
            <a:r>
              <a:rPr lang="en-US" b="1" i="1" dirty="0"/>
              <a:t>Next Era: </a:t>
            </a:r>
            <a:r>
              <a:rPr lang="en-US" b="1" dirty="0"/>
              <a:t>Commercialization &amp; Private Astronaut Missions</a:t>
            </a:r>
            <a:endParaRPr lang="en-US" b="1" i="1" dirty="0"/>
          </a:p>
        </p:txBody>
      </p:sp>
      <p:pic>
        <p:nvPicPr>
          <p:cNvPr id="11" name="Picture 10">
            <a:extLst>
              <a:ext uri="{FF2B5EF4-FFF2-40B4-BE49-F238E27FC236}">
                <a16:creationId xmlns:a16="http://schemas.microsoft.com/office/drawing/2014/main" id="{D43353D5-F1B5-4468-B9FA-AD78AF956C81}"/>
              </a:ext>
            </a:extLst>
          </p:cNvPr>
          <p:cNvPicPr>
            <a:picLocks noChangeAspect="1"/>
          </p:cNvPicPr>
          <p:nvPr/>
        </p:nvPicPr>
        <p:blipFill rotWithShape="1">
          <a:blip r:embed="rId4"/>
          <a:srcRect t="12454"/>
          <a:stretch/>
        </p:blipFill>
        <p:spPr>
          <a:xfrm>
            <a:off x="800101" y="3202437"/>
            <a:ext cx="4096211" cy="2390099"/>
          </a:xfrm>
          <a:prstGeom prst="rect">
            <a:avLst/>
          </a:prstGeom>
          <a:noFill/>
          <a:ln>
            <a:solidFill>
              <a:schemeClr val="accent1"/>
            </a:solidFill>
          </a:ln>
        </p:spPr>
      </p:pic>
    </p:spTree>
    <p:extLst>
      <p:ext uri="{BB962C8B-B14F-4D97-AF65-F5344CB8AC3E}">
        <p14:creationId xmlns:p14="http://schemas.microsoft.com/office/powerpoint/2010/main" val="3126022678"/>
      </p:ext>
    </p:extLst>
  </p:cSld>
  <p:clrMapOvr>
    <a:masterClrMapping/>
  </p:clrMapOvr>
  <p:transition spd="slow">
    <p:wipe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25E4A-0E4D-AFDF-9A02-A405F19D130E}"/>
              </a:ext>
            </a:extLst>
          </p:cNvPr>
          <p:cNvSpPr>
            <a:spLocks noGrp="1"/>
          </p:cNvSpPr>
          <p:nvPr>
            <p:ph type="title"/>
          </p:nvPr>
        </p:nvSpPr>
        <p:spPr/>
        <p:txBody>
          <a:bodyPr/>
          <a:lstStyle/>
          <a:p>
            <a:r>
              <a:rPr lang="en-US" b="1" i="1" dirty="0"/>
              <a:t>Next Era: </a:t>
            </a:r>
            <a:r>
              <a:rPr lang="en-US" b="1" dirty="0"/>
              <a:t>Commercialization &amp; Private Astronaut Missions</a:t>
            </a:r>
            <a:endParaRPr lang="en-US" dirty="0"/>
          </a:p>
        </p:txBody>
      </p:sp>
      <p:sp>
        <p:nvSpPr>
          <p:cNvPr id="3" name="Content Placeholder 2">
            <a:extLst>
              <a:ext uri="{FF2B5EF4-FFF2-40B4-BE49-F238E27FC236}">
                <a16:creationId xmlns:a16="http://schemas.microsoft.com/office/drawing/2014/main" id="{B8FBD8D7-AD88-58A7-43D7-5EDAC3CE54F2}"/>
              </a:ext>
            </a:extLst>
          </p:cNvPr>
          <p:cNvSpPr>
            <a:spLocks noGrp="1"/>
          </p:cNvSpPr>
          <p:nvPr>
            <p:ph idx="1"/>
          </p:nvPr>
        </p:nvSpPr>
        <p:spPr/>
        <p:txBody>
          <a:bodyPr>
            <a:normAutofit/>
          </a:bodyPr>
          <a:lstStyle/>
          <a:p>
            <a:r>
              <a:rPr lang="en-US" sz="2800" dirty="0"/>
              <a:t>PAMs = largely unquantified risk</a:t>
            </a:r>
          </a:p>
          <a:p>
            <a:endParaRPr lang="en-US" sz="800" dirty="0"/>
          </a:p>
          <a:p>
            <a:r>
              <a:rPr lang="en-US" sz="2800" dirty="0"/>
              <a:t>Different selection, training, support?</a:t>
            </a:r>
          </a:p>
          <a:p>
            <a:r>
              <a:rPr lang="en-US" sz="2800" dirty="0"/>
              <a:t>Different approach to design?</a:t>
            </a:r>
          </a:p>
          <a:p>
            <a:r>
              <a:rPr lang="en-US" sz="2800" dirty="0"/>
              <a:t>Government and private partners?</a:t>
            </a:r>
          </a:p>
        </p:txBody>
      </p:sp>
      <p:sp>
        <p:nvSpPr>
          <p:cNvPr id="4" name="Footer Placeholder 3">
            <a:extLst>
              <a:ext uri="{FF2B5EF4-FFF2-40B4-BE49-F238E27FC236}">
                <a16:creationId xmlns:a16="http://schemas.microsoft.com/office/drawing/2014/main" id="{A3C7600E-1293-C61F-AD12-EA8B5B1033CA}"/>
              </a:ext>
            </a:extLst>
          </p:cNvPr>
          <p:cNvSpPr>
            <a:spLocks noGrp="1"/>
          </p:cNvSpPr>
          <p:nvPr>
            <p:ph type="ftr" sz="quarter" idx="10"/>
          </p:nvPr>
        </p:nvSpPr>
        <p:spPr/>
        <p:txBody>
          <a:bodyPr/>
          <a:lstStyle/>
          <a:p>
            <a:r>
              <a:rPr lang="en-US"/>
              <a:t>Presentation Text    |   Additional Text</a:t>
            </a:r>
            <a:endParaRPr lang="en-US" dirty="0"/>
          </a:p>
        </p:txBody>
      </p:sp>
      <p:pic>
        <p:nvPicPr>
          <p:cNvPr id="5" name="Picture 4">
            <a:extLst>
              <a:ext uri="{FF2B5EF4-FFF2-40B4-BE49-F238E27FC236}">
                <a16:creationId xmlns:a16="http://schemas.microsoft.com/office/drawing/2014/main" id="{82121877-AC0F-87E9-389F-0F924E090B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147" r="21254" b="5124"/>
          <a:stretch/>
        </p:blipFill>
        <p:spPr bwMode="auto">
          <a:xfrm>
            <a:off x="7822444" y="2036891"/>
            <a:ext cx="3494045" cy="376108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484544A-BABC-DD80-FB8C-E873F8F3F84A}"/>
              </a:ext>
            </a:extLst>
          </p:cNvPr>
          <p:cNvSpPr txBox="1"/>
          <p:nvPr/>
        </p:nvSpPr>
        <p:spPr>
          <a:xfrm>
            <a:off x="6998678" y="1363791"/>
            <a:ext cx="4812324" cy="523220"/>
          </a:xfrm>
          <a:prstGeom prst="rect">
            <a:avLst/>
          </a:prstGeom>
        </p:spPr>
        <p:txBody>
          <a:bodyPr vert="horz" lIns="91440" tIns="45720" rIns="91440" bIns="45720" rtlCol="0">
            <a:normAutofit/>
          </a:bodyPr>
          <a:lstStyle>
            <a:lvl1pPr marL="228600" indent="-228600">
              <a:lnSpc>
                <a:spcPct val="90000"/>
              </a:lnSpc>
              <a:spcBef>
                <a:spcPts val="1000"/>
              </a:spcBef>
              <a:buClr>
                <a:srgbClr val="00205C"/>
              </a:buClr>
              <a:buFont typeface="Wingdings" panose="05000000000000000000" pitchFamily="2" charset="2"/>
              <a:buChar char="§"/>
              <a:defRPr sz="2800">
                <a:solidFill>
                  <a:schemeClr val="tx1">
                    <a:lumMod val="85000"/>
                    <a:lumOff val="15000"/>
                  </a:schemeClr>
                </a:solidFill>
              </a:defRPr>
            </a:lvl1pPr>
            <a:lvl2pPr marL="685800" indent="-228600">
              <a:lnSpc>
                <a:spcPct val="90000"/>
              </a:lnSpc>
              <a:spcBef>
                <a:spcPts val="500"/>
              </a:spcBef>
              <a:buClr>
                <a:srgbClr val="A2C7E2"/>
              </a:buClr>
              <a:buFont typeface="Wingdings" panose="05000000000000000000" pitchFamily="2" charset="2"/>
              <a:buChar char="§"/>
              <a:defRPr>
                <a:solidFill>
                  <a:schemeClr val="tx1">
                    <a:lumMod val="85000"/>
                    <a:lumOff val="15000"/>
                  </a:schemeClr>
                </a:solidFill>
              </a:defRPr>
            </a:lvl2pPr>
            <a:lvl3pPr marL="1143000" indent="-228600">
              <a:lnSpc>
                <a:spcPct val="90000"/>
              </a:lnSpc>
              <a:spcBef>
                <a:spcPts val="500"/>
              </a:spcBef>
              <a:buClr>
                <a:srgbClr val="FFDA00"/>
              </a:buClr>
              <a:buFont typeface="Wingdings" panose="05000000000000000000" pitchFamily="2" charset="2"/>
              <a:buChar char="§"/>
              <a:defRPr sz="1600">
                <a:solidFill>
                  <a:schemeClr val="tx1">
                    <a:lumMod val="85000"/>
                    <a:lumOff val="15000"/>
                  </a:schemeClr>
                </a:solidFill>
              </a:defRPr>
            </a:lvl3pPr>
            <a:lvl4pPr marL="1600200" indent="-228600">
              <a:lnSpc>
                <a:spcPct val="90000"/>
              </a:lnSpc>
              <a:spcBef>
                <a:spcPts val="500"/>
              </a:spcBef>
              <a:buClr>
                <a:srgbClr val="00205C"/>
              </a:buClr>
              <a:buSzPct val="100000"/>
              <a:buFont typeface="Arial" panose="020B0604020202020204" pitchFamily="34" charset="0"/>
              <a:buChar char="‒"/>
              <a:defRPr sz="1600">
                <a:solidFill>
                  <a:schemeClr val="tx1">
                    <a:lumMod val="85000"/>
                    <a:lumOff val="15000"/>
                  </a:schemeClr>
                </a:solidFill>
              </a:defRPr>
            </a:lvl4pPr>
            <a:lvl5pPr marL="2057400" indent="-228600">
              <a:lnSpc>
                <a:spcPct val="90000"/>
              </a:lnSpc>
              <a:spcBef>
                <a:spcPts val="500"/>
              </a:spcBef>
              <a:buClr>
                <a:srgbClr val="FFDA00"/>
              </a:buClr>
              <a:buSzPct val="100000"/>
              <a:buFont typeface="Arial" panose="020B0604020202020204" pitchFamily="34" charset="0"/>
              <a:buChar char="‒"/>
              <a:defRPr sz="1600">
                <a:solidFill>
                  <a:schemeClr val="tx1">
                    <a:lumMod val="85000"/>
                    <a:lumOff val="15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Future: private space stations</a:t>
            </a:r>
          </a:p>
        </p:txBody>
      </p:sp>
      <p:pic>
        <p:nvPicPr>
          <p:cNvPr id="8" name="Picture 6" descr="NASA Updates Coverage for Axiom Mission 1 Departure from Space Station -  NASA">
            <a:extLst>
              <a:ext uri="{FF2B5EF4-FFF2-40B4-BE49-F238E27FC236}">
                <a16:creationId xmlns:a16="http://schemas.microsoft.com/office/drawing/2014/main" id="{DCB97377-3D9B-96C7-04A4-EA2C9AF8DE1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4971" y="3446584"/>
            <a:ext cx="4652480" cy="2613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5321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a:extLst>
              <a:ext uri="{FF2B5EF4-FFF2-40B4-BE49-F238E27FC236}">
                <a16:creationId xmlns:a16="http://schemas.microsoft.com/office/drawing/2014/main" id="{E8719193-E5FF-4F44-BFE4-20321B678C14}"/>
              </a:ext>
            </a:extLst>
          </p:cNvPr>
          <p:cNvSpPr txBox="1">
            <a:spLocks/>
          </p:cNvSpPr>
          <p:nvPr/>
        </p:nvSpPr>
        <p:spPr>
          <a:xfrm>
            <a:off x="7388496" y="1363080"/>
            <a:ext cx="4160444" cy="488645"/>
          </a:xfrm>
          <a:prstGeom prst="rect">
            <a:avLst/>
          </a:prstGeom>
        </p:spPr>
        <p:txBody>
          <a:bodyPr/>
          <a:lstStyle>
            <a:lvl1pPr marL="228600" indent="-228600" algn="l" defTabSz="914400" rtl="0" eaLnBrk="1" latinLnBrk="0" hangingPunct="1">
              <a:lnSpc>
                <a:spcPct val="90000"/>
              </a:lnSpc>
              <a:spcBef>
                <a:spcPts val="1000"/>
              </a:spcBef>
              <a:buClr>
                <a:srgbClr val="00205C"/>
              </a:buClr>
              <a:buFont typeface="Wingdings" panose="05000000000000000000" pitchFamily="2" charset="2"/>
              <a:buChar char="§"/>
              <a:defRPr sz="20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Clr>
                <a:srgbClr val="A2C7E2"/>
              </a:buClr>
              <a:buFont typeface="Wingdings" panose="05000000000000000000" pitchFamily="2" charset="2"/>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Clr>
                <a:srgbClr val="FFDA00"/>
              </a:buClr>
              <a:buFont typeface="Wingdings" panose="05000000000000000000" pitchFamily="2" charset="2"/>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Clr>
                <a:srgbClr val="00205C"/>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Clr>
                <a:srgbClr val="FFDA00"/>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Ø"/>
            </a:pPr>
            <a:r>
              <a:rPr lang="en-US" sz="2400" dirty="0">
                <a:solidFill>
                  <a:schemeClr val="tx1"/>
                </a:solidFill>
              </a:rPr>
              <a:t>2-volume series    </a:t>
            </a:r>
          </a:p>
          <a:p>
            <a:pPr marL="457200" indent="-457200">
              <a:buFont typeface="Wingdings" panose="05000000000000000000" pitchFamily="2" charset="2"/>
              <a:buChar char="Ø"/>
            </a:pPr>
            <a:r>
              <a:rPr lang="en-US" sz="2400" dirty="0">
                <a:solidFill>
                  <a:schemeClr val="tx1"/>
                </a:solidFill>
                <a:hlinkClick r:id="rId3"/>
              </a:rPr>
              <a:t>lauren.landon@nasa.gov</a:t>
            </a:r>
            <a:endParaRPr lang="en-US" sz="2400" dirty="0">
              <a:solidFill>
                <a:schemeClr val="tx1"/>
              </a:solidFill>
            </a:endParaRPr>
          </a:p>
        </p:txBody>
      </p:sp>
      <p:pic>
        <p:nvPicPr>
          <p:cNvPr id="5" name="Picture 2" descr="Psychology and Human Performance in Space Programs: Research at the  Frontier, Landon, Lauren Blackwell, Slack, Kelley J., Salas, Eduardo, eBook  - Amazon.com">
            <a:extLst>
              <a:ext uri="{FF2B5EF4-FFF2-40B4-BE49-F238E27FC236}">
                <a16:creationId xmlns:a16="http://schemas.microsoft.com/office/drawing/2014/main" id="{7CC41723-C104-4243-9EE3-5474B28D0E5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561" y="173225"/>
            <a:ext cx="3031820" cy="4691742"/>
          </a:xfrm>
          <a:prstGeom prst="rect">
            <a:avLst/>
          </a:prstGeom>
          <a:ln w="28575">
            <a:solidFill>
              <a:schemeClr val="bg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4" descr="Psychology and Human Performance in Space Programs: Extreme Applicatio">
            <a:extLst>
              <a:ext uri="{FF2B5EF4-FFF2-40B4-BE49-F238E27FC236}">
                <a16:creationId xmlns:a16="http://schemas.microsoft.com/office/drawing/2014/main" id="{F4A8AE3B-031B-4A3B-8AD6-2B08D4D6891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90865" y="782960"/>
            <a:ext cx="3037469" cy="4691742"/>
          </a:xfrm>
          <a:prstGeom prst="rect">
            <a:avLst/>
          </a:prstGeom>
          <a:ln w="28575">
            <a:solidFill>
              <a:schemeClr val="bg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029D28F-09B3-4616-9FFC-F7DA0174C00E}"/>
              </a:ext>
            </a:extLst>
          </p:cNvPr>
          <p:cNvSpPr txBox="1"/>
          <p:nvPr/>
        </p:nvSpPr>
        <p:spPr>
          <a:xfrm>
            <a:off x="7995913" y="173225"/>
            <a:ext cx="4160444" cy="769441"/>
          </a:xfrm>
          <a:prstGeom prst="rect">
            <a:avLst/>
          </a:prstGeom>
          <a:noFill/>
        </p:spPr>
        <p:txBody>
          <a:bodyPr wrap="square">
            <a:spAutoFit/>
          </a:bodyPr>
          <a:lstStyle/>
          <a:p>
            <a:pPr algn="ctr"/>
            <a:r>
              <a:rPr lang="en-US" sz="4400" b="1" i="1" dirty="0">
                <a:solidFill>
                  <a:srgbClr val="002060"/>
                </a:solidFill>
              </a:rPr>
              <a:t>Questions?</a:t>
            </a:r>
          </a:p>
        </p:txBody>
      </p:sp>
      <p:pic>
        <p:nvPicPr>
          <p:cNvPr id="2" name="Picture 1" descr="A picture containing circle&#10;&#10;Description automatically generated">
            <a:extLst>
              <a:ext uri="{FF2B5EF4-FFF2-40B4-BE49-F238E27FC236}">
                <a16:creationId xmlns:a16="http://schemas.microsoft.com/office/drawing/2014/main" id="{2E68357E-437B-5A6D-0189-16B12D0EBDA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95913" y="2760785"/>
            <a:ext cx="2796674" cy="2873741"/>
          </a:xfrm>
          <a:prstGeom prst="rect">
            <a:avLst/>
          </a:prstGeom>
        </p:spPr>
      </p:pic>
    </p:spTree>
    <p:extLst>
      <p:ext uri="{BB962C8B-B14F-4D97-AF65-F5344CB8AC3E}">
        <p14:creationId xmlns:p14="http://schemas.microsoft.com/office/powerpoint/2010/main" val="2093266025"/>
      </p:ext>
    </p:extLst>
  </p:cSld>
  <p:clrMapOvr>
    <a:masterClrMapping/>
  </p:clrMapOvr>
  <p:transition spd="slow">
    <p:strips dir="ru"/>
  </p:transition>
</p:sld>
</file>

<file path=ppt/theme/theme1.xml><?xml version="1.0" encoding="utf-8"?>
<a:theme xmlns:a="http://schemas.openxmlformats.org/drawingml/2006/main" name="HHPC - 16x9 Theme | 2021">
  <a:themeElements>
    <a:clrScheme name="New KBR">
      <a:dk1>
        <a:sysClr val="windowText" lastClr="000000"/>
      </a:dk1>
      <a:lt1>
        <a:sysClr val="window" lastClr="FFFFFF"/>
      </a:lt1>
      <a:dk2>
        <a:srgbClr val="595959"/>
      </a:dk2>
      <a:lt2>
        <a:srgbClr val="E7E6E6"/>
      </a:lt2>
      <a:accent1>
        <a:srgbClr val="004987"/>
      </a:accent1>
      <a:accent2>
        <a:srgbClr val="FFDA00"/>
      </a:accent2>
      <a:accent3>
        <a:srgbClr val="A2C7E2"/>
      </a:accent3>
      <a:accent4>
        <a:srgbClr val="00205C"/>
      </a:accent4>
      <a:accent5>
        <a:srgbClr val="00783F"/>
      </a:accent5>
      <a:accent6>
        <a:srgbClr val="231F20"/>
      </a:accent6>
      <a:hlink>
        <a:srgbClr val="173753"/>
      </a:hlink>
      <a:folHlink>
        <a:srgbClr val="95190C"/>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5CA87D3-2AC6-4EC3-B57C-B6E215231129}" vid="{06FADCD1-5404-4CFB-986F-CA8D162119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ubPress Document" ma:contentTypeID="0x0101007A1EED61ED555541BBE9EFB66D0CA894" ma:contentTypeVersion="108" ma:contentTypeDescription="Create a new document." ma:contentTypeScope="" ma:versionID="45a96cd9444b86877380938d7865cbcd">
  <xsd:schema xmlns:xsd="http://www.w3.org/2001/XMLSchema" xmlns:xs="http://www.w3.org/2001/XMLSchema" xmlns:p="http://schemas.microsoft.com/office/2006/metadata/properties" xmlns:ns1="http://schemas.microsoft.com/sharepoint/v3" xmlns:ns2="329331cb-5daf-4852-9d8b-5e74950c0d54" xmlns:ns3="29c68d2c-46c4-4be8-b3d0-d0b3b93f3a23" xmlns:ns4="9e14bc9f-d43a-4562-9a47-6bccc43a8b23" targetNamespace="http://schemas.microsoft.com/office/2006/metadata/properties" ma:root="true" ma:fieldsID="385bafe1b08c6463dcb6c77a52db4c2f" ns1:_="" ns2:_="" ns3:_="" ns4:_="">
    <xsd:import namespace="http://schemas.microsoft.com/sharepoint/v3"/>
    <xsd:import namespace="329331cb-5daf-4852-9d8b-5e74950c0d54"/>
    <xsd:import namespace="29c68d2c-46c4-4be8-b3d0-d0b3b93f3a23"/>
    <xsd:import namespace="9e14bc9f-d43a-4562-9a47-6bccc43a8b23"/>
    <xsd:element name="properties">
      <xsd:complexType>
        <xsd:sequence>
          <xsd:element name="documentManagement">
            <xsd:complexType>
              <xsd:all>
                <xsd:element ref="ns1:PublishingStartDate" minOccurs="0"/>
                <xsd:element ref="ns1:PublishingExpirationDate" minOccurs="0"/>
                <xsd:element ref="ns2:SharedWithUsers" minOccurs="0"/>
                <xsd:element ref="ns3:Stage" minOccurs="0"/>
                <xsd:element ref="ns3:Technical_x0020_Editor" minOccurs="0"/>
                <xsd:element ref="ns3:TRA_x0020_Status" minOccurs="0"/>
                <xsd:element ref="ns3:TERA_x0020_Status" minOccurs="0"/>
                <xsd:element ref="ns3:EC_x0020_Status" minOccurs="0"/>
                <xsd:element ref="ns3:TOM_x002f_Manage_x0020_Choice" minOccurs="0"/>
                <xsd:element ref="ns3:StartDate" minOccurs="0"/>
                <xsd:element ref="ns3:Start_x0020_Pubpress" minOccurs="0"/>
                <xsd:element ref="ns3:Restart_x0020_PubPress" minOccurs="0"/>
                <xsd:element ref="ns3:Author0" minOccurs="0"/>
                <xsd:element ref="ns3:PubManager" minOccurs="0"/>
                <xsd:element ref="ns1:DocumentSetDescription" minOccurs="0"/>
                <xsd:element ref="ns3:All_x0020_Other_x0020_Authors_x0020_and_x0020_Agency_x002f_Company" minOccurs="0"/>
                <xsd:element ref="ns3:Charge_x0020_Number" minOccurs="0"/>
                <xsd:element ref="ns3:Contain_x0020_detail_x0020_design_x002c__x0020_development_x002c__x0020_manufacturing_x0020_or_x0020_production_x0020_data" minOccurs="0"/>
                <xsd:element ref="ns3:Contract_x0020_Number" minOccurs="0"/>
                <xsd:element ref="ns3:Distributed_x0020_Limitations" minOccurs="0"/>
                <xsd:element ref="ns3:DocSetID" minOccurs="0"/>
                <xsd:element ref="ns3:Responsible_x0020_Organization" minOccurs="0"/>
                <xsd:element ref="ns3:Publication_x0020_or_x0020_Organization" minOccurs="0"/>
                <xsd:element ref="ns3:Website" minOccurs="0"/>
                <xsd:element ref="ns3:Support_x0020_the_x0020_following_x0020_NASA_x0020_Program" minOccurs="0"/>
                <xsd:element ref="ns3:Support_x0020_the_x0020_following_x0020_NASA_x0020_Program_x0020_Other" minOccurs="0"/>
                <xsd:element ref="ns3:Related_x0020_to_x0020_military_x0020_application" minOccurs="0"/>
                <xsd:element ref="ns3:Explain_x0020_information_x0020_contain_x0020_detail_x0020_design_x002c__x0020_development_x002c__x0020_manufacturing_x0020_or_x0020_production_x0020_data" minOccurs="0"/>
                <xsd:element ref="ns3:Limited_x0020_until_x0020_Date" minOccurs="0"/>
                <xsd:element ref="ns3:Requested_x0020_review_x0020_by_x0020_date" minOccurs="0"/>
                <xsd:element ref="ns3:TRA" minOccurs="0"/>
                <xsd:element ref="ns3:EC" minOccurs="0"/>
                <xsd:element ref="ns3:TOM_x002f_Manager" minOccurs="0"/>
                <xsd:element ref="ns3:Primary_x0020_Admin" minOccurs="0"/>
                <xsd:element ref="ns3:Author_x0020_Status" minOccurs="0"/>
                <xsd:element ref="ns3:TERA" minOccurs="0"/>
                <xsd:element ref="ns2:TaxKeywordTaxHTField" minOccurs="0"/>
                <xsd:element ref="ns2:TaxCatchAll" minOccurs="0"/>
                <xsd:element ref="ns3:Are_x0020_you_x0020_ready_x0020_to_x0020_Start_x0020_PubPress" minOccurs="0"/>
                <xsd:element ref="ns3:Send_x0020_Emails" minOccurs="0"/>
                <xsd:element ref="ns3:Restart_x0020_Workflows" minOccurs="0"/>
                <xsd:element ref="ns1:LargeFileSize" minOccurs="0"/>
                <xsd:element ref="ns4:D38D7918E8D62_DiskName" minOccurs="0"/>
                <xsd:element ref="ns1:FileShareFlag" minOccurs="0"/>
                <xsd:element ref="ns3:TERA0" minOccurs="0"/>
                <xsd:element ref="ns1:_dlc_Exempt" minOccurs="0"/>
                <xsd:element ref="ns1:_dlc_ExpireDateSaved" minOccurs="0"/>
                <xsd:element ref="ns1:_dlc_Expire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ma:readOnly="fals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ma:readOnly="false">
      <xsd:simpleType>
        <xsd:restriction base="dms:Unknown"/>
      </xsd:simpleType>
    </xsd:element>
    <xsd:element name="DocumentSetDescription" ma:index="24" nillable="true" ma:displayName="Description" ma:description="A description of the Document Set" ma:internalName="DocumentSetDescription">
      <xsd:simpleType>
        <xsd:restriction base="dms:Note"/>
      </xsd:simpleType>
    </xsd:element>
    <xsd:element name="LargeFileSize" ma:index="54" nillable="true" ma:displayName="Linked File Size" ma:hidden="true" ma:internalName="LargeFileSize">
      <xsd:simpleType>
        <xsd:restriction base="dms:Note">
          <xsd:maxLength value="255"/>
        </xsd:restriction>
      </xsd:simpleType>
    </xsd:element>
    <xsd:element name="FileShareFlag" ma:index="56" nillable="true" ma:displayName="File Share Flag" ma:default="0.0" ma:hidden="true" ma:internalName="_x0024_Resources_x003a_FSDLResources_x002c_VDL_FileShareFlag_x003b_" ma:readOnly="true">
      <xsd:simpleType>
        <xsd:restriction base="dms:Number"/>
      </xsd:simpleType>
    </xsd:element>
    <xsd:element name="_dlc_Exempt" ma:index="58" nillable="true" ma:displayName="Exempt from Policy" ma:hidden="true" ma:internalName="_dlc_Exempt" ma:readOnly="true">
      <xsd:simpleType>
        <xsd:restriction base="dms:Unknown"/>
      </xsd:simpleType>
    </xsd:element>
    <xsd:element name="_dlc_ExpireDateSaved" ma:index="59" nillable="true" ma:displayName="Original Expiration Date" ma:hidden="true" ma:internalName="_dlc_ExpireDateSaved" ma:readOnly="true">
      <xsd:simpleType>
        <xsd:restriction base="dms:DateTime"/>
      </xsd:simpleType>
    </xsd:element>
    <xsd:element name="_dlc_ExpireDate" ma:index="60" nillable="true" ma:displayName="Expiration Date" ma:description="" ma:hidden="true" ma:indexed="true" ma:internalName="_dlc_ExpireDat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329331cb-5daf-4852-9d8b-5e74950c0d5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axKeywordTaxHTField" ma:index="48" nillable="true" ma:taxonomy="true" ma:internalName="TaxKeywordTaxHTField" ma:taxonomyFieldName="TaxKeyword" ma:displayName="Enterprise Keywords" ma:fieldId="{23f27201-bee3-471e-b2e7-b64fd8b7ca38}" ma:taxonomyMulti="true" ma:sspId="6cc82dbc-69a5-4e8a-bdbd-5a288e1e957c" ma:termSetId="00000000-0000-0000-0000-000000000000" ma:anchorId="00000000-0000-0000-0000-000000000000" ma:open="true" ma:isKeyword="true">
      <xsd:complexType>
        <xsd:sequence>
          <xsd:element ref="pc:Terms" minOccurs="0" maxOccurs="1"/>
        </xsd:sequence>
      </xsd:complexType>
    </xsd:element>
    <xsd:element name="TaxCatchAll" ma:index="49" nillable="true" ma:displayName="Taxonomy Catch All Column" ma:hidden="true" ma:list="{b26f93dc-6902-4512-91f8-166d4558bc6f}" ma:internalName="TaxCatchAll" ma:showField="CatchAllData" ma:web="329331cb-5daf-4852-9d8b-5e74950c0d5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9c68d2c-46c4-4be8-b3d0-d0b3b93f3a23" elementFormDefault="qualified">
    <xsd:import namespace="http://schemas.microsoft.com/office/2006/documentManagement/types"/>
    <xsd:import namespace="http://schemas.microsoft.com/office/infopath/2007/PartnerControls"/>
    <xsd:element name="Stage" ma:index="11" nillable="true" ma:displayName="Stage" ma:default="TRA" ma:format="Dropdown" ma:internalName="Stage">
      <xsd:simpleType>
        <xsd:restriction base="dms:Choice">
          <xsd:enumeration value="TRA"/>
          <xsd:enumeration value="Author TRA"/>
          <xsd:enumeration value="TERA"/>
          <xsd:enumeration value="Author TERA"/>
          <xsd:enumeration value="EC"/>
          <xsd:enumeration value="Rejected"/>
          <xsd:enumeration value="Author EC"/>
          <xsd:enumeration value="TOM"/>
          <xsd:enumeration value="Approved"/>
        </xsd:restriction>
      </xsd:simpleType>
    </xsd:element>
    <xsd:element name="Technical_x0020_Editor" ma:index="14" nillable="true" ma:displayName="TR Personnel" ma:default="jeannie.l.nillen@nasa.gov" ma:description="" ma:format="Dropdown" ma:hidden="true" ma:internalName="Technical_x0020_Editor" ma:readOnly="false">
      <xsd:simpleType>
        <xsd:restriction base="dms:Choice">
          <xsd:enumeration value="jeannie.l.nillen@nasa.gov"/>
          <xsd:enumeration value="kamel.a.takla@nasa.gov"/>
        </xsd:restriction>
      </xsd:simpleType>
    </xsd:element>
    <xsd:element name="TRA_x0020_Status" ma:index="15" nillable="true" ma:displayName="TRA Status" ma:description="" ma:format="Dropdown" ma:internalName="TRA_x0020_Status">
      <xsd:simpleType>
        <xsd:restriction base="dms:Choice">
          <xsd:enumeration value="Approved"/>
          <xsd:enumeration value="Approved with Redline"/>
        </xsd:restriction>
      </xsd:simpleType>
    </xsd:element>
    <xsd:element name="TERA_x0020_Status" ma:index="16" nillable="true" ma:displayName="TERA Status" ma:description="" ma:format="Dropdown" ma:internalName="TERA_x0020_Status">
      <xsd:simpleType>
        <xsd:restriction base="dms:Choice">
          <xsd:enumeration value="Approved"/>
          <xsd:enumeration value="Approved with Redline"/>
        </xsd:restriction>
      </xsd:simpleType>
    </xsd:element>
    <xsd:element name="EC_x0020_Status" ma:index="17" nillable="true" ma:displayName="EC Status" ma:description="" ma:format="Dropdown" ma:internalName="EC_x0020_Status">
      <xsd:simpleType>
        <xsd:restriction base="dms:Choice">
          <xsd:enumeration value="Approved"/>
          <xsd:enumeration value="Approved with Redline"/>
        </xsd:restriction>
      </xsd:simpleType>
    </xsd:element>
    <xsd:element name="TOM_x002f_Manage_x0020_Choice" ma:index="18" nillable="true" ma:displayName="TOM/Manage Status" ma:description="Only Stakeholder that can reject" ma:format="Dropdown" ma:internalName="TOM_x002f_Manage_x0020_Choice">
      <xsd:simpleType>
        <xsd:restriction base="dms:Choice">
          <xsd:enumeration value="Approved"/>
          <xsd:enumeration value="Reject"/>
        </xsd:restriction>
      </xsd:simpleType>
    </xsd:element>
    <xsd:element name="StartDate" ma:index="19" nillable="true" ma:displayName="StartDate" ma:description="Day Workflow Started" ma:format="DateOnly" ma:internalName="StartDate">
      <xsd:simpleType>
        <xsd:restriction base="dms:DateTime"/>
      </xsd:simpleType>
    </xsd:element>
    <xsd:element name="Start_x0020_Pubpress" ma:index="20" nillable="true" ma:displayName="Pubpress Start" ma:internalName="Start_x0020_Pubpress">
      <xsd:complexType>
        <xsd:complexContent>
          <xsd:extension base="dms:URL">
            <xsd:sequence>
              <xsd:element name="Url" type="dms:ValidUrl" minOccurs="0" nillable="true"/>
              <xsd:element name="Description" type="xsd:string" nillable="true"/>
            </xsd:sequence>
          </xsd:extension>
        </xsd:complexContent>
      </xsd:complexType>
    </xsd:element>
    <xsd:element name="Restart_x0020_PubPress" ma:index="21" nillable="true" ma:displayName="Reset PubPress Fields" ma:internalName="Restart_x0020_PubPress">
      <xsd:complexType>
        <xsd:complexContent>
          <xsd:extension base="dms:URL">
            <xsd:sequence>
              <xsd:element name="Url" type="dms:ValidUrl" minOccurs="0" nillable="true"/>
              <xsd:element name="Description" type="xsd:string" nillable="true"/>
            </xsd:sequence>
          </xsd:extension>
        </xsd:complexContent>
      </xsd:complexType>
    </xsd:element>
    <xsd:element name="Author0" ma:index="22" nillable="true" ma:displayName="Author" ma:description="" ma:hidden="true" ma:list="UserInfo" ma:SharePointGroup="0" ma:internalName="Author0" ma:readOnly="false" ma:showField="User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ubManager" ma:index="23" nillable="true" ma:displayName="PubManager" ma:internalName="PubManager">
      <xsd:complexType>
        <xsd:complexContent>
          <xsd:extension base="dms:URL">
            <xsd:sequence>
              <xsd:element name="Url" type="dms:ValidUrl" minOccurs="0" nillable="true"/>
              <xsd:element name="Description" type="xsd:string" nillable="true"/>
            </xsd:sequence>
          </xsd:extension>
        </xsd:complexContent>
      </xsd:complexType>
    </xsd:element>
    <xsd:element name="All_x0020_Other_x0020_Authors_x0020_and_x0020_Agency_x002f_Company" ma:index="25" nillable="true" ma:displayName="All Other Authors and Agency/Company" ma:internalName="All_x0020_Other_x0020_Authors_x0020_and_x0020_Agency_x002f_Company">
      <xsd:simpleType>
        <xsd:restriction base="dms:Note">
          <xsd:maxLength value="255"/>
        </xsd:restriction>
      </xsd:simpleType>
    </xsd:element>
    <xsd:element name="Charge_x0020_Number" ma:index="26" nillable="true" ma:displayName="Charge Number" ma:hidden="true" ma:internalName="Charge_x0020_Number" ma:readOnly="false">
      <xsd:simpleType>
        <xsd:restriction base="dms:Text">
          <xsd:maxLength value="255"/>
        </xsd:restriction>
      </xsd:simpleType>
    </xsd:element>
    <xsd:element name="Contain_x0020_detail_x0020_design_x002c__x0020_development_x002c__x0020_manufacturing_x0020_or_x0020_production_x0020_data" ma:index="27" nillable="true" ma:displayName="Contain detail design, development, manufacturing or production data" ma:description="Pertains to Export Control" ma:format="Dropdown" ma:internalName="Contain_x0020_detail_x0020_design_x002c__x0020_development_x002c__x0020_manufacturing_x0020_or_x0020_production_x0020_data">
      <xsd:simpleType>
        <xsd:restriction base="dms:Choice">
          <xsd:enumeration value="Yes"/>
          <xsd:enumeration value="No"/>
        </xsd:restriction>
      </xsd:simpleType>
    </xsd:element>
    <xsd:element name="Contract_x0020_Number" ma:index="28" nillable="true" ma:displayName="Contract or Grant Number" ma:internalName="Contract_x0020_Number">
      <xsd:simpleType>
        <xsd:restriction base="dms:Text">
          <xsd:maxLength value="255"/>
        </xsd:restriction>
      </xsd:simpleType>
    </xsd:element>
    <xsd:element name="Distributed_x0020_Limitations" ma:index="29" nillable="true" ma:displayName="Distributed Limitations" ma:format="Dropdown" ma:internalName="Distributed_x0020_Limitations">
      <xsd:simpleType>
        <xsd:restriction base="dms:Choice">
          <xsd:enumeration value="U.S. Government agencies/agency contractors only"/>
          <xsd:enumeration value="U.S. Government agencies only"/>
          <xsd:enumeration value="NASA personnel and NASA contractors only"/>
          <xsd:enumeration value="NASA contractors and U.S. Government only"/>
          <xsd:enumeration value="NASA personnel only"/>
          <xsd:enumeration value="U.S. persons with a need to know and signed NDA"/>
          <xsd:enumeration value="Available only with the approval of issuing office"/>
          <xsd:enumeration value="Limited until date (mm/dd/yy)"/>
          <xsd:enumeration value="Publicly Available – No Limitations/Restrictions"/>
          <xsd:enumeration value="Only the Publisher"/>
          <xsd:enumeration value="Available only with the approval of the author"/>
        </xsd:restriction>
      </xsd:simpleType>
    </xsd:element>
    <xsd:element name="DocSetID" ma:index="30" nillable="true" ma:displayName="DocSetID" ma:internalName="DocSetID">
      <xsd:simpleType>
        <xsd:restriction base="dms:Text">
          <xsd:maxLength value="255"/>
        </xsd:restriction>
      </xsd:simpleType>
    </xsd:element>
    <xsd:element name="Responsible_x0020_Organization" ma:index="31" nillable="true" ma:displayName="Responsible Organization" ma:default="SA (Human Health Performance Contract)" ma:format="Dropdown" ma:internalName="Responsible_x0020_Organization">
      <xsd:simpleType>
        <xsd:restriction base="dms:Choice">
          <xsd:enumeration value="SA (Human Health Performance Contract)"/>
          <xsd:enumeration value="SD (Flight and Medical Operations)"/>
          <xsd:enumeration value="SF (Human Systems and Engineering)"/>
          <xsd:enumeration value="SK (Biomedical and Environmental Research)"/>
          <xsd:enumeration value="EC3 (Crew and Thermal Systems Division)"/>
          <xsd:enumeration value="EC5  (Space Suit and Crew Survival Systems)"/>
          <xsd:enumeration value="EC7 (Tools, Equip &amp; Habit Systems)"/>
        </xsd:restriction>
      </xsd:simpleType>
    </xsd:element>
    <xsd:element name="Publication_x0020_or_x0020_Organization" ma:index="32" nillable="true" ma:displayName="Publication or Organization" ma:description="Enter journal or conference name or N/A when not applicable." ma:internalName="Publication_x0020_or_x0020_Organization">
      <xsd:simpleType>
        <xsd:restriction base="dms:Text">
          <xsd:maxLength value="255"/>
        </xsd:restriction>
      </xsd:simpleType>
    </xsd:element>
    <xsd:element name="Website" ma:index="33" nillable="true" ma:displayName="Website" ma:description="Conference or Journal Website" ma:internalName="Website">
      <xsd:simpleType>
        <xsd:restriction base="dms:Text">
          <xsd:maxLength value="255"/>
        </xsd:restriction>
      </xsd:simpleType>
    </xsd:element>
    <xsd:element name="Support_x0020_the_x0020_following_x0020_NASA_x0020_Program" ma:index="34" nillable="true" ma:displayName="Support the following NASA Program" ma:format="Dropdown" ma:internalName="Support_x0020_the_x0020_following_x0020_NASA_x0020_Program">
      <xsd:simpleType>
        <xsd:restriction base="dms:Choice">
          <xsd:enumeration value="CHS"/>
          <xsd:enumeration value="DSG"/>
          <xsd:enumeration value="HRP"/>
          <xsd:enumeration value="MPCV"/>
          <xsd:enumeration value="Other(Please Specify)"/>
        </xsd:restriction>
      </xsd:simpleType>
    </xsd:element>
    <xsd:element name="Support_x0020_the_x0020_following_x0020_NASA_x0020_Program_x0020_Other" ma:index="35" nillable="true" ma:displayName="Support the following NASA Program Other" ma:internalName="Support_x0020_the_x0020_following_x0020_NASA_x0020_Program_x0020_Other">
      <xsd:simpleType>
        <xsd:restriction base="dms:Text">
          <xsd:maxLength value="255"/>
        </xsd:restriction>
      </xsd:simpleType>
    </xsd:element>
    <xsd:element name="Related_x0020_to_x0020_military_x0020_application" ma:index="36" nillable="true" ma:displayName="Related to military application" ma:description="Pertains to ITAR" ma:format="Dropdown" ma:internalName="Related_x0020_to_x0020_military_x0020_application">
      <xsd:simpleType>
        <xsd:restriction base="dms:Choice">
          <xsd:enumeration value="Yes"/>
          <xsd:enumeration value="No"/>
        </xsd:restriction>
      </xsd:simpleType>
    </xsd:element>
    <xsd:element name="Explain_x0020_information_x0020_contain_x0020_detail_x0020_design_x002c__x0020_development_x002c__x0020_manufacturing_x0020_or_x0020_production_x0020_data" ma:index="37" nillable="true" ma:displayName="Explain" ma:description="Explain Export Control information contain detail design, development, manufacturing or production data" ma:internalName="Explain_x0020_information_x0020_contain_x0020_detail_x0020_design_x002c__x0020_development_x002c__x0020_manufacturing_x0020_or_x0020_production_x0020_data">
      <xsd:simpleType>
        <xsd:restriction base="dms:Note">
          <xsd:maxLength value="255"/>
        </xsd:restriction>
      </xsd:simpleType>
    </xsd:element>
    <xsd:element name="Limited_x0020_until_x0020_Date" ma:index="38" nillable="true" ma:displayName="Limited until Date" ma:format="DateOnly" ma:internalName="Limited_x0020_until_x0020_Date">
      <xsd:simpleType>
        <xsd:restriction base="dms:DateTime"/>
      </xsd:simpleType>
    </xsd:element>
    <xsd:element name="Requested_x0020_review_x0020_by_x0020_date" ma:index="39" nillable="true" ma:displayName="Author Need By" ma:description="The Date the author needs the PubPress completed by." ma:format="DateOnly" ma:internalName="Requested_x0020_review_x0020_by_x0020_date">
      <xsd:simpleType>
        <xsd:restriction base="dms:DateTime"/>
      </xsd:simpleType>
    </xsd:element>
    <xsd:element name="TRA" ma:index="40" nillable="true" ma:displayName="Technical Reviewer (TRA )" ma:description="" ma:hidden="true" ma:list="UserInfo" ma:SharePointGroup="0" ma:internalName="TRA" ma:readOnly="false" ma:showField="Titl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C" ma:index="41" nillable="true" ma:displayName="EC" ma:description="" ma:hidden="true" ma:list="UserInfo" ma:SharePointGroup="0" ma:internalName="EC" ma:readOnly="false" ma:showField="Titl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OM_x002f_Manager" ma:index="42" nillable="true" ma:displayName="TOM/Manager" ma:description="" ma:hidden="true" ma:list="UserInfo" ma:SharePointGroup="0" ma:internalName="TOM_x002f_Manager" ma:readOnly="false" ma:showField="Titl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rimary_x0020_Admin" ma:index="43" nillable="true" ma:displayName="Primary Admin" ma:hidden="true" ma:list="UserInfo" ma:SharePointGroup="0" ma:internalName="Primary_x0020_Admin"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uthor_x0020_Status" ma:index="44" nillable="true" ma:displayName="Author Status" ma:description="" ma:format="Dropdown" ma:internalName="Author_x0020_Status">
      <xsd:simpleType>
        <xsd:restriction base="dms:Choice">
          <xsd:enumeration value="Approved"/>
          <xsd:enumeration value="Withdraw"/>
        </xsd:restriction>
      </xsd:simpleType>
    </xsd:element>
    <xsd:element name="TERA" ma:index="45" nillable="true" ma:displayName="Technical Editor (TERA)" ma:description="" ma:hidden="true" ma:list="UserInfo" ma:SearchPeopleOnly="false" ma:SharePointGroup="0" ma:internalName="TERA" ma:readOnly="false" ma:showField="Titl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re_x0020_you_x0020_ready_x0020_to_x0020_Start_x0020_PubPress" ma:index="50" nillable="true" ma:displayName="Are you ready to Start PubPress" ma:default="0" ma:description="After you upload word document, select Yes." ma:internalName="Are_x0020_you_x0020_ready_x0020_to_x0020_Start_x0020_PubPress">
      <xsd:simpleType>
        <xsd:restriction base="dms:Boolean"/>
      </xsd:simpleType>
    </xsd:element>
    <xsd:element name="Send_x0020_Emails" ma:index="52" nillable="true" ma:displayName="Send Emails" ma:default="1" ma:internalName="Send_x0020_Emails">
      <xsd:simpleType>
        <xsd:restriction base="dms:Boolean"/>
      </xsd:simpleType>
    </xsd:element>
    <xsd:element name="Restart_x0020_Workflows" ma:index="53" nillable="true" ma:displayName="Restart Workflows" ma:default="Yes" ma:format="Dropdown" ma:internalName="Restart_x0020_Workflows">
      <xsd:simpleType>
        <xsd:restriction base="dms:Choice">
          <xsd:enumeration value="Yes"/>
          <xsd:enumeration value="No"/>
        </xsd:restriction>
      </xsd:simpleType>
    </xsd:element>
    <xsd:element name="TERA0" ma:index="57" nillable="true" ma:displayName="TERA for holding" ma:list="UserInfo" ma:SharePointGroup="0" ma:internalName="TERA0"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e14bc9f-d43a-4562-9a47-6bccc43a8b23" elementFormDefault="qualified">
    <xsd:import namespace="http://schemas.microsoft.com/office/2006/documentManagement/types"/>
    <xsd:import namespace="http://schemas.microsoft.com/office/infopath/2007/PartnerControls"/>
    <xsd:element name="D38D7918E8D62_DiskName" ma:index="55" nillable="true" ma:displayName="DiskName" ma:description="" ma:hidden="true" ma:internalName="DiskName"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46" ma:displayName="Comments"/>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329331cb-5daf-4852-9d8b-5e74950c0d54"/>
    <Restart_x0020_PubPress xmlns="29c68d2c-46c4-4be8-b3d0-d0b3b93f3a23">
      <Url xsi:nil="true"/>
      <Description xsi:nil="true"/>
    </Restart_x0020_PubPress>
    <Primary_x0020_Admin xmlns="29c68d2c-46c4-4be8-b3d0-d0b3b93f3a23">
      <UserInfo>
        <DisplayName/>
        <AccountId xsi:nil="true"/>
        <AccountType/>
      </UserInfo>
    </Primary_x0020_Admin>
    <Are_x0020_you_x0020_ready_x0020_to_x0020_Start_x0020_PubPress xmlns="29c68d2c-46c4-4be8-b3d0-d0b3b93f3a23">false</Are_x0020_you_x0020_ready_x0020_to_x0020_Start_x0020_PubPress>
    <TERA0 xmlns="29c68d2c-46c4-4be8-b3d0-d0b3b93f3a23">
      <UserInfo>
        <DisplayName/>
        <AccountId xsi:nil="true"/>
        <AccountType/>
      </UserInfo>
    </TERA0>
    <TOM_x002f_Manage_x0020_Choice xmlns="29c68d2c-46c4-4be8-b3d0-d0b3b93f3a23" xsi:nil="true"/>
    <Requested_x0020_review_x0020_by_x0020_date xmlns="29c68d2c-46c4-4be8-b3d0-d0b3b93f3a23" xsi:nil="true"/>
    <Send_x0020_Emails xmlns="29c68d2c-46c4-4be8-b3d0-d0b3b93f3a23">true</Send_x0020_Emails>
    <Stage xmlns="29c68d2c-46c4-4be8-b3d0-d0b3b93f3a23">TRA</Stage>
    <PubManager xmlns="29c68d2c-46c4-4be8-b3d0-d0b3b93f3a23">
      <Url xsi:nil="true"/>
      <Description xsi:nil="true"/>
    </PubManager>
    <TRA_x0020_Status xmlns="29c68d2c-46c4-4be8-b3d0-d0b3b93f3a23" xsi:nil="true"/>
    <DocumentSetDescription xmlns="http://schemas.microsoft.com/sharepoint/v3" xsi:nil="true"/>
    <Related_x0020_to_x0020_military_x0020_application xmlns="29c68d2c-46c4-4be8-b3d0-d0b3b93f3a23" xsi:nil="true"/>
    <LargeFileSize xmlns="http://schemas.microsoft.com/sharepoint/v3" xsi:nil="true"/>
    <Technical_x0020_Editor xmlns="29c68d2c-46c4-4be8-b3d0-d0b3b93f3a23">jeannie.l.nillen@nasa.gov</Technical_x0020_Editor>
    <Support_x0020_the_x0020_following_x0020_NASA_x0020_Program xmlns="29c68d2c-46c4-4be8-b3d0-d0b3b93f3a23" xsi:nil="true"/>
    <EC xmlns="29c68d2c-46c4-4be8-b3d0-d0b3b93f3a23">
      <UserInfo>
        <DisplayName/>
        <AccountId xsi:nil="true"/>
        <AccountType/>
      </UserInfo>
    </EC>
    <EC_x0020_Status xmlns="29c68d2c-46c4-4be8-b3d0-d0b3b93f3a23" xsi:nil="true"/>
    <All_x0020_Other_x0020_Authors_x0020_and_x0020_Agency_x002f_Company xmlns="29c68d2c-46c4-4be8-b3d0-d0b3b93f3a23" xsi:nil="true"/>
    <Restart_x0020_Workflows xmlns="29c68d2c-46c4-4be8-b3d0-d0b3b93f3a23">Yes</Restart_x0020_Workflows>
    <Author0 xmlns="29c68d2c-46c4-4be8-b3d0-d0b3b93f3a23">
      <UserInfo>
        <DisplayName/>
        <AccountId xsi:nil="true"/>
        <AccountType/>
      </UserInfo>
    </Author0>
    <Contain_x0020_detail_x0020_design_x002c__x0020_development_x002c__x0020_manufacturing_x0020_or_x0020_production_x0020_data xmlns="29c68d2c-46c4-4be8-b3d0-d0b3b93f3a23" xsi:nil="true"/>
    <Start_x0020_Pubpress xmlns="29c68d2c-46c4-4be8-b3d0-d0b3b93f3a23">
      <Url xsi:nil="true"/>
      <Description xsi:nil="true"/>
    </Start_x0020_Pubpress>
    <Website xmlns="29c68d2c-46c4-4be8-b3d0-d0b3b93f3a23" xsi:nil="true"/>
    <TRA xmlns="29c68d2c-46c4-4be8-b3d0-d0b3b93f3a23">
      <UserInfo>
        <DisplayName/>
        <AccountId xsi:nil="true"/>
        <AccountType/>
      </UserInfo>
    </TRA>
    <PublishingExpirationDate xmlns="http://schemas.microsoft.com/sharepoint/v3" xsi:nil="true"/>
    <Publication_x0020_or_x0020_Organization xmlns="29c68d2c-46c4-4be8-b3d0-d0b3b93f3a23" xsi:nil="true"/>
    <Limited_x0020_until_x0020_Date xmlns="29c68d2c-46c4-4be8-b3d0-d0b3b93f3a23" xsi:nil="true"/>
    <TERA_x0020_Status xmlns="29c68d2c-46c4-4be8-b3d0-d0b3b93f3a23" xsi:nil="true"/>
    <Explain_x0020_information_x0020_contain_x0020_detail_x0020_design_x002c__x0020_development_x002c__x0020_manufacturing_x0020_or_x0020_production_x0020_data xmlns="29c68d2c-46c4-4be8-b3d0-d0b3b93f3a23" xsi:nil="true"/>
    <PublishingStartDate xmlns="http://schemas.microsoft.com/sharepoint/v3" xsi:nil="true"/>
    <StartDate xmlns="29c68d2c-46c4-4be8-b3d0-d0b3b93f3a23" xsi:nil="true"/>
    <Charge_x0020_Number xmlns="29c68d2c-46c4-4be8-b3d0-d0b3b93f3a23" xsi:nil="true"/>
    <Distributed_x0020_Limitations xmlns="29c68d2c-46c4-4be8-b3d0-d0b3b93f3a23" xsi:nil="true"/>
    <Support_x0020_the_x0020_following_x0020_NASA_x0020_Program_x0020_Other xmlns="29c68d2c-46c4-4be8-b3d0-d0b3b93f3a23" xsi:nil="true"/>
    <TERA xmlns="29c68d2c-46c4-4be8-b3d0-d0b3b93f3a23">
      <UserInfo>
        <DisplayName>Radford, Melisa (JSC-SK)[KBR Wyle Services, LLC]</DisplayName>
        <AccountId>5661</AccountId>
        <AccountType/>
      </UserInfo>
    </TERA>
    <TaxKeywordTaxHTField xmlns="329331cb-5daf-4852-9d8b-5e74950c0d54">
      <Terms xmlns="http://schemas.microsoft.com/office/infopath/2007/PartnerControls"/>
    </TaxKeywordTaxHTField>
    <Responsible_x0020_Organization xmlns="29c68d2c-46c4-4be8-b3d0-d0b3b93f3a23">SA (Human Health Performance Contract)</Responsible_x0020_Organization>
    <TOM_x002f_Manager xmlns="29c68d2c-46c4-4be8-b3d0-d0b3b93f3a23">
      <UserInfo>
        <DisplayName/>
        <AccountId xsi:nil="true"/>
        <AccountType/>
      </UserInfo>
    </TOM_x002f_Manager>
    <Contract_x0020_Number xmlns="29c68d2c-46c4-4be8-b3d0-d0b3b93f3a23" xsi:nil="true"/>
    <DocSetID xmlns="29c68d2c-46c4-4be8-b3d0-d0b3b93f3a23" xsi:nil="true"/>
    <Author_x0020_Status xmlns="29c68d2c-46c4-4be8-b3d0-d0b3b93f3a23" xsi:nil="true"/>
    <_dlc_ExpireDateSaved xmlns="http://schemas.microsoft.com/sharepoint/v3" xsi:nil="true"/>
    <_dlc_ExpireDate xmlns="http://schemas.microsoft.com/sharepoint/v3">2022-12-30T17:43:00+00:00</_dlc_ExpireDate>
  </documentManagement>
</p:properties>
</file>

<file path=customXml/item3.xml><?xml version="1.0" encoding="utf-8"?>
<?mso-contentType ?>
<p:Policy xmlns:p="office.server.policy" id="" local="true">
  <p:Name>PubPress Document</p:Name>
  <p:Description/>
  <p:Statement/>
  <p:PolicyItems>
    <p:PolicyItem featureId="Microsoft.Office.RecordsManagement.PolicyFeatures.Expiration" staticId="0x0101007A1EED61ED555541BBE9EFB66D0CA894|-1397252559" UniqueId="9717d5a8-56bf-43a4-9c27-1954962fc99a">
      <p:Name>Retention</p:Name>
      <p:Description>Automatic scheduling of content for processing, and performing a retention action on content that has reached its due date.</p:Description>
      <p:CustomData>
        <Schedules nextStageId="2">
          <Schedule type="Default">
            <stages>
              <data stageId="1" recur="true" offset="1" unit="months">
                <formula id="Microsoft.Office.RecordsManagement.PolicyFeatures.Expiration.Formula.BuiltIn">
                  <number>6</number>
                  <property>Modified</property>
                  <propertyId>28cf69c5-fa48-462a-b5cd-27b6f9d2bd5f</propertyId>
                  <period>months</period>
                </formula>
                <action type="action" id="Microsoft.Office.RecordsManagement.PolicyFeatures.Expiration.Action.DeletePreviousVersions"/>
              </data>
            </stages>
          </Schedule>
        </Schedules>
      </p:CustomData>
    </p:PolicyItem>
  </p:PolicyItems>
</p:Policy>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14B04C-704A-42F5-874D-DD8F1433E4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29331cb-5daf-4852-9d8b-5e74950c0d54"/>
    <ds:schemaRef ds:uri="29c68d2c-46c4-4be8-b3d0-d0b3b93f3a23"/>
    <ds:schemaRef ds:uri="9e14bc9f-d43a-4562-9a47-6bccc43a8b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94203F8-54C9-40C6-9778-CA4C56592C9C}">
  <ds:schemaRefs>
    <ds:schemaRef ds:uri="http://schemas.openxmlformats.org/package/2006/metadata/core-properties"/>
    <ds:schemaRef ds:uri="9e14bc9f-d43a-4562-9a47-6bccc43a8b23"/>
    <ds:schemaRef ds:uri="http://purl.org/dc/dcmitype/"/>
    <ds:schemaRef ds:uri="http://schemas.microsoft.com/sharepoint/v3"/>
    <ds:schemaRef ds:uri="http://purl.org/dc/elements/1.1/"/>
    <ds:schemaRef ds:uri="29c68d2c-46c4-4be8-b3d0-d0b3b93f3a23"/>
    <ds:schemaRef ds:uri="http://purl.org/dc/terms/"/>
    <ds:schemaRef ds:uri="http://schemas.microsoft.com/office/2006/metadata/properties"/>
    <ds:schemaRef ds:uri="http://www.w3.org/XML/1998/namespace"/>
    <ds:schemaRef ds:uri="http://schemas.microsoft.com/office/2006/documentManagement/types"/>
    <ds:schemaRef ds:uri="http://schemas.microsoft.com/office/infopath/2007/PartnerControls"/>
    <ds:schemaRef ds:uri="329331cb-5daf-4852-9d8b-5e74950c0d54"/>
  </ds:schemaRefs>
</ds:datastoreItem>
</file>

<file path=customXml/itemProps3.xml><?xml version="1.0" encoding="utf-8"?>
<ds:datastoreItem xmlns:ds="http://schemas.openxmlformats.org/officeDocument/2006/customXml" ds:itemID="{F9ABE3AF-11FA-4B4F-87B1-C17E0F18E8E3}">
  <ds:schemaRefs>
    <ds:schemaRef ds:uri="office.server.policy"/>
  </ds:schemaRefs>
</ds:datastoreItem>
</file>

<file path=customXml/itemProps4.xml><?xml version="1.0" encoding="utf-8"?>
<ds:datastoreItem xmlns:ds="http://schemas.openxmlformats.org/officeDocument/2006/customXml" ds:itemID="{D23766E7-817B-4ECD-BB44-2E5C592DA346}">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29342</TotalTime>
  <Words>2570</Words>
  <Application>Microsoft Office PowerPoint</Application>
  <PresentationFormat>Widescreen</PresentationFormat>
  <Paragraphs>461</Paragraphs>
  <Slides>47</Slides>
  <Notes>26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47</vt:i4>
      </vt:variant>
    </vt:vector>
  </HeadingPairs>
  <TitlesOfParts>
    <vt:vector size="56" baseType="lpstr">
      <vt:lpstr>Arial</vt:lpstr>
      <vt:lpstr>Calibri</vt:lpstr>
      <vt:lpstr>Calibri Light</vt:lpstr>
      <vt:lpstr>Helvetica</vt:lpstr>
      <vt:lpstr>Roboto</vt:lpstr>
      <vt:lpstr>Times New Roman</vt:lpstr>
      <vt:lpstr>Wingdings</vt:lpstr>
      <vt:lpstr>Wingdings 3</vt:lpstr>
      <vt:lpstr>HHPC - 16x9 Theme | 2021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Scott Kelly’s 1-year Mission</vt:lpstr>
      <vt:lpstr>PowerPoint Presentation</vt:lpstr>
      <vt:lpstr>PowerPoint Presentation</vt:lpstr>
      <vt:lpstr>Astronaut Selection for Team-Oriented Missions</vt:lpstr>
      <vt:lpstr>Astronaut Selection</vt:lpstr>
      <vt:lpstr>Astronaut Selection: Recent ASCAN classes</vt:lpstr>
      <vt:lpstr>PowerPoint Presentation</vt:lpstr>
      <vt:lpstr>Selection and Composition</vt:lpstr>
      <vt:lpstr>PowerPoint Presentation</vt:lpstr>
      <vt:lpstr>Interpersonal Relationships &amp; Cohesion</vt:lpstr>
      <vt:lpstr>Interpersonal Relationships &amp; Cohesion</vt:lpstr>
      <vt:lpstr>Interpersonal Relationships &amp; Cohesion</vt:lpstr>
      <vt:lpstr>PowerPoint Presentation</vt:lpstr>
      <vt:lpstr>Astronaut Training Flow</vt:lpstr>
      <vt:lpstr>Astronaut Training: Expeditionary/Crew Office Skills</vt:lpstr>
      <vt:lpstr>Astronaut Training: Expeditionary/Crew Office Skills</vt:lpstr>
      <vt:lpstr>Habitability</vt:lpstr>
      <vt:lpstr>Habitability</vt:lpstr>
      <vt:lpstr>PowerPoint Presentation</vt:lpstr>
      <vt:lpstr>PowerPoint Presentation</vt:lpstr>
      <vt:lpstr>Countermeasures: Meaningful Work</vt:lpstr>
      <vt:lpstr>CMs: Ops Psych &amp; Family Support</vt:lpstr>
      <vt:lpstr>PowerPoint Presentation</vt:lpstr>
      <vt:lpstr>Multi-Team Systems</vt:lpstr>
      <vt:lpstr>Multi-Team Systems</vt:lpstr>
      <vt:lpstr>Multi-Team Systems under Comm Delay</vt:lpstr>
      <vt:lpstr>PowerPoint Presentation</vt:lpstr>
      <vt:lpstr>PowerPoint Presentation</vt:lpstr>
      <vt:lpstr>PowerPoint Presentation</vt:lpstr>
      <vt:lpstr>PowerPoint Presentation</vt:lpstr>
      <vt:lpstr>Multi-Team Systems under Lunar Comm Delay</vt:lpstr>
      <vt:lpstr>PowerPoint Presentation</vt:lpstr>
      <vt:lpstr>Human Systems Integration Architecture</vt:lpstr>
      <vt:lpstr>PowerPoint Presentation</vt:lpstr>
      <vt:lpstr>PowerPoint Presentation</vt:lpstr>
      <vt:lpstr>PowerPoint Presentation</vt:lpstr>
      <vt:lpstr>Next Era: Commercialization &amp; Private Astronaut Missions</vt:lpstr>
      <vt:lpstr>PowerPoint Presentation</vt:lpstr>
    </vt:vector>
  </TitlesOfParts>
  <Company>KBR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Teams in Space</dc:title>
  <dc:creator>Cara.Marton@us.kbr.com</dc:creator>
  <cp:keywords/>
  <dc:description/>
  <cp:lastModifiedBy>Lauren Landon</cp:lastModifiedBy>
  <cp:revision>309</cp:revision>
  <dcterms:created xsi:type="dcterms:W3CDTF">2020-11-09T13:31:17Z</dcterms:created>
  <dcterms:modified xsi:type="dcterms:W3CDTF">2024-05-01T19:00:42Z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0x0101007A1EED61ED555541BBE9EFB66D0CA894</vt:lpwstr>
  </property>
  <property fmtid="{D5CDD505-2E9C-101B-9397-08002B2CF9AE}" pid="3" name="_dlc_policyId">
    <vt:lpwstr>0x0101007A1EED61ED555541BBE9EFB66D0CA894|-1397252559</vt:lpwstr>
  </property>
  <property fmtid="{D5CDD505-2E9C-101B-9397-08002B2CF9AE}" pid="4" name="ItemRetentionFormula">
    <vt:lpwstr>&lt;formula id="Microsoft.Office.RecordsManagement.PolicyFeatures.Expiration.Formula.BuiltIn"&gt;&lt;number&gt;6&lt;/number&gt;&lt;property&gt;Modified&lt;/property&gt;&lt;propertyId&gt;28cf69c5-fa48-462a-b5cd-27b6f9d2bd5f&lt;/propertyId&gt;&lt;period&gt;months&lt;/period&gt;&lt;/formula&gt;</vt:lpwstr>
  </property>
  <property fmtid="{D5CDD505-2E9C-101B-9397-08002B2CF9AE}" pid="5" name="TaxKeyword">
    <vt:lpwstr/>
  </property>
  <property fmtid="{D5CDD505-2E9C-101B-9397-08002B2CF9AE}" pid="6" name="_docset_NoMedatataSyncRequired">
    <vt:lpwstr>False</vt:lpwstr>
  </property>
</Properties>
</file>