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6.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2.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3.xml" ContentType="application/vnd.openxmlformats-officedocument.themeOverride+xml"/>
  <Override PartName="/ppt/notesSlides/notesSlide8.xml" ContentType="application/vnd.openxmlformats-officedocument.presentationml.notesSlide+xml"/>
  <Override PartName="/ppt/theme/themeOverride4.xml" ContentType="application/vnd.openxmlformats-officedocument.themeOverride+xml"/>
  <Override PartName="/ppt/notesSlides/notesSlide9.xml" ContentType="application/vnd.openxmlformats-officedocument.presentationml.notesSlide+xml"/>
  <Override PartName="/ppt/theme/themeOverride5.xml" ContentType="application/vnd.openxmlformats-officedocument.themeOverride+xml"/>
  <Override PartName="/ppt/notesSlides/notesSlide10.xml" ContentType="application/vnd.openxmlformats-officedocument.presentationml.notesSlide+xml"/>
  <Override PartName="/ppt/theme/themeOverride6.xml" ContentType="application/vnd.openxmlformats-officedocument.themeOverride+xml"/>
  <Override PartName="/ppt/notesSlides/notesSlide11.xml" ContentType="application/vnd.openxmlformats-officedocument.presentationml.notesSlide+xml"/>
  <Override PartName="/ppt/theme/themeOverride7.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3">
  <p:sldMasterIdLst>
    <p:sldMasterId id="2147483814" r:id="rId4"/>
    <p:sldMasterId id="2147483842" r:id="rId5"/>
    <p:sldMasterId id="2147483855" r:id="rId6"/>
    <p:sldMasterId id="2147483938" r:id="rId7"/>
    <p:sldMasterId id="2147484033" r:id="rId8"/>
    <p:sldMasterId id="2147484064" r:id="rId9"/>
    <p:sldMasterId id="2147484083" r:id="rId10"/>
  </p:sldMasterIdLst>
  <p:notesMasterIdLst>
    <p:notesMasterId r:id="rId32"/>
  </p:notesMasterIdLst>
  <p:handoutMasterIdLst>
    <p:handoutMasterId r:id="rId33"/>
  </p:handoutMasterIdLst>
  <p:sldIdLst>
    <p:sldId id="1042653140" r:id="rId11"/>
    <p:sldId id="2131967361" r:id="rId12"/>
    <p:sldId id="2131967404" r:id="rId13"/>
    <p:sldId id="1042653185" r:id="rId14"/>
    <p:sldId id="2147376867" r:id="rId15"/>
    <p:sldId id="2147376871" r:id="rId16"/>
    <p:sldId id="2131967391" r:id="rId17"/>
    <p:sldId id="2131967332" r:id="rId18"/>
    <p:sldId id="2131967402" r:id="rId19"/>
    <p:sldId id="2131967341" r:id="rId20"/>
    <p:sldId id="2131967357" r:id="rId21"/>
    <p:sldId id="2131967363" r:id="rId22"/>
    <p:sldId id="2131967364" r:id="rId23"/>
    <p:sldId id="1042653162" r:id="rId24"/>
    <p:sldId id="1042653163" r:id="rId25"/>
    <p:sldId id="1042653164" r:id="rId26"/>
    <p:sldId id="1042653180" r:id="rId27"/>
    <p:sldId id="38363" r:id="rId28"/>
    <p:sldId id="2131967353" r:id="rId29"/>
    <p:sldId id="2131967354" r:id="rId30"/>
    <p:sldId id="1042653182"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and Revision Status" id="{E85AB9E2-BD3F-44B6-A6FC-1CCBE325A084}">
          <p14:sldIdLst>
            <p14:sldId id="1042653140"/>
          </p14:sldIdLst>
        </p14:section>
        <p14:section name="Overview" id="{E85E971A-EDD6-4E92-A68B-1E21E33B3BEE}">
          <p14:sldIdLst/>
        </p14:section>
        <p14:section name="Contents &amp; Summary" id="{FFCC4861-7D33-4BC8-8EFD-230FDC2B5239}">
          <p14:sldIdLst>
            <p14:sldId id="2131967361"/>
            <p14:sldId id="2131967404"/>
            <p14:sldId id="1042653185"/>
            <p14:sldId id="2147376867"/>
            <p14:sldId id="2147376871"/>
          </p14:sldIdLst>
        </p14:section>
        <p14:section name="Displays" id="{F5D36329-EC01-4E05-8BE4-D2640287A1EC}">
          <p14:sldIdLst>
            <p14:sldId id="2131967391"/>
            <p14:sldId id="2131967332"/>
            <p14:sldId id="2131967402"/>
            <p14:sldId id="2131967341"/>
          </p14:sldIdLst>
        </p14:section>
        <p14:section name="Audio" id="{5A1B8AE3-05EE-4B2E-8BA9-BBDBF7DA218F}">
          <p14:sldIdLst>
            <p14:sldId id="2131967357"/>
            <p14:sldId id="2131967363"/>
            <p14:sldId id="2131967364"/>
          </p14:sldIdLst>
        </p14:section>
        <p14:section name="KPPs" id="{5103E4D3-31C0-4F32-9FB1-332DA6F7BAB9}">
          <p14:sldIdLst>
            <p14:sldId id="1042653162"/>
            <p14:sldId id="1042653163"/>
            <p14:sldId id="1042653164"/>
            <p14:sldId id="1042653180"/>
          </p14:sldIdLst>
        </p14:section>
        <p14:section name="Backup" id="{06302701-A353-4161-9516-A554A2C78187}">
          <p14:sldIdLst>
            <p14:sldId id="38363"/>
            <p14:sldId id="2131967353"/>
            <p14:sldId id="2131967354"/>
            <p14:sldId id="104265318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EDB26E-807A-7614-CB67-86ED441AAC84}" name="Morgan, Katrien L. (JSC-AA211)" initials="MKL(A" userId="S::klmorga1@ndc.nasa.gov::847a4668-981c-4315-9ad6-67ae076b2b40" providerId="AD"/>
  <p188:author id="{F7DF9AC6-2B0C-406F-6466-AA7E331296DD}" name="Cisneros, Geraldo A. (JSC-EV311)" initials="GC" userId="S::gacisner@ndc.nasa.gov::affe26ef-de65-4a75-b47d-28627de3bfa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Buffington, Jesse A. (JSC-XX111)" initials="BJA(" lastIdx="1" clrIdx="4">
    <p:extLst>
      <p:ext uri="{19B8F6BF-5375-455C-9EA6-DF929625EA0E}">
        <p15:presenceInfo xmlns:p15="http://schemas.microsoft.com/office/powerpoint/2012/main" userId="S-1-5-21-330711430-3775241029-4075259233-19697" providerId="AD"/>
      </p:ext>
    </p:extLst>
  </p:cmAuthor>
  <p:cmAuthor id="14" name="Mary" initials="M" lastIdx="17" clrIdx="11">
    <p:extLst>
      <p:ext uri="{19B8F6BF-5375-455C-9EA6-DF929625EA0E}">
        <p15:presenceInfo xmlns:p15="http://schemas.microsoft.com/office/powerpoint/2012/main" userId="S::memccabe@ndc.nasa.gov::4df68f26-6262-4395-8b24-c35c5c25128c" providerId="AD"/>
      </p:ext>
    </p:extLst>
  </p:cmAuthor>
  <p:cmAuthor id="1" name="Mustain, E Rose W (JSC-MP111)" initials="MERW(" lastIdx="1" clrIdx="0">
    <p:extLst>
      <p:ext uri="{19B8F6BF-5375-455C-9EA6-DF929625EA0E}">
        <p15:presenceInfo xmlns:p15="http://schemas.microsoft.com/office/powerpoint/2012/main" userId="S-1-5-21-330711430-3775241029-4075259233-40109" providerId="AD"/>
      </p:ext>
    </p:extLst>
  </p:cmAuthor>
  <p:cmAuthor id="8" name="Kearney, Lara E. (JSC-MA111)" initials="KLE(M" lastIdx="1" clrIdx="5">
    <p:extLst>
      <p:ext uri="{19B8F6BF-5375-455C-9EA6-DF929625EA0E}">
        <p15:presenceInfo xmlns:p15="http://schemas.microsoft.com/office/powerpoint/2012/main" userId="S::lekearne@ndc.nasa.gov::c5f94e7a-616a-4a16-8969-cb5f5109aad4" providerId="AD"/>
      </p:ext>
    </p:extLst>
  </p:cmAuthor>
  <p:cmAuthor id="9" name="Sipila, Stephanie (JSC-XX111)" initials="SS(X" lastIdx="1" clrIdx="6">
    <p:extLst>
      <p:ext uri="{19B8F6BF-5375-455C-9EA6-DF929625EA0E}">
        <p15:presenceInfo xmlns:p15="http://schemas.microsoft.com/office/powerpoint/2012/main" userId="S::ssipila@ndc.nasa.gov::bc13461e-c813-4a74-bcef-6d5506ecc2f5" providerId="AD"/>
      </p:ext>
    </p:extLst>
  </p:cmAuthor>
  <p:cmAuthor id="10" name="Berdich, Michael A. (JSC-ON111)" initials="BMA(O" lastIdx="4" clrIdx="7">
    <p:extLst>
      <p:ext uri="{19B8F6BF-5375-455C-9EA6-DF929625EA0E}">
        <p15:presenceInfo xmlns:p15="http://schemas.microsoft.com/office/powerpoint/2012/main" userId="S::mberdich@ndc.nasa.gov::46c63d8c-90a6-4843-9c4f-057b02b6e402" providerId="AD"/>
      </p:ext>
    </p:extLst>
  </p:cmAuthor>
  <p:cmAuthor id="4" name="Tripathi, Teang Anne (JSC-XX111)" initials="TTA(" lastIdx="4" clrIdx="1">
    <p:extLst>
      <p:ext uri="{19B8F6BF-5375-455C-9EA6-DF929625EA0E}">
        <p15:presenceInfo xmlns:p15="http://schemas.microsoft.com/office/powerpoint/2012/main" userId="S-1-5-21-330711430-3775241029-4075259233-103044" providerId="AD"/>
      </p:ext>
    </p:extLst>
  </p:cmAuthor>
  <p:cmAuthor id="11" name="Simon, Cory L. (JSC-EV311)" initials="CLS" lastIdx="4" clrIdx="8">
    <p:extLst>
      <p:ext uri="{19B8F6BF-5375-455C-9EA6-DF929625EA0E}">
        <p15:presenceInfo xmlns:p15="http://schemas.microsoft.com/office/powerpoint/2012/main" userId="Simon, Cory L. (JSC-EV311)" providerId="None"/>
      </p:ext>
    </p:extLst>
  </p:cmAuthor>
  <p:cmAuthor id="5" name="Mohr, Edward J. (JSC-XX111)" initials="MEJ(" lastIdx="1" clrIdx="2">
    <p:extLst>
      <p:ext uri="{19B8F6BF-5375-455C-9EA6-DF929625EA0E}">
        <p15:presenceInfo xmlns:p15="http://schemas.microsoft.com/office/powerpoint/2012/main" userId="S::emohr@ndc.nasa.gov::94d1e718-0687-4ab0-ad39-135991d91f78" providerId="AD"/>
      </p:ext>
    </p:extLst>
  </p:cmAuthor>
  <p:cmAuthor id="12" name="Simon, Cory L. (JSC-EV311)" initials="SCL(E" lastIdx="25" clrIdx="9">
    <p:extLst>
      <p:ext uri="{19B8F6BF-5375-455C-9EA6-DF929625EA0E}">
        <p15:presenceInfo xmlns:p15="http://schemas.microsoft.com/office/powerpoint/2012/main" userId="S::clsimon@ndc.nasa.gov::d8d0b6f6-f81b-4c74-b51f-f447133d2c49" providerId="AD"/>
      </p:ext>
    </p:extLst>
  </p:cmAuthor>
  <p:cmAuthor id="6" name="Johnson, Brian J. (JSC-XX111)" initials="JBJ(" lastIdx="2" clrIdx="3">
    <p:extLst>
      <p:ext uri="{19B8F6BF-5375-455C-9EA6-DF929625EA0E}">
        <p15:presenceInfo xmlns:p15="http://schemas.microsoft.com/office/powerpoint/2012/main" userId="S::bjjohnso@ndc.nasa.gov::4ed45559-fd30-45aa-b72a-24f8e0b163f3" providerId="AD"/>
      </p:ext>
    </p:extLst>
  </p:cmAuthor>
  <p:cmAuthor id="13" name="Mitra, Paromita (JSC-EV311)" initials="M(" lastIdx="3" clrIdx="10">
    <p:extLst>
      <p:ext uri="{19B8F6BF-5375-455C-9EA6-DF929625EA0E}">
        <p15:presenceInfo xmlns:p15="http://schemas.microsoft.com/office/powerpoint/2012/main" userId="S::pmitra1@ndc.nasa.gov::5ab3b4e8-8658-41be-bec7-5d4e0d17bdf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853"/>
    <a:srgbClr val="FFFF99"/>
    <a:srgbClr val="00B050"/>
    <a:srgbClr val="3333FF"/>
    <a:srgbClr val="0066FF"/>
    <a:srgbClr val="00843C"/>
    <a:srgbClr val="900000"/>
    <a:srgbClr val="434343"/>
    <a:srgbClr val="112946"/>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45" autoAdjust="0"/>
    <p:restoredTop sz="88191" autoAdjust="0"/>
  </p:normalViewPr>
  <p:slideViewPr>
    <p:cSldViewPr snapToGrid="0">
      <p:cViewPr varScale="1">
        <p:scale>
          <a:sx n="75" d="100"/>
          <a:sy n="75" d="100"/>
        </p:scale>
        <p:origin x="739" y="67"/>
      </p:cViewPr>
      <p:guideLst/>
    </p:cSldViewPr>
  </p:slideViewPr>
  <p:notesTextViewPr>
    <p:cViewPr>
      <p:scale>
        <a:sx n="125" d="100"/>
        <a:sy n="125" d="100"/>
      </p:scale>
      <p:origin x="0" y="0"/>
    </p:cViewPr>
  </p:notesTextViewPr>
  <p:notesViewPr>
    <p:cSldViewPr snapToGrid="0">
      <p:cViewPr varScale="1">
        <p:scale>
          <a:sx n="61" d="100"/>
          <a:sy n="61" d="100"/>
        </p:scale>
        <p:origin x="3139"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microsoft.com/office/2018/10/relationships/authors" Target="authors.xml"/><Relationship Id="rId21" Type="http://schemas.openxmlformats.org/officeDocument/2006/relationships/slide" Target="slides/slide11.xml"/><Relationship Id="rId34"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6C0E26-5802-453B-8F3C-B04085A1225A}"/>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8B4B4A-5F00-4142-9155-5463B8B1FBAA}"/>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0053DAFC-32CE-4847-9C42-ED71D67C94D5}" type="datetimeFigureOut">
              <a:rPr lang="en-US" smtClean="0"/>
              <a:t>1/29/2025</a:t>
            </a:fld>
            <a:endParaRPr lang="en-US"/>
          </a:p>
        </p:txBody>
      </p:sp>
      <p:sp>
        <p:nvSpPr>
          <p:cNvPr id="4" name="Footer Placeholder 3">
            <a:extLst>
              <a:ext uri="{FF2B5EF4-FFF2-40B4-BE49-F238E27FC236}">
                <a16:creationId xmlns:a16="http://schemas.microsoft.com/office/drawing/2014/main" id="{BEF8C8AF-3C28-4AEF-9A5E-F5B734BCC74E}"/>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8F9B18D-58EF-4532-9830-7B757768DC8B}"/>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905659F0-9647-4345-A550-483B7356D13C}" type="slidenum">
              <a:rPr lang="en-US" smtClean="0"/>
              <a:t>‹#›</a:t>
            </a:fld>
            <a:endParaRPr lang="en-US"/>
          </a:p>
        </p:txBody>
      </p:sp>
    </p:spTree>
    <p:extLst>
      <p:ext uri="{BB962C8B-B14F-4D97-AF65-F5344CB8AC3E}">
        <p14:creationId xmlns:p14="http://schemas.microsoft.com/office/powerpoint/2010/main" val="39692753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CDB0EAC-A7F8-4D48-A047-E1E2BF82F685}" type="datetimeFigureOut">
              <a:rPr lang="en-US" smtClean="0"/>
              <a:t>1/29/2025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6A89208-19D7-9E47-969D-1A76A4CEEE29}" type="slidenum">
              <a:rPr lang="en-US" smtClean="0"/>
              <a:t>‹#›</a:t>
            </a:fld>
            <a:endParaRPr lang="en-US"/>
          </a:p>
        </p:txBody>
      </p:sp>
    </p:spTree>
    <p:extLst>
      <p:ext uri="{BB962C8B-B14F-4D97-AF65-F5344CB8AC3E}">
        <p14:creationId xmlns:p14="http://schemas.microsoft.com/office/powerpoint/2010/main" val="446640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36023AE0-D24E-1D4C-A34E-009FEA0FB0C2}" type="slidenum">
              <a:rPr lang="en-US">
                <a:solidFill>
                  <a:prstClr val="black"/>
                </a:solidFill>
                <a:latin typeface="Calibri" panose="020F0502020204030204"/>
              </a:rPr>
              <a:pPr defTabSz="931774">
                <a:defRPr/>
              </a:pPr>
              <a:t>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125298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46A89208-19D7-9E47-969D-1A76A4CEEE2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8302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A89208-19D7-9E47-969D-1A76A4CEEE29}" type="slidenum">
              <a:rPr lang="en-US" smtClean="0"/>
              <a:t>3</a:t>
            </a:fld>
            <a:endParaRPr lang="en-US"/>
          </a:p>
        </p:txBody>
      </p:sp>
    </p:spTree>
    <p:extLst>
      <p:ext uri="{BB962C8B-B14F-4D97-AF65-F5344CB8AC3E}">
        <p14:creationId xmlns:p14="http://schemas.microsoft.com/office/powerpoint/2010/main" val="2547679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A89208-19D7-9E47-969D-1A76A4CEEE29}" type="slidenum">
              <a:rPr lang="en-US" smtClean="0"/>
              <a:t>4</a:t>
            </a:fld>
            <a:endParaRPr lang="en-US"/>
          </a:p>
        </p:txBody>
      </p:sp>
    </p:spTree>
    <p:extLst>
      <p:ext uri="{BB962C8B-B14F-4D97-AF65-F5344CB8AC3E}">
        <p14:creationId xmlns:p14="http://schemas.microsoft.com/office/powerpoint/2010/main" val="930095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a:defRPr/>
            </a:pPr>
            <a:fld id="{36023AE0-D24E-1D4C-A34E-009FEA0FB0C2}" type="slidenum">
              <a:rPr lang="en-US">
                <a:solidFill>
                  <a:prstClr val="black"/>
                </a:solidFill>
                <a:latin typeface="Calibri" panose="020F0502020204030204"/>
              </a:rPr>
              <a:pPr defTabSz="931774">
                <a:defRPr/>
              </a:pPr>
              <a:t>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212576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A89208-19D7-9E47-969D-1A76A4CEEE29}" type="slidenum">
              <a:rPr lang="en-US" smtClean="0"/>
              <a:t>6</a:t>
            </a:fld>
            <a:endParaRPr lang="en-US"/>
          </a:p>
        </p:txBody>
      </p:sp>
    </p:spTree>
    <p:extLst>
      <p:ext uri="{BB962C8B-B14F-4D97-AF65-F5344CB8AC3E}">
        <p14:creationId xmlns:p14="http://schemas.microsoft.com/office/powerpoint/2010/main" val="573377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023AE0-D24E-1D4C-A34E-009FEA0FB0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7643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A89208-19D7-9E47-969D-1A76A4CEEE29}" type="slidenum">
              <a:rPr lang="en-US" smtClean="0"/>
              <a:t>8</a:t>
            </a:fld>
            <a:endParaRPr lang="en-US"/>
          </a:p>
        </p:txBody>
      </p:sp>
    </p:spTree>
    <p:extLst>
      <p:ext uri="{BB962C8B-B14F-4D97-AF65-F5344CB8AC3E}">
        <p14:creationId xmlns:p14="http://schemas.microsoft.com/office/powerpoint/2010/main" val="2072426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A89208-19D7-9E47-969D-1A76A4CEEE29}" type="slidenum">
              <a:rPr lang="en-US" smtClean="0"/>
              <a:t>9</a:t>
            </a:fld>
            <a:endParaRPr lang="en-US"/>
          </a:p>
        </p:txBody>
      </p:sp>
    </p:spTree>
    <p:extLst>
      <p:ext uri="{BB962C8B-B14F-4D97-AF65-F5344CB8AC3E}">
        <p14:creationId xmlns:p14="http://schemas.microsoft.com/office/powerpoint/2010/main" val="1285746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023AE0-D24E-1D4C-A34E-009FEA0FB0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300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A89208-19D7-9E47-969D-1A76A4CEEE29}" type="slidenum">
              <a:rPr lang="en-US" smtClean="0"/>
              <a:t>12</a:t>
            </a:fld>
            <a:endParaRPr lang="en-US"/>
          </a:p>
        </p:txBody>
      </p:sp>
    </p:spTree>
    <p:extLst>
      <p:ext uri="{BB962C8B-B14F-4D97-AF65-F5344CB8AC3E}">
        <p14:creationId xmlns:p14="http://schemas.microsoft.com/office/powerpoint/2010/main" val="2859331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A89208-19D7-9E47-969D-1A76A4CEEE29}" type="slidenum">
              <a:rPr lang="en-US" smtClean="0"/>
              <a:t>13</a:t>
            </a:fld>
            <a:endParaRPr lang="en-US"/>
          </a:p>
        </p:txBody>
      </p:sp>
    </p:spTree>
    <p:extLst>
      <p:ext uri="{BB962C8B-B14F-4D97-AF65-F5344CB8AC3E}">
        <p14:creationId xmlns:p14="http://schemas.microsoft.com/office/powerpoint/2010/main" val="1273588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6A89208-19D7-9E47-969D-1A76A4CEEE29}" type="slidenum">
              <a:rPr lang="en-US" smtClean="0"/>
              <a:t>14</a:t>
            </a:fld>
            <a:endParaRPr lang="en-US"/>
          </a:p>
        </p:txBody>
      </p:sp>
    </p:spTree>
    <p:extLst>
      <p:ext uri="{BB962C8B-B14F-4D97-AF65-F5344CB8AC3E}">
        <p14:creationId xmlns:p14="http://schemas.microsoft.com/office/powerpoint/2010/main" val="2023654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A89208-19D7-9E47-969D-1A76A4CEEE29}" type="slidenum">
              <a:rPr lang="en-US" smtClean="0"/>
              <a:t>15</a:t>
            </a:fld>
            <a:endParaRPr lang="en-US"/>
          </a:p>
        </p:txBody>
      </p:sp>
    </p:spTree>
    <p:extLst>
      <p:ext uri="{BB962C8B-B14F-4D97-AF65-F5344CB8AC3E}">
        <p14:creationId xmlns:p14="http://schemas.microsoft.com/office/powerpoint/2010/main" val="4080362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A89208-19D7-9E47-969D-1A76A4CEEE29}" type="slidenum">
              <a:rPr lang="en-US" smtClean="0"/>
              <a:t>16</a:t>
            </a:fld>
            <a:endParaRPr lang="en-US"/>
          </a:p>
        </p:txBody>
      </p:sp>
    </p:spTree>
    <p:extLst>
      <p:ext uri="{BB962C8B-B14F-4D97-AF65-F5344CB8AC3E}">
        <p14:creationId xmlns:p14="http://schemas.microsoft.com/office/powerpoint/2010/main" val="22320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A89208-19D7-9E47-969D-1A76A4CEEE29}" type="slidenum">
              <a:rPr lang="en-US" smtClean="0"/>
              <a:t>17</a:t>
            </a:fld>
            <a:endParaRPr lang="en-US"/>
          </a:p>
        </p:txBody>
      </p:sp>
    </p:spTree>
    <p:extLst>
      <p:ext uri="{BB962C8B-B14F-4D97-AF65-F5344CB8AC3E}">
        <p14:creationId xmlns:p14="http://schemas.microsoft.com/office/powerpoint/2010/main" val="714013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8C6890-C5CF-978F-15FE-1075D797ED0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C236F37-FE50-612E-D984-616BA02CF9D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C2A6FBF1-5151-797F-971E-87B1046B1BA9}"/>
              </a:ext>
            </a:extLst>
          </p:cNvPr>
          <p:cNvSpPr txBox="1"/>
          <p:nvPr/>
        </p:nvSpPr>
        <p:spPr>
          <a:xfrm>
            <a:off x="3970937" y="8829967"/>
            <a:ext cx="3037837" cy="466435"/>
          </a:xfrm>
          <a:prstGeom prst="rect">
            <a:avLst/>
          </a:prstGeom>
          <a:noFill/>
          <a:ln cap="flat">
            <a:noFill/>
          </a:ln>
        </p:spPr>
        <p:txBody>
          <a:bodyPr vert="horz" wrap="square" lIns="93177" tIns="46588" rIns="93177" bIns="46588" anchor="b" anchorCtr="0" compatLnSpc="1">
            <a:noAutofit/>
          </a:bodyPr>
          <a:lstStyle/>
          <a:p>
            <a:pPr marL="0" marR="0" lvl="0" indent="0" algn="r" defTabSz="931773"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D2F89CCE-6BE0-4D96-8B6E-DC6872A2931C}" type="slidenum">
              <a:rPr kumimoji="0" sz="1800" b="0" i="0" u="none" strike="noStrike" kern="0" cap="none" spc="0" normalizeH="0" baseline="0" noProof="0">
                <a:ln>
                  <a:noFill/>
                </a:ln>
                <a:solidFill>
                  <a:srgbClr val="000000"/>
                </a:solidFill>
                <a:effectLst/>
                <a:uLnTx/>
                <a:uFillTx/>
                <a:latin typeface="Aptos" panose="02110004020202020204"/>
                <a:ea typeface="+mn-ea"/>
                <a:cs typeface="+mn-cs"/>
              </a:rPr>
              <a:pPr marL="0" marR="0" lvl="0" indent="0" algn="r" defTabSz="931773"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19</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A89208-19D7-9E47-969D-1A76A4CEEE29}" type="slidenum">
              <a:rPr lang="en-US" smtClean="0"/>
              <a:t>21</a:t>
            </a:fld>
            <a:endParaRPr lang="en-US"/>
          </a:p>
        </p:txBody>
      </p:sp>
    </p:spTree>
    <p:extLst>
      <p:ext uri="{BB962C8B-B14F-4D97-AF65-F5344CB8AC3E}">
        <p14:creationId xmlns:p14="http://schemas.microsoft.com/office/powerpoint/2010/main" val="169879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7.xml"/><Relationship Id="rId4" Type="http://schemas.openxmlformats.org/officeDocument/2006/relationships/image" Target="../media/image9.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7.xml"/><Relationship Id="rId4" Type="http://schemas.openxmlformats.org/officeDocument/2006/relationships/image" Target="../media/image9.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4F7A129-FF28-471A-A82C-9C87CCFA3F0B}"/>
              </a:ext>
            </a:extLst>
          </p:cNvPr>
          <p:cNvSpPr>
            <a:spLocks noGrp="1"/>
          </p:cNvSpPr>
          <p:nvPr>
            <p:ph type="sldNum" sz="quarter" idx="10"/>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defRPr/>
            </a:pPr>
            <a:fld id="{C6A20983-CEF2-4C78-899E-69A2DAE7B5AB}" type="slidenum">
              <a:rPr lang="en-US" smtClean="0"/>
              <a:pPr/>
              <a:t>‹#›</a:t>
            </a:fld>
            <a:endParaRPr lang="en-US">
              <a:solidFill>
                <a:srgbClr val="1F497D"/>
              </a:solidFill>
              <a:ea typeface="ＭＳ Ｐゴシック" charset="0"/>
            </a:endParaRPr>
          </a:p>
        </p:txBody>
      </p:sp>
      <p:sp>
        <p:nvSpPr>
          <p:cNvPr id="4" name="bk object 16">
            <a:extLst>
              <a:ext uri="{FF2B5EF4-FFF2-40B4-BE49-F238E27FC236}">
                <a16:creationId xmlns:a16="http://schemas.microsoft.com/office/drawing/2014/main" id="{379FFB05-7C8D-451C-9E55-FE704F29CBE5}"/>
              </a:ext>
            </a:extLst>
          </p:cNvPr>
          <p:cNvSpPr/>
          <p:nvPr userDrawn="1"/>
        </p:nvSpPr>
        <p:spPr>
          <a:xfrm>
            <a:off x="0" y="10962"/>
            <a:ext cx="12192000" cy="6858000"/>
          </a:xfrm>
          <a:custGeom>
            <a:avLst/>
            <a:gdLst/>
            <a:ahLst/>
            <a:cxnLst/>
            <a:rect l="l" t="t" r="r" b="b"/>
            <a:pathLst>
              <a:path w="7315200" h="9601200">
                <a:moveTo>
                  <a:pt x="0" y="9601200"/>
                </a:moveTo>
                <a:lnTo>
                  <a:pt x="7315200" y="9601200"/>
                </a:lnTo>
                <a:lnTo>
                  <a:pt x="7315200" y="0"/>
                </a:lnTo>
                <a:lnTo>
                  <a:pt x="0" y="0"/>
                </a:lnTo>
                <a:lnTo>
                  <a:pt x="0" y="9601200"/>
                </a:lnTo>
                <a:close/>
              </a:path>
            </a:pathLst>
          </a:custGeom>
          <a:solidFill>
            <a:srgbClr val="3C1D59"/>
          </a:solidFill>
        </p:spPr>
        <p:txBody>
          <a:bodyPr wrap="square" lIns="0" tIns="0" rIns="0" bIns="0" rtlCol="0"/>
          <a:lstStyle/>
          <a:p>
            <a:endParaRPr sz="2118"/>
          </a:p>
        </p:txBody>
      </p:sp>
      <p:sp>
        <p:nvSpPr>
          <p:cNvPr id="6" name="object 4">
            <a:extLst>
              <a:ext uri="{FF2B5EF4-FFF2-40B4-BE49-F238E27FC236}">
                <a16:creationId xmlns:a16="http://schemas.microsoft.com/office/drawing/2014/main" id="{282995BE-EC4C-4269-8FD5-8C3F9FBAB025}"/>
              </a:ext>
            </a:extLst>
          </p:cNvPr>
          <p:cNvSpPr txBox="1"/>
          <p:nvPr userDrawn="1"/>
        </p:nvSpPr>
        <p:spPr>
          <a:xfrm>
            <a:off x="1516135" y="1609048"/>
            <a:ext cx="9149900" cy="1595501"/>
          </a:xfrm>
          <a:prstGeom prst="rect">
            <a:avLst/>
          </a:prstGeom>
          <a:solidFill>
            <a:srgbClr val="FFFFFF"/>
          </a:solidFill>
        </p:spPr>
        <p:txBody>
          <a:bodyPr vert="horz" wrap="square" lIns="0" tIns="0" rIns="0" bIns="0" rtlCol="0">
            <a:spAutoFit/>
          </a:bodyPr>
          <a:lstStyle/>
          <a:p>
            <a:pPr marL="233077"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//SP-BUDG</a:t>
            </a: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Controlled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by: </a:t>
            </a: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Tamara Durham, </a:t>
            </a:r>
            <a:r>
              <a:rPr kumimoji="0" lang="en-US" sz="955" b="0" i="0" u="none" strike="noStrike" kern="1200" cap="none" spc="-29" normalizeH="0" baseline="0" noProof="0" dirty="0" err="1">
                <a:ln>
                  <a:noFill/>
                </a:ln>
                <a:solidFill>
                  <a:srgbClr val="231F20"/>
                </a:solidFill>
                <a:effectLst/>
                <a:uLnTx/>
                <a:uFillTx/>
                <a:latin typeface="Times New Roman"/>
                <a:ea typeface="+mn-ea"/>
                <a:cs typeface="Times New Roman"/>
              </a:rPr>
              <a:t>tamara.m.durham@n</a:t>
            </a:r>
            <a:r>
              <a:rPr lang="en-US" sz="955" spc="-29" dirty="0">
                <a:solidFill>
                  <a:srgbClr val="231F20"/>
                </a:solidFill>
                <a:latin typeface="Times New Roman"/>
                <a:cs typeface="Times New Roman"/>
              </a:rPr>
              <a:t>asa.gov</a:t>
            </a:r>
            <a:endParaRPr kumimoji="0" lang="en-US" sz="955" b="0" i="0" u="none" strike="noStrike" kern="1200" cap="none" spc="-29" normalizeH="0" baseline="0" noProof="0" dirty="0">
              <a:ln>
                <a:noFill/>
              </a:ln>
              <a:solidFill>
                <a:srgbClr val="231F20"/>
              </a:solidFill>
              <a:effectLst/>
              <a:uLnTx/>
              <a:uFillTx/>
              <a:latin typeface="Times New Roman"/>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sz="955" b="1" i="0" u="none" strike="noStrike" kern="1200" cap="none" spc="-24" normalizeH="0" baseline="0" noProof="0" dirty="0">
                <a:ln>
                  <a:noFill/>
                </a:ln>
                <a:solidFill>
                  <a:srgbClr val="231F20"/>
                </a:solidFill>
                <a:effectLst/>
                <a:uLnTx/>
                <a:uFillTx/>
                <a:latin typeface="Times New Roman"/>
                <a:ea typeface="+mn-ea"/>
                <a:cs typeface="Times New Roman"/>
              </a:rPr>
              <a:t>NOT YET </a:t>
            </a:r>
            <a:r>
              <a:rPr kumimoji="0" sz="955" b="1" i="0" u="none" strike="noStrike" kern="1200" cap="none" spc="-29" normalizeH="0" baseline="0" noProof="0" dirty="0">
                <a:ln>
                  <a:noFill/>
                </a:ln>
                <a:solidFill>
                  <a:srgbClr val="231F20"/>
                </a:solidFill>
                <a:effectLst/>
                <a:uLnTx/>
                <a:uFillTx/>
                <a:latin typeface="Times New Roman"/>
                <a:ea typeface="+mn-ea"/>
                <a:cs typeface="Times New Roman"/>
              </a:rPr>
              <a:t>REVIEWED </a:t>
            </a:r>
            <a:r>
              <a:rPr kumimoji="0" sz="955" b="1" i="0" u="none" strike="noStrike" kern="1200" cap="none" spc="-18" normalizeH="0" baseline="0" noProof="0" dirty="0">
                <a:ln>
                  <a:noFill/>
                </a:ln>
                <a:solidFill>
                  <a:srgbClr val="231F20"/>
                </a:solidFill>
                <a:effectLst/>
                <a:uLnTx/>
                <a:uFillTx/>
                <a:latin typeface="Times New Roman"/>
                <a:ea typeface="+mn-ea"/>
                <a:cs typeface="Times New Roman"/>
              </a:rPr>
              <a:t>BY </a:t>
            </a:r>
            <a:r>
              <a:rPr kumimoji="0" sz="955" b="1" i="0" u="none" strike="noStrike" kern="1200" cap="none" spc="-29" normalizeH="0" baseline="0" noProof="0" dirty="0">
                <a:ln>
                  <a:noFill/>
                </a:ln>
                <a:solidFill>
                  <a:srgbClr val="231F20"/>
                </a:solidFill>
                <a:effectLst/>
                <a:uLnTx/>
                <a:uFillTx/>
                <a:latin typeface="Times New Roman"/>
                <a:ea typeface="+mn-ea"/>
                <a:cs typeface="Times New Roman"/>
              </a:rPr>
              <a:t>EXPORT</a:t>
            </a:r>
            <a:r>
              <a:rPr kumimoji="0" lang="en-US" sz="955" b="1" i="0" u="none" strike="noStrike" kern="1200" cap="none" spc="-29" normalizeH="0" baseline="0" noProof="0" dirty="0">
                <a:ln>
                  <a:noFill/>
                </a:ln>
                <a:solidFill>
                  <a:srgbClr val="231F20"/>
                </a:solidFill>
                <a:effectLst/>
                <a:uLnTx/>
                <a:uFillTx/>
                <a:latin typeface="Times New Roman"/>
                <a:ea typeface="+mn-ea"/>
                <a:cs typeface="Times New Roman"/>
              </a:rPr>
              <a:t> </a:t>
            </a:r>
            <a:r>
              <a:rPr kumimoji="0" sz="955" b="1" i="0" u="none" strike="noStrike" kern="1200" cap="none" spc="-188" normalizeH="0" baseline="0" noProof="0" dirty="0">
                <a:ln>
                  <a:noFill/>
                </a:ln>
                <a:solidFill>
                  <a:srgbClr val="231F20"/>
                </a:solidFill>
                <a:effectLst/>
                <a:uLnTx/>
                <a:uFillTx/>
                <a:latin typeface="Times New Roman"/>
                <a:ea typeface="+mn-ea"/>
                <a:cs typeface="Times New Roman"/>
              </a:rPr>
              <a:t> </a:t>
            </a:r>
            <a:r>
              <a:rPr kumimoji="0" sz="955" b="1" i="0" u="none" strike="noStrike" kern="1200" cap="none" spc="-29" normalizeH="0" baseline="0" noProof="0" dirty="0">
                <a:ln>
                  <a:noFill/>
                </a:ln>
                <a:solidFill>
                  <a:srgbClr val="231F20"/>
                </a:solidFill>
                <a:effectLst/>
                <a:uLnTx/>
                <a:uFillTx/>
                <a:latin typeface="Times New Roman"/>
                <a:ea typeface="+mn-ea"/>
                <a:cs typeface="Times New Roman"/>
              </a:rPr>
              <a:t>CONTROL</a:t>
            </a:r>
            <a:endParaRPr kumimoji="0" lang="en-US" sz="955" b="1"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Pre-Decisional</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NASA</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Internal</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Use</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Only</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Not</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for</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Public</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Release</a:t>
            </a: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Refer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to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all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cover sheets,</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page</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headings,</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and</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24" normalizeH="0" baseline="0" noProof="0" dirty="0">
                <a:ln>
                  <a:noFill/>
                </a:ln>
                <a:solidFill>
                  <a:srgbClr val="231F20"/>
                </a:solidFill>
                <a:effectLst/>
                <a:uLnTx/>
                <a:uFillTx/>
                <a:latin typeface="Times New Roman"/>
                <a:ea typeface="+mn-ea"/>
                <a:cs typeface="Times New Roman"/>
              </a:rPr>
              <a:t>other</a:t>
            </a:r>
            <a:r>
              <a:rPr kumimoji="0" lang="en-US"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control</a:t>
            </a:r>
            <a:r>
              <a:rPr kumimoji="0" lang="en-US"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markings</a:t>
            </a:r>
            <a:r>
              <a:rPr kumimoji="0" lang="en-US"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herein.</a:t>
            </a: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sz="818" b="0" i="0" u="none" strike="noStrike" kern="1200" cap="none" spc="0" normalizeH="0" baseline="0" noProof="0" dirty="0">
              <a:ln>
                <a:noFill/>
              </a:ln>
              <a:solidFill>
                <a:prstClr val="black"/>
              </a:solidFill>
              <a:effectLst/>
              <a:uLnTx/>
              <a:uFillTx/>
              <a:latin typeface="Times New Roman"/>
              <a:ea typeface="+mn-ea"/>
              <a:cs typeface="Times New Roman"/>
            </a:endParaRPr>
          </a:p>
        </p:txBody>
      </p:sp>
      <p:sp>
        <p:nvSpPr>
          <p:cNvPr id="7" name="object 6">
            <a:extLst>
              <a:ext uri="{FF2B5EF4-FFF2-40B4-BE49-F238E27FC236}">
                <a16:creationId xmlns:a16="http://schemas.microsoft.com/office/drawing/2014/main" id="{4BF81BE8-0311-4F19-95D8-95B214B58E46}"/>
              </a:ext>
            </a:extLst>
          </p:cNvPr>
          <p:cNvSpPr txBox="1"/>
          <p:nvPr userDrawn="1"/>
        </p:nvSpPr>
        <p:spPr>
          <a:xfrm>
            <a:off x="1545633" y="3901495"/>
            <a:ext cx="9090905" cy="1480764"/>
          </a:xfrm>
          <a:prstGeom prst="rect">
            <a:avLst/>
          </a:prstGeom>
          <a:solidFill>
            <a:srgbClr val="FFFFFF"/>
          </a:solidFill>
        </p:spPr>
        <p:txBody>
          <a:bodyPr vert="horz" wrap="square" lIns="0" tIns="67982" rIns="0" bIns="0" rtlCol="0">
            <a:spAutoFit/>
          </a:bodyPr>
          <a:lstStyle/>
          <a:p>
            <a:pPr marL="807554" marR="829218" lvl="0" indent="0" algn="ctr" defTabSz="623438" rtl="0" eaLnBrk="1" fontAlgn="auto" latinLnBrk="0" hangingPunct="1">
              <a:lnSpc>
                <a:spcPct val="111100"/>
              </a:lnSpc>
              <a:spcBef>
                <a:spcPts val="535"/>
              </a:spcBef>
              <a:spcAft>
                <a:spcPts val="0"/>
              </a:spcAft>
              <a:buClrTx/>
              <a:buSzTx/>
              <a:buFontTx/>
              <a:buNone/>
              <a:tabLst/>
              <a:defRPr/>
            </a:pPr>
            <a:r>
              <a:rPr kumimoji="0" sz="955" b="0" i="0" u="none" strike="noStrike" kern="1200" cap="none" spc="-6" normalizeH="0" baseline="0" noProof="0" dirty="0">
                <a:ln>
                  <a:noFill/>
                </a:ln>
                <a:solidFill>
                  <a:srgbClr val="231F20"/>
                </a:solidFill>
                <a:effectLst/>
                <a:uLnTx/>
                <a:uFillTx/>
                <a:latin typeface="Times New Roman"/>
                <a:ea typeface="+mn-ea"/>
                <a:cs typeface="Times New Roman"/>
              </a:rPr>
              <a:t>All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individuals handling this information are required to</a:t>
            </a:r>
            <a:r>
              <a:rPr kumimoji="0" sz="955" b="0" i="0" u="none" strike="noStrike" kern="1200" cap="none" spc="-112"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protect  it from unauthorized</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disclosure.</a:t>
            </a:r>
            <a:endParaRPr kumimoji="0" sz="955" b="0" i="0" u="none" strike="noStrike" kern="1200" cap="none" spc="0" normalizeH="0" baseline="0" noProof="0" dirty="0">
              <a:ln>
                <a:noFill/>
              </a:ln>
              <a:solidFill>
                <a:prstClr val="black"/>
              </a:solidFill>
              <a:effectLst/>
              <a:uLnTx/>
              <a:uFillTx/>
              <a:latin typeface="Times New Roman"/>
              <a:ea typeface="+mn-ea"/>
              <a:cs typeface="Times New Roman"/>
            </a:endParaRPr>
          </a:p>
          <a:p>
            <a:pPr marL="227848" marR="251007" lvl="0" indent="0" algn="ctr" defTabSz="623438" rtl="0" eaLnBrk="1" fontAlgn="auto" latinLnBrk="0" hangingPunct="1">
              <a:lnSpc>
                <a:spcPct val="111100"/>
              </a:lnSpc>
              <a:spcBef>
                <a:spcPts val="941"/>
              </a:spcBef>
              <a:spcAft>
                <a:spcPts val="0"/>
              </a:spcAft>
              <a:buClrTx/>
              <a:buSzTx/>
              <a:buFontTx/>
              <a:buNone/>
              <a:tabLst/>
              <a:defRPr/>
            </a:pPr>
            <a:r>
              <a:rPr kumimoji="0" sz="955" b="0" i="0" u="none" strike="noStrike" kern="1200" cap="none" spc="-6" normalizeH="0" baseline="0" noProof="0" dirty="0">
                <a:ln>
                  <a:noFill/>
                </a:ln>
                <a:solidFill>
                  <a:srgbClr val="231F20"/>
                </a:solidFill>
                <a:effectLst/>
                <a:uLnTx/>
                <a:uFillTx/>
                <a:latin typeface="Times New Roman"/>
                <a:ea typeface="+mn-ea"/>
                <a:cs typeface="Times New Roman"/>
              </a:rPr>
              <a:t>Handling, storage,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reproduction, and disposition of the attached document(s)</a:t>
            </a:r>
            <a:r>
              <a:rPr kumimoji="0" sz="955" b="0" i="0" u="none" strike="noStrike" kern="1200" cap="none" spc="-106"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must be in accordance </a:t>
            </a:r>
            <a:r>
              <a:rPr kumimoji="0" sz="955" b="0" i="0" u="none" strike="noStrike" kern="1200" cap="none" spc="-6" normalizeH="0" baseline="0" noProof="0" dirty="0">
                <a:ln>
                  <a:noFill/>
                </a:ln>
                <a:solidFill>
                  <a:srgbClr val="231F20"/>
                </a:solidFill>
                <a:effectLst/>
                <a:uLnTx/>
                <a:uFillTx/>
                <a:latin typeface="Times New Roman"/>
                <a:ea typeface="+mn-ea"/>
                <a:cs typeface="Times New Roman"/>
              </a:rPr>
              <a:t>with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32 CFR </a:t>
            </a:r>
            <a:r>
              <a:rPr kumimoji="0" sz="955" b="0" i="0" u="none" strike="noStrike" kern="1200" cap="none" spc="-6" normalizeH="0" baseline="0" noProof="0" dirty="0">
                <a:ln>
                  <a:noFill/>
                </a:ln>
                <a:solidFill>
                  <a:srgbClr val="231F20"/>
                </a:solidFill>
                <a:effectLst/>
                <a:uLnTx/>
                <a:uFillTx/>
                <a:latin typeface="Times New Roman"/>
                <a:ea typeface="+mn-ea"/>
                <a:cs typeface="Times New Roman"/>
              </a:rPr>
              <a:t>Part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2002 and applicable agency</a:t>
            </a:r>
            <a:r>
              <a:rPr kumimoji="0" sz="955" b="0" i="0" u="none" strike="noStrike" kern="1200" cap="none" spc="-41"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policy.</a:t>
            </a:r>
            <a:endParaRPr kumimoji="0" sz="955" b="0" i="0" u="none" strike="noStrike" kern="1200" cap="none" spc="0" normalizeH="0" baseline="0" noProof="0" dirty="0">
              <a:ln>
                <a:noFill/>
              </a:ln>
              <a:solidFill>
                <a:prstClr val="black"/>
              </a:solidFill>
              <a:effectLst/>
              <a:uLnTx/>
              <a:uFillTx/>
              <a:latin typeface="Times New Roman"/>
              <a:ea typeface="+mn-ea"/>
              <a:cs typeface="Times New Roman"/>
            </a:endParaRPr>
          </a:p>
          <a:p>
            <a:pPr marL="366798" marR="393692" lvl="0" indent="-1494" algn="ctr" defTabSz="623438" rtl="0" eaLnBrk="1" fontAlgn="auto" latinLnBrk="0" hangingPunct="1">
              <a:lnSpc>
                <a:spcPct val="111100"/>
              </a:lnSpc>
              <a:spcBef>
                <a:spcPts val="941"/>
              </a:spcBef>
              <a:spcAft>
                <a:spcPts val="0"/>
              </a:spcAft>
              <a:buClrTx/>
              <a:buSzTx/>
              <a:buFontTx/>
              <a:buNone/>
              <a:tabLst/>
              <a:defRPr/>
            </a:pP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Access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to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and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dissemination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of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Controlled Unclassified Information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shall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be  allowed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as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necessary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and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permissible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to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any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individual(s), organization(s), or  grouping(s)</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of</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users,</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provided</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such</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access</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or</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dissemination</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is</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consistent</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with</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or</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in  furtherance </a:t>
            </a:r>
            <a:r>
              <a:rPr kumimoji="0" sz="955" b="0" i="0" u="none" strike="noStrike" kern="1200" cap="none" spc="-12" normalizeH="0" baseline="0" noProof="0" dirty="0">
                <a:ln>
                  <a:noFill/>
                </a:ln>
                <a:solidFill>
                  <a:srgbClr val="231F20"/>
                </a:solidFill>
                <a:effectLst/>
                <a:uLnTx/>
                <a:uFillTx/>
                <a:latin typeface="Times New Roman"/>
                <a:ea typeface="+mn-ea"/>
                <a:cs typeface="Times New Roman"/>
              </a:rPr>
              <a:t>of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a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Lawful Government Purpose </a:t>
            </a:r>
            <a:r>
              <a:rPr kumimoji="0" sz="955" b="0" i="0" u="none" strike="noStrike" kern="1200" cap="none" spc="-12" normalizeH="0" baseline="0" noProof="0" dirty="0">
                <a:ln>
                  <a:noFill/>
                </a:ln>
                <a:solidFill>
                  <a:srgbClr val="231F20"/>
                </a:solidFill>
                <a:effectLst/>
                <a:uLnTx/>
                <a:uFillTx/>
                <a:latin typeface="Times New Roman"/>
                <a:ea typeface="+mn-ea"/>
                <a:cs typeface="Times New Roman"/>
              </a:rPr>
              <a:t>and in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a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manner consistent with  applicable </a:t>
            </a:r>
            <a:r>
              <a:rPr kumimoji="0" sz="955" b="0" i="0" u="none" strike="noStrike" kern="1200" cap="none" spc="-47" normalizeH="0" baseline="0" noProof="0" dirty="0">
                <a:ln>
                  <a:noFill/>
                </a:ln>
                <a:solidFill>
                  <a:srgbClr val="231F20"/>
                </a:solidFill>
                <a:effectLst/>
                <a:uLnTx/>
                <a:uFillTx/>
                <a:latin typeface="Times New Roman"/>
                <a:ea typeface="+mn-ea"/>
                <a:cs typeface="Times New Roman"/>
              </a:rPr>
              <a:t>law,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regulations,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and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Government-wide</a:t>
            </a:r>
            <a:r>
              <a:rPr kumimoji="0" sz="955" b="0" i="0" u="none" strike="noStrike" kern="1200" cap="none" spc="-170"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170"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policies.</a:t>
            </a:r>
            <a:endParaRPr kumimoji="0" sz="955" b="0" i="0" u="none" strike="noStrike" kern="1200" cap="none" spc="0" normalizeH="0" baseline="0" noProof="0" dirty="0">
              <a:ln>
                <a:noFill/>
              </a:ln>
              <a:solidFill>
                <a:prstClr val="black"/>
              </a:solidFill>
              <a:effectLst/>
              <a:uLnTx/>
              <a:uFillTx/>
              <a:latin typeface="Times New Roman"/>
              <a:ea typeface="+mn-ea"/>
              <a:cs typeface="Times New Roman"/>
            </a:endParaRPr>
          </a:p>
          <a:p>
            <a:pPr marL="0" marR="0" lvl="0" indent="0" algn="l" defTabSz="623438" rtl="0" eaLnBrk="1" fontAlgn="auto" latinLnBrk="0" hangingPunct="1">
              <a:lnSpc>
                <a:spcPct val="100000"/>
              </a:lnSpc>
              <a:spcBef>
                <a:spcPts val="59"/>
              </a:spcBef>
              <a:spcAft>
                <a:spcPts val="0"/>
              </a:spcAft>
              <a:buClrTx/>
              <a:buSzTx/>
              <a:buFontTx/>
              <a:buNone/>
              <a:tabLst/>
              <a:defRPr/>
            </a:pPr>
            <a:endParaRPr kumimoji="0" sz="1117" b="0" i="0" u="none" strike="noStrike" kern="1200" cap="none" spc="0" normalizeH="0" baseline="0" noProof="0" dirty="0">
              <a:ln>
                <a:noFill/>
              </a:ln>
              <a:solidFill>
                <a:prstClr val="black"/>
              </a:solidFill>
              <a:effectLst/>
              <a:uLnTx/>
              <a:uFillTx/>
              <a:latin typeface="Times New Roman"/>
              <a:ea typeface="+mn-ea"/>
              <a:cs typeface="Times New Roman"/>
            </a:endParaRPr>
          </a:p>
          <a:p>
            <a:pPr marL="4310439" marR="0" lvl="0" indent="0" algn="l" defTabSz="623438" rtl="0" eaLnBrk="1" fontAlgn="auto" latinLnBrk="0" hangingPunct="1">
              <a:lnSpc>
                <a:spcPct val="100000"/>
              </a:lnSpc>
              <a:spcBef>
                <a:spcPts val="6"/>
              </a:spcBef>
              <a:spcAft>
                <a:spcPts val="0"/>
              </a:spcAft>
              <a:buClrTx/>
              <a:buSzTx/>
              <a:buFontTx/>
              <a:buNone/>
              <a:tabLst/>
              <a:defRPr/>
            </a:pPr>
            <a:r>
              <a:rPr kumimoji="0" lang="en-US" sz="588" b="0" i="0" u="none" strike="noStrike" kern="1200" cap="none" spc="0"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0" normalizeH="0" baseline="0" noProof="0" dirty="0">
                <a:ln>
                  <a:noFill/>
                </a:ln>
                <a:solidFill>
                  <a:srgbClr val="231F20"/>
                </a:solidFill>
                <a:effectLst/>
                <a:uLnTx/>
                <a:uFillTx/>
                <a:latin typeface="Times New Roman"/>
                <a:ea typeface="+mn-ea"/>
                <a:cs typeface="Times New Roman"/>
              </a:rPr>
              <a:t>Standard Form </a:t>
            </a:r>
            <a:r>
              <a:rPr kumimoji="0" sz="588" b="0" i="0" u="none" strike="noStrike" kern="1200" cap="none" spc="-12" normalizeH="0" baseline="0" noProof="0" dirty="0">
                <a:ln>
                  <a:noFill/>
                </a:ln>
                <a:solidFill>
                  <a:srgbClr val="231F20"/>
                </a:solidFill>
                <a:effectLst/>
                <a:uLnTx/>
                <a:uFillTx/>
                <a:latin typeface="Times New Roman"/>
                <a:ea typeface="+mn-ea"/>
                <a:cs typeface="Times New Roman"/>
              </a:rPr>
              <a:t>901</a:t>
            </a:r>
            <a:r>
              <a:rPr kumimoji="0" sz="588"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6" normalizeH="0" baseline="0" noProof="0" dirty="0">
                <a:ln>
                  <a:noFill/>
                </a:ln>
                <a:solidFill>
                  <a:srgbClr val="231F20"/>
                </a:solidFill>
                <a:effectLst/>
                <a:uLnTx/>
                <a:uFillTx/>
                <a:latin typeface="Times New Roman"/>
                <a:ea typeface="+mn-ea"/>
                <a:cs typeface="Times New Roman"/>
              </a:rPr>
              <a:t>(11-18)</a:t>
            </a:r>
            <a:endParaRPr kumimoji="0" sz="588" b="0" i="0" u="none" strike="noStrike" kern="1200" cap="none" spc="0" normalizeH="0" baseline="0" noProof="0" dirty="0">
              <a:ln>
                <a:noFill/>
              </a:ln>
              <a:solidFill>
                <a:prstClr val="black"/>
              </a:solidFill>
              <a:effectLst/>
              <a:uLnTx/>
              <a:uFillTx/>
              <a:latin typeface="Times New Roman"/>
              <a:ea typeface="+mn-ea"/>
              <a:cs typeface="Times New Roman"/>
            </a:endParaRPr>
          </a:p>
          <a:p>
            <a:pPr marL="4310439" marR="0" lvl="0" indent="0" algn="l" defTabSz="623438" rtl="0" eaLnBrk="1" fontAlgn="auto" latinLnBrk="0" hangingPunct="1">
              <a:lnSpc>
                <a:spcPct val="100000"/>
              </a:lnSpc>
              <a:spcBef>
                <a:spcPts val="0"/>
              </a:spcBef>
              <a:spcAft>
                <a:spcPts val="0"/>
              </a:spcAft>
              <a:buClrTx/>
              <a:buSzTx/>
              <a:buFontTx/>
              <a:buNone/>
              <a:tabLst/>
              <a:defRPr/>
            </a:pPr>
            <a:r>
              <a:rPr kumimoji="0" lang="en-US" sz="588" b="0" i="0" u="none" strike="noStrike" kern="1200" cap="none" spc="-6"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6" normalizeH="0" baseline="0" noProof="0" dirty="0">
                <a:ln>
                  <a:noFill/>
                </a:ln>
                <a:solidFill>
                  <a:srgbClr val="231F20"/>
                </a:solidFill>
                <a:effectLst/>
                <a:uLnTx/>
                <a:uFillTx/>
                <a:latin typeface="Times New Roman"/>
                <a:ea typeface="+mn-ea"/>
                <a:cs typeface="Times New Roman"/>
              </a:rPr>
              <a:t>Prescribed </a:t>
            </a:r>
            <a:r>
              <a:rPr kumimoji="0" sz="588" b="0" i="0" u="none" strike="noStrike" kern="1200" cap="none" spc="-18" normalizeH="0" baseline="0" noProof="0" dirty="0">
                <a:ln>
                  <a:noFill/>
                </a:ln>
                <a:solidFill>
                  <a:srgbClr val="231F20"/>
                </a:solidFill>
                <a:effectLst/>
                <a:uLnTx/>
                <a:uFillTx/>
                <a:latin typeface="Times New Roman"/>
                <a:ea typeface="+mn-ea"/>
                <a:cs typeface="Times New Roman"/>
              </a:rPr>
              <a:t>by </a:t>
            </a:r>
            <a:r>
              <a:rPr kumimoji="0" sz="588" b="0" i="0" u="none" strike="noStrike" kern="1200" cap="none" spc="-12" normalizeH="0" baseline="0" noProof="0" dirty="0">
                <a:ln>
                  <a:noFill/>
                </a:ln>
                <a:solidFill>
                  <a:srgbClr val="231F20"/>
                </a:solidFill>
                <a:effectLst/>
                <a:uLnTx/>
                <a:uFillTx/>
                <a:latin typeface="Times New Roman"/>
                <a:ea typeface="+mn-ea"/>
                <a:cs typeface="Times New Roman"/>
              </a:rPr>
              <a:t>GSA/ISOO </a:t>
            </a:r>
            <a:r>
              <a:rPr kumimoji="0" sz="588" b="0" i="0" u="none" strike="noStrike" kern="1200" cap="none" spc="35"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12" normalizeH="0" baseline="0" noProof="0" dirty="0">
                <a:ln>
                  <a:noFill/>
                </a:ln>
                <a:solidFill>
                  <a:srgbClr val="231F20"/>
                </a:solidFill>
                <a:effectLst/>
                <a:uLnTx/>
                <a:uFillTx/>
                <a:latin typeface="Times New Roman"/>
                <a:ea typeface="+mn-ea"/>
                <a:cs typeface="Times New Roman"/>
              </a:rPr>
              <a:t>32 </a:t>
            </a:r>
            <a:r>
              <a:rPr kumimoji="0" sz="588" b="0" i="0" u="none" strike="noStrike" kern="1200" cap="none" spc="-18" normalizeH="0" baseline="0" noProof="0" dirty="0">
                <a:ln>
                  <a:noFill/>
                </a:ln>
                <a:solidFill>
                  <a:srgbClr val="231F20"/>
                </a:solidFill>
                <a:effectLst/>
                <a:uLnTx/>
                <a:uFillTx/>
                <a:latin typeface="Times New Roman"/>
                <a:ea typeface="+mn-ea"/>
                <a:cs typeface="Times New Roman"/>
              </a:rPr>
              <a:t>CFR</a:t>
            </a:r>
            <a:r>
              <a:rPr kumimoji="0" sz="588" b="0" i="0" u="none" strike="noStrike" kern="1200" cap="none" spc="-100"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12" normalizeH="0" baseline="0" noProof="0" dirty="0">
                <a:ln>
                  <a:noFill/>
                </a:ln>
                <a:solidFill>
                  <a:srgbClr val="231F20"/>
                </a:solidFill>
                <a:effectLst/>
                <a:uLnTx/>
                <a:uFillTx/>
                <a:latin typeface="Times New Roman"/>
                <a:ea typeface="+mn-ea"/>
                <a:cs typeface="Times New Roman"/>
              </a:rPr>
              <a:t>2002</a:t>
            </a:r>
            <a:endParaRPr kumimoji="0" sz="588" b="0" i="0" u="none" strike="noStrike" kern="1200" cap="none" spc="0" normalizeH="0" baseline="0" noProof="0" dirty="0">
              <a:ln>
                <a:noFill/>
              </a:ln>
              <a:solidFill>
                <a:prstClr val="black"/>
              </a:solidFill>
              <a:effectLst/>
              <a:uLnTx/>
              <a:uFillTx/>
              <a:latin typeface="Times New Roman"/>
              <a:ea typeface="+mn-ea"/>
              <a:cs typeface="Times New Roman"/>
            </a:endParaRPr>
          </a:p>
        </p:txBody>
      </p:sp>
      <p:sp>
        <p:nvSpPr>
          <p:cNvPr id="9" name="object 3">
            <a:extLst>
              <a:ext uri="{FF2B5EF4-FFF2-40B4-BE49-F238E27FC236}">
                <a16:creationId xmlns:a16="http://schemas.microsoft.com/office/drawing/2014/main" id="{E8429814-E5AA-46BC-89C7-B56167018D4F}"/>
              </a:ext>
            </a:extLst>
          </p:cNvPr>
          <p:cNvSpPr txBox="1">
            <a:spLocks/>
          </p:cNvSpPr>
          <p:nvPr userDrawn="1"/>
        </p:nvSpPr>
        <p:spPr>
          <a:xfrm>
            <a:off x="4544728" y="3426445"/>
            <a:ext cx="3092715" cy="350884"/>
          </a:xfrm>
          <a:prstGeom prst="rect">
            <a:avLst/>
          </a:prstGeom>
        </p:spPr>
        <p:txBody>
          <a:bodyPr vert="horz" wrap="square" lIns="0" tIns="14941" rIns="0" bIns="0" rtlCol="0">
            <a:spAutoFit/>
          </a:bodyPr>
          <a:lstStyle>
            <a:lvl1pPr>
              <a:defRPr sz="3624" b="0" i="0">
                <a:solidFill>
                  <a:schemeClr val="bg1"/>
                </a:solidFill>
                <a:latin typeface="Times New Roman"/>
                <a:ea typeface="+mj-ea"/>
                <a:cs typeface="Times New Roman"/>
              </a:defRPr>
            </a:lvl1pPr>
          </a:lstStyle>
          <a:p>
            <a:pPr marL="33617" marR="0" lvl="0" indent="0" algn="ctr" defTabSz="623438" rtl="0" eaLnBrk="1" fontAlgn="auto" latinLnBrk="0" hangingPunct="1">
              <a:lnSpc>
                <a:spcPct val="100000"/>
              </a:lnSpc>
              <a:spcBef>
                <a:spcPts val="118"/>
              </a:spcBef>
              <a:spcAft>
                <a:spcPts val="0"/>
              </a:spcAft>
              <a:buClrTx/>
              <a:buSzTx/>
              <a:buFontTx/>
              <a:buNone/>
              <a:tabLst/>
              <a:defRPr/>
            </a:pPr>
            <a:r>
              <a:rPr kumimoji="0" lang="en-US" sz="2182" b="0" i="0" u="none" strike="noStrike" kern="0" cap="none" spc="-35" normalizeH="0" baseline="0" noProof="0" dirty="0">
                <a:ln>
                  <a:noFill/>
                </a:ln>
                <a:solidFill>
                  <a:prstClr val="white"/>
                </a:solidFill>
                <a:effectLst/>
                <a:uLnTx/>
                <a:uFillTx/>
                <a:latin typeface="Times New Roman"/>
                <a:ea typeface="+mj-ea"/>
                <a:cs typeface="Times New Roman"/>
              </a:rPr>
              <a:t>ATTENTION</a:t>
            </a:r>
          </a:p>
        </p:txBody>
      </p:sp>
    </p:spTree>
    <p:extLst>
      <p:ext uri="{BB962C8B-B14F-4D97-AF65-F5344CB8AC3E}">
        <p14:creationId xmlns:p14="http://schemas.microsoft.com/office/powerpoint/2010/main" val="38815420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DCF3CE8-5B40-497D-B4CE-5CFDFA1E36C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75675540"/>
      </p:ext>
    </p:extLst>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4577" y="51912"/>
            <a:ext cx="9601387" cy="742950"/>
          </a:xfrm>
        </p:spPr>
        <p:txBody>
          <a:bodyPr/>
          <a:lstStyle>
            <a:lvl1pPr>
              <a:defRPr sz="280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609600" y="1003303"/>
            <a:ext cx="10972800" cy="5675793"/>
          </a:xfrm>
        </p:spPr>
        <p:txBody>
          <a:bodyPr>
            <a:normAutofit/>
          </a:bodyPr>
          <a:lstStyle>
            <a:lvl1pPr>
              <a:spcBef>
                <a:spcPts val="0"/>
              </a:spcBef>
              <a:spcAft>
                <a:spcPts val="600"/>
              </a:spcAft>
              <a:defRPr sz="2000">
                <a:solidFill>
                  <a:schemeClr val="bg1"/>
                </a:solidFill>
              </a:defRPr>
            </a:lvl1pPr>
            <a:lvl2pPr>
              <a:spcBef>
                <a:spcPts val="0"/>
              </a:spcBef>
              <a:spcAft>
                <a:spcPts val="600"/>
              </a:spcAft>
              <a:defRPr>
                <a:solidFill>
                  <a:schemeClr val="bg1"/>
                </a:solidFill>
              </a:defRPr>
            </a:lvl2pPr>
            <a:lvl3pPr>
              <a:spcBef>
                <a:spcPts val="0"/>
              </a:spcBef>
              <a:spcAft>
                <a:spcPts val="600"/>
              </a:spcAft>
              <a:defRPr>
                <a:solidFill>
                  <a:schemeClr val="bg1"/>
                </a:solidFill>
              </a:defRPr>
            </a:lvl3pPr>
            <a:lvl4pPr>
              <a:spcBef>
                <a:spcPts val="0"/>
              </a:spcBef>
              <a:spcAft>
                <a:spcPts val="600"/>
              </a:spcAft>
              <a:defRPr>
                <a:solidFill>
                  <a:schemeClr val="bg1"/>
                </a:solidFill>
              </a:defRPr>
            </a:lvl4pPr>
            <a:lvl5pPr>
              <a:spcBef>
                <a:spcPts val="0"/>
              </a:spcBef>
              <a:spcAft>
                <a:spcPts val="600"/>
              </a:spcAft>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7163975"/>
      </p:ext>
    </p:extLst>
  </p:cSld>
  <p:clrMapOvr>
    <a:overrideClrMapping bg1="lt1" tx1="dk1" bg2="lt2" tx2="dk2" accent1="accent1" accent2="accent2" accent3="accent3" accent4="accent4" accent5="accent5" accent6="accent6" hlink="hlink" folHlink="folHlink"/>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4577" y="51912"/>
            <a:ext cx="9601387" cy="742950"/>
          </a:xfrm>
        </p:spPr>
        <p:txBody>
          <a:bodyPr/>
          <a:lstStyle>
            <a:lvl1pPr>
              <a:defRPr sz="28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92398174"/>
      </p:ext>
    </p:extLst>
  </p:cSld>
  <p:clrMapOvr>
    <a:overrideClrMapping bg1="lt1" tx1="dk1" bg2="lt2" tx2="dk2" accent1="accent1" accent2="accent2" accent3="accent3" accent4="accent4" accent5="accent5" accent6="accent6" hlink="hlink" folHlink="folHlink"/>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368672647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1" i="0" u="none" strike="noStrike" kern="1200" cap="none" spc="0" normalizeH="0" baseline="0" noProof="0" smtClean="0">
                <a:ln>
                  <a:noFill/>
                </a:ln>
                <a:solidFill>
                  <a:prstClr val="white"/>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x-none" sz="1200" b="1"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4469980" cy="330201"/>
          </a:xfrm>
          <a:prstGeom prst="rect">
            <a:avLst/>
          </a:prstGeom>
        </p:spPr>
        <p:txBody>
          <a:bodyPr>
            <a:noAutofit/>
          </a:bodyPr>
          <a:lstStyle>
            <a:lvl1pPr>
              <a:defRPr sz="20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37341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7628466" y="6065134"/>
            <a:ext cx="4334933" cy="564266"/>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Tree>
    <p:extLst>
      <p:ext uri="{BB962C8B-B14F-4D97-AF65-F5344CB8AC3E}">
        <p14:creationId xmlns:p14="http://schemas.microsoft.com/office/powerpoint/2010/main" val="30412647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14C90-E79B-4B4F-B0A0-F366D632820E}"/>
              </a:ext>
            </a:extLst>
          </p:cNvPr>
          <p:cNvSpPr>
            <a:spLocks noGrp="1"/>
          </p:cNvSpPr>
          <p:nvPr>
            <p:ph type="title"/>
          </p:nvPr>
        </p:nvSpPr>
        <p:spPr>
          <a:xfrm>
            <a:off x="442247" y="453614"/>
            <a:ext cx="11307506" cy="819661"/>
          </a:xfrm>
          <a:prstGeom prst="rect">
            <a:avLst/>
          </a:prstGeom>
        </p:spPr>
        <p:txBody>
          <a:bodyPr/>
          <a:lstStyle>
            <a:lvl1pPr>
              <a:defRPr sz="2800">
                <a:latin typeface="Helvetica" panose="020B0604020202020204" pitchFamily="34" charset="0"/>
                <a:cs typeface="Helvetica" panose="020B06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673E8293-FDE8-4476-A5FE-A73EB4A38A5B}"/>
              </a:ext>
            </a:extLst>
          </p:cNvPr>
          <p:cNvSpPr>
            <a:spLocks noGrp="1"/>
          </p:cNvSpPr>
          <p:nvPr>
            <p:ph type="sldNum" sz="quarter" idx="10"/>
          </p:nvPr>
        </p:nvSpPr>
        <p:spPr/>
        <p:txBody>
          <a:bodyPr/>
          <a:lstStyle/>
          <a:p>
            <a:fld id="{957CD9FE-8BC0-CC4F-A8FD-B323F1DD77FA}" type="slidenum">
              <a:rPr lang="en-US" smtClean="0"/>
              <a:pPr/>
              <a:t>‹#›</a:t>
            </a:fld>
            <a:endParaRPr lang="en-US"/>
          </a:p>
        </p:txBody>
      </p:sp>
      <p:sp>
        <p:nvSpPr>
          <p:cNvPr id="5" name="Content Placeholder 4">
            <a:extLst>
              <a:ext uri="{FF2B5EF4-FFF2-40B4-BE49-F238E27FC236}">
                <a16:creationId xmlns:a16="http://schemas.microsoft.com/office/drawing/2014/main" id="{6607097B-4634-4DA6-8D52-C1D595B9AF31}"/>
              </a:ext>
            </a:extLst>
          </p:cNvPr>
          <p:cNvSpPr>
            <a:spLocks noGrp="1"/>
          </p:cNvSpPr>
          <p:nvPr>
            <p:ph sz="quarter" idx="11"/>
          </p:nvPr>
        </p:nvSpPr>
        <p:spPr>
          <a:xfrm>
            <a:off x="442246" y="1366684"/>
            <a:ext cx="11307507" cy="5332290"/>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vl2pPr>
              <a:defRPr>
                <a:solidFill>
                  <a:schemeClr val="bg1"/>
                </a:solidFill>
                <a:latin typeface="Helvetica" panose="020B0604020202020204" pitchFamily="34" charset="0"/>
                <a:cs typeface="Helvetica" panose="020B0604020202020204" pitchFamily="34" charset="0"/>
              </a:defRPr>
            </a:lvl2pPr>
            <a:lvl3pPr>
              <a:defRPr>
                <a:solidFill>
                  <a:schemeClr val="bg1"/>
                </a:solidFill>
                <a:latin typeface="Helvetica" panose="020B0604020202020204" pitchFamily="34" charset="0"/>
                <a:cs typeface="Helvetica" panose="020B0604020202020204" pitchFamily="34" charset="0"/>
              </a:defRPr>
            </a:lvl3pPr>
            <a:lvl4pPr>
              <a:defRPr>
                <a:solidFill>
                  <a:schemeClr val="bg1"/>
                </a:solidFill>
                <a:latin typeface="Helvetica" panose="020B0604020202020204" pitchFamily="34" charset="0"/>
                <a:cs typeface="Helvetica" panose="020B0604020202020204" pitchFamily="34" charset="0"/>
              </a:defRPr>
            </a:lvl4pPr>
            <a:lvl5pPr>
              <a:defRPr>
                <a:solidFill>
                  <a:schemeClr val="bg1"/>
                </a:solidFill>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805602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809371" y="71673"/>
            <a:ext cx="4469980" cy="330201"/>
          </a:xfrm>
          <a:prstGeom prst="rect">
            <a:avLst/>
          </a:prstGeom>
        </p:spPr>
        <p:txBody>
          <a:bodyPr>
            <a:noAutofit/>
          </a:bodyPr>
          <a:lstStyle>
            <a:lvl1pPr>
              <a:defRPr sz="20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086035" y="185384"/>
            <a:ext cx="2822110" cy="37341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6301554" y="6192355"/>
            <a:ext cx="5661846" cy="564266"/>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Tree>
    <p:extLst>
      <p:ext uri="{BB962C8B-B14F-4D97-AF65-F5344CB8AC3E}">
        <p14:creationId xmlns:p14="http://schemas.microsoft.com/office/powerpoint/2010/main" val="346550953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54578" y="135019"/>
            <a:ext cx="8339298" cy="596815"/>
          </a:xfrm>
        </p:spPr>
        <p:txBody>
          <a:bodyPr/>
          <a:lstStyle>
            <a:lvl1pPr>
              <a:defRPr sz="2400">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a:spcBef>
                <a:spcPts val="0"/>
              </a:spcBef>
              <a:spcAft>
                <a:spcPts val="600"/>
              </a:spcAft>
              <a:defRPr sz="2000">
                <a:solidFill>
                  <a:schemeClr val="tx1"/>
                </a:solidFill>
              </a:defRPr>
            </a:lvl1pPr>
            <a:lvl2pPr>
              <a:spcBef>
                <a:spcPts val="0"/>
              </a:spcBef>
              <a:spcAft>
                <a:spcPts val="600"/>
              </a:spcAft>
              <a:defRPr>
                <a:solidFill>
                  <a:schemeClr val="tx1"/>
                </a:solidFill>
              </a:defRPr>
            </a:lvl2pPr>
            <a:lvl3pPr>
              <a:spcBef>
                <a:spcPts val="0"/>
              </a:spcBef>
              <a:spcAft>
                <a:spcPts val="600"/>
              </a:spcAft>
              <a:defRPr>
                <a:solidFill>
                  <a:schemeClr val="tx1"/>
                </a:solidFill>
              </a:defRPr>
            </a:lvl3pPr>
            <a:lvl4pPr>
              <a:spcBef>
                <a:spcPts val="0"/>
              </a:spcBef>
              <a:spcAft>
                <a:spcPts val="600"/>
              </a:spcAft>
              <a:defRPr>
                <a:solidFill>
                  <a:schemeClr val="tx1"/>
                </a:solidFill>
              </a:defRPr>
            </a:lvl4pPr>
            <a:lvl5pPr>
              <a:spcBef>
                <a:spcPts val="0"/>
              </a:spcBef>
              <a:spcAft>
                <a:spcPts val="600"/>
              </a:spcAf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5547476"/>
      </p:ext>
    </p:extLst>
  </p:cSld>
  <p:clrMapOvr>
    <a:overrideClrMapping bg1="lt1" tx1="dk1" bg2="lt2" tx2="dk2" accent1="accent1" accent2="accent2" accent3="accent3" accent4="accent4" accent5="accent5" accent6="accent6" hlink="hlink" folHlink="folHlink"/>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75368171"/>
      </p:ext>
    </p:extLst>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9583781-B519-4683-94F6-3600DD70F7BF}"/>
              </a:ext>
            </a:extLst>
          </p:cNvPr>
          <p:cNvSpPr>
            <a:spLocks noGrp="1"/>
          </p:cNvSpPr>
          <p:nvPr>
            <p:ph type="ftr" sz="quarter" idx="3"/>
          </p:nvPr>
        </p:nvSpPr>
        <p:spPr>
          <a:xfrm>
            <a:off x="3866607" y="6591483"/>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880162812"/>
      </p:ext>
    </p:extLst>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252A2DE5-08AD-407A-944B-AFC696ACFAB8}"/>
              </a:ext>
            </a:extLst>
          </p:cNvPr>
          <p:cNvSpPr>
            <a:spLocks noGrp="1"/>
          </p:cNvSpPr>
          <p:nvPr>
            <p:ph type="ftr" sz="quarter" idx="10"/>
          </p:nvPr>
        </p:nvSpPr>
        <p:spPr>
          <a:xfrm>
            <a:off x="3866607" y="6591479"/>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672332272"/>
      </p:ext>
    </p:extLst>
  </p:cSld>
  <p:clrMapOvr>
    <a:masterClrMapping/>
  </p:clrMapOvr>
  <p:transition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78F02060-B853-4F55-998A-1F466E8387A3}"/>
              </a:ext>
            </a:extLst>
          </p:cNvPr>
          <p:cNvSpPr>
            <a:spLocks noGrp="1"/>
          </p:cNvSpPr>
          <p:nvPr>
            <p:ph type="ftr" sz="quarter" idx="3"/>
          </p:nvPr>
        </p:nvSpPr>
        <p:spPr>
          <a:xfrm>
            <a:off x="3866607" y="6574069"/>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352713892"/>
      </p:ext>
    </p:extLst>
  </p:cSld>
  <p:clrMapOvr>
    <a:masterClrMapping/>
  </p:clrMapOvr>
  <p:transition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8762FD9F-8940-4D2F-B0EE-BEF51F795BD0}"/>
              </a:ext>
            </a:extLst>
          </p:cNvPr>
          <p:cNvSpPr>
            <a:spLocks noGrp="1"/>
          </p:cNvSpPr>
          <p:nvPr>
            <p:ph type="ftr" sz="quarter" idx="3"/>
          </p:nvPr>
        </p:nvSpPr>
        <p:spPr>
          <a:xfrm>
            <a:off x="3866607" y="6591483"/>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973855445"/>
      </p:ext>
    </p:extLst>
  </p:cSld>
  <p:clrMapOvr>
    <a:masterClrMapping/>
  </p:clrMapOvr>
  <p:transition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a:extLst>
              <a:ext uri="{FF2B5EF4-FFF2-40B4-BE49-F238E27FC236}">
                <a16:creationId xmlns:a16="http://schemas.microsoft.com/office/drawing/2014/main" id="{A41C9BF9-8659-452E-A8D5-3E973A892DC5}"/>
              </a:ext>
            </a:extLst>
          </p:cNvPr>
          <p:cNvSpPr>
            <a:spLocks noGrp="1"/>
          </p:cNvSpPr>
          <p:nvPr>
            <p:ph type="ftr" sz="quarter" idx="3"/>
          </p:nvPr>
        </p:nvSpPr>
        <p:spPr>
          <a:xfrm>
            <a:off x="3866607" y="6565358"/>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575319312"/>
      </p:ext>
    </p:extLst>
  </p:cSld>
  <p:clrMapOvr>
    <a:masterClrMapping/>
  </p:clrMapOvr>
  <p:transition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5117" y="5010992"/>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85117" y="823167"/>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985117" y="5577730"/>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9347200" y="6488668"/>
            <a:ext cx="2844800" cy="365125"/>
          </a:xfrm>
          <a:prstGeom prst="rect">
            <a:avLst/>
          </a:prstGeom>
        </p:spPr>
        <p:txBody>
          <a:bodyPr/>
          <a:lstStyle>
            <a:lvl1pPr>
              <a:defRPr/>
            </a:lvl1pPr>
          </a:lstStyle>
          <a:p>
            <a:pPr>
              <a:defRPr/>
            </a:pPr>
            <a:fld id="{00250982-42F3-5447-871F-AFA39A36BE82}" type="slidenum">
              <a:rPr lang="en-US"/>
              <a:pPr>
                <a:defRPr/>
              </a:pPr>
              <a:t>‹#›</a:t>
            </a:fld>
            <a:endParaRPr lang="en-US" dirty="0"/>
          </a:p>
        </p:txBody>
      </p:sp>
      <p:sp>
        <p:nvSpPr>
          <p:cNvPr id="6" name="Footer Placeholder 4">
            <a:extLst>
              <a:ext uri="{FF2B5EF4-FFF2-40B4-BE49-F238E27FC236}">
                <a16:creationId xmlns:a16="http://schemas.microsoft.com/office/drawing/2014/main" id="{AB3025EB-3DBA-4977-BA94-44976365BEB8}"/>
              </a:ext>
            </a:extLst>
          </p:cNvPr>
          <p:cNvSpPr>
            <a:spLocks noGrp="1"/>
          </p:cNvSpPr>
          <p:nvPr>
            <p:ph type="ftr" sz="quarter" idx="3"/>
          </p:nvPr>
        </p:nvSpPr>
        <p:spPr>
          <a:xfrm>
            <a:off x="3866607" y="6626317"/>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728003220"/>
      </p:ext>
    </p:extLst>
  </p:cSld>
  <p:clrMapOvr>
    <a:masterClrMapping/>
  </p:clrMapOvr>
  <p:transition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BF324D54-D345-47D7-95EF-E90C7A743A8E}"/>
              </a:ext>
            </a:extLst>
          </p:cNvPr>
          <p:cNvSpPr>
            <a:spLocks noGrp="1"/>
          </p:cNvSpPr>
          <p:nvPr>
            <p:ph type="ftr" sz="quarter" idx="3"/>
          </p:nvPr>
        </p:nvSpPr>
        <p:spPr>
          <a:xfrm>
            <a:off x="3866607" y="6565361"/>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22411416"/>
      </p:ext>
    </p:extLst>
  </p:cSld>
  <p:clrMapOvr>
    <a:masterClrMapping/>
  </p:clrMapOvr>
  <p:transition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Footer Placeholder 4">
            <a:extLst>
              <a:ext uri="{FF2B5EF4-FFF2-40B4-BE49-F238E27FC236}">
                <a16:creationId xmlns:a16="http://schemas.microsoft.com/office/drawing/2014/main" id="{CCEDFBA3-4CDC-43F0-A4B1-47C34622B4C5}"/>
              </a:ext>
            </a:extLst>
          </p:cNvPr>
          <p:cNvSpPr>
            <a:spLocks noGrp="1"/>
          </p:cNvSpPr>
          <p:nvPr>
            <p:ph type="ftr" sz="quarter" idx="3"/>
          </p:nvPr>
        </p:nvSpPr>
        <p:spPr>
          <a:xfrm>
            <a:off x="3866607" y="6591483"/>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1489054087"/>
      </p:ext>
    </p:extLst>
  </p:cSld>
  <p:clrMapOvr>
    <a:masterClrMapping/>
  </p:clrMapOvr>
  <p:transition spd="med"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FFD73ED1-D441-4EEA-B209-53DC623215DF}"/>
              </a:ext>
            </a:extLst>
          </p:cNvPr>
          <p:cNvSpPr>
            <a:spLocks noGrp="1"/>
          </p:cNvSpPr>
          <p:nvPr>
            <p:ph type="ftr" sz="quarter" idx="3"/>
          </p:nvPr>
        </p:nvSpPr>
        <p:spPr>
          <a:xfrm>
            <a:off x="3866607" y="6574070"/>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3895973"/>
      </p:ext>
    </p:extLst>
  </p:cSld>
  <p:clrMapOvr>
    <a:masterClrMapping/>
  </p:clrMapOvr>
  <p:transition spd="med"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 &amp; Bullets blue and black American">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 name="Footer Placeholder 4">
            <a:extLst>
              <a:ext uri="{FF2B5EF4-FFF2-40B4-BE49-F238E27FC236}">
                <a16:creationId xmlns:a16="http://schemas.microsoft.com/office/drawing/2014/main" id="{8C740C7A-9282-4C2C-94D6-8B91773702A9}"/>
              </a:ext>
            </a:extLst>
          </p:cNvPr>
          <p:cNvSpPr>
            <a:spLocks noGrp="1"/>
          </p:cNvSpPr>
          <p:nvPr>
            <p:ph type="ftr" sz="quarter" idx="3"/>
          </p:nvPr>
        </p:nvSpPr>
        <p:spPr>
          <a:xfrm>
            <a:off x="3866607" y="6626317"/>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3843930353"/>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
        <p:nvSpPr>
          <p:cNvPr id="5" name="Footer Placeholder 4">
            <a:extLst>
              <a:ext uri="{FF2B5EF4-FFF2-40B4-BE49-F238E27FC236}">
                <a16:creationId xmlns:a16="http://schemas.microsoft.com/office/drawing/2014/main" id="{50D433E4-40A4-47BC-B741-C22499EBFB29}"/>
              </a:ext>
            </a:extLst>
          </p:cNvPr>
          <p:cNvSpPr>
            <a:spLocks noGrp="1"/>
          </p:cNvSpPr>
          <p:nvPr>
            <p:ph type="ftr" sz="quarter" idx="3"/>
          </p:nvPr>
        </p:nvSpPr>
        <p:spPr>
          <a:xfrm>
            <a:off x="3866607" y="6556649"/>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971249483"/>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11591632" y="6457947"/>
            <a:ext cx="556491" cy="365125"/>
          </a:xfrm>
        </p:spPr>
        <p:txBody>
          <a:bodyPr/>
          <a:lstStyle>
            <a:lvl1pPr>
              <a:defRPr>
                <a:solidFill>
                  <a:srgbClr val="65CBF9"/>
                </a:solidFill>
              </a:defRPr>
            </a:lvl1pPr>
          </a:lstStyle>
          <a:p>
            <a:fld id="{2E8C51FE-49D9-314D-9957-ABBF7DDE8782}" type="slidenum">
              <a:rPr lang="en-US" smtClean="0"/>
              <a:pPr/>
              <a:t>‹#›</a:t>
            </a:fld>
            <a:endParaRPr lang="en-US" dirty="0"/>
          </a:p>
        </p:txBody>
      </p:sp>
      <p:sp>
        <p:nvSpPr>
          <p:cNvPr id="7" name="TextBox 6">
            <a:extLst>
              <a:ext uri="{FF2B5EF4-FFF2-40B4-BE49-F238E27FC236}">
                <a16:creationId xmlns:a16="http://schemas.microsoft.com/office/drawing/2014/main" id="{C76D4026-CF64-D042-97C7-E766CDDFCCF2}"/>
              </a:ext>
            </a:extLst>
          </p:cNvPr>
          <p:cNvSpPr txBox="1"/>
          <p:nvPr userDrawn="1"/>
        </p:nvSpPr>
        <p:spPr>
          <a:xfrm>
            <a:off x="4100192" y="6503762"/>
            <a:ext cx="3982500" cy="276999"/>
          </a:xfrm>
          <a:prstGeom prst="rect">
            <a:avLst/>
          </a:prstGeom>
          <a:noFill/>
        </p:spPr>
        <p:txBody>
          <a:bodyPr wrap="none" rtlCol="0">
            <a:spAutoFit/>
          </a:bodyPr>
          <a:lstStyle/>
          <a:p>
            <a:r>
              <a:rPr lang="en-US" sz="1200" b="1" dirty="0">
                <a:solidFill>
                  <a:srgbClr val="FF0000"/>
                </a:solidFill>
                <a:latin typeface="Arial"/>
                <a:cs typeface="Arial"/>
              </a:rPr>
              <a:t>NASA INTERNAL USE ONLY – DO NOT DISTRIBUTE</a:t>
            </a:r>
          </a:p>
        </p:txBody>
      </p:sp>
      <p:sp>
        <p:nvSpPr>
          <p:cNvPr id="5" name="Title Placeholder 3">
            <a:extLst>
              <a:ext uri="{FF2B5EF4-FFF2-40B4-BE49-F238E27FC236}">
                <a16:creationId xmlns:a16="http://schemas.microsoft.com/office/drawing/2014/main" id="{B0E02028-3ED5-CD48-B7E1-6F5464D79190}"/>
              </a:ext>
            </a:extLst>
          </p:cNvPr>
          <p:cNvSpPr>
            <a:spLocks noGrp="1"/>
          </p:cNvSpPr>
          <p:nvPr>
            <p:ph type="title"/>
          </p:nvPr>
        </p:nvSpPr>
        <p:spPr>
          <a:xfrm>
            <a:off x="253974" y="234185"/>
            <a:ext cx="7833385" cy="680216"/>
          </a:xfrm>
          <a:prstGeom prst="rect">
            <a:avLst/>
          </a:prstGeom>
        </p:spPr>
        <p:txBody>
          <a:bodyPr vert="horz" lIns="91440" tIns="45720" rIns="91440" bIns="45720" rtlCol="0" anchor="ctr">
            <a:normAutofit/>
          </a:bodyPr>
          <a:lstStyle>
            <a:lvl1pPr>
              <a:defRPr sz="3200">
                <a:solidFill>
                  <a:schemeClr val="bg1"/>
                </a:solidFill>
              </a:defRPr>
            </a:lvl1pPr>
          </a:lstStyle>
          <a:p>
            <a:r>
              <a:rPr lang="en-US" dirty="0"/>
              <a:t>Click to edit Master title style</a:t>
            </a:r>
          </a:p>
        </p:txBody>
      </p:sp>
      <p:sp>
        <p:nvSpPr>
          <p:cNvPr id="8" name="Footer Placeholder 4">
            <a:extLst>
              <a:ext uri="{FF2B5EF4-FFF2-40B4-BE49-F238E27FC236}">
                <a16:creationId xmlns:a16="http://schemas.microsoft.com/office/drawing/2014/main" id="{6116933B-6FA2-4746-B878-0624B49F4298}"/>
              </a:ext>
            </a:extLst>
          </p:cNvPr>
          <p:cNvSpPr>
            <a:spLocks noGrp="1"/>
          </p:cNvSpPr>
          <p:nvPr>
            <p:ph type="ftr" sz="quarter" idx="3"/>
          </p:nvPr>
        </p:nvSpPr>
        <p:spPr>
          <a:xfrm>
            <a:off x="3866607" y="6591488"/>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507272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4F7A129-FF28-471A-A82C-9C87CCFA3F0B}"/>
              </a:ext>
            </a:extLst>
          </p:cNvPr>
          <p:cNvSpPr>
            <a:spLocks noGrp="1"/>
          </p:cNvSpPr>
          <p:nvPr>
            <p:ph type="sldNum" sz="quarter" idx="10"/>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defRPr/>
            </a:pPr>
            <a:fld id="{C6A20983-CEF2-4C78-899E-69A2DAE7B5AB}" type="slidenum">
              <a:rPr lang="en-US" smtClean="0"/>
              <a:pPr/>
              <a:t>‹#›</a:t>
            </a:fld>
            <a:endParaRPr lang="en-US">
              <a:solidFill>
                <a:srgbClr val="1F497D"/>
              </a:solidFill>
              <a:ea typeface="ＭＳ Ｐゴシック" charset="0"/>
            </a:endParaRPr>
          </a:p>
        </p:txBody>
      </p:sp>
      <p:sp>
        <p:nvSpPr>
          <p:cNvPr id="4" name="bk object 16">
            <a:extLst>
              <a:ext uri="{FF2B5EF4-FFF2-40B4-BE49-F238E27FC236}">
                <a16:creationId xmlns:a16="http://schemas.microsoft.com/office/drawing/2014/main" id="{379FFB05-7C8D-451C-9E55-FE704F29CBE5}"/>
              </a:ext>
            </a:extLst>
          </p:cNvPr>
          <p:cNvSpPr/>
          <p:nvPr userDrawn="1"/>
        </p:nvSpPr>
        <p:spPr>
          <a:xfrm>
            <a:off x="0" y="10962"/>
            <a:ext cx="12192000" cy="6858000"/>
          </a:xfrm>
          <a:custGeom>
            <a:avLst/>
            <a:gdLst/>
            <a:ahLst/>
            <a:cxnLst/>
            <a:rect l="l" t="t" r="r" b="b"/>
            <a:pathLst>
              <a:path w="7315200" h="9601200">
                <a:moveTo>
                  <a:pt x="0" y="9601200"/>
                </a:moveTo>
                <a:lnTo>
                  <a:pt x="7315200" y="9601200"/>
                </a:lnTo>
                <a:lnTo>
                  <a:pt x="7315200" y="0"/>
                </a:lnTo>
                <a:lnTo>
                  <a:pt x="0" y="0"/>
                </a:lnTo>
                <a:lnTo>
                  <a:pt x="0" y="9601200"/>
                </a:lnTo>
                <a:close/>
              </a:path>
            </a:pathLst>
          </a:custGeom>
          <a:solidFill>
            <a:srgbClr val="3C1D59"/>
          </a:solidFill>
        </p:spPr>
        <p:txBody>
          <a:bodyPr wrap="square" lIns="0" tIns="0" rIns="0" bIns="0" rtlCol="0"/>
          <a:lstStyle/>
          <a:p>
            <a:endParaRPr sz="2118"/>
          </a:p>
        </p:txBody>
      </p:sp>
      <p:sp>
        <p:nvSpPr>
          <p:cNvPr id="6" name="object 4">
            <a:extLst>
              <a:ext uri="{FF2B5EF4-FFF2-40B4-BE49-F238E27FC236}">
                <a16:creationId xmlns:a16="http://schemas.microsoft.com/office/drawing/2014/main" id="{282995BE-EC4C-4269-8FD5-8C3F9FBAB025}"/>
              </a:ext>
            </a:extLst>
          </p:cNvPr>
          <p:cNvSpPr txBox="1"/>
          <p:nvPr userDrawn="1"/>
        </p:nvSpPr>
        <p:spPr>
          <a:xfrm>
            <a:off x="1516135" y="1609048"/>
            <a:ext cx="9149900" cy="1595501"/>
          </a:xfrm>
          <a:prstGeom prst="rect">
            <a:avLst/>
          </a:prstGeom>
          <a:solidFill>
            <a:srgbClr val="FFFFFF"/>
          </a:solidFill>
        </p:spPr>
        <p:txBody>
          <a:bodyPr vert="horz" wrap="square" lIns="0" tIns="0" rIns="0" bIns="0" rtlCol="0">
            <a:spAutoFit/>
          </a:bodyPr>
          <a:lstStyle/>
          <a:p>
            <a:pPr marL="233077"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//SP-BUDG</a:t>
            </a: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Controlled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by: </a:t>
            </a: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Tamara Durham, </a:t>
            </a:r>
            <a:r>
              <a:rPr kumimoji="0" lang="en-US" sz="955" b="0" i="0" u="none" strike="noStrike" kern="1200" cap="none" spc="-29" normalizeH="0" baseline="0" noProof="0" dirty="0" err="1">
                <a:ln>
                  <a:noFill/>
                </a:ln>
                <a:solidFill>
                  <a:srgbClr val="231F20"/>
                </a:solidFill>
                <a:effectLst/>
                <a:uLnTx/>
                <a:uFillTx/>
                <a:latin typeface="Times New Roman"/>
                <a:ea typeface="+mn-ea"/>
                <a:cs typeface="Times New Roman"/>
              </a:rPr>
              <a:t>tamara.m.durham@n</a:t>
            </a:r>
            <a:r>
              <a:rPr lang="en-US" sz="955" spc="-29" dirty="0">
                <a:solidFill>
                  <a:srgbClr val="231F20"/>
                </a:solidFill>
                <a:latin typeface="Times New Roman"/>
                <a:cs typeface="Times New Roman"/>
              </a:rPr>
              <a:t>asa.gov</a:t>
            </a:r>
            <a:endParaRPr kumimoji="0" lang="en-US" sz="955" b="0" i="0" u="none" strike="noStrike" kern="1200" cap="none" spc="-29" normalizeH="0" baseline="0" noProof="0" dirty="0">
              <a:ln>
                <a:noFill/>
              </a:ln>
              <a:solidFill>
                <a:srgbClr val="231F20"/>
              </a:solidFill>
              <a:effectLst/>
              <a:uLnTx/>
              <a:uFillTx/>
              <a:latin typeface="Times New Roman"/>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sz="955" b="1" i="0" u="none" strike="noStrike" kern="1200" cap="none" spc="-24" normalizeH="0" baseline="0" noProof="0" dirty="0">
                <a:ln>
                  <a:noFill/>
                </a:ln>
                <a:solidFill>
                  <a:srgbClr val="231F20"/>
                </a:solidFill>
                <a:effectLst/>
                <a:uLnTx/>
                <a:uFillTx/>
                <a:latin typeface="Times New Roman"/>
                <a:ea typeface="+mn-ea"/>
                <a:cs typeface="Times New Roman"/>
              </a:rPr>
              <a:t>NOT YET </a:t>
            </a:r>
            <a:r>
              <a:rPr kumimoji="0" sz="955" b="1" i="0" u="none" strike="noStrike" kern="1200" cap="none" spc="-29" normalizeH="0" baseline="0" noProof="0" dirty="0">
                <a:ln>
                  <a:noFill/>
                </a:ln>
                <a:solidFill>
                  <a:srgbClr val="231F20"/>
                </a:solidFill>
                <a:effectLst/>
                <a:uLnTx/>
                <a:uFillTx/>
                <a:latin typeface="Times New Roman"/>
                <a:ea typeface="+mn-ea"/>
                <a:cs typeface="Times New Roman"/>
              </a:rPr>
              <a:t>REVIEWED </a:t>
            </a:r>
            <a:r>
              <a:rPr kumimoji="0" sz="955" b="1" i="0" u="none" strike="noStrike" kern="1200" cap="none" spc="-18" normalizeH="0" baseline="0" noProof="0" dirty="0">
                <a:ln>
                  <a:noFill/>
                </a:ln>
                <a:solidFill>
                  <a:srgbClr val="231F20"/>
                </a:solidFill>
                <a:effectLst/>
                <a:uLnTx/>
                <a:uFillTx/>
                <a:latin typeface="Times New Roman"/>
                <a:ea typeface="+mn-ea"/>
                <a:cs typeface="Times New Roman"/>
              </a:rPr>
              <a:t>BY </a:t>
            </a:r>
            <a:r>
              <a:rPr kumimoji="0" sz="955" b="1" i="0" u="none" strike="noStrike" kern="1200" cap="none" spc="-29" normalizeH="0" baseline="0" noProof="0" dirty="0">
                <a:ln>
                  <a:noFill/>
                </a:ln>
                <a:solidFill>
                  <a:srgbClr val="231F20"/>
                </a:solidFill>
                <a:effectLst/>
                <a:uLnTx/>
                <a:uFillTx/>
                <a:latin typeface="Times New Roman"/>
                <a:ea typeface="+mn-ea"/>
                <a:cs typeface="Times New Roman"/>
              </a:rPr>
              <a:t>EXPORT</a:t>
            </a:r>
            <a:r>
              <a:rPr kumimoji="0" lang="en-US" sz="955" b="1" i="0" u="none" strike="noStrike" kern="1200" cap="none" spc="-29" normalizeH="0" baseline="0" noProof="0" dirty="0">
                <a:ln>
                  <a:noFill/>
                </a:ln>
                <a:solidFill>
                  <a:srgbClr val="231F20"/>
                </a:solidFill>
                <a:effectLst/>
                <a:uLnTx/>
                <a:uFillTx/>
                <a:latin typeface="Times New Roman"/>
                <a:ea typeface="+mn-ea"/>
                <a:cs typeface="Times New Roman"/>
              </a:rPr>
              <a:t> </a:t>
            </a:r>
            <a:r>
              <a:rPr kumimoji="0" sz="955" b="1" i="0" u="none" strike="noStrike" kern="1200" cap="none" spc="-188" normalizeH="0" baseline="0" noProof="0" dirty="0">
                <a:ln>
                  <a:noFill/>
                </a:ln>
                <a:solidFill>
                  <a:srgbClr val="231F20"/>
                </a:solidFill>
                <a:effectLst/>
                <a:uLnTx/>
                <a:uFillTx/>
                <a:latin typeface="Times New Roman"/>
                <a:ea typeface="+mn-ea"/>
                <a:cs typeface="Times New Roman"/>
              </a:rPr>
              <a:t> </a:t>
            </a:r>
            <a:r>
              <a:rPr kumimoji="0" sz="955" b="1" i="0" u="none" strike="noStrike" kern="1200" cap="none" spc="-29" normalizeH="0" baseline="0" noProof="0" dirty="0">
                <a:ln>
                  <a:noFill/>
                </a:ln>
                <a:solidFill>
                  <a:srgbClr val="231F20"/>
                </a:solidFill>
                <a:effectLst/>
                <a:uLnTx/>
                <a:uFillTx/>
                <a:latin typeface="Times New Roman"/>
                <a:ea typeface="+mn-ea"/>
                <a:cs typeface="Times New Roman"/>
              </a:rPr>
              <a:t>CONTROL</a:t>
            </a:r>
            <a:endParaRPr kumimoji="0" lang="en-US" sz="955" b="1"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Pre-Decisional</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NASA</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Internal</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Use</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Only</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Not</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for</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Public</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Release</a:t>
            </a: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Refer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to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all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cover sheets,</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page</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headings,</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and</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24" normalizeH="0" baseline="0" noProof="0" dirty="0">
                <a:ln>
                  <a:noFill/>
                </a:ln>
                <a:solidFill>
                  <a:srgbClr val="231F20"/>
                </a:solidFill>
                <a:effectLst/>
                <a:uLnTx/>
                <a:uFillTx/>
                <a:latin typeface="Times New Roman"/>
                <a:ea typeface="+mn-ea"/>
                <a:cs typeface="Times New Roman"/>
              </a:rPr>
              <a:t>other</a:t>
            </a:r>
            <a:r>
              <a:rPr kumimoji="0" lang="en-US"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control</a:t>
            </a:r>
            <a:r>
              <a:rPr kumimoji="0" lang="en-US"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markings</a:t>
            </a:r>
            <a:r>
              <a:rPr kumimoji="0" lang="en-US"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herein.</a:t>
            </a: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sz="818" b="0" i="0" u="none" strike="noStrike" kern="1200" cap="none" spc="0" normalizeH="0" baseline="0" noProof="0" dirty="0">
              <a:ln>
                <a:noFill/>
              </a:ln>
              <a:solidFill>
                <a:prstClr val="black"/>
              </a:solidFill>
              <a:effectLst/>
              <a:uLnTx/>
              <a:uFillTx/>
              <a:latin typeface="Times New Roman"/>
              <a:ea typeface="+mn-ea"/>
              <a:cs typeface="Times New Roman"/>
            </a:endParaRPr>
          </a:p>
        </p:txBody>
      </p:sp>
      <p:sp>
        <p:nvSpPr>
          <p:cNvPr id="7" name="object 6">
            <a:extLst>
              <a:ext uri="{FF2B5EF4-FFF2-40B4-BE49-F238E27FC236}">
                <a16:creationId xmlns:a16="http://schemas.microsoft.com/office/drawing/2014/main" id="{4BF81BE8-0311-4F19-95D8-95B214B58E46}"/>
              </a:ext>
            </a:extLst>
          </p:cNvPr>
          <p:cNvSpPr txBox="1"/>
          <p:nvPr userDrawn="1"/>
        </p:nvSpPr>
        <p:spPr>
          <a:xfrm>
            <a:off x="1545633" y="3901495"/>
            <a:ext cx="9090905" cy="1480764"/>
          </a:xfrm>
          <a:prstGeom prst="rect">
            <a:avLst/>
          </a:prstGeom>
          <a:solidFill>
            <a:srgbClr val="FFFFFF"/>
          </a:solidFill>
        </p:spPr>
        <p:txBody>
          <a:bodyPr vert="horz" wrap="square" lIns="0" tIns="67982" rIns="0" bIns="0" rtlCol="0">
            <a:spAutoFit/>
          </a:bodyPr>
          <a:lstStyle/>
          <a:p>
            <a:pPr marL="807554" marR="829218" lvl="0" indent="0" algn="ctr" defTabSz="623438" rtl="0" eaLnBrk="1" fontAlgn="auto" latinLnBrk="0" hangingPunct="1">
              <a:lnSpc>
                <a:spcPct val="111100"/>
              </a:lnSpc>
              <a:spcBef>
                <a:spcPts val="535"/>
              </a:spcBef>
              <a:spcAft>
                <a:spcPts val="0"/>
              </a:spcAft>
              <a:buClrTx/>
              <a:buSzTx/>
              <a:buFontTx/>
              <a:buNone/>
              <a:tabLst/>
              <a:defRPr/>
            </a:pPr>
            <a:r>
              <a:rPr kumimoji="0" sz="955" b="0" i="0" u="none" strike="noStrike" kern="1200" cap="none" spc="-6" normalizeH="0" baseline="0" noProof="0" dirty="0">
                <a:ln>
                  <a:noFill/>
                </a:ln>
                <a:solidFill>
                  <a:srgbClr val="231F20"/>
                </a:solidFill>
                <a:effectLst/>
                <a:uLnTx/>
                <a:uFillTx/>
                <a:latin typeface="Times New Roman"/>
                <a:ea typeface="+mn-ea"/>
                <a:cs typeface="Times New Roman"/>
              </a:rPr>
              <a:t>All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individuals handling this information are required to</a:t>
            </a:r>
            <a:r>
              <a:rPr kumimoji="0" sz="955" b="0" i="0" u="none" strike="noStrike" kern="1200" cap="none" spc="-112"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protect  it from unauthorized</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disclosure.</a:t>
            </a:r>
            <a:endParaRPr kumimoji="0" sz="955" b="0" i="0" u="none" strike="noStrike" kern="1200" cap="none" spc="0" normalizeH="0" baseline="0" noProof="0" dirty="0">
              <a:ln>
                <a:noFill/>
              </a:ln>
              <a:solidFill>
                <a:prstClr val="black"/>
              </a:solidFill>
              <a:effectLst/>
              <a:uLnTx/>
              <a:uFillTx/>
              <a:latin typeface="Times New Roman"/>
              <a:ea typeface="+mn-ea"/>
              <a:cs typeface="Times New Roman"/>
            </a:endParaRPr>
          </a:p>
          <a:p>
            <a:pPr marL="227848" marR="251007" lvl="0" indent="0" algn="ctr" defTabSz="623438" rtl="0" eaLnBrk="1" fontAlgn="auto" latinLnBrk="0" hangingPunct="1">
              <a:lnSpc>
                <a:spcPct val="111100"/>
              </a:lnSpc>
              <a:spcBef>
                <a:spcPts val="941"/>
              </a:spcBef>
              <a:spcAft>
                <a:spcPts val="0"/>
              </a:spcAft>
              <a:buClrTx/>
              <a:buSzTx/>
              <a:buFontTx/>
              <a:buNone/>
              <a:tabLst/>
              <a:defRPr/>
            </a:pPr>
            <a:r>
              <a:rPr kumimoji="0" sz="955" b="0" i="0" u="none" strike="noStrike" kern="1200" cap="none" spc="-6" normalizeH="0" baseline="0" noProof="0" dirty="0">
                <a:ln>
                  <a:noFill/>
                </a:ln>
                <a:solidFill>
                  <a:srgbClr val="231F20"/>
                </a:solidFill>
                <a:effectLst/>
                <a:uLnTx/>
                <a:uFillTx/>
                <a:latin typeface="Times New Roman"/>
                <a:ea typeface="+mn-ea"/>
                <a:cs typeface="Times New Roman"/>
              </a:rPr>
              <a:t>Handling, storage,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reproduction, and disposition of the attached document(s)</a:t>
            </a:r>
            <a:r>
              <a:rPr kumimoji="0" sz="955" b="0" i="0" u="none" strike="noStrike" kern="1200" cap="none" spc="-106"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must be in accordance </a:t>
            </a:r>
            <a:r>
              <a:rPr kumimoji="0" sz="955" b="0" i="0" u="none" strike="noStrike" kern="1200" cap="none" spc="-6" normalizeH="0" baseline="0" noProof="0" dirty="0">
                <a:ln>
                  <a:noFill/>
                </a:ln>
                <a:solidFill>
                  <a:srgbClr val="231F20"/>
                </a:solidFill>
                <a:effectLst/>
                <a:uLnTx/>
                <a:uFillTx/>
                <a:latin typeface="Times New Roman"/>
                <a:ea typeface="+mn-ea"/>
                <a:cs typeface="Times New Roman"/>
              </a:rPr>
              <a:t>with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32 CFR </a:t>
            </a:r>
            <a:r>
              <a:rPr kumimoji="0" sz="955" b="0" i="0" u="none" strike="noStrike" kern="1200" cap="none" spc="-6" normalizeH="0" baseline="0" noProof="0" dirty="0">
                <a:ln>
                  <a:noFill/>
                </a:ln>
                <a:solidFill>
                  <a:srgbClr val="231F20"/>
                </a:solidFill>
                <a:effectLst/>
                <a:uLnTx/>
                <a:uFillTx/>
                <a:latin typeface="Times New Roman"/>
                <a:ea typeface="+mn-ea"/>
                <a:cs typeface="Times New Roman"/>
              </a:rPr>
              <a:t>Part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2002 and applicable agency</a:t>
            </a:r>
            <a:r>
              <a:rPr kumimoji="0" sz="955" b="0" i="0" u="none" strike="noStrike" kern="1200" cap="none" spc="-41"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policy.</a:t>
            </a:r>
            <a:endParaRPr kumimoji="0" sz="955" b="0" i="0" u="none" strike="noStrike" kern="1200" cap="none" spc="0" normalizeH="0" baseline="0" noProof="0" dirty="0">
              <a:ln>
                <a:noFill/>
              </a:ln>
              <a:solidFill>
                <a:prstClr val="black"/>
              </a:solidFill>
              <a:effectLst/>
              <a:uLnTx/>
              <a:uFillTx/>
              <a:latin typeface="Times New Roman"/>
              <a:ea typeface="+mn-ea"/>
              <a:cs typeface="Times New Roman"/>
            </a:endParaRPr>
          </a:p>
          <a:p>
            <a:pPr marL="366798" marR="393692" lvl="0" indent="-1494" algn="ctr" defTabSz="623438" rtl="0" eaLnBrk="1" fontAlgn="auto" latinLnBrk="0" hangingPunct="1">
              <a:lnSpc>
                <a:spcPct val="111100"/>
              </a:lnSpc>
              <a:spcBef>
                <a:spcPts val="941"/>
              </a:spcBef>
              <a:spcAft>
                <a:spcPts val="0"/>
              </a:spcAft>
              <a:buClrTx/>
              <a:buSzTx/>
              <a:buFontTx/>
              <a:buNone/>
              <a:tabLst/>
              <a:defRPr/>
            </a:pP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Access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to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and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dissemination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of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Controlled Unclassified Information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shall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be  allowed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as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necessary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and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permissible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to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any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individual(s), organization(s), or  grouping(s)</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of</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users,</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provided</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such</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access</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or</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dissemination</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is</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consistent</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with</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or</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in  furtherance </a:t>
            </a:r>
            <a:r>
              <a:rPr kumimoji="0" sz="955" b="0" i="0" u="none" strike="noStrike" kern="1200" cap="none" spc="-12" normalizeH="0" baseline="0" noProof="0" dirty="0">
                <a:ln>
                  <a:noFill/>
                </a:ln>
                <a:solidFill>
                  <a:srgbClr val="231F20"/>
                </a:solidFill>
                <a:effectLst/>
                <a:uLnTx/>
                <a:uFillTx/>
                <a:latin typeface="Times New Roman"/>
                <a:ea typeface="+mn-ea"/>
                <a:cs typeface="Times New Roman"/>
              </a:rPr>
              <a:t>of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a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Lawful Government Purpose </a:t>
            </a:r>
            <a:r>
              <a:rPr kumimoji="0" sz="955" b="0" i="0" u="none" strike="noStrike" kern="1200" cap="none" spc="-12" normalizeH="0" baseline="0" noProof="0" dirty="0">
                <a:ln>
                  <a:noFill/>
                </a:ln>
                <a:solidFill>
                  <a:srgbClr val="231F20"/>
                </a:solidFill>
                <a:effectLst/>
                <a:uLnTx/>
                <a:uFillTx/>
                <a:latin typeface="Times New Roman"/>
                <a:ea typeface="+mn-ea"/>
                <a:cs typeface="Times New Roman"/>
              </a:rPr>
              <a:t>and in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a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manner consistent with  applicable </a:t>
            </a:r>
            <a:r>
              <a:rPr kumimoji="0" sz="955" b="0" i="0" u="none" strike="noStrike" kern="1200" cap="none" spc="-47" normalizeH="0" baseline="0" noProof="0" dirty="0">
                <a:ln>
                  <a:noFill/>
                </a:ln>
                <a:solidFill>
                  <a:srgbClr val="231F20"/>
                </a:solidFill>
                <a:effectLst/>
                <a:uLnTx/>
                <a:uFillTx/>
                <a:latin typeface="Times New Roman"/>
                <a:ea typeface="+mn-ea"/>
                <a:cs typeface="Times New Roman"/>
              </a:rPr>
              <a:t>law,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regulations,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and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Government-wide</a:t>
            </a:r>
            <a:r>
              <a:rPr kumimoji="0" sz="955" b="0" i="0" u="none" strike="noStrike" kern="1200" cap="none" spc="-170"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170"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policies.</a:t>
            </a:r>
            <a:endParaRPr kumimoji="0" sz="955" b="0" i="0" u="none" strike="noStrike" kern="1200" cap="none" spc="0" normalizeH="0" baseline="0" noProof="0" dirty="0">
              <a:ln>
                <a:noFill/>
              </a:ln>
              <a:solidFill>
                <a:prstClr val="black"/>
              </a:solidFill>
              <a:effectLst/>
              <a:uLnTx/>
              <a:uFillTx/>
              <a:latin typeface="Times New Roman"/>
              <a:ea typeface="+mn-ea"/>
              <a:cs typeface="Times New Roman"/>
            </a:endParaRPr>
          </a:p>
          <a:p>
            <a:pPr marL="0" marR="0" lvl="0" indent="0" algn="l" defTabSz="623438" rtl="0" eaLnBrk="1" fontAlgn="auto" latinLnBrk="0" hangingPunct="1">
              <a:lnSpc>
                <a:spcPct val="100000"/>
              </a:lnSpc>
              <a:spcBef>
                <a:spcPts val="59"/>
              </a:spcBef>
              <a:spcAft>
                <a:spcPts val="0"/>
              </a:spcAft>
              <a:buClrTx/>
              <a:buSzTx/>
              <a:buFontTx/>
              <a:buNone/>
              <a:tabLst/>
              <a:defRPr/>
            </a:pPr>
            <a:endParaRPr kumimoji="0" sz="1117" b="0" i="0" u="none" strike="noStrike" kern="1200" cap="none" spc="0" normalizeH="0" baseline="0" noProof="0" dirty="0">
              <a:ln>
                <a:noFill/>
              </a:ln>
              <a:solidFill>
                <a:prstClr val="black"/>
              </a:solidFill>
              <a:effectLst/>
              <a:uLnTx/>
              <a:uFillTx/>
              <a:latin typeface="Times New Roman"/>
              <a:ea typeface="+mn-ea"/>
              <a:cs typeface="Times New Roman"/>
            </a:endParaRPr>
          </a:p>
          <a:p>
            <a:pPr marL="4310439" marR="0" lvl="0" indent="0" algn="l" defTabSz="623438" rtl="0" eaLnBrk="1" fontAlgn="auto" latinLnBrk="0" hangingPunct="1">
              <a:lnSpc>
                <a:spcPct val="100000"/>
              </a:lnSpc>
              <a:spcBef>
                <a:spcPts val="6"/>
              </a:spcBef>
              <a:spcAft>
                <a:spcPts val="0"/>
              </a:spcAft>
              <a:buClrTx/>
              <a:buSzTx/>
              <a:buFontTx/>
              <a:buNone/>
              <a:tabLst/>
              <a:defRPr/>
            </a:pPr>
            <a:r>
              <a:rPr kumimoji="0" lang="en-US" sz="588" b="0" i="0" u="none" strike="noStrike" kern="1200" cap="none" spc="0"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0" normalizeH="0" baseline="0" noProof="0" dirty="0">
                <a:ln>
                  <a:noFill/>
                </a:ln>
                <a:solidFill>
                  <a:srgbClr val="231F20"/>
                </a:solidFill>
                <a:effectLst/>
                <a:uLnTx/>
                <a:uFillTx/>
                <a:latin typeface="Times New Roman"/>
                <a:ea typeface="+mn-ea"/>
                <a:cs typeface="Times New Roman"/>
              </a:rPr>
              <a:t>Standard Form </a:t>
            </a:r>
            <a:r>
              <a:rPr kumimoji="0" sz="588" b="0" i="0" u="none" strike="noStrike" kern="1200" cap="none" spc="-12" normalizeH="0" baseline="0" noProof="0" dirty="0">
                <a:ln>
                  <a:noFill/>
                </a:ln>
                <a:solidFill>
                  <a:srgbClr val="231F20"/>
                </a:solidFill>
                <a:effectLst/>
                <a:uLnTx/>
                <a:uFillTx/>
                <a:latin typeface="Times New Roman"/>
                <a:ea typeface="+mn-ea"/>
                <a:cs typeface="Times New Roman"/>
              </a:rPr>
              <a:t>901</a:t>
            </a:r>
            <a:r>
              <a:rPr kumimoji="0" sz="588"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6" normalizeH="0" baseline="0" noProof="0" dirty="0">
                <a:ln>
                  <a:noFill/>
                </a:ln>
                <a:solidFill>
                  <a:srgbClr val="231F20"/>
                </a:solidFill>
                <a:effectLst/>
                <a:uLnTx/>
                <a:uFillTx/>
                <a:latin typeface="Times New Roman"/>
                <a:ea typeface="+mn-ea"/>
                <a:cs typeface="Times New Roman"/>
              </a:rPr>
              <a:t>(11-18)</a:t>
            </a:r>
            <a:endParaRPr kumimoji="0" sz="588" b="0" i="0" u="none" strike="noStrike" kern="1200" cap="none" spc="0" normalizeH="0" baseline="0" noProof="0" dirty="0">
              <a:ln>
                <a:noFill/>
              </a:ln>
              <a:solidFill>
                <a:prstClr val="black"/>
              </a:solidFill>
              <a:effectLst/>
              <a:uLnTx/>
              <a:uFillTx/>
              <a:latin typeface="Times New Roman"/>
              <a:ea typeface="+mn-ea"/>
              <a:cs typeface="Times New Roman"/>
            </a:endParaRPr>
          </a:p>
          <a:p>
            <a:pPr marL="4310439" marR="0" lvl="0" indent="0" algn="l" defTabSz="623438" rtl="0" eaLnBrk="1" fontAlgn="auto" latinLnBrk="0" hangingPunct="1">
              <a:lnSpc>
                <a:spcPct val="100000"/>
              </a:lnSpc>
              <a:spcBef>
                <a:spcPts val="0"/>
              </a:spcBef>
              <a:spcAft>
                <a:spcPts val="0"/>
              </a:spcAft>
              <a:buClrTx/>
              <a:buSzTx/>
              <a:buFontTx/>
              <a:buNone/>
              <a:tabLst/>
              <a:defRPr/>
            </a:pPr>
            <a:r>
              <a:rPr kumimoji="0" lang="en-US" sz="588" b="0" i="0" u="none" strike="noStrike" kern="1200" cap="none" spc="-6"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6" normalizeH="0" baseline="0" noProof="0" dirty="0">
                <a:ln>
                  <a:noFill/>
                </a:ln>
                <a:solidFill>
                  <a:srgbClr val="231F20"/>
                </a:solidFill>
                <a:effectLst/>
                <a:uLnTx/>
                <a:uFillTx/>
                <a:latin typeface="Times New Roman"/>
                <a:ea typeface="+mn-ea"/>
                <a:cs typeface="Times New Roman"/>
              </a:rPr>
              <a:t>Prescribed </a:t>
            </a:r>
            <a:r>
              <a:rPr kumimoji="0" sz="588" b="0" i="0" u="none" strike="noStrike" kern="1200" cap="none" spc="-18" normalizeH="0" baseline="0" noProof="0" dirty="0">
                <a:ln>
                  <a:noFill/>
                </a:ln>
                <a:solidFill>
                  <a:srgbClr val="231F20"/>
                </a:solidFill>
                <a:effectLst/>
                <a:uLnTx/>
                <a:uFillTx/>
                <a:latin typeface="Times New Roman"/>
                <a:ea typeface="+mn-ea"/>
                <a:cs typeface="Times New Roman"/>
              </a:rPr>
              <a:t>by </a:t>
            </a:r>
            <a:r>
              <a:rPr kumimoji="0" sz="588" b="0" i="0" u="none" strike="noStrike" kern="1200" cap="none" spc="-12" normalizeH="0" baseline="0" noProof="0" dirty="0">
                <a:ln>
                  <a:noFill/>
                </a:ln>
                <a:solidFill>
                  <a:srgbClr val="231F20"/>
                </a:solidFill>
                <a:effectLst/>
                <a:uLnTx/>
                <a:uFillTx/>
                <a:latin typeface="Times New Roman"/>
                <a:ea typeface="+mn-ea"/>
                <a:cs typeface="Times New Roman"/>
              </a:rPr>
              <a:t>GSA/ISOO </a:t>
            </a:r>
            <a:r>
              <a:rPr kumimoji="0" sz="588" b="0" i="0" u="none" strike="noStrike" kern="1200" cap="none" spc="35"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12" normalizeH="0" baseline="0" noProof="0" dirty="0">
                <a:ln>
                  <a:noFill/>
                </a:ln>
                <a:solidFill>
                  <a:srgbClr val="231F20"/>
                </a:solidFill>
                <a:effectLst/>
                <a:uLnTx/>
                <a:uFillTx/>
                <a:latin typeface="Times New Roman"/>
                <a:ea typeface="+mn-ea"/>
                <a:cs typeface="Times New Roman"/>
              </a:rPr>
              <a:t>32 </a:t>
            </a:r>
            <a:r>
              <a:rPr kumimoji="0" sz="588" b="0" i="0" u="none" strike="noStrike" kern="1200" cap="none" spc="-18" normalizeH="0" baseline="0" noProof="0" dirty="0">
                <a:ln>
                  <a:noFill/>
                </a:ln>
                <a:solidFill>
                  <a:srgbClr val="231F20"/>
                </a:solidFill>
                <a:effectLst/>
                <a:uLnTx/>
                <a:uFillTx/>
                <a:latin typeface="Times New Roman"/>
                <a:ea typeface="+mn-ea"/>
                <a:cs typeface="Times New Roman"/>
              </a:rPr>
              <a:t>CFR</a:t>
            </a:r>
            <a:r>
              <a:rPr kumimoji="0" sz="588" b="0" i="0" u="none" strike="noStrike" kern="1200" cap="none" spc="-100"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12" normalizeH="0" baseline="0" noProof="0" dirty="0">
                <a:ln>
                  <a:noFill/>
                </a:ln>
                <a:solidFill>
                  <a:srgbClr val="231F20"/>
                </a:solidFill>
                <a:effectLst/>
                <a:uLnTx/>
                <a:uFillTx/>
                <a:latin typeface="Times New Roman"/>
                <a:ea typeface="+mn-ea"/>
                <a:cs typeface="Times New Roman"/>
              </a:rPr>
              <a:t>2002</a:t>
            </a:r>
            <a:endParaRPr kumimoji="0" sz="588" b="0" i="0" u="none" strike="noStrike" kern="1200" cap="none" spc="0" normalizeH="0" baseline="0" noProof="0" dirty="0">
              <a:ln>
                <a:noFill/>
              </a:ln>
              <a:solidFill>
                <a:prstClr val="black"/>
              </a:solidFill>
              <a:effectLst/>
              <a:uLnTx/>
              <a:uFillTx/>
              <a:latin typeface="Times New Roman"/>
              <a:ea typeface="+mn-ea"/>
              <a:cs typeface="Times New Roman"/>
            </a:endParaRPr>
          </a:p>
        </p:txBody>
      </p:sp>
      <p:sp>
        <p:nvSpPr>
          <p:cNvPr id="9" name="object 3">
            <a:extLst>
              <a:ext uri="{FF2B5EF4-FFF2-40B4-BE49-F238E27FC236}">
                <a16:creationId xmlns:a16="http://schemas.microsoft.com/office/drawing/2014/main" id="{E8429814-E5AA-46BC-89C7-B56167018D4F}"/>
              </a:ext>
            </a:extLst>
          </p:cNvPr>
          <p:cNvSpPr txBox="1">
            <a:spLocks/>
          </p:cNvSpPr>
          <p:nvPr userDrawn="1"/>
        </p:nvSpPr>
        <p:spPr>
          <a:xfrm>
            <a:off x="4544728" y="3426445"/>
            <a:ext cx="3092715" cy="350884"/>
          </a:xfrm>
          <a:prstGeom prst="rect">
            <a:avLst/>
          </a:prstGeom>
        </p:spPr>
        <p:txBody>
          <a:bodyPr vert="horz" wrap="square" lIns="0" tIns="14941" rIns="0" bIns="0" rtlCol="0">
            <a:spAutoFit/>
          </a:bodyPr>
          <a:lstStyle>
            <a:lvl1pPr>
              <a:defRPr sz="3624" b="0" i="0">
                <a:solidFill>
                  <a:schemeClr val="bg1"/>
                </a:solidFill>
                <a:latin typeface="Times New Roman"/>
                <a:ea typeface="+mj-ea"/>
                <a:cs typeface="Times New Roman"/>
              </a:defRPr>
            </a:lvl1pPr>
          </a:lstStyle>
          <a:p>
            <a:pPr marL="33617" marR="0" lvl="0" indent="0" algn="ctr" defTabSz="623438" rtl="0" eaLnBrk="1" fontAlgn="auto" latinLnBrk="0" hangingPunct="1">
              <a:lnSpc>
                <a:spcPct val="100000"/>
              </a:lnSpc>
              <a:spcBef>
                <a:spcPts val="118"/>
              </a:spcBef>
              <a:spcAft>
                <a:spcPts val="0"/>
              </a:spcAft>
              <a:buClrTx/>
              <a:buSzTx/>
              <a:buFontTx/>
              <a:buNone/>
              <a:tabLst/>
              <a:defRPr/>
            </a:pPr>
            <a:r>
              <a:rPr kumimoji="0" lang="en-US" sz="2182" b="0" i="0" u="none" strike="noStrike" kern="0" cap="none" spc="-35" normalizeH="0" baseline="0" noProof="0" dirty="0">
                <a:ln>
                  <a:noFill/>
                </a:ln>
                <a:solidFill>
                  <a:prstClr val="white"/>
                </a:solidFill>
                <a:effectLst/>
                <a:uLnTx/>
                <a:uFillTx/>
                <a:latin typeface="Times New Roman"/>
                <a:ea typeface="+mj-ea"/>
                <a:cs typeface="Times New Roman"/>
              </a:rPr>
              <a:t>ATTENTION</a:t>
            </a:r>
          </a:p>
        </p:txBody>
      </p:sp>
    </p:spTree>
    <p:extLst>
      <p:ext uri="{BB962C8B-B14F-4D97-AF65-F5344CB8AC3E}">
        <p14:creationId xmlns:p14="http://schemas.microsoft.com/office/powerpoint/2010/main" val="30161898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F4D5C0D0-1BFE-4124-BCE2-629D4968C2DF}"/>
              </a:ext>
            </a:extLst>
          </p:cNvPr>
          <p:cNvSpPr>
            <a:spLocks noGrp="1"/>
          </p:cNvSpPr>
          <p:nvPr>
            <p:ph type="ftr" sz="quarter" idx="3"/>
          </p:nvPr>
        </p:nvSpPr>
        <p:spPr>
          <a:xfrm>
            <a:off x="3866607" y="6556649"/>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1822389983"/>
      </p:ext>
    </p:extLst>
  </p:cSld>
  <p:clrMapOvr>
    <a:masterClrMapping/>
  </p:clrMapOvr>
  <p:transition spd="med" advClick="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E19E7C23-4CCD-458D-9C3A-DE0C8C49D9BF}"/>
              </a:ext>
            </a:extLst>
          </p:cNvPr>
          <p:cNvSpPr>
            <a:spLocks noGrp="1"/>
          </p:cNvSpPr>
          <p:nvPr>
            <p:ph type="ftr" sz="quarter" idx="3"/>
          </p:nvPr>
        </p:nvSpPr>
        <p:spPr>
          <a:xfrm>
            <a:off x="3866607" y="6556656"/>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139382808"/>
      </p:ext>
    </p:extLst>
  </p:cSld>
  <p:clrMapOvr>
    <a:masterClrMapping/>
  </p:clrMapOvr>
  <p:transition spd="med" advClick="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BFBE5AC-E991-4B31-99AC-0BC38ECCC4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
            <a:ext cx="12192000" cy="720436"/>
          </a:xfrm>
          <a:prstGeom prst="rect">
            <a:avLst/>
          </a:prstGeom>
        </p:spPr>
      </p:pic>
      <p:sp>
        <p:nvSpPr>
          <p:cNvPr id="5" name="Line 5">
            <a:extLst>
              <a:ext uri="{FF2B5EF4-FFF2-40B4-BE49-F238E27FC236}">
                <a16:creationId xmlns:a16="http://schemas.microsoft.com/office/drawing/2014/main" id="{BFC63889-BD06-4C7E-815D-0D7DF14023CA}"/>
              </a:ext>
            </a:extLst>
          </p:cNvPr>
          <p:cNvSpPr>
            <a:spLocks noChangeShapeType="1"/>
          </p:cNvSpPr>
          <p:nvPr/>
        </p:nvSpPr>
        <p:spPr bwMode="auto">
          <a:xfrm flipH="1">
            <a:off x="514351" y="6611648"/>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p:nvSpPr>
          <p:cNvPr id="6" name="Rectangle 6">
            <a:extLst>
              <a:ext uri="{FF2B5EF4-FFF2-40B4-BE49-F238E27FC236}">
                <a16:creationId xmlns:a16="http://schemas.microsoft.com/office/drawing/2014/main" id="{CFDA3C9D-EE9F-4CF4-BF83-13E6BC7C28AB}"/>
              </a:ext>
            </a:extLst>
          </p:cNvPr>
          <p:cNvSpPr>
            <a:spLocks noChangeArrowheads="1"/>
          </p:cNvSpPr>
          <p:nvPr/>
        </p:nvSpPr>
        <p:spPr bwMode="auto">
          <a:xfrm>
            <a:off x="495301" y="6611649"/>
            <a:ext cx="905698" cy="243656"/>
          </a:xfrm>
          <a:prstGeom prst="rect">
            <a:avLst/>
          </a:prstGeom>
          <a:noFill/>
          <a:ln>
            <a:noFill/>
          </a:ln>
        </p:spPr>
        <p:txBody>
          <a:bodyPr wrap="none" lIns="90488" tIns="44450" rIns="90488" bIns="44450">
            <a:spAutoFit/>
          </a:bodyPr>
          <a:lstStyle>
            <a:lvl1pPr>
              <a:defRPr sz="1400">
                <a:solidFill>
                  <a:schemeClr val="tx1"/>
                </a:solidFill>
                <a:latin typeface="Arial" panose="020B0604020202020204" pitchFamily="34" charset="0"/>
                <a:ea typeface="ヒラギノ角ゴ Pro W3" charset="-128"/>
              </a:defRPr>
            </a:lvl1pPr>
            <a:lvl2pPr marL="742950" indent="-285750">
              <a:defRPr sz="1400">
                <a:solidFill>
                  <a:schemeClr val="tx1"/>
                </a:solidFill>
                <a:latin typeface="Arial" panose="020B0604020202020204" pitchFamily="34" charset="0"/>
                <a:ea typeface="ヒラギノ角ゴ Pro W3" charset="-128"/>
              </a:defRPr>
            </a:lvl2pPr>
            <a:lvl3pPr marL="1143000" indent="-228600">
              <a:defRPr sz="1400">
                <a:solidFill>
                  <a:schemeClr val="tx1"/>
                </a:solidFill>
                <a:latin typeface="Arial" panose="020B0604020202020204" pitchFamily="34" charset="0"/>
                <a:ea typeface="ヒラギノ角ゴ Pro W3" charset="-128"/>
              </a:defRPr>
            </a:lvl3pPr>
            <a:lvl4pPr marL="1600200" indent="-228600">
              <a:defRPr sz="1400">
                <a:solidFill>
                  <a:schemeClr val="tx1"/>
                </a:solidFill>
                <a:latin typeface="Arial" panose="020B0604020202020204" pitchFamily="34" charset="0"/>
                <a:ea typeface="ヒラギノ角ゴ Pro W3" charset="-128"/>
              </a:defRPr>
            </a:lvl4pPr>
            <a:lvl5pPr marL="2057400" indent="-228600">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9pPr>
          </a:lstStyle>
          <a:p>
            <a:pPr>
              <a:defRPr/>
            </a:pPr>
            <a:r>
              <a:rPr lang="en-US" altLang="en-US" sz="1000" dirty="0"/>
              <a:t>Page No. </a:t>
            </a:r>
            <a:fld id="{8D1028CC-C993-4706-8BF4-9E8A5CAE8150}" type="slidenum">
              <a:rPr lang="en-US" altLang="en-US" sz="1000" smtClean="0"/>
              <a:pPr>
                <a:defRPr/>
              </a:pPr>
              <a:t>‹#›</a:t>
            </a:fld>
            <a:endParaRPr lang="en-US" altLang="en-US" sz="1000" dirty="0"/>
          </a:p>
        </p:txBody>
      </p:sp>
      <p:sp>
        <p:nvSpPr>
          <p:cNvPr id="8" name="Rectangle 154">
            <a:extLst>
              <a:ext uri="{FF2B5EF4-FFF2-40B4-BE49-F238E27FC236}">
                <a16:creationId xmlns:a16="http://schemas.microsoft.com/office/drawing/2014/main" id="{0A5902F1-E39F-47C1-9A38-D64EB8A5F8AA}"/>
              </a:ext>
            </a:extLst>
          </p:cNvPr>
          <p:cNvSpPr>
            <a:spLocks noChangeArrowheads="1"/>
          </p:cNvSpPr>
          <p:nvPr userDrawn="1"/>
        </p:nvSpPr>
        <p:spPr bwMode="auto">
          <a:xfrm>
            <a:off x="10972913" y="6611649"/>
            <a:ext cx="535404" cy="243656"/>
          </a:xfrm>
          <a:prstGeom prst="rect">
            <a:avLst/>
          </a:prstGeom>
          <a:noFill/>
          <a:ln>
            <a:noFill/>
          </a:ln>
        </p:spPr>
        <p:txBody>
          <a:bodyPr wrap="none" lIns="90488" tIns="44450" rIns="90488" bIns="44450">
            <a:spAutoFit/>
          </a:bodyPr>
          <a:lstStyle>
            <a:lvl1pPr>
              <a:spcBef>
                <a:spcPct val="50000"/>
              </a:spcBef>
              <a:defRPr sz="1400">
                <a:solidFill>
                  <a:schemeClr val="tx1"/>
                </a:solidFill>
                <a:latin typeface="Arial" panose="020B0604020202020204" pitchFamily="34" charset="0"/>
                <a:ea typeface="ヒラギノ角ゴ Pro W3" charset="-128"/>
              </a:defRPr>
            </a:lvl1pPr>
            <a:lvl2pPr marL="742950" indent="-285750">
              <a:spcBef>
                <a:spcPct val="50000"/>
              </a:spcBef>
              <a:defRPr sz="1400">
                <a:solidFill>
                  <a:schemeClr val="tx1"/>
                </a:solidFill>
                <a:latin typeface="Arial" panose="020B0604020202020204" pitchFamily="34" charset="0"/>
                <a:ea typeface="ヒラギノ角ゴ Pro W3" charset="-128"/>
              </a:defRPr>
            </a:lvl2pPr>
            <a:lvl3pPr marL="1143000" indent="-228600">
              <a:spcBef>
                <a:spcPct val="50000"/>
              </a:spcBef>
              <a:defRPr sz="1400">
                <a:solidFill>
                  <a:schemeClr val="tx1"/>
                </a:solidFill>
                <a:latin typeface="Arial" panose="020B0604020202020204" pitchFamily="34" charset="0"/>
                <a:ea typeface="ヒラギノ角ゴ Pro W3" charset="-128"/>
              </a:defRPr>
            </a:lvl3pPr>
            <a:lvl4pPr marL="1600200" indent="-228600">
              <a:spcBef>
                <a:spcPct val="50000"/>
              </a:spcBef>
              <a:defRPr sz="1400">
                <a:solidFill>
                  <a:schemeClr val="tx1"/>
                </a:solidFill>
                <a:latin typeface="Arial" panose="020B0604020202020204" pitchFamily="34" charset="0"/>
                <a:ea typeface="ヒラギノ角ゴ Pro W3" charset="-128"/>
              </a:defRPr>
            </a:lvl4pPr>
            <a:lvl5pPr marL="2057400" indent="-228600">
              <a:spcBef>
                <a:spcPct val="50000"/>
              </a:spcBef>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9pPr>
          </a:lstStyle>
          <a:p>
            <a:pPr algn="r">
              <a:spcBef>
                <a:spcPct val="0"/>
              </a:spcBef>
              <a:defRPr/>
            </a:pPr>
            <a:r>
              <a:rPr lang="en-US" altLang="en-US" sz="1000" dirty="0">
                <a:solidFill>
                  <a:schemeClr val="tx1"/>
                </a:solidFill>
              </a:rPr>
              <a:t>2/9/23</a:t>
            </a:r>
          </a:p>
        </p:txBody>
      </p:sp>
      <p:sp>
        <p:nvSpPr>
          <p:cNvPr id="10" name="Line 5">
            <a:extLst>
              <a:ext uri="{FF2B5EF4-FFF2-40B4-BE49-F238E27FC236}">
                <a16:creationId xmlns:a16="http://schemas.microsoft.com/office/drawing/2014/main" id="{6C68E288-B99F-4247-861C-E3EDB3E7148A}"/>
              </a:ext>
            </a:extLst>
          </p:cNvPr>
          <p:cNvSpPr>
            <a:spLocks noChangeShapeType="1"/>
          </p:cNvSpPr>
          <p:nvPr/>
        </p:nvSpPr>
        <p:spPr bwMode="auto">
          <a:xfrm flipH="1">
            <a:off x="514351" y="6611648"/>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useBgFill="1">
        <p:nvSpPr>
          <p:cNvPr id="3" name="Content Placeholder 2"/>
          <p:cNvSpPr>
            <a:spLocks noGrp="1"/>
          </p:cNvSpPr>
          <p:nvPr>
            <p:ph idx="1"/>
          </p:nvPr>
        </p:nvSpPr>
        <p:spPr>
          <a:xfrm>
            <a:off x="325966" y="1056459"/>
            <a:ext cx="11370733" cy="5086350"/>
          </a:xfrm>
        </p:spPr>
        <p:txBody>
          <a:bodyPr/>
          <a:lstStyle>
            <a:lvl2pPr marL="857250" indent="-342900">
              <a:buFont typeface="Arial" panose="020B0604020202020204" pitchFamily="34" charset="0"/>
              <a:buChar char="–"/>
              <a:defRPr/>
            </a:lvl2pPr>
            <a:lvl3pPr marL="1200150" indent="-285750">
              <a:buFont typeface="Arial" panose="020B0604020202020204" pitchFamily="34" charset="0"/>
              <a:buChar char="•"/>
              <a:defRPr/>
            </a:lvl3pPr>
            <a:lvl4pPr marL="1600200" indent="-285750">
              <a:buFont typeface="Arial" panose="020B0604020202020204" pitchFamily="34" charset="0"/>
              <a:buChar char="–"/>
              <a:defRPr baseline="0"/>
            </a:lvl4pPr>
            <a:lvl5pPr marL="1771650" indent="-171450">
              <a:buFont typeface="Arial" panose="020B0604020202020204" pitchFamily="34" charset="0"/>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22" descr="Logo&#10;&#10;Description automatically generated">
            <a:extLst>
              <a:ext uri="{FF2B5EF4-FFF2-40B4-BE49-F238E27FC236}">
                <a16:creationId xmlns:a16="http://schemas.microsoft.com/office/drawing/2014/main" id="{7022A6FF-8328-4857-8FEF-314D0DD72C14}"/>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31976" y="-29344"/>
            <a:ext cx="708788" cy="749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Meatball_(HQ_ppt no shadow).png">
            <a:extLst>
              <a:ext uri="{FF2B5EF4-FFF2-40B4-BE49-F238E27FC236}">
                <a16:creationId xmlns:a16="http://schemas.microsoft.com/office/drawing/2014/main" id="{CF7743C6-0C22-47BE-B6D3-18F2C1DFF8B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8251" y="41779"/>
            <a:ext cx="795344" cy="61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4">
            <a:extLst>
              <a:ext uri="{FF2B5EF4-FFF2-40B4-BE49-F238E27FC236}">
                <a16:creationId xmlns:a16="http://schemas.microsoft.com/office/drawing/2014/main" id="{4B8AFC9B-8F47-402F-A2B6-8063FA2E9A46}"/>
              </a:ext>
            </a:extLst>
          </p:cNvPr>
          <p:cNvSpPr>
            <a:spLocks noGrp="1"/>
          </p:cNvSpPr>
          <p:nvPr>
            <p:ph type="ftr" sz="quarter" idx="3"/>
          </p:nvPr>
        </p:nvSpPr>
        <p:spPr>
          <a:xfrm>
            <a:off x="3866607" y="6591483"/>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350250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4469980" cy="330201"/>
          </a:xfrm>
          <a:prstGeom prst="rect">
            <a:avLst/>
          </a:prstGeom>
        </p:spPr>
        <p:txBody>
          <a:bodyPr>
            <a:noAutofit/>
          </a:bodyPr>
          <a:lstStyle>
            <a:lvl1pPr>
              <a:defRPr sz="20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37341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7628466" y="6065134"/>
            <a:ext cx="4334933" cy="564266"/>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
        <p:nvSpPr>
          <p:cNvPr id="7" name="Footer Placeholder 4">
            <a:extLst>
              <a:ext uri="{FF2B5EF4-FFF2-40B4-BE49-F238E27FC236}">
                <a16:creationId xmlns:a16="http://schemas.microsoft.com/office/drawing/2014/main" id="{5BE48E20-EBD7-48B1-81B0-3051BE895AE9}"/>
              </a:ext>
            </a:extLst>
          </p:cNvPr>
          <p:cNvSpPr>
            <a:spLocks noGrp="1"/>
          </p:cNvSpPr>
          <p:nvPr>
            <p:ph type="ftr" sz="quarter" idx="3"/>
          </p:nvPr>
        </p:nvSpPr>
        <p:spPr>
          <a:xfrm>
            <a:off x="7628466" y="6550710"/>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1043626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
        <p:nvSpPr>
          <p:cNvPr id="5" name="Footer Placeholder 4">
            <a:extLst>
              <a:ext uri="{FF2B5EF4-FFF2-40B4-BE49-F238E27FC236}">
                <a16:creationId xmlns:a16="http://schemas.microsoft.com/office/drawing/2014/main" id="{5CE85A3E-3C94-4287-9ACC-B1F3BEE82B50}"/>
              </a:ext>
            </a:extLst>
          </p:cNvPr>
          <p:cNvSpPr>
            <a:spLocks noGrp="1"/>
          </p:cNvSpPr>
          <p:nvPr>
            <p:ph type="ftr" sz="quarter" idx="3"/>
          </p:nvPr>
        </p:nvSpPr>
        <p:spPr>
          <a:xfrm>
            <a:off x="3866607" y="6547948"/>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675192452"/>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354B6C38-EC99-4DD3-8D13-0F4A41F99394}"/>
              </a:ext>
            </a:extLst>
          </p:cNvPr>
          <p:cNvSpPr>
            <a:spLocks noGrp="1"/>
          </p:cNvSpPr>
          <p:nvPr>
            <p:ph type="ftr" sz="quarter" idx="3"/>
          </p:nvPr>
        </p:nvSpPr>
        <p:spPr>
          <a:xfrm>
            <a:off x="3866607" y="6574070"/>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936934363"/>
      </p:ext>
    </p:extLst>
  </p:cSld>
  <p:clrMapOvr>
    <a:masterClrMapping/>
  </p:clrMapOvr>
  <p:transition spd="med" advClick="0"/>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
        <p:nvSpPr>
          <p:cNvPr id="5" name="Footer Placeholder 4">
            <a:extLst>
              <a:ext uri="{FF2B5EF4-FFF2-40B4-BE49-F238E27FC236}">
                <a16:creationId xmlns:a16="http://schemas.microsoft.com/office/drawing/2014/main" id="{CE7E07DC-FD1F-4D71-A741-DD990630DC3F}"/>
              </a:ext>
            </a:extLst>
          </p:cNvPr>
          <p:cNvSpPr>
            <a:spLocks noGrp="1"/>
          </p:cNvSpPr>
          <p:nvPr>
            <p:ph type="ftr" sz="quarter" idx="3"/>
          </p:nvPr>
        </p:nvSpPr>
        <p:spPr>
          <a:xfrm>
            <a:off x="3866607" y="6556649"/>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3510401970"/>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8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11591632" y="6457947"/>
            <a:ext cx="556491" cy="365125"/>
          </a:xfrm>
        </p:spPr>
        <p:txBody>
          <a:bodyPr/>
          <a:lstStyle>
            <a:lvl1pPr>
              <a:defRPr>
                <a:solidFill>
                  <a:srgbClr val="65CBF9"/>
                </a:solidFill>
              </a:defRPr>
            </a:lvl1pPr>
          </a:lstStyle>
          <a:p>
            <a:fld id="{2E8C51FE-49D9-314D-9957-ABBF7DDE8782}" type="slidenum">
              <a:rPr lang="en-US" smtClean="0"/>
              <a:pPr/>
              <a:t>‹#›</a:t>
            </a:fld>
            <a:endParaRPr lang="en-US" dirty="0"/>
          </a:p>
        </p:txBody>
      </p:sp>
      <p:sp>
        <p:nvSpPr>
          <p:cNvPr id="7" name="TextBox 6">
            <a:extLst>
              <a:ext uri="{FF2B5EF4-FFF2-40B4-BE49-F238E27FC236}">
                <a16:creationId xmlns:a16="http://schemas.microsoft.com/office/drawing/2014/main" id="{C76D4026-CF64-D042-97C7-E766CDDFCCF2}"/>
              </a:ext>
            </a:extLst>
          </p:cNvPr>
          <p:cNvSpPr txBox="1"/>
          <p:nvPr userDrawn="1"/>
        </p:nvSpPr>
        <p:spPr>
          <a:xfrm>
            <a:off x="4100192" y="6503762"/>
            <a:ext cx="3982500" cy="276999"/>
          </a:xfrm>
          <a:prstGeom prst="rect">
            <a:avLst/>
          </a:prstGeom>
          <a:noFill/>
        </p:spPr>
        <p:txBody>
          <a:bodyPr wrap="none" rtlCol="0">
            <a:spAutoFit/>
          </a:bodyPr>
          <a:lstStyle/>
          <a:p>
            <a:r>
              <a:rPr lang="en-US" sz="1200" b="1" dirty="0">
                <a:solidFill>
                  <a:srgbClr val="FF0000"/>
                </a:solidFill>
                <a:latin typeface="Arial"/>
                <a:cs typeface="Arial"/>
              </a:rPr>
              <a:t>NASA INTERNAL USE ONLY – DO NOT DISTRIBUTE</a:t>
            </a:r>
          </a:p>
        </p:txBody>
      </p:sp>
      <p:sp>
        <p:nvSpPr>
          <p:cNvPr id="5" name="Title Placeholder 3">
            <a:extLst>
              <a:ext uri="{FF2B5EF4-FFF2-40B4-BE49-F238E27FC236}">
                <a16:creationId xmlns:a16="http://schemas.microsoft.com/office/drawing/2014/main" id="{B0E02028-3ED5-CD48-B7E1-6F5464D79190}"/>
              </a:ext>
            </a:extLst>
          </p:cNvPr>
          <p:cNvSpPr>
            <a:spLocks noGrp="1"/>
          </p:cNvSpPr>
          <p:nvPr>
            <p:ph type="title"/>
          </p:nvPr>
        </p:nvSpPr>
        <p:spPr>
          <a:xfrm>
            <a:off x="253974" y="234185"/>
            <a:ext cx="7833385" cy="680216"/>
          </a:xfrm>
          <a:prstGeom prst="rect">
            <a:avLst/>
          </a:prstGeom>
        </p:spPr>
        <p:txBody>
          <a:bodyPr vert="horz" lIns="91440" tIns="45720" rIns="91440" bIns="45720" rtlCol="0" anchor="ctr">
            <a:normAutofit/>
          </a:bodyPr>
          <a:lstStyle>
            <a:lvl1pPr>
              <a:defRPr sz="3200">
                <a:solidFill>
                  <a:schemeClr val="bg1"/>
                </a:solidFill>
              </a:defRPr>
            </a:lvl1pPr>
          </a:lstStyle>
          <a:p>
            <a:r>
              <a:rPr lang="en-US" dirty="0"/>
              <a:t>Click to edit Master title style</a:t>
            </a:r>
          </a:p>
        </p:txBody>
      </p:sp>
      <p:sp>
        <p:nvSpPr>
          <p:cNvPr id="8" name="Footer Placeholder 4">
            <a:extLst>
              <a:ext uri="{FF2B5EF4-FFF2-40B4-BE49-F238E27FC236}">
                <a16:creationId xmlns:a16="http://schemas.microsoft.com/office/drawing/2014/main" id="{266D3A18-4DFF-442B-AA86-566D6371082C}"/>
              </a:ext>
            </a:extLst>
          </p:cNvPr>
          <p:cNvSpPr>
            <a:spLocks noGrp="1"/>
          </p:cNvSpPr>
          <p:nvPr>
            <p:ph type="ftr" sz="quarter" idx="3"/>
          </p:nvPr>
        </p:nvSpPr>
        <p:spPr>
          <a:xfrm>
            <a:off x="3866607" y="6591488"/>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1935468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1" i="0" u="none" strike="noStrike" kern="1200" cap="none" spc="0" normalizeH="0" baseline="0" noProof="0" smtClean="0">
                <a:ln>
                  <a:noFill/>
                </a:ln>
                <a:solidFill>
                  <a:prstClr val="white"/>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x-none" sz="1200" b="1"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4469980" cy="330201"/>
          </a:xfrm>
          <a:prstGeom prst="rect">
            <a:avLst/>
          </a:prstGeom>
        </p:spPr>
        <p:txBody>
          <a:bodyPr>
            <a:noAutofit/>
          </a:bodyPr>
          <a:lstStyle>
            <a:lvl1pPr>
              <a:defRPr sz="20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37341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7628466" y="6065134"/>
            <a:ext cx="4334933" cy="564266"/>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
        <p:nvSpPr>
          <p:cNvPr id="6" name="Footer Placeholder 4">
            <a:extLst>
              <a:ext uri="{FF2B5EF4-FFF2-40B4-BE49-F238E27FC236}">
                <a16:creationId xmlns:a16="http://schemas.microsoft.com/office/drawing/2014/main" id="{8C1CBDBB-5191-4CB6-BE5D-BA34EE2AAC9A}"/>
              </a:ext>
            </a:extLst>
          </p:cNvPr>
          <p:cNvSpPr>
            <a:spLocks noGrp="1"/>
          </p:cNvSpPr>
          <p:nvPr>
            <p:ph type="ftr" sz="quarter" idx="3"/>
          </p:nvPr>
        </p:nvSpPr>
        <p:spPr>
          <a:xfrm>
            <a:off x="3866607" y="6547944"/>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14422575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4929314"/>
      </p:ext>
    </p:extLst>
  </p:cSld>
  <p:clrMapOvr>
    <a:masterClrMapping/>
  </p:clrMapOvr>
  <p:transition spd="med" advClick="0"/>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2250529357"/>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9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11591632" y="6457947"/>
            <a:ext cx="556491" cy="365125"/>
          </a:xfrm>
        </p:spPr>
        <p:txBody>
          <a:bodyPr/>
          <a:lstStyle>
            <a:lvl1pPr>
              <a:defRPr>
                <a:solidFill>
                  <a:srgbClr val="65CBF9"/>
                </a:solidFill>
              </a:defRPr>
            </a:lvl1pPr>
          </a:lstStyle>
          <a:p>
            <a:fld id="{2E8C51FE-49D9-314D-9957-ABBF7DDE8782}" type="slidenum">
              <a:rPr lang="en-US" smtClean="0"/>
              <a:pPr/>
              <a:t>‹#›</a:t>
            </a:fld>
            <a:endParaRPr lang="en-US" dirty="0"/>
          </a:p>
        </p:txBody>
      </p:sp>
      <p:sp>
        <p:nvSpPr>
          <p:cNvPr id="7" name="TextBox 6">
            <a:extLst>
              <a:ext uri="{FF2B5EF4-FFF2-40B4-BE49-F238E27FC236}">
                <a16:creationId xmlns:a16="http://schemas.microsoft.com/office/drawing/2014/main" id="{C76D4026-CF64-D042-97C7-E766CDDFCCF2}"/>
              </a:ext>
            </a:extLst>
          </p:cNvPr>
          <p:cNvSpPr txBox="1"/>
          <p:nvPr userDrawn="1"/>
        </p:nvSpPr>
        <p:spPr>
          <a:xfrm>
            <a:off x="4100192" y="6503762"/>
            <a:ext cx="3982500" cy="276999"/>
          </a:xfrm>
          <a:prstGeom prst="rect">
            <a:avLst/>
          </a:prstGeom>
          <a:noFill/>
        </p:spPr>
        <p:txBody>
          <a:bodyPr wrap="none" rtlCol="0">
            <a:spAutoFit/>
          </a:bodyPr>
          <a:lstStyle/>
          <a:p>
            <a:r>
              <a:rPr lang="en-US" sz="1200" b="1" dirty="0">
                <a:solidFill>
                  <a:srgbClr val="FF0000"/>
                </a:solidFill>
                <a:latin typeface="Arial"/>
                <a:cs typeface="Arial"/>
              </a:rPr>
              <a:t>NASA INTERNAL USE ONLY – DO NOT DISTRIBUTE</a:t>
            </a:r>
          </a:p>
        </p:txBody>
      </p:sp>
      <p:sp>
        <p:nvSpPr>
          <p:cNvPr id="5" name="Title Placeholder 3">
            <a:extLst>
              <a:ext uri="{FF2B5EF4-FFF2-40B4-BE49-F238E27FC236}">
                <a16:creationId xmlns:a16="http://schemas.microsoft.com/office/drawing/2014/main" id="{B0E02028-3ED5-CD48-B7E1-6F5464D79190}"/>
              </a:ext>
            </a:extLst>
          </p:cNvPr>
          <p:cNvSpPr>
            <a:spLocks noGrp="1"/>
          </p:cNvSpPr>
          <p:nvPr>
            <p:ph type="title"/>
          </p:nvPr>
        </p:nvSpPr>
        <p:spPr>
          <a:xfrm>
            <a:off x="253974" y="234185"/>
            <a:ext cx="7833385" cy="680216"/>
          </a:xfrm>
          <a:prstGeom prst="rect">
            <a:avLst/>
          </a:prstGeom>
        </p:spPr>
        <p:txBody>
          <a:bodyPr vert="horz" lIns="91440" tIns="45720" rIns="91440" bIns="45720" rtlCol="0" anchor="ctr">
            <a:normAutofit/>
          </a:bodyPr>
          <a:lstStyle>
            <a:lvl1pPr>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76303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_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1" i="0" u="none" strike="noStrike" kern="1200" cap="none" spc="0" normalizeH="0" baseline="0" noProof="0" smtClean="0">
                <a:ln>
                  <a:noFill/>
                </a:ln>
                <a:solidFill>
                  <a:prstClr val="white"/>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x-none" sz="1200" b="1"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4469980" cy="330201"/>
          </a:xfrm>
          <a:prstGeom prst="rect">
            <a:avLst/>
          </a:prstGeom>
        </p:spPr>
        <p:txBody>
          <a:bodyPr>
            <a:noAutofit/>
          </a:bodyPr>
          <a:lstStyle>
            <a:lvl1pPr>
              <a:defRPr sz="20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37341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7628466" y="6065134"/>
            <a:ext cx="4334933" cy="564266"/>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Tree>
    <p:extLst>
      <p:ext uri="{BB962C8B-B14F-4D97-AF65-F5344CB8AC3E}">
        <p14:creationId xmlns:p14="http://schemas.microsoft.com/office/powerpoint/2010/main" val="26444093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BFBE5AC-E991-4B31-99AC-0BC38ECCC4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
            <a:ext cx="12192000" cy="720436"/>
          </a:xfrm>
          <a:prstGeom prst="rect">
            <a:avLst/>
          </a:prstGeom>
        </p:spPr>
      </p:pic>
      <p:sp>
        <p:nvSpPr>
          <p:cNvPr id="5" name="Line 5">
            <a:extLst>
              <a:ext uri="{FF2B5EF4-FFF2-40B4-BE49-F238E27FC236}">
                <a16:creationId xmlns:a16="http://schemas.microsoft.com/office/drawing/2014/main" id="{BFC63889-BD06-4C7E-815D-0D7DF14023CA}"/>
              </a:ext>
            </a:extLst>
          </p:cNvPr>
          <p:cNvSpPr>
            <a:spLocks noChangeShapeType="1"/>
          </p:cNvSpPr>
          <p:nvPr/>
        </p:nvSpPr>
        <p:spPr bwMode="auto">
          <a:xfrm flipH="1">
            <a:off x="514351" y="6611648"/>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p:nvSpPr>
          <p:cNvPr id="6" name="Rectangle 6">
            <a:extLst>
              <a:ext uri="{FF2B5EF4-FFF2-40B4-BE49-F238E27FC236}">
                <a16:creationId xmlns:a16="http://schemas.microsoft.com/office/drawing/2014/main" id="{CFDA3C9D-EE9F-4CF4-BF83-13E6BC7C28AB}"/>
              </a:ext>
            </a:extLst>
          </p:cNvPr>
          <p:cNvSpPr>
            <a:spLocks noChangeArrowheads="1"/>
          </p:cNvSpPr>
          <p:nvPr/>
        </p:nvSpPr>
        <p:spPr bwMode="auto">
          <a:xfrm>
            <a:off x="495301" y="6611649"/>
            <a:ext cx="905698" cy="243656"/>
          </a:xfrm>
          <a:prstGeom prst="rect">
            <a:avLst/>
          </a:prstGeom>
          <a:noFill/>
          <a:ln>
            <a:noFill/>
          </a:ln>
        </p:spPr>
        <p:txBody>
          <a:bodyPr wrap="none" lIns="90488" tIns="44450" rIns="90488" bIns="44450">
            <a:spAutoFit/>
          </a:bodyPr>
          <a:lstStyle>
            <a:lvl1pPr>
              <a:defRPr sz="1400">
                <a:solidFill>
                  <a:schemeClr val="tx1"/>
                </a:solidFill>
                <a:latin typeface="Arial" panose="020B0604020202020204" pitchFamily="34" charset="0"/>
                <a:ea typeface="ヒラギノ角ゴ Pro W3" charset="-128"/>
              </a:defRPr>
            </a:lvl1pPr>
            <a:lvl2pPr marL="742950" indent="-285750">
              <a:defRPr sz="1400">
                <a:solidFill>
                  <a:schemeClr val="tx1"/>
                </a:solidFill>
                <a:latin typeface="Arial" panose="020B0604020202020204" pitchFamily="34" charset="0"/>
                <a:ea typeface="ヒラギノ角ゴ Pro W3" charset="-128"/>
              </a:defRPr>
            </a:lvl2pPr>
            <a:lvl3pPr marL="1143000" indent="-228600">
              <a:defRPr sz="1400">
                <a:solidFill>
                  <a:schemeClr val="tx1"/>
                </a:solidFill>
                <a:latin typeface="Arial" panose="020B0604020202020204" pitchFamily="34" charset="0"/>
                <a:ea typeface="ヒラギノ角ゴ Pro W3" charset="-128"/>
              </a:defRPr>
            </a:lvl3pPr>
            <a:lvl4pPr marL="1600200" indent="-228600">
              <a:defRPr sz="1400">
                <a:solidFill>
                  <a:schemeClr val="tx1"/>
                </a:solidFill>
                <a:latin typeface="Arial" panose="020B0604020202020204" pitchFamily="34" charset="0"/>
                <a:ea typeface="ヒラギノ角ゴ Pro W3" charset="-128"/>
              </a:defRPr>
            </a:lvl4pPr>
            <a:lvl5pPr marL="2057400" indent="-228600">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9pPr>
          </a:lstStyle>
          <a:p>
            <a:pPr>
              <a:defRPr/>
            </a:pPr>
            <a:r>
              <a:rPr lang="en-US" altLang="en-US" sz="1000" dirty="0"/>
              <a:t>Page No. </a:t>
            </a:r>
            <a:fld id="{8D1028CC-C993-4706-8BF4-9E8A5CAE8150}" type="slidenum">
              <a:rPr lang="en-US" altLang="en-US" sz="1000" smtClean="0"/>
              <a:pPr>
                <a:defRPr/>
              </a:pPr>
              <a:t>‹#›</a:t>
            </a:fld>
            <a:endParaRPr lang="en-US" altLang="en-US" sz="1000" dirty="0"/>
          </a:p>
        </p:txBody>
      </p:sp>
      <p:sp>
        <p:nvSpPr>
          <p:cNvPr id="8" name="Rectangle 154">
            <a:extLst>
              <a:ext uri="{FF2B5EF4-FFF2-40B4-BE49-F238E27FC236}">
                <a16:creationId xmlns:a16="http://schemas.microsoft.com/office/drawing/2014/main" id="{0A5902F1-E39F-47C1-9A38-D64EB8A5F8AA}"/>
              </a:ext>
            </a:extLst>
          </p:cNvPr>
          <p:cNvSpPr>
            <a:spLocks noChangeArrowheads="1"/>
          </p:cNvSpPr>
          <p:nvPr userDrawn="1"/>
        </p:nvSpPr>
        <p:spPr bwMode="auto">
          <a:xfrm>
            <a:off x="10972913" y="6611649"/>
            <a:ext cx="535404" cy="243656"/>
          </a:xfrm>
          <a:prstGeom prst="rect">
            <a:avLst/>
          </a:prstGeom>
          <a:noFill/>
          <a:ln>
            <a:noFill/>
          </a:ln>
        </p:spPr>
        <p:txBody>
          <a:bodyPr wrap="none" lIns="90488" tIns="44450" rIns="90488" bIns="44450">
            <a:spAutoFit/>
          </a:bodyPr>
          <a:lstStyle>
            <a:lvl1pPr>
              <a:spcBef>
                <a:spcPct val="50000"/>
              </a:spcBef>
              <a:defRPr sz="1400">
                <a:solidFill>
                  <a:schemeClr val="tx1"/>
                </a:solidFill>
                <a:latin typeface="Arial" panose="020B0604020202020204" pitchFamily="34" charset="0"/>
                <a:ea typeface="ヒラギノ角ゴ Pro W3" charset="-128"/>
              </a:defRPr>
            </a:lvl1pPr>
            <a:lvl2pPr marL="742950" indent="-285750">
              <a:spcBef>
                <a:spcPct val="50000"/>
              </a:spcBef>
              <a:defRPr sz="1400">
                <a:solidFill>
                  <a:schemeClr val="tx1"/>
                </a:solidFill>
                <a:latin typeface="Arial" panose="020B0604020202020204" pitchFamily="34" charset="0"/>
                <a:ea typeface="ヒラギノ角ゴ Pro W3" charset="-128"/>
              </a:defRPr>
            </a:lvl2pPr>
            <a:lvl3pPr marL="1143000" indent="-228600">
              <a:spcBef>
                <a:spcPct val="50000"/>
              </a:spcBef>
              <a:defRPr sz="1400">
                <a:solidFill>
                  <a:schemeClr val="tx1"/>
                </a:solidFill>
                <a:latin typeface="Arial" panose="020B0604020202020204" pitchFamily="34" charset="0"/>
                <a:ea typeface="ヒラギノ角ゴ Pro W3" charset="-128"/>
              </a:defRPr>
            </a:lvl3pPr>
            <a:lvl4pPr marL="1600200" indent="-228600">
              <a:spcBef>
                <a:spcPct val="50000"/>
              </a:spcBef>
              <a:defRPr sz="1400">
                <a:solidFill>
                  <a:schemeClr val="tx1"/>
                </a:solidFill>
                <a:latin typeface="Arial" panose="020B0604020202020204" pitchFamily="34" charset="0"/>
                <a:ea typeface="ヒラギノ角ゴ Pro W3" charset="-128"/>
              </a:defRPr>
            </a:lvl4pPr>
            <a:lvl5pPr marL="2057400" indent="-228600">
              <a:spcBef>
                <a:spcPct val="50000"/>
              </a:spcBef>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9pPr>
          </a:lstStyle>
          <a:p>
            <a:pPr algn="r">
              <a:spcBef>
                <a:spcPct val="0"/>
              </a:spcBef>
              <a:defRPr/>
            </a:pPr>
            <a:r>
              <a:rPr lang="en-US" altLang="en-US" sz="1000" dirty="0">
                <a:solidFill>
                  <a:schemeClr val="tx1"/>
                </a:solidFill>
              </a:rPr>
              <a:t>2/9/23</a:t>
            </a:r>
          </a:p>
        </p:txBody>
      </p:sp>
      <p:sp>
        <p:nvSpPr>
          <p:cNvPr id="10" name="Line 5">
            <a:extLst>
              <a:ext uri="{FF2B5EF4-FFF2-40B4-BE49-F238E27FC236}">
                <a16:creationId xmlns:a16="http://schemas.microsoft.com/office/drawing/2014/main" id="{6C68E288-B99F-4247-861C-E3EDB3E7148A}"/>
              </a:ext>
            </a:extLst>
          </p:cNvPr>
          <p:cNvSpPr>
            <a:spLocks noChangeShapeType="1"/>
          </p:cNvSpPr>
          <p:nvPr/>
        </p:nvSpPr>
        <p:spPr bwMode="auto">
          <a:xfrm flipH="1">
            <a:off x="514351" y="6611648"/>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useBgFill="1">
        <p:nvSpPr>
          <p:cNvPr id="3" name="Content Placeholder 2"/>
          <p:cNvSpPr>
            <a:spLocks noGrp="1"/>
          </p:cNvSpPr>
          <p:nvPr>
            <p:ph idx="1"/>
          </p:nvPr>
        </p:nvSpPr>
        <p:spPr>
          <a:xfrm>
            <a:off x="325966" y="1056459"/>
            <a:ext cx="11370733" cy="5086350"/>
          </a:xfrm>
        </p:spPr>
        <p:txBody>
          <a:bodyPr/>
          <a:lstStyle>
            <a:lvl2pPr marL="857250" indent="-342900">
              <a:buFont typeface="Arial" panose="020B0604020202020204" pitchFamily="34" charset="0"/>
              <a:buChar char="–"/>
              <a:defRPr/>
            </a:lvl2pPr>
            <a:lvl3pPr marL="1200150" indent="-285750">
              <a:buFont typeface="Arial" panose="020B0604020202020204" pitchFamily="34" charset="0"/>
              <a:buChar char="•"/>
              <a:defRPr/>
            </a:lvl3pPr>
            <a:lvl4pPr marL="1600200" indent="-285750">
              <a:buFont typeface="Arial" panose="020B0604020202020204" pitchFamily="34" charset="0"/>
              <a:buChar char="–"/>
              <a:defRPr baseline="0"/>
            </a:lvl4pPr>
            <a:lvl5pPr marL="1771650" indent="-171450">
              <a:buFont typeface="Arial" panose="020B0604020202020204" pitchFamily="34" charset="0"/>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22" descr="Logo&#10;&#10;Description automatically generated">
            <a:extLst>
              <a:ext uri="{FF2B5EF4-FFF2-40B4-BE49-F238E27FC236}">
                <a16:creationId xmlns:a16="http://schemas.microsoft.com/office/drawing/2014/main" id="{7022A6FF-8328-4857-8FEF-314D0DD72C14}"/>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31976" y="-29344"/>
            <a:ext cx="708788" cy="749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Meatball_(HQ_ppt no shadow).png">
            <a:extLst>
              <a:ext uri="{FF2B5EF4-FFF2-40B4-BE49-F238E27FC236}">
                <a16:creationId xmlns:a16="http://schemas.microsoft.com/office/drawing/2014/main" id="{CF7743C6-0C22-47BE-B6D3-18F2C1DFF8B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8251" y="41779"/>
            <a:ext cx="795344" cy="61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a:extLst>
              <a:ext uri="{FF2B5EF4-FFF2-40B4-BE49-F238E27FC236}">
                <a16:creationId xmlns:a16="http://schemas.microsoft.com/office/drawing/2014/main" id="{8C0A907D-BEBF-4017-80D5-762B626D4543}"/>
              </a:ext>
            </a:extLst>
          </p:cNvPr>
          <p:cNvSpPr>
            <a:spLocks noChangeArrowheads="1"/>
          </p:cNvSpPr>
          <p:nvPr userDrawn="1"/>
        </p:nvSpPr>
        <p:spPr bwMode="auto">
          <a:xfrm>
            <a:off x="637116" y="6612119"/>
            <a:ext cx="11059583" cy="246221"/>
          </a:xfrm>
          <a:prstGeom prst="rect">
            <a:avLst/>
          </a:prstGeom>
          <a:noFill/>
          <a:ln>
            <a:noFill/>
          </a:ln>
        </p:spPr>
        <p:txBody>
          <a:bodyPr wrap="square">
            <a:spAutoFit/>
          </a:bodyPr>
          <a:lstStyle>
            <a:lvl1pPr>
              <a:defRPr sz="1400">
                <a:solidFill>
                  <a:schemeClr val="tx1"/>
                </a:solidFill>
                <a:latin typeface="Arial" panose="020B0604020202020204" pitchFamily="34" charset="0"/>
                <a:ea typeface="ヒラギノ角ゴ Pro W3" charset="-128"/>
              </a:defRPr>
            </a:lvl1pPr>
            <a:lvl2pPr marL="742950" indent="-285750">
              <a:defRPr sz="1400">
                <a:solidFill>
                  <a:schemeClr val="tx1"/>
                </a:solidFill>
                <a:latin typeface="Arial" panose="020B0604020202020204" pitchFamily="34" charset="0"/>
                <a:ea typeface="ヒラギノ角ゴ Pro W3" charset="-128"/>
              </a:defRPr>
            </a:lvl2pPr>
            <a:lvl3pPr marL="1143000" indent="-228600">
              <a:defRPr sz="1400">
                <a:solidFill>
                  <a:schemeClr val="tx1"/>
                </a:solidFill>
                <a:latin typeface="Arial" panose="020B0604020202020204" pitchFamily="34" charset="0"/>
                <a:ea typeface="ヒラギノ角ゴ Pro W3" charset="-128"/>
              </a:defRPr>
            </a:lvl3pPr>
            <a:lvl4pPr marL="1600200" indent="-228600">
              <a:defRPr sz="1400">
                <a:solidFill>
                  <a:schemeClr val="tx1"/>
                </a:solidFill>
                <a:latin typeface="Arial" panose="020B0604020202020204" pitchFamily="34" charset="0"/>
                <a:ea typeface="ヒラギノ角ゴ Pro W3" charset="-128"/>
              </a:defRPr>
            </a:lvl4pPr>
            <a:lvl5pPr marL="2057400" indent="-228600">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9pPr>
          </a:lstStyle>
          <a:p>
            <a:pPr algn="ctr">
              <a:defRPr/>
            </a:pPr>
            <a:r>
              <a:rPr lang="en-US" sz="1000" b="1" i="0" kern="1200" dirty="0">
                <a:solidFill>
                  <a:schemeClr val="tx1"/>
                </a:solidFill>
                <a:effectLst/>
                <a:latin typeface="Arial" panose="020B0604020202020204" pitchFamily="34" charset="0"/>
                <a:ea typeface="ヒラギノ角ゴ Pro W3" charset="-128"/>
                <a:cs typeface="+mn-cs"/>
              </a:rPr>
              <a:t>This document has NOT been reviewed for compliance with ITAR or EAR and may be export-controlled. </a:t>
            </a:r>
            <a:endParaRPr lang="en-US" altLang="en-US" sz="1000" b="1" dirty="0">
              <a:solidFill>
                <a:schemeClr val="tx1"/>
              </a:solidFill>
            </a:endParaRPr>
          </a:p>
        </p:txBody>
      </p:sp>
    </p:spTree>
    <p:extLst>
      <p:ext uri="{BB962C8B-B14F-4D97-AF65-F5344CB8AC3E}">
        <p14:creationId xmlns:p14="http://schemas.microsoft.com/office/powerpoint/2010/main" val="3701472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4_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4469980" cy="330201"/>
          </a:xfrm>
          <a:prstGeom prst="rect">
            <a:avLst/>
          </a:prstGeom>
        </p:spPr>
        <p:txBody>
          <a:bodyPr>
            <a:noAutofit/>
          </a:bodyPr>
          <a:lstStyle>
            <a:lvl1pPr>
              <a:defRPr sz="20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37341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7628466" y="6065134"/>
            <a:ext cx="4334933" cy="564266"/>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
        <p:nvSpPr>
          <p:cNvPr id="8" name="TextBox 7">
            <a:extLst>
              <a:ext uri="{FF2B5EF4-FFF2-40B4-BE49-F238E27FC236}">
                <a16:creationId xmlns:a16="http://schemas.microsoft.com/office/drawing/2014/main" id="{F1C9C9B0-2FB4-4A60-B3D4-60A52316C5AF}"/>
              </a:ext>
            </a:extLst>
          </p:cNvPr>
          <p:cNvSpPr txBox="1"/>
          <p:nvPr userDrawn="1"/>
        </p:nvSpPr>
        <p:spPr>
          <a:xfrm>
            <a:off x="6143106" y="6606315"/>
            <a:ext cx="5976851" cy="253916"/>
          </a:xfrm>
          <a:prstGeom prst="rect">
            <a:avLst/>
          </a:prstGeom>
          <a:noFill/>
        </p:spPr>
        <p:txBody>
          <a:bodyPr wrap="square">
            <a:spAutoFit/>
          </a:bodyPr>
          <a:lstStyle/>
          <a:p>
            <a:r>
              <a:rPr lang="en-US" sz="1050" b="1" i="0" dirty="0">
                <a:solidFill>
                  <a:srgbClr val="FF0000"/>
                </a:solidFill>
                <a:effectLst/>
                <a:latin typeface="-apple-system"/>
              </a:rPr>
              <a:t> </a:t>
            </a:r>
            <a:r>
              <a:rPr lang="en-US" sz="1050" b="0" i="0" dirty="0">
                <a:solidFill>
                  <a:srgbClr val="FF0000"/>
                </a:solidFill>
                <a:effectLst/>
                <a:latin typeface="-apple-system"/>
              </a:rPr>
              <a:t>This document has NOT been reviewed for compliance with ITAR or EAR, and may be export-controlled.</a:t>
            </a:r>
            <a:endParaRPr lang="en-US" sz="1050" dirty="0">
              <a:solidFill>
                <a:srgbClr val="FF0000"/>
              </a:solidFill>
            </a:endParaRPr>
          </a:p>
        </p:txBody>
      </p:sp>
    </p:spTree>
    <p:extLst>
      <p:ext uri="{BB962C8B-B14F-4D97-AF65-F5344CB8AC3E}">
        <p14:creationId xmlns:p14="http://schemas.microsoft.com/office/powerpoint/2010/main" val="122170814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
        <p:nvSpPr>
          <p:cNvPr id="5" name="Footer Placeholder 4">
            <a:extLst>
              <a:ext uri="{FF2B5EF4-FFF2-40B4-BE49-F238E27FC236}">
                <a16:creationId xmlns:a16="http://schemas.microsoft.com/office/drawing/2014/main" id="{95ECC468-D1A5-4D31-AD0A-ACBB5810B9FA}"/>
              </a:ext>
            </a:extLst>
          </p:cNvPr>
          <p:cNvSpPr>
            <a:spLocks noGrp="1"/>
          </p:cNvSpPr>
          <p:nvPr>
            <p:ph type="ftr" sz="quarter" idx="3"/>
          </p:nvPr>
        </p:nvSpPr>
        <p:spPr>
          <a:xfrm>
            <a:off x="3866607" y="6591483"/>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102056089"/>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54578" y="135019"/>
            <a:ext cx="8339298" cy="596815"/>
          </a:xfrm>
        </p:spPr>
        <p:txBody>
          <a:bodyPr/>
          <a:lstStyle>
            <a:lvl1pPr>
              <a:defRPr sz="2400">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a:spcBef>
                <a:spcPts val="0"/>
              </a:spcBef>
              <a:spcAft>
                <a:spcPts val="600"/>
              </a:spcAft>
              <a:defRPr sz="2000">
                <a:solidFill>
                  <a:schemeClr val="tx1"/>
                </a:solidFill>
              </a:defRPr>
            </a:lvl1pPr>
            <a:lvl2pPr>
              <a:spcBef>
                <a:spcPts val="0"/>
              </a:spcBef>
              <a:spcAft>
                <a:spcPts val="600"/>
              </a:spcAft>
              <a:defRPr>
                <a:solidFill>
                  <a:schemeClr val="tx1"/>
                </a:solidFill>
              </a:defRPr>
            </a:lvl2pPr>
            <a:lvl3pPr>
              <a:spcBef>
                <a:spcPts val="0"/>
              </a:spcBef>
              <a:spcAft>
                <a:spcPts val="600"/>
              </a:spcAft>
              <a:defRPr>
                <a:solidFill>
                  <a:schemeClr val="tx1"/>
                </a:solidFill>
              </a:defRPr>
            </a:lvl3pPr>
            <a:lvl4pPr>
              <a:spcBef>
                <a:spcPts val="0"/>
              </a:spcBef>
              <a:spcAft>
                <a:spcPts val="600"/>
              </a:spcAft>
              <a:defRPr>
                <a:solidFill>
                  <a:schemeClr val="tx1"/>
                </a:solidFill>
              </a:defRPr>
            </a:lvl4pPr>
            <a:lvl5pPr>
              <a:spcBef>
                <a:spcPts val="0"/>
              </a:spcBef>
              <a:spcAft>
                <a:spcPts val="600"/>
              </a:spcAf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5547476"/>
      </p:ext>
    </p:extLst>
  </p:cSld>
  <p:clrMapOvr>
    <a:overrideClrMapping bg1="lt1" tx1="dk1" bg2="lt2" tx2="dk2" accent1="accent1" accent2="accent2" accent3="accent3" accent4="accent4" accent5="accent5" accent6="accent6" hlink="hlink" folHlink="folHlink"/>
  </p:clrMapOvr>
  <p:transition advClick="0"/>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75368171"/>
      </p:ext>
    </p:extLst>
  </p:cSld>
  <p:clrMapOvr>
    <a:masterClrMapping/>
  </p:clrMapOvr>
  <p:transition advClick="0"/>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9583781-B519-4683-94F6-3600DD70F7BF}"/>
              </a:ext>
            </a:extLst>
          </p:cNvPr>
          <p:cNvSpPr>
            <a:spLocks noGrp="1"/>
          </p:cNvSpPr>
          <p:nvPr>
            <p:ph type="ftr" sz="quarter" idx="3"/>
          </p:nvPr>
        </p:nvSpPr>
        <p:spPr>
          <a:xfrm>
            <a:off x="3866607" y="6591483"/>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880162812"/>
      </p:ext>
    </p:extLst>
  </p:cSld>
  <p:clrMapOvr>
    <a:masterClrMapping/>
  </p:clrMapOvr>
  <p:transition advClick="0"/>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252A2DE5-08AD-407A-944B-AFC696ACFAB8}"/>
              </a:ext>
            </a:extLst>
          </p:cNvPr>
          <p:cNvSpPr>
            <a:spLocks noGrp="1"/>
          </p:cNvSpPr>
          <p:nvPr>
            <p:ph type="ftr" sz="quarter" idx="10"/>
          </p:nvPr>
        </p:nvSpPr>
        <p:spPr>
          <a:xfrm>
            <a:off x="3866607" y="6591479"/>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672332272"/>
      </p:ext>
    </p:extLst>
  </p:cSld>
  <p:clrMapOvr>
    <a:masterClrMapping/>
  </p:clrMapOvr>
  <p:transition advClick="0"/>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78F02060-B853-4F55-998A-1F466E8387A3}"/>
              </a:ext>
            </a:extLst>
          </p:cNvPr>
          <p:cNvSpPr>
            <a:spLocks noGrp="1"/>
          </p:cNvSpPr>
          <p:nvPr>
            <p:ph type="ftr" sz="quarter" idx="3"/>
          </p:nvPr>
        </p:nvSpPr>
        <p:spPr>
          <a:xfrm>
            <a:off x="3866607" y="6574069"/>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352713892"/>
      </p:ext>
    </p:extLst>
  </p:cSld>
  <p:clrMapOvr>
    <a:masterClrMapping/>
  </p:clrMapOvr>
  <p:transition advClick="0"/>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8762FD9F-8940-4D2F-B0EE-BEF51F795BD0}"/>
              </a:ext>
            </a:extLst>
          </p:cNvPr>
          <p:cNvSpPr>
            <a:spLocks noGrp="1"/>
          </p:cNvSpPr>
          <p:nvPr>
            <p:ph type="ftr" sz="quarter" idx="3"/>
          </p:nvPr>
        </p:nvSpPr>
        <p:spPr>
          <a:xfrm>
            <a:off x="3866607" y="6591483"/>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973855445"/>
      </p:ext>
    </p:extLst>
  </p:cSld>
  <p:clrMapOvr>
    <a:masterClrMapping/>
  </p:clrMapOvr>
  <p:transition advClick="0"/>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a:extLst>
              <a:ext uri="{FF2B5EF4-FFF2-40B4-BE49-F238E27FC236}">
                <a16:creationId xmlns:a16="http://schemas.microsoft.com/office/drawing/2014/main" id="{A41C9BF9-8659-452E-A8D5-3E973A892DC5}"/>
              </a:ext>
            </a:extLst>
          </p:cNvPr>
          <p:cNvSpPr>
            <a:spLocks noGrp="1"/>
          </p:cNvSpPr>
          <p:nvPr>
            <p:ph type="ftr" sz="quarter" idx="3"/>
          </p:nvPr>
        </p:nvSpPr>
        <p:spPr>
          <a:xfrm>
            <a:off x="3866607" y="6565358"/>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575319312"/>
      </p:ext>
    </p:extLst>
  </p:cSld>
  <p:clrMapOvr>
    <a:masterClrMapping/>
  </p:clrMapOvr>
  <p:transition advClick="0"/>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5117" y="5010992"/>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85117" y="823167"/>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985117" y="5577730"/>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9347200" y="6488668"/>
            <a:ext cx="2844800" cy="365125"/>
          </a:xfrm>
          <a:prstGeom prst="rect">
            <a:avLst/>
          </a:prstGeom>
        </p:spPr>
        <p:txBody>
          <a:bodyPr/>
          <a:lstStyle>
            <a:lvl1pPr>
              <a:defRPr/>
            </a:lvl1pPr>
          </a:lstStyle>
          <a:p>
            <a:pPr>
              <a:defRPr/>
            </a:pPr>
            <a:fld id="{00250982-42F3-5447-871F-AFA39A36BE82}" type="slidenum">
              <a:rPr lang="en-US"/>
              <a:pPr>
                <a:defRPr/>
              </a:pPr>
              <a:t>‹#›</a:t>
            </a:fld>
            <a:endParaRPr lang="en-US" dirty="0"/>
          </a:p>
        </p:txBody>
      </p:sp>
      <p:sp>
        <p:nvSpPr>
          <p:cNvPr id="6" name="Footer Placeholder 4">
            <a:extLst>
              <a:ext uri="{FF2B5EF4-FFF2-40B4-BE49-F238E27FC236}">
                <a16:creationId xmlns:a16="http://schemas.microsoft.com/office/drawing/2014/main" id="{AB3025EB-3DBA-4977-BA94-44976365BEB8}"/>
              </a:ext>
            </a:extLst>
          </p:cNvPr>
          <p:cNvSpPr>
            <a:spLocks noGrp="1"/>
          </p:cNvSpPr>
          <p:nvPr>
            <p:ph type="ftr" sz="quarter" idx="3"/>
          </p:nvPr>
        </p:nvSpPr>
        <p:spPr>
          <a:xfrm>
            <a:off x="3866607" y="6626317"/>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728003220"/>
      </p:ext>
    </p:extLst>
  </p:cSld>
  <p:clrMapOvr>
    <a:masterClrMapping/>
  </p:clrMapOvr>
  <p:transition advClick="0"/>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BF324D54-D345-47D7-95EF-E90C7A743A8E}"/>
              </a:ext>
            </a:extLst>
          </p:cNvPr>
          <p:cNvSpPr>
            <a:spLocks noGrp="1"/>
          </p:cNvSpPr>
          <p:nvPr>
            <p:ph type="ftr" sz="quarter" idx="3"/>
          </p:nvPr>
        </p:nvSpPr>
        <p:spPr>
          <a:xfrm>
            <a:off x="3866607" y="6565361"/>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22411416"/>
      </p:ext>
    </p:extLst>
  </p:cSld>
  <p:clrMapOvr>
    <a:masterClrMapping/>
  </p:clrMapOvr>
  <p:transition advClick="0"/>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Footer Placeholder 4">
            <a:extLst>
              <a:ext uri="{FF2B5EF4-FFF2-40B4-BE49-F238E27FC236}">
                <a16:creationId xmlns:a16="http://schemas.microsoft.com/office/drawing/2014/main" id="{CCEDFBA3-4CDC-43F0-A4B1-47C34622B4C5}"/>
              </a:ext>
            </a:extLst>
          </p:cNvPr>
          <p:cNvSpPr>
            <a:spLocks noGrp="1"/>
          </p:cNvSpPr>
          <p:nvPr>
            <p:ph type="ftr" sz="quarter" idx="3"/>
          </p:nvPr>
        </p:nvSpPr>
        <p:spPr>
          <a:xfrm>
            <a:off x="3866607" y="6591483"/>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1489054087"/>
      </p:ext>
    </p:extLst>
  </p:cSld>
  <p:clrMapOvr>
    <a:masterClrMapping/>
  </p:clrMapOvr>
  <p:transition spd="med" advClick="0"/>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FFD73ED1-D441-4EEA-B209-53DC623215DF}"/>
              </a:ext>
            </a:extLst>
          </p:cNvPr>
          <p:cNvSpPr>
            <a:spLocks noGrp="1"/>
          </p:cNvSpPr>
          <p:nvPr>
            <p:ph type="ftr" sz="quarter" idx="3"/>
          </p:nvPr>
        </p:nvSpPr>
        <p:spPr>
          <a:xfrm>
            <a:off x="3866607" y="6574070"/>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3895973"/>
      </p:ext>
    </p:extLst>
  </p:cSld>
  <p:clrMapOvr>
    <a:masterClrMapping/>
  </p:clrMapOvr>
  <p:transition spd="med" advClick="0"/>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Title &amp; Bullets blue and black American">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 name="Footer Placeholder 4">
            <a:extLst>
              <a:ext uri="{FF2B5EF4-FFF2-40B4-BE49-F238E27FC236}">
                <a16:creationId xmlns:a16="http://schemas.microsoft.com/office/drawing/2014/main" id="{8C740C7A-9282-4C2C-94D6-8B91773702A9}"/>
              </a:ext>
            </a:extLst>
          </p:cNvPr>
          <p:cNvSpPr>
            <a:spLocks noGrp="1"/>
          </p:cNvSpPr>
          <p:nvPr>
            <p:ph type="ftr" sz="quarter" idx="3"/>
          </p:nvPr>
        </p:nvSpPr>
        <p:spPr>
          <a:xfrm>
            <a:off x="3866607" y="6626317"/>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3843930353"/>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
        <p:nvSpPr>
          <p:cNvPr id="5" name="Footer Placeholder 4">
            <a:extLst>
              <a:ext uri="{FF2B5EF4-FFF2-40B4-BE49-F238E27FC236}">
                <a16:creationId xmlns:a16="http://schemas.microsoft.com/office/drawing/2014/main" id="{50D433E4-40A4-47BC-B741-C22499EBFB29}"/>
              </a:ext>
            </a:extLst>
          </p:cNvPr>
          <p:cNvSpPr>
            <a:spLocks noGrp="1"/>
          </p:cNvSpPr>
          <p:nvPr>
            <p:ph type="ftr" sz="quarter" idx="3"/>
          </p:nvPr>
        </p:nvSpPr>
        <p:spPr>
          <a:xfrm>
            <a:off x="3866607" y="6556649"/>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97124948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11591632" y="6457947"/>
            <a:ext cx="556491" cy="365125"/>
          </a:xfrm>
        </p:spPr>
        <p:txBody>
          <a:bodyPr/>
          <a:lstStyle>
            <a:lvl1pPr>
              <a:defRPr>
                <a:solidFill>
                  <a:srgbClr val="65CBF9"/>
                </a:solidFill>
              </a:defRPr>
            </a:lvl1pPr>
          </a:lstStyle>
          <a:p>
            <a:fld id="{2E8C51FE-49D9-314D-9957-ABBF7DDE8782}" type="slidenum">
              <a:rPr lang="en-US" smtClean="0"/>
              <a:pPr/>
              <a:t>‹#›</a:t>
            </a:fld>
            <a:endParaRPr lang="en-US" dirty="0"/>
          </a:p>
        </p:txBody>
      </p:sp>
      <p:sp>
        <p:nvSpPr>
          <p:cNvPr id="7" name="TextBox 6">
            <a:extLst>
              <a:ext uri="{FF2B5EF4-FFF2-40B4-BE49-F238E27FC236}">
                <a16:creationId xmlns:a16="http://schemas.microsoft.com/office/drawing/2014/main" id="{C76D4026-CF64-D042-97C7-E766CDDFCCF2}"/>
              </a:ext>
            </a:extLst>
          </p:cNvPr>
          <p:cNvSpPr txBox="1"/>
          <p:nvPr userDrawn="1"/>
        </p:nvSpPr>
        <p:spPr>
          <a:xfrm>
            <a:off x="4100192" y="6503762"/>
            <a:ext cx="3982500" cy="276999"/>
          </a:xfrm>
          <a:prstGeom prst="rect">
            <a:avLst/>
          </a:prstGeom>
          <a:noFill/>
        </p:spPr>
        <p:txBody>
          <a:bodyPr wrap="none" rtlCol="0">
            <a:spAutoFit/>
          </a:bodyPr>
          <a:lstStyle/>
          <a:p>
            <a:r>
              <a:rPr lang="en-US" sz="1200" b="1" dirty="0">
                <a:solidFill>
                  <a:srgbClr val="FF0000"/>
                </a:solidFill>
                <a:latin typeface="Arial"/>
                <a:cs typeface="Arial"/>
              </a:rPr>
              <a:t>NASA INTERNAL USE ONLY – DO NOT DISTRIBUTE</a:t>
            </a:r>
          </a:p>
        </p:txBody>
      </p:sp>
      <p:sp>
        <p:nvSpPr>
          <p:cNvPr id="5" name="Title Placeholder 3">
            <a:extLst>
              <a:ext uri="{FF2B5EF4-FFF2-40B4-BE49-F238E27FC236}">
                <a16:creationId xmlns:a16="http://schemas.microsoft.com/office/drawing/2014/main" id="{B0E02028-3ED5-CD48-B7E1-6F5464D79190}"/>
              </a:ext>
            </a:extLst>
          </p:cNvPr>
          <p:cNvSpPr>
            <a:spLocks noGrp="1"/>
          </p:cNvSpPr>
          <p:nvPr>
            <p:ph type="title"/>
          </p:nvPr>
        </p:nvSpPr>
        <p:spPr>
          <a:xfrm>
            <a:off x="253974" y="234185"/>
            <a:ext cx="7833385" cy="680216"/>
          </a:xfrm>
          <a:prstGeom prst="rect">
            <a:avLst/>
          </a:prstGeom>
        </p:spPr>
        <p:txBody>
          <a:bodyPr vert="horz" lIns="91440" tIns="45720" rIns="91440" bIns="45720" rtlCol="0" anchor="ctr">
            <a:normAutofit/>
          </a:bodyPr>
          <a:lstStyle>
            <a:lvl1pPr>
              <a:defRPr sz="3200">
                <a:solidFill>
                  <a:schemeClr val="bg1"/>
                </a:solidFill>
              </a:defRPr>
            </a:lvl1pPr>
          </a:lstStyle>
          <a:p>
            <a:r>
              <a:rPr lang="en-US" dirty="0"/>
              <a:t>Click to edit Master title style</a:t>
            </a:r>
          </a:p>
        </p:txBody>
      </p:sp>
      <p:sp>
        <p:nvSpPr>
          <p:cNvPr id="8" name="Footer Placeholder 4">
            <a:extLst>
              <a:ext uri="{FF2B5EF4-FFF2-40B4-BE49-F238E27FC236}">
                <a16:creationId xmlns:a16="http://schemas.microsoft.com/office/drawing/2014/main" id="{6116933B-6FA2-4746-B878-0624B49F4298}"/>
              </a:ext>
            </a:extLst>
          </p:cNvPr>
          <p:cNvSpPr>
            <a:spLocks noGrp="1"/>
          </p:cNvSpPr>
          <p:nvPr>
            <p:ph type="ftr" sz="quarter" idx="3"/>
          </p:nvPr>
        </p:nvSpPr>
        <p:spPr>
          <a:xfrm>
            <a:off x="3866607" y="6591488"/>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507272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4F7A129-FF28-471A-A82C-9C87CCFA3F0B}"/>
              </a:ext>
            </a:extLst>
          </p:cNvPr>
          <p:cNvSpPr>
            <a:spLocks noGrp="1"/>
          </p:cNvSpPr>
          <p:nvPr>
            <p:ph type="sldNum" sz="quarter" idx="10"/>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defRPr/>
            </a:pPr>
            <a:fld id="{C6A20983-CEF2-4C78-899E-69A2DAE7B5AB}" type="slidenum">
              <a:rPr lang="en-US" smtClean="0"/>
              <a:pPr/>
              <a:t>‹#›</a:t>
            </a:fld>
            <a:endParaRPr lang="en-US">
              <a:solidFill>
                <a:srgbClr val="1F497D"/>
              </a:solidFill>
              <a:ea typeface="ＭＳ Ｐゴシック" charset="0"/>
            </a:endParaRPr>
          </a:p>
        </p:txBody>
      </p:sp>
      <p:sp>
        <p:nvSpPr>
          <p:cNvPr id="4" name="bk object 16">
            <a:extLst>
              <a:ext uri="{FF2B5EF4-FFF2-40B4-BE49-F238E27FC236}">
                <a16:creationId xmlns:a16="http://schemas.microsoft.com/office/drawing/2014/main" id="{379FFB05-7C8D-451C-9E55-FE704F29CBE5}"/>
              </a:ext>
            </a:extLst>
          </p:cNvPr>
          <p:cNvSpPr/>
          <p:nvPr userDrawn="1"/>
        </p:nvSpPr>
        <p:spPr>
          <a:xfrm>
            <a:off x="0" y="10962"/>
            <a:ext cx="12192000" cy="6858000"/>
          </a:xfrm>
          <a:custGeom>
            <a:avLst/>
            <a:gdLst/>
            <a:ahLst/>
            <a:cxnLst/>
            <a:rect l="l" t="t" r="r" b="b"/>
            <a:pathLst>
              <a:path w="7315200" h="9601200">
                <a:moveTo>
                  <a:pt x="0" y="9601200"/>
                </a:moveTo>
                <a:lnTo>
                  <a:pt x="7315200" y="9601200"/>
                </a:lnTo>
                <a:lnTo>
                  <a:pt x="7315200" y="0"/>
                </a:lnTo>
                <a:lnTo>
                  <a:pt x="0" y="0"/>
                </a:lnTo>
                <a:lnTo>
                  <a:pt x="0" y="9601200"/>
                </a:lnTo>
                <a:close/>
              </a:path>
            </a:pathLst>
          </a:custGeom>
          <a:solidFill>
            <a:srgbClr val="3C1D59"/>
          </a:solidFill>
        </p:spPr>
        <p:txBody>
          <a:bodyPr wrap="square" lIns="0" tIns="0" rIns="0" bIns="0" rtlCol="0"/>
          <a:lstStyle/>
          <a:p>
            <a:endParaRPr sz="2118"/>
          </a:p>
        </p:txBody>
      </p:sp>
      <p:sp>
        <p:nvSpPr>
          <p:cNvPr id="6" name="object 4">
            <a:extLst>
              <a:ext uri="{FF2B5EF4-FFF2-40B4-BE49-F238E27FC236}">
                <a16:creationId xmlns:a16="http://schemas.microsoft.com/office/drawing/2014/main" id="{282995BE-EC4C-4269-8FD5-8C3F9FBAB025}"/>
              </a:ext>
            </a:extLst>
          </p:cNvPr>
          <p:cNvSpPr txBox="1"/>
          <p:nvPr userDrawn="1"/>
        </p:nvSpPr>
        <p:spPr>
          <a:xfrm>
            <a:off x="1516135" y="1609048"/>
            <a:ext cx="9149900" cy="1595501"/>
          </a:xfrm>
          <a:prstGeom prst="rect">
            <a:avLst/>
          </a:prstGeom>
          <a:solidFill>
            <a:srgbClr val="FFFFFF"/>
          </a:solidFill>
        </p:spPr>
        <p:txBody>
          <a:bodyPr vert="horz" wrap="square" lIns="0" tIns="0" rIns="0" bIns="0" rtlCol="0">
            <a:spAutoFit/>
          </a:bodyPr>
          <a:lstStyle/>
          <a:p>
            <a:pPr marL="233077"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//SP-BUDG</a:t>
            </a: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Controlled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by: </a:t>
            </a: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Tamara Durham, </a:t>
            </a:r>
            <a:r>
              <a:rPr kumimoji="0" lang="en-US" sz="955" b="0" i="0" u="none" strike="noStrike" kern="1200" cap="none" spc="-29" normalizeH="0" baseline="0" noProof="0" dirty="0" err="1">
                <a:ln>
                  <a:noFill/>
                </a:ln>
                <a:solidFill>
                  <a:srgbClr val="231F20"/>
                </a:solidFill>
                <a:effectLst/>
                <a:uLnTx/>
                <a:uFillTx/>
                <a:latin typeface="Times New Roman"/>
                <a:ea typeface="+mn-ea"/>
                <a:cs typeface="Times New Roman"/>
              </a:rPr>
              <a:t>tamara.m.durham@n</a:t>
            </a:r>
            <a:r>
              <a:rPr lang="en-US" sz="955" spc="-29" dirty="0">
                <a:solidFill>
                  <a:srgbClr val="231F20"/>
                </a:solidFill>
                <a:latin typeface="Times New Roman"/>
                <a:cs typeface="Times New Roman"/>
              </a:rPr>
              <a:t>asa.gov</a:t>
            </a:r>
            <a:endParaRPr kumimoji="0" lang="en-US" sz="955" b="0" i="0" u="none" strike="noStrike" kern="1200" cap="none" spc="-29" normalizeH="0" baseline="0" noProof="0" dirty="0">
              <a:ln>
                <a:noFill/>
              </a:ln>
              <a:solidFill>
                <a:srgbClr val="231F20"/>
              </a:solidFill>
              <a:effectLst/>
              <a:uLnTx/>
              <a:uFillTx/>
              <a:latin typeface="Times New Roman"/>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sz="955" b="1" i="0" u="none" strike="noStrike" kern="1200" cap="none" spc="-24" normalizeH="0" baseline="0" noProof="0" dirty="0">
                <a:ln>
                  <a:noFill/>
                </a:ln>
                <a:solidFill>
                  <a:srgbClr val="231F20"/>
                </a:solidFill>
                <a:effectLst/>
                <a:uLnTx/>
                <a:uFillTx/>
                <a:latin typeface="Times New Roman"/>
                <a:ea typeface="+mn-ea"/>
                <a:cs typeface="Times New Roman"/>
              </a:rPr>
              <a:t>NOT YET </a:t>
            </a:r>
            <a:r>
              <a:rPr kumimoji="0" sz="955" b="1" i="0" u="none" strike="noStrike" kern="1200" cap="none" spc="-29" normalizeH="0" baseline="0" noProof="0" dirty="0">
                <a:ln>
                  <a:noFill/>
                </a:ln>
                <a:solidFill>
                  <a:srgbClr val="231F20"/>
                </a:solidFill>
                <a:effectLst/>
                <a:uLnTx/>
                <a:uFillTx/>
                <a:latin typeface="Times New Roman"/>
                <a:ea typeface="+mn-ea"/>
                <a:cs typeface="Times New Roman"/>
              </a:rPr>
              <a:t>REVIEWED </a:t>
            </a:r>
            <a:r>
              <a:rPr kumimoji="0" sz="955" b="1" i="0" u="none" strike="noStrike" kern="1200" cap="none" spc="-18" normalizeH="0" baseline="0" noProof="0" dirty="0">
                <a:ln>
                  <a:noFill/>
                </a:ln>
                <a:solidFill>
                  <a:srgbClr val="231F20"/>
                </a:solidFill>
                <a:effectLst/>
                <a:uLnTx/>
                <a:uFillTx/>
                <a:latin typeface="Times New Roman"/>
                <a:ea typeface="+mn-ea"/>
                <a:cs typeface="Times New Roman"/>
              </a:rPr>
              <a:t>BY </a:t>
            </a:r>
            <a:r>
              <a:rPr kumimoji="0" sz="955" b="1" i="0" u="none" strike="noStrike" kern="1200" cap="none" spc="-29" normalizeH="0" baseline="0" noProof="0" dirty="0">
                <a:ln>
                  <a:noFill/>
                </a:ln>
                <a:solidFill>
                  <a:srgbClr val="231F20"/>
                </a:solidFill>
                <a:effectLst/>
                <a:uLnTx/>
                <a:uFillTx/>
                <a:latin typeface="Times New Roman"/>
                <a:ea typeface="+mn-ea"/>
                <a:cs typeface="Times New Roman"/>
              </a:rPr>
              <a:t>EXPORT</a:t>
            </a:r>
            <a:r>
              <a:rPr kumimoji="0" lang="en-US" sz="955" b="1" i="0" u="none" strike="noStrike" kern="1200" cap="none" spc="-29" normalizeH="0" baseline="0" noProof="0" dirty="0">
                <a:ln>
                  <a:noFill/>
                </a:ln>
                <a:solidFill>
                  <a:srgbClr val="231F20"/>
                </a:solidFill>
                <a:effectLst/>
                <a:uLnTx/>
                <a:uFillTx/>
                <a:latin typeface="Times New Roman"/>
                <a:ea typeface="+mn-ea"/>
                <a:cs typeface="Times New Roman"/>
              </a:rPr>
              <a:t> </a:t>
            </a:r>
            <a:r>
              <a:rPr kumimoji="0" sz="955" b="1" i="0" u="none" strike="noStrike" kern="1200" cap="none" spc="-188" normalizeH="0" baseline="0" noProof="0" dirty="0">
                <a:ln>
                  <a:noFill/>
                </a:ln>
                <a:solidFill>
                  <a:srgbClr val="231F20"/>
                </a:solidFill>
                <a:effectLst/>
                <a:uLnTx/>
                <a:uFillTx/>
                <a:latin typeface="Times New Roman"/>
                <a:ea typeface="+mn-ea"/>
                <a:cs typeface="Times New Roman"/>
              </a:rPr>
              <a:t> </a:t>
            </a:r>
            <a:r>
              <a:rPr kumimoji="0" sz="955" b="1" i="0" u="none" strike="noStrike" kern="1200" cap="none" spc="-29" normalizeH="0" baseline="0" noProof="0" dirty="0">
                <a:ln>
                  <a:noFill/>
                </a:ln>
                <a:solidFill>
                  <a:srgbClr val="231F20"/>
                </a:solidFill>
                <a:effectLst/>
                <a:uLnTx/>
                <a:uFillTx/>
                <a:latin typeface="Times New Roman"/>
                <a:ea typeface="+mn-ea"/>
                <a:cs typeface="Times New Roman"/>
              </a:rPr>
              <a:t>CONTROL</a:t>
            </a:r>
            <a:endParaRPr kumimoji="0" lang="en-US" sz="955" b="1"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Pre-Decisional</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NASA</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Internal</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Use</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Only</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Not</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for</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Public</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Release</a:t>
            </a: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Refer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to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all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cover sheets,</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page</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headings,</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and</a:t>
            </a:r>
            <a:r>
              <a:rPr kumimoji="0"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24" normalizeH="0" baseline="0" noProof="0" dirty="0">
                <a:ln>
                  <a:noFill/>
                </a:ln>
                <a:solidFill>
                  <a:srgbClr val="231F20"/>
                </a:solidFill>
                <a:effectLst/>
                <a:uLnTx/>
                <a:uFillTx/>
                <a:latin typeface="Times New Roman"/>
                <a:ea typeface="+mn-ea"/>
                <a:cs typeface="Times New Roman"/>
              </a:rPr>
              <a:t>other</a:t>
            </a:r>
            <a:r>
              <a:rPr kumimoji="0" lang="en-US"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control</a:t>
            </a:r>
            <a:r>
              <a:rPr kumimoji="0" lang="en-US"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markings</a:t>
            </a:r>
            <a:r>
              <a:rPr kumimoji="0" lang="en-US" sz="955" b="0" i="0" u="none" strike="noStrike" kern="1200" cap="none" spc="-53"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29" normalizeH="0" baseline="0" noProof="0" dirty="0">
                <a:ln>
                  <a:noFill/>
                </a:ln>
                <a:solidFill>
                  <a:srgbClr val="231F20"/>
                </a:solidFill>
                <a:effectLst/>
                <a:uLnTx/>
                <a:uFillTx/>
                <a:latin typeface="Times New Roman"/>
                <a:ea typeface="+mn-ea"/>
                <a:cs typeface="Times New Roman"/>
              </a:rPr>
              <a:t>herein.</a:t>
            </a: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lang="en-US" sz="955" b="0" i="0" u="none" strike="noStrike" kern="1200" cap="none" spc="-29" normalizeH="0" baseline="0" noProof="0" dirty="0">
              <a:ln>
                <a:noFill/>
              </a:ln>
              <a:solidFill>
                <a:srgbClr val="231F20"/>
              </a:solidFill>
              <a:effectLst/>
              <a:uLnTx/>
              <a:uFillTx/>
              <a:latin typeface="Times New Roman"/>
              <a:ea typeface="+mn-ea"/>
              <a:cs typeface="Times New Roman"/>
            </a:endParaRPr>
          </a:p>
          <a:p>
            <a:pPr marL="0" marR="0" lvl="0" indent="0" algn="ctr" defTabSz="623438" rtl="0" eaLnBrk="1" fontAlgn="auto" latinLnBrk="0" hangingPunct="1">
              <a:lnSpc>
                <a:spcPct val="100000"/>
              </a:lnSpc>
              <a:spcBef>
                <a:spcPts val="0"/>
              </a:spcBef>
              <a:spcAft>
                <a:spcPts val="0"/>
              </a:spcAft>
              <a:buClrTx/>
              <a:buSzTx/>
              <a:buFontTx/>
              <a:buNone/>
              <a:tabLst/>
              <a:defRPr/>
            </a:pPr>
            <a:endParaRPr kumimoji="0" sz="818" b="0" i="0" u="none" strike="noStrike" kern="1200" cap="none" spc="0" normalizeH="0" baseline="0" noProof="0" dirty="0">
              <a:ln>
                <a:noFill/>
              </a:ln>
              <a:solidFill>
                <a:prstClr val="black"/>
              </a:solidFill>
              <a:effectLst/>
              <a:uLnTx/>
              <a:uFillTx/>
              <a:latin typeface="Times New Roman"/>
              <a:ea typeface="+mn-ea"/>
              <a:cs typeface="Times New Roman"/>
            </a:endParaRPr>
          </a:p>
        </p:txBody>
      </p:sp>
      <p:sp>
        <p:nvSpPr>
          <p:cNvPr id="7" name="object 6">
            <a:extLst>
              <a:ext uri="{FF2B5EF4-FFF2-40B4-BE49-F238E27FC236}">
                <a16:creationId xmlns:a16="http://schemas.microsoft.com/office/drawing/2014/main" id="{4BF81BE8-0311-4F19-95D8-95B214B58E46}"/>
              </a:ext>
            </a:extLst>
          </p:cNvPr>
          <p:cNvSpPr txBox="1"/>
          <p:nvPr userDrawn="1"/>
        </p:nvSpPr>
        <p:spPr>
          <a:xfrm>
            <a:off x="1545633" y="3901495"/>
            <a:ext cx="9090905" cy="1480764"/>
          </a:xfrm>
          <a:prstGeom prst="rect">
            <a:avLst/>
          </a:prstGeom>
          <a:solidFill>
            <a:srgbClr val="FFFFFF"/>
          </a:solidFill>
        </p:spPr>
        <p:txBody>
          <a:bodyPr vert="horz" wrap="square" lIns="0" tIns="67982" rIns="0" bIns="0" rtlCol="0">
            <a:spAutoFit/>
          </a:bodyPr>
          <a:lstStyle/>
          <a:p>
            <a:pPr marL="807554" marR="829218" lvl="0" indent="0" algn="ctr" defTabSz="623438" rtl="0" eaLnBrk="1" fontAlgn="auto" latinLnBrk="0" hangingPunct="1">
              <a:lnSpc>
                <a:spcPct val="111100"/>
              </a:lnSpc>
              <a:spcBef>
                <a:spcPts val="535"/>
              </a:spcBef>
              <a:spcAft>
                <a:spcPts val="0"/>
              </a:spcAft>
              <a:buClrTx/>
              <a:buSzTx/>
              <a:buFontTx/>
              <a:buNone/>
              <a:tabLst/>
              <a:defRPr/>
            </a:pPr>
            <a:r>
              <a:rPr kumimoji="0" sz="955" b="0" i="0" u="none" strike="noStrike" kern="1200" cap="none" spc="-6" normalizeH="0" baseline="0" noProof="0" dirty="0">
                <a:ln>
                  <a:noFill/>
                </a:ln>
                <a:solidFill>
                  <a:srgbClr val="231F20"/>
                </a:solidFill>
                <a:effectLst/>
                <a:uLnTx/>
                <a:uFillTx/>
                <a:latin typeface="Times New Roman"/>
                <a:ea typeface="+mn-ea"/>
                <a:cs typeface="Times New Roman"/>
              </a:rPr>
              <a:t>All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individuals handling this information are required to</a:t>
            </a:r>
            <a:r>
              <a:rPr kumimoji="0" sz="955" b="0" i="0" u="none" strike="noStrike" kern="1200" cap="none" spc="-112"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protect  it from unauthorized</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disclosure.</a:t>
            </a:r>
            <a:endParaRPr kumimoji="0" sz="955" b="0" i="0" u="none" strike="noStrike" kern="1200" cap="none" spc="0" normalizeH="0" baseline="0" noProof="0" dirty="0">
              <a:ln>
                <a:noFill/>
              </a:ln>
              <a:solidFill>
                <a:prstClr val="black"/>
              </a:solidFill>
              <a:effectLst/>
              <a:uLnTx/>
              <a:uFillTx/>
              <a:latin typeface="Times New Roman"/>
              <a:ea typeface="+mn-ea"/>
              <a:cs typeface="Times New Roman"/>
            </a:endParaRPr>
          </a:p>
          <a:p>
            <a:pPr marL="227848" marR="251007" lvl="0" indent="0" algn="ctr" defTabSz="623438" rtl="0" eaLnBrk="1" fontAlgn="auto" latinLnBrk="0" hangingPunct="1">
              <a:lnSpc>
                <a:spcPct val="111100"/>
              </a:lnSpc>
              <a:spcBef>
                <a:spcPts val="941"/>
              </a:spcBef>
              <a:spcAft>
                <a:spcPts val="0"/>
              </a:spcAft>
              <a:buClrTx/>
              <a:buSzTx/>
              <a:buFontTx/>
              <a:buNone/>
              <a:tabLst/>
              <a:defRPr/>
            </a:pPr>
            <a:r>
              <a:rPr kumimoji="0" sz="955" b="0" i="0" u="none" strike="noStrike" kern="1200" cap="none" spc="-6" normalizeH="0" baseline="0" noProof="0" dirty="0">
                <a:ln>
                  <a:noFill/>
                </a:ln>
                <a:solidFill>
                  <a:srgbClr val="231F20"/>
                </a:solidFill>
                <a:effectLst/>
                <a:uLnTx/>
                <a:uFillTx/>
                <a:latin typeface="Times New Roman"/>
                <a:ea typeface="+mn-ea"/>
                <a:cs typeface="Times New Roman"/>
              </a:rPr>
              <a:t>Handling, storage,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reproduction, and disposition of the attached document(s)</a:t>
            </a:r>
            <a:r>
              <a:rPr kumimoji="0" sz="955" b="0" i="0" u="none" strike="noStrike" kern="1200" cap="none" spc="-106"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must be in accordance </a:t>
            </a:r>
            <a:r>
              <a:rPr kumimoji="0" sz="955" b="0" i="0" u="none" strike="noStrike" kern="1200" cap="none" spc="-6" normalizeH="0" baseline="0" noProof="0" dirty="0">
                <a:ln>
                  <a:noFill/>
                </a:ln>
                <a:solidFill>
                  <a:srgbClr val="231F20"/>
                </a:solidFill>
                <a:effectLst/>
                <a:uLnTx/>
                <a:uFillTx/>
                <a:latin typeface="Times New Roman"/>
                <a:ea typeface="+mn-ea"/>
                <a:cs typeface="Times New Roman"/>
              </a:rPr>
              <a:t>with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32 CFR </a:t>
            </a:r>
            <a:r>
              <a:rPr kumimoji="0" sz="955" b="0" i="0" u="none" strike="noStrike" kern="1200" cap="none" spc="-6" normalizeH="0" baseline="0" noProof="0" dirty="0">
                <a:ln>
                  <a:noFill/>
                </a:ln>
                <a:solidFill>
                  <a:srgbClr val="231F20"/>
                </a:solidFill>
                <a:effectLst/>
                <a:uLnTx/>
                <a:uFillTx/>
                <a:latin typeface="Times New Roman"/>
                <a:ea typeface="+mn-ea"/>
                <a:cs typeface="Times New Roman"/>
              </a:rPr>
              <a:t>Part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2002 and applicable agency</a:t>
            </a:r>
            <a:r>
              <a:rPr kumimoji="0" sz="955" b="0" i="0" u="none" strike="noStrike" kern="1200" cap="none" spc="-41"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policy.</a:t>
            </a:r>
            <a:endParaRPr kumimoji="0" sz="955" b="0" i="0" u="none" strike="noStrike" kern="1200" cap="none" spc="0" normalizeH="0" baseline="0" noProof="0" dirty="0">
              <a:ln>
                <a:noFill/>
              </a:ln>
              <a:solidFill>
                <a:prstClr val="black"/>
              </a:solidFill>
              <a:effectLst/>
              <a:uLnTx/>
              <a:uFillTx/>
              <a:latin typeface="Times New Roman"/>
              <a:ea typeface="+mn-ea"/>
              <a:cs typeface="Times New Roman"/>
            </a:endParaRPr>
          </a:p>
          <a:p>
            <a:pPr marL="366798" marR="393692" lvl="0" indent="-1494" algn="ctr" defTabSz="623438" rtl="0" eaLnBrk="1" fontAlgn="auto" latinLnBrk="0" hangingPunct="1">
              <a:lnSpc>
                <a:spcPct val="111100"/>
              </a:lnSpc>
              <a:spcBef>
                <a:spcPts val="941"/>
              </a:spcBef>
              <a:spcAft>
                <a:spcPts val="0"/>
              </a:spcAft>
              <a:buClrTx/>
              <a:buSzTx/>
              <a:buFontTx/>
              <a:buNone/>
              <a:tabLst/>
              <a:defRPr/>
            </a:pP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Access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to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and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dissemination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of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Controlled Unclassified Information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shall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be  allowed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as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necessary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and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permissible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to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any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individual(s), organization(s), or  grouping(s)</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of</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users,</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provided</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such</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access</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or</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dissemination</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is</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consistent</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29" normalizeH="0" baseline="0" noProof="0" dirty="0">
                <a:ln>
                  <a:noFill/>
                </a:ln>
                <a:solidFill>
                  <a:srgbClr val="231F20"/>
                </a:solidFill>
                <a:effectLst/>
                <a:uLnTx/>
                <a:uFillTx/>
                <a:latin typeface="Times New Roman"/>
                <a:ea typeface="+mn-ea"/>
                <a:cs typeface="Times New Roman"/>
              </a:rPr>
              <a:t>with</a:t>
            </a:r>
            <a:r>
              <a:rPr kumimoji="0" sz="955"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or</a:t>
            </a:r>
            <a:r>
              <a:rPr kumimoji="0" sz="955" b="0" i="0" u="none" strike="noStrike" kern="1200" cap="none" spc="-59"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in  furtherance </a:t>
            </a:r>
            <a:r>
              <a:rPr kumimoji="0" sz="955" b="0" i="0" u="none" strike="noStrike" kern="1200" cap="none" spc="-12" normalizeH="0" baseline="0" noProof="0" dirty="0">
                <a:ln>
                  <a:noFill/>
                </a:ln>
                <a:solidFill>
                  <a:srgbClr val="231F20"/>
                </a:solidFill>
                <a:effectLst/>
                <a:uLnTx/>
                <a:uFillTx/>
                <a:latin typeface="Times New Roman"/>
                <a:ea typeface="+mn-ea"/>
                <a:cs typeface="Times New Roman"/>
              </a:rPr>
              <a:t>of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a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Lawful Government Purpose </a:t>
            </a:r>
            <a:r>
              <a:rPr kumimoji="0" sz="955" b="0" i="0" u="none" strike="noStrike" kern="1200" cap="none" spc="-12" normalizeH="0" baseline="0" noProof="0" dirty="0">
                <a:ln>
                  <a:noFill/>
                </a:ln>
                <a:solidFill>
                  <a:srgbClr val="231F20"/>
                </a:solidFill>
                <a:effectLst/>
                <a:uLnTx/>
                <a:uFillTx/>
                <a:latin typeface="Times New Roman"/>
                <a:ea typeface="+mn-ea"/>
                <a:cs typeface="Times New Roman"/>
              </a:rPr>
              <a:t>and in </a:t>
            </a:r>
            <a:r>
              <a:rPr kumimoji="0" sz="955" b="0" i="0" u="none" strike="noStrike" kern="1200" cap="none" spc="0" normalizeH="0" baseline="0" noProof="0" dirty="0">
                <a:ln>
                  <a:noFill/>
                </a:ln>
                <a:solidFill>
                  <a:srgbClr val="231F20"/>
                </a:solidFill>
                <a:effectLst/>
                <a:uLnTx/>
                <a:uFillTx/>
                <a:latin typeface="Times New Roman"/>
                <a:ea typeface="+mn-ea"/>
                <a:cs typeface="Times New Roman"/>
              </a:rPr>
              <a:t>a </a:t>
            </a:r>
            <a:r>
              <a:rPr kumimoji="0" sz="955" b="0" i="0" u="none" strike="noStrike" kern="1200" cap="none" spc="-18" normalizeH="0" baseline="0" noProof="0" dirty="0">
                <a:ln>
                  <a:noFill/>
                </a:ln>
                <a:solidFill>
                  <a:srgbClr val="231F20"/>
                </a:solidFill>
                <a:effectLst/>
                <a:uLnTx/>
                <a:uFillTx/>
                <a:latin typeface="Times New Roman"/>
                <a:ea typeface="+mn-ea"/>
                <a:cs typeface="Times New Roman"/>
              </a:rPr>
              <a:t>manner consistent with  applicable </a:t>
            </a:r>
            <a:r>
              <a:rPr kumimoji="0" sz="955" b="0" i="0" u="none" strike="noStrike" kern="1200" cap="none" spc="-47" normalizeH="0" baseline="0" noProof="0" dirty="0">
                <a:ln>
                  <a:noFill/>
                </a:ln>
                <a:solidFill>
                  <a:srgbClr val="231F20"/>
                </a:solidFill>
                <a:effectLst/>
                <a:uLnTx/>
                <a:uFillTx/>
                <a:latin typeface="Times New Roman"/>
                <a:ea typeface="+mn-ea"/>
                <a:cs typeface="Times New Roman"/>
              </a:rPr>
              <a:t>law,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regulations, </a:t>
            </a:r>
            <a:r>
              <a:rPr kumimoji="0" sz="955" b="0" i="0" u="none" strike="noStrike" kern="1200" cap="none" spc="-24" normalizeH="0" baseline="0" noProof="0" dirty="0">
                <a:ln>
                  <a:noFill/>
                </a:ln>
                <a:solidFill>
                  <a:srgbClr val="231F20"/>
                </a:solidFill>
                <a:effectLst/>
                <a:uLnTx/>
                <a:uFillTx/>
                <a:latin typeface="Times New Roman"/>
                <a:ea typeface="+mn-ea"/>
                <a:cs typeface="Times New Roman"/>
              </a:rPr>
              <a:t>and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Government-wide</a:t>
            </a:r>
            <a:r>
              <a:rPr kumimoji="0" sz="955" b="0" i="0" u="none" strike="noStrike" kern="1200" cap="none" spc="-170" normalizeH="0" baseline="0" noProof="0" dirty="0">
                <a:ln>
                  <a:noFill/>
                </a:ln>
                <a:solidFill>
                  <a:srgbClr val="231F20"/>
                </a:solidFill>
                <a:effectLst/>
                <a:uLnTx/>
                <a:uFillTx/>
                <a:latin typeface="Times New Roman"/>
                <a:ea typeface="+mn-ea"/>
                <a:cs typeface="Times New Roman"/>
              </a:rPr>
              <a:t> </a:t>
            </a:r>
            <a:r>
              <a:rPr kumimoji="0" lang="en-US" sz="955" b="0" i="0" u="none" strike="noStrike" kern="1200" cap="none" spc="-170" normalizeH="0" baseline="0" noProof="0" dirty="0">
                <a:ln>
                  <a:noFill/>
                </a:ln>
                <a:solidFill>
                  <a:srgbClr val="231F20"/>
                </a:solidFill>
                <a:effectLst/>
                <a:uLnTx/>
                <a:uFillTx/>
                <a:latin typeface="Times New Roman"/>
                <a:ea typeface="+mn-ea"/>
                <a:cs typeface="Times New Roman"/>
              </a:rPr>
              <a:t> </a:t>
            </a:r>
            <a:r>
              <a:rPr kumimoji="0" sz="955" b="0" i="0" u="none" strike="noStrike" kern="1200" cap="none" spc="-35" normalizeH="0" baseline="0" noProof="0" dirty="0">
                <a:ln>
                  <a:noFill/>
                </a:ln>
                <a:solidFill>
                  <a:srgbClr val="231F20"/>
                </a:solidFill>
                <a:effectLst/>
                <a:uLnTx/>
                <a:uFillTx/>
                <a:latin typeface="Times New Roman"/>
                <a:ea typeface="+mn-ea"/>
                <a:cs typeface="Times New Roman"/>
              </a:rPr>
              <a:t>policies.</a:t>
            </a:r>
            <a:endParaRPr kumimoji="0" sz="955" b="0" i="0" u="none" strike="noStrike" kern="1200" cap="none" spc="0" normalizeH="0" baseline="0" noProof="0" dirty="0">
              <a:ln>
                <a:noFill/>
              </a:ln>
              <a:solidFill>
                <a:prstClr val="black"/>
              </a:solidFill>
              <a:effectLst/>
              <a:uLnTx/>
              <a:uFillTx/>
              <a:latin typeface="Times New Roman"/>
              <a:ea typeface="+mn-ea"/>
              <a:cs typeface="Times New Roman"/>
            </a:endParaRPr>
          </a:p>
          <a:p>
            <a:pPr marL="0" marR="0" lvl="0" indent="0" algn="l" defTabSz="623438" rtl="0" eaLnBrk="1" fontAlgn="auto" latinLnBrk="0" hangingPunct="1">
              <a:lnSpc>
                <a:spcPct val="100000"/>
              </a:lnSpc>
              <a:spcBef>
                <a:spcPts val="59"/>
              </a:spcBef>
              <a:spcAft>
                <a:spcPts val="0"/>
              </a:spcAft>
              <a:buClrTx/>
              <a:buSzTx/>
              <a:buFontTx/>
              <a:buNone/>
              <a:tabLst/>
              <a:defRPr/>
            </a:pPr>
            <a:endParaRPr kumimoji="0" sz="1117" b="0" i="0" u="none" strike="noStrike" kern="1200" cap="none" spc="0" normalizeH="0" baseline="0" noProof="0" dirty="0">
              <a:ln>
                <a:noFill/>
              </a:ln>
              <a:solidFill>
                <a:prstClr val="black"/>
              </a:solidFill>
              <a:effectLst/>
              <a:uLnTx/>
              <a:uFillTx/>
              <a:latin typeface="Times New Roman"/>
              <a:ea typeface="+mn-ea"/>
              <a:cs typeface="Times New Roman"/>
            </a:endParaRPr>
          </a:p>
          <a:p>
            <a:pPr marL="4310439" marR="0" lvl="0" indent="0" algn="l" defTabSz="623438" rtl="0" eaLnBrk="1" fontAlgn="auto" latinLnBrk="0" hangingPunct="1">
              <a:lnSpc>
                <a:spcPct val="100000"/>
              </a:lnSpc>
              <a:spcBef>
                <a:spcPts val="6"/>
              </a:spcBef>
              <a:spcAft>
                <a:spcPts val="0"/>
              </a:spcAft>
              <a:buClrTx/>
              <a:buSzTx/>
              <a:buFontTx/>
              <a:buNone/>
              <a:tabLst/>
              <a:defRPr/>
            </a:pPr>
            <a:r>
              <a:rPr kumimoji="0" lang="en-US" sz="588" b="0" i="0" u="none" strike="noStrike" kern="1200" cap="none" spc="0"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0" normalizeH="0" baseline="0" noProof="0" dirty="0">
                <a:ln>
                  <a:noFill/>
                </a:ln>
                <a:solidFill>
                  <a:srgbClr val="231F20"/>
                </a:solidFill>
                <a:effectLst/>
                <a:uLnTx/>
                <a:uFillTx/>
                <a:latin typeface="Times New Roman"/>
                <a:ea typeface="+mn-ea"/>
                <a:cs typeface="Times New Roman"/>
              </a:rPr>
              <a:t>Standard Form </a:t>
            </a:r>
            <a:r>
              <a:rPr kumimoji="0" sz="588" b="0" i="0" u="none" strike="noStrike" kern="1200" cap="none" spc="-12" normalizeH="0" baseline="0" noProof="0" dirty="0">
                <a:ln>
                  <a:noFill/>
                </a:ln>
                <a:solidFill>
                  <a:srgbClr val="231F20"/>
                </a:solidFill>
                <a:effectLst/>
                <a:uLnTx/>
                <a:uFillTx/>
                <a:latin typeface="Times New Roman"/>
                <a:ea typeface="+mn-ea"/>
                <a:cs typeface="Times New Roman"/>
              </a:rPr>
              <a:t>901</a:t>
            </a:r>
            <a:r>
              <a:rPr kumimoji="0" sz="588" b="0" i="0" u="none" strike="noStrike" kern="1200" cap="none" spc="-65"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6" normalizeH="0" baseline="0" noProof="0" dirty="0">
                <a:ln>
                  <a:noFill/>
                </a:ln>
                <a:solidFill>
                  <a:srgbClr val="231F20"/>
                </a:solidFill>
                <a:effectLst/>
                <a:uLnTx/>
                <a:uFillTx/>
                <a:latin typeface="Times New Roman"/>
                <a:ea typeface="+mn-ea"/>
                <a:cs typeface="Times New Roman"/>
              </a:rPr>
              <a:t>(11-18)</a:t>
            </a:r>
            <a:endParaRPr kumimoji="0" sz="588" b="0" i="0" u="none" strike="noStrike" kern="1200" cap="none" spc="0" normalizeH="0" baseline="0" noProof="0" dirty="0">
              <a:ln>
                <a:noFill/>
              </a:ln>
              <a:solidFill>
                <a:prstClr val="black"/>
              </a:solidFill>
              <a:effectLst/>
              <a:uLnTx/>
              <a:uFillTx/>
              <a:latin typeface="Times New Roman"/>
              <a:ea typeface="+mn-ea"/>
              <a:cs typeface="Times New Roman"/>
            </a:endParaRPr>
          </a:p>
          <a:p>
            <a:pPr marL="4310439" marR="0" lvl="0" indent="0" algn="l" defTabSz="623438" rtl="0" eaLnBrk="1" fontAlgn="auto" latinLnBrk="0" hangingPunct="1">
              <a:lnSpc>
                <a:spcPct val="100000"/>
              </a:lnSpc>
              <a:spcBef>
                <a:spcPts val="0"/>
              </a:spcBef>
              <a:spcAft>
                <a:spcPts val="0"/>
              </a:spcAft>
              <a:buClrTx/>
              <a:buSzTx/>
              <a:buFontTx/>
              <a:buNone/>
              <a:tabLst/>
              <a:defRPr/>
            </a:pPr>
            <a:r>
              <a:rPr kumimoji="0" lang="en-US" sz="588" b="0" i="0" u="none" strike="noStrike" kern="1200" cap="none" spc="-6"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6" normalizeH="0" baseline="0" noProof="0" dirty="0">
                <a:ln>
                  <a:noFill/>
                </a:ln>
                <a:solidFill>
                  <a:srgbClr val="231F20"/>
                </a:solidFill>
                <a:effectLst/>
                <a:uLnTx/>
                <a:uFillTx/>
                <a:latin typeface="Times New Roman"/>
                <a:ea typeface="+mn-ea"/>
                <a:cs typeface="Times New Roman"/>
              </a:rPr>
              <a:t>Prescribed </a:t>
            </a:r>
            <a:r>
              <a:rPr kumimoji="0" sz="588" b="0" i="0" u="none" strike="noStrike" kern="1200" cap="none" spc="-18" normalizeH="0" baseline="0" noProof="0" dirty="0">
                <a:ln>
                  <a:noFill/>
                </a:ln>
                <a:solidFill>
                  <a:srgbClr val="231F20"/>
                </a:solidFill>
                <a:effectLst/>
                <a:uLnTx/>
                <a:uFillTx/>
                <a:latin typeface="Times New Roman"/>
                <a:ea typeface="+mn-ea"/>
                <a:cs typeface="Times New Roman"/>
              </a:rPr>
              <a:t>by </a:t>
            </a:r>
            <a:r>
              <a:rPr kumimoji="0" sz="588" b="0" i="0" u="none" strike="noStrike" kern="1200" cap="none" spc="-12" normalizeH="0" baseline="0" noProof="0" dirty="0">
                <a:ln>
                  <a:noFill/>
                </a:ln>
                <a:solidFill>
                  <a:srgbClr val="231F20"/>
                </a:solidFill>
                <a:effectLst/>
                <a:uLnTx/>
                <a:uFillTx/>
                <a:latin typeface="Times New Roman"/>
                <a:ea typeface="+mn-ea"/>
                <a:cs typeface="Times New Roman"/>
              </a:rPr>
              <a:t>GSA/ISOO </a:t>
            </a:r>
            <a:r>
              <a:rPr kumimoji="0" sz="588" b="0" i="0" u="none" strike="noStrike" kern="1200" cap="none" spc="35"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12" normalizeH="0" baseline="0" noProof="0" dirty="0">
                <a:ln>
                  <a:noFill/>
                </a:ln>
                <a:solidFill>
                  <a:srgbClr val="231F20"/>
                </a:solidFill>
                <a:effectLst/>
                <a:uLnTx/>
                <a:uFillTx/>
                <a:latin typeface="Times New Roman"/>
                <a:ea typeface="+mn-ea"/>
                <a:cs typeface="Times New Roman"/>
              </a:rPr>
              <a:t>32 </a:t>
            </a:r>
            <a:r>
              <a:rPr kumimoji="0" sz="588" b="0" i="0" u="none" strike="noStrike" kern="1200" cap="none" spc="-18" normalizeH="0" baseline="0" noProof="0" dirty="0">
                <a:ln>
                  <a:noFill/>
                </a:ln>
                <a:solidFill>
                  <a:srgbClr val="231F20"/>
                </a:solidFill>
                <a:effectLst/>
                <a:uLnTx/>
                <a:uFillTx/>
                <a:latin typeface="Times New Roman"/>
                <a:ea typeface="+mn-ea"/>
                <a:cs typeface="Times New Roman"/>
              </a:rPr>
              <a:t>CFR</a:t>
            </a:r>
            <a:r>
              <a:rPr kumimoji="0" sz="588" b="0" i="0" u="none" strike="noStrike" kern="1200" cap="none" spc="-100" normalizeH="0" baseline="0" noProof="0" dirty="0">
                <a:ln>
                  <a:noFill/>
                </a:ln>
                <a:solidFill>
                  <a:srgbClr val="231F20"/>
                </a:solidFill>
                <a:effectLst/>
                <a:uLnTx/>
                <a:uFillTx/>
                <a:latin typeface="Times New Roman"/>
                <a:ea typeface="+mn-ea"/>
                <a:cs typeface="Times New Roman"/>
              </a:rPr>
              <a:t> </a:t>
            </a:r>
            <a:r>
              <a:rPr kumimoji="0" sz="588" b="0" i="0" u="none" strike="noStrike" kern="1200" cap="none" spc="-12" normalizeH="0" baseline="0" noProof="0" dirty="0">
                <a:ln>
                  <a:noFill/>
                </a:ln>
                <a:solidFill>
                  <a:srgbClr val="231F20"/>
                </a:solidFill>
                <a:effectLst/>
                <a:uLnTx/>
                <a:uFillTx/>
                <a:latin typeface="Times New Roman"/>
                <a:ea typeface="+mn-ea"/>
                <a:cs typeface="Times New Roman"/>
              </a:rPr>
              <a:t>2002</a:t>
            </a:r>
            <a:endParaRPr kumimoji="0" sz="588" b="0" i="0" u="none" strike="noStrike" kern="1200" cap="none" spc="0" normalizeH="0" baseline="0" noProof="0" dirty="0">
              <a:ln>
                <a:noFill/>
              </a:ln>
              <a:solidFill>
                <a:prstClr val="black"/>
              </a:solidFill>
              <a:effectLst/>
              <a:uLnTx/>
              <a:uFillTx/>
              <a:latin typeface="Times New Roman"/>
              <a:ea typeface="+mn-ea"/>
              <a:cs typeface="Times New Roman"/>
            </a:endParaRPr>
          </a:p>
        </p:txBody>
      </p:sp>
      <p:sp>
        <p:nvSpPr>
          <p:cNvPr id="9" name="object 3">
            <a:extLst>
              <a:ext uri="{FF2B5EF4-FFF2-40B4-BE49-F238E27FC236}">
                <a16:creationId xmlns:a16="http://schemas.microsoft.com/office/drawing/2014/main" id="{E8429814-E5AA-46BC-89C7-B56167018D4F}"/>
              </a:ext>
            </a:extLst>
          </p:cNvPr>
          <p:cNvSpPr txBox="1">
            <a:spLocks/>
          </p:cNvSpPr>
          <p:nvPr userDrawn="1"/>
        </p:nvSpPr>
        <p:spPr>
          <a:xfrm>
            <a:off x="4544728" y="3426445"/>
            <a:ext cx="3092715" cy="350884"/>
          </a:xfrm>
          <a:prstGeom prst="rect">
            <a:avLst/>
          </a:prstGeom>
        </p:spPr>
        <p:txBody>
          <a:bodyPr vert="horz" wrap="square" lIns="0" tIns="14941" rIns="0" bIns="0" rtlCol="0">
            <a:spAutoFit/>
          </a:bodyPr>
          <a:lstStyle>
            <a:lvl1pPr>
              <a:defRPr sz="3624" b="0" i="0">
                <a:solidFill>
                  <a:schemeClr val="bg1"/>
                </a:solidFill>
                <a:latin typeface="Times New Roman"/>
                <a:ea typeface="+mj-ea"/>
                <a:cs typeface="Times New Roman"/>
              </a:defRPr>
            </a:lvl1pPr>
          </a:lstStyle>
          <a:p>
            <a:pPr marL="33617" marR="0" lvl="0" indent="0" algn="ctr" defTabSz="623438" rtl="0" eaLnBrk="1" fontAlgn="auto" latinLnBrk="0" hangingPunct="1">
              <a:lnSpc>
                <a:spcPct val="100000"/>
              </a:lnSpc>
              <a:spcBef>
                <a:spcPts val="118"/>
              </a:spcBef>
              <a:spcAft>
                <a:spcPts val="0"/>
              </a:spcAft>
              <a:buClrTx/>
              <a:buSzTx/>
              <a:buFontTx/>
              <a:buNone/>
              <a:tabLst/>
              <a:defRPr/>
            </a:pPr>
            <a:r>
              <a:rPr kumimoji="0" lang="en-US" sz="2182" b="0" i="0" u="none" strike="noStrike" kern="0" cap="none" spc="-35" normalizeH="0" baseline="0" noProof="0" dirty="0">
                <a:ln>
                  <a:noFill/>
                </a:ln>
                <a:solidFill>
                  <a:prstClr val="white"/>
                </a:solidFill>
                <a:effectLst/>
                <a:uLnTx/>
                <a:uFillTx/>
                <a:latin typeface="Times New Roman"/>
                <a:ea typeface="+mj-ea"/>
                <a:cs typeface="Times New Roman"/>
              </a:rPr>
              <a:t>ATTENTION</a:t>
            </a:r>
          </a:p>
        </p:txBody>
      </p:sp>
    </p:spTree>
    <p:extLst>
      <p:ext uri="{BB962C8B-B14F-4D97-AF65-F5344CB8AC3E}">
        <p14:creationId xmlns:p14="http://schemas.microsoft.com/office/powerpoint/2010/main" val="30161898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F4D5C0D0-1BFE-4124-BCE2-629D4968C2DF}"/>
              </a:ext>
            </a:extLst>
          </p:cNvPr>
          <p:cNvSpPr>
            <a:spLocks noGrp="1"/>
          </p:cNvSpPr>
          <p:nvPr>
            <p:ph type="ftr" sz="quarter" idx="3"/>
          </p:nvPr>
        </p:nvSpPr>
        <p:spPr>
          <a:xfrm>
            <a:off x="3866607" y="6556649"/>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1822389983"/>
      </p:ext>
    </p:extLst>
  </p:cSld>
  <p:clrMapOvr>
    <a:masterClrMapping/>
  </p:clrMapOvr>
  <p:transition spd="med" advClick="0"/>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E19E7C23-4CCD-458D-9C3A-DE0C8C49D9BF}"/>
              </a:ext>
            </a:extLst>
          </p:cNvPr>
          <p:cNvSpPr>
            <a:spLocks noGrp="1"/>
          </p:cNvSpPr>
          <p:nvPr>
            <p:ph type="ftr" sz="quarter" idx="3"/>
          </p:nvPr>
        </p:nvSpPr>
        <p:spPr>
          <a:xfrm>
            <a:off x="3866607" y="6556656"/>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139382808"/>
      </p:ext>
    </p:extLst>
  </p:cSld>
  <p:clrMapOvr>
    <a:masterClrMapping/>
  </p:clrMapOvr>
  <p:transition spd="med" advClick="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BFBE5AC-E991-4B31-99AC-0BC38ECCC4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
            <a:ext cx="12192000" cy="720436"/>
          </a:xfrm>
          <a:prstGeom prst="rect">
            <a:avLst/>
          </a:prstGeom>
        </p:spPr>
      </p:pic>
      <p:sp>
        <p:nvSpPr>
          <p:cNvPr id="5" name="Line 5">
            <a:extLst>
              <a:ext uri="{FF2B5EF4-FFF2-40B4-BE49-F238E27FC236}">
                <a16:creationId xmlns:a16="http://schemas.microsoft.com/office/drawing/2014/main" id="{BFC63889-BD06-4C7E-815D-0D7DF14023CA}"/>
              </a:ext>
            </a:extLst>
          </p:cNvPr>
          <p:cNvSpPr>
            <a:spLocks noChangeShapeType="1"/>
          </p:cNvSpPr>
          <p:nvPr/>
        </p:nvSpPr>
        <p:spPr bwMode="auto">
          <a:xfrm flipH="1">
            <a:off x="514351" y="6611648"/>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p:nvSpPr>
          <p:cNvPr id="6" name="Rectangle 6">
            <a:extLst>
              <a:ext uri="{FF2B5EF4-FFF2-40B4-BE49-F238E27FC236}">
                <a16:creationId xmlns:a16="http://schemas.microsoft.com/office/drawing/2014/main" id="{CFDA3C9D-EE9F-4CF4-BF83-13E6BC7C28AB}"/>
              </a:ext>
            </a:extLst>
          </p:cNvPr>
          <p:cNvSpPr>
            <a:spLocks noChangeArrowheads="1"/>
          </p:cNvSpPr>
          <p:nvPr/>
        </p:nvSpPr>
        <p:spPr bwMode="auto">
          <a:xfrm>
            <a:off x="495301" y="6611649"/>
            <a:ext cx="905698" cy="243656"/>
          </a:xfrm>
          <a:prstGeom prst="rect">
            <a:avLst/>
          </a:prstGeom>
          <a:noFill/>
          <a:ln>
            <a:noFill/>
          </a:ln>
        </p:spPr>
        <p:txBody>
          <a:bodyPr wrap="none" lIns="90488" tIns="44450" rIns="90488" bIns="44450">
            <a:spAutoFit/>
          </a:bodyPr>
          <a:lstStyle>
            <a:lvl1pPr>
              <a:defRPr sz="1400">
                <a:solidFill>
                  <a:schemeClr val="tx1"/>
                </a:solidFill>
                <a:latin typeface="Arial" panose="020B0604020202020204" pitchFamily="34" charset="0"/>
                <a:ea typeface="ヒラギノ角ゴ Pro W3" charset="-128"/>
              </a:defRPr>
            </a:lvl1pPr>
            <a:lvl2pPr marL="742950" indent="-285750">
              <a:defRPr sz="1400">
                <a:solidFill>
                  <a:schemeClr val="tx1"/>
                </a:solidFill>
                <a:latin typeface="Arial" panose="020B0604020202020204" pitchFamily="34" charset="0"/>
                <a:ea typeface="ヒラギノ角ゴ Pro W3" charset="-128"/>
              </a:defRPr>
            </a:lvl2pPr>
            <a:lvl3pPr marL="1143000" indent="-228600">
              <a:defRPr sz="1400">
                <a:solidFill>
                  <a:schemeClr val="tx1"/>
                </a:solidFill>
                <a:latin typeface="Arial" panose="020B0604020202020204" pitchFamily="34" charset="0"/>
                <a:ea typeface="ヒラギノ角ゴ Pro W3" charset="-128"/>
              </a:defRPr>
            </a:lvl3pPr>
            <a:lvl4pPr marL="1600200" indent="-228600">
              <a:defRPr sz="1400">
                <a:solidFill>
                  <a:schemeClr val="tx1"/>
                </a:solidFill>
                <a:latin typeface="Arial" panose="020B0604020202020204" pitchFamily="34" charset="0"/>
                <a:ea typeface="ヒラギノ角ゴ Pro W3" charset="-128"/>
              </a:defRPr>
            </a:lvl4pPr>
            <a:lvl5pPr marL="2057400" indent="-228600">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9pPr>
          </a:lstStyle>
          <a:p>
            <a:pPr>
              <a:defRPr/>
            </a:pPr>
            <a:r>
              <a:rPr lang="en-US" altLang="en-US" sz="1000" dirty="0"/>
              <a:t>Page No. </a:t>
            </a:r>
            <a:fld id="{8D1028CC-C993-4706-8BF4-9E8A5CAE8150}" type="slidenum">
              <a:rPr lang="en-US" altLang="en-US" sz="1000" smtClean="0"/>
              <a:pPr>
                <a:defRPr/>
              </a:pPr>
              <a:t>‹#›</a:t>
            </a:fld>
            <a:endParaRPr lang="en-US" altLang="en-US" sz="1000" dirty="0"/>
          </a:p>
        </p:txBody>
      </p:sp>
      <p:sp>
        <p:nvSpPr>
          <p:cNvPr id="8" name="Rectangle 154">
            <a:extLst>
              <a:ext uri="{FF2B5EF4-FFF2-40B4-BE49-F238E27FC236}">
                <a16:creationId xmlns:a16="http://schemas.microsoft.com/office/drawing/2014/main" id="{0A5902F1-E39F-47C1-9A38-D64EB8A5F8AA}"/>
              </a:ext>
            </a:extLst>
          </p:cNvPr>
          <p:cNvSpPr>
            <a:spLocks noChangeArrowheads="1"/>
          </p:cNvSpPr>
          <p:nvPr userDrawn="1"/>
        </p:nvSpPr>
        <p:spPr bwMode="auto">
          <a:xfrm>
            <a:off x="10972913" y="6611649"/>
            <a:ext cx="535404" cy="243656"/>
          </a:xfrm>
          <a:prstGeom prst="rect">
            <a:avLst/>
          </a:prstGeom>
          <a:noFill/>
          <a:ln>
            <a:noFill/>
          </a:ln>
        </p:spPr>
        <p:txBody>
          <a:bodyPr wrap="none" lIns="90488" tIns="44450" rIns="90488" bIns="44450">
            <a:spAutoFit/>
          </a:bodyPr>
          <a:lstStyle>
            <a:lvl1pPr>
              <a:spcBef>
                <a:spcPct val="50000"/>
              </a:spcBef>
              <a:defRPr sz="1400">
                <a:solidFill>
                  <a:schemeClr val="tx1"/>
                </a:solidFill>
                <a:latin typeface="Arial" panose="020B0604020202020204" pitchFamily="34" charset="0"/>
                <a:ea typeface="ヒラギノ角ゴ Pro W3" charset="-128"/>
              </a:defRPr>
            </a:lvl1pPr>
            <a:lvl2pPr marL="742950" indent="-285750">
              <a:spcBef>
                <a:spcPct val="50000"/>
              </a:spcBef>
              <a:defRPr sz="1400">
                <a:solidFill>
                  <a:schemeClr val="tx1"/>
                </a:solidFill>
                <a:latin typeface="Arial" panose="020B0604020202020204" pitchFamily="34" charset="0"/>
                <a:ea typeface="ヒラギノ角ゴ Pro W3" charset="-128"/>
              </a:defRPr>
            </a:lvl2pPr>
            <a:lvl3pPr marL="1143000" indent="-228600">
              <a:spcBef>
                <a:spcPct val="50000"/>
              </a:spcBef>
              <a:defRPr sz="1400">
                <a:solidFill>
                  <a:schemeClr val="tx1"/>
                </a:solidFill>
                <a:latin typeface="Arial" panose="020B0604020202020204" pitchFamily="34" charset="0"/>
                <a:ea typeface="ヒラギノ角ゴ Pro W3" charset="-128"/>
              </a:defRPr>
            </a:lvl3pPr>
            <a:lvl4pPr marL="1600200" indent="-228600">
              <a:spcBef>
                <a:spcPct val="50000"/>
              </a:spcBef>
              <a:defRPr sz="1400">
                <a:solidFill>
                  <a:schemeClr val="tx1"/>
                </a:solidFill>
                <a:latin typeface="Arial" panose="020B0604020202020204" pitchFamily="34" charset="0"/>
                <a:ea typeface="ヒラギノ角ゴ Pro W3" charset="-128"/>
              </a:defRPr>
            </a:lvl4pPr>
            <a:lvl5pPr marL="2057400" indent="-228600">
              <a:spcBef>
                <a:spcPct val="50000"/>
              </a:spcBef>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9pPr>
          </a:lstStyle>
          <a:p>
            <a:pPr algn="r">
              <a:spcBef>
                <a:spcPct val="0"/>
              </a:spcBef>
              <a:defRPr/>
            </a:pPr>
            <a:r>
              <a:rPr lang="en-US" altLang="en-US" sz="1000" dirty="0">
                <a:solidFill>
                  <a:schemeClr val="tx1"/>
                </a:solidFill>
              </a:rPr>
              <a:t>2/9/23</a:t>
            </a:r>
          </a:p>
        </p:txBody>
      </p:sp>
      <p:sp>
        <p:nvSpPr>
          <p:cNvPr id="10" name="Line 5">
            <a:extLst>
              <a:ext uri="{FF2B5EF4-FFF2-40B4-BE49-F238E27FC236}">
                <a16:creationId xmlns:a16="http://schemas.microsoft.com/office/drawing/2014/main" id="{6C68E288-B99F-4247-861C-E3EDB3E7148A}"/>
              </a:ext>
            </a:extLst>
          </p:cNvPr>
          <p:cNvSpPr>
            <a:spLocks noChangeShapeType="1"/>
          </p:cNvSpPr>
          <p:nvPr/>
        </p:nvSpPr>
        <p:spPr bwMode="auto">
          <a:xfrm flipH="1">
            <a:off x="514351" y="6611648"/>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useBgFill="1">
        <p:nvSpPr>
          <p:cNvPr id="3" name="Content Placeholder 2"/>
          <p:cNvSpPr>
            <a:spLocks noGrp="1"/>
          </p:cNvSpPr>
          <p:nvPr>
            <p:ph idx="1"/>
          </p:nvPr>
        </p:nvSpPr>
        <p:spPr>
          <a:xfrm>
            <a:off x="325966" y="1056459"/>
            <a:ext cx="11370733" cy="5086350"/>
          </a:xfrm>
        </p:spPr>
        <p:txBody>
          <a:bodyPr/>
          <a:lstStyle>
            <a:lvl2pPr marL="857250" indent="-342900">
              <a:buFont typeface="Arial" panose="020B0604020202020204" pitchFamily="34" charset="0"/>
              <a:buChar char="–"/>
              <a:defRPr/>
            </a:lvl2pPr>
            <a:lvl3pPr marL="1200150" indent="-285750">
              <a:buFont typeface="Arial" panose="020B0604020202020204" pitchFamily="34" charset="0"/>
              <a:buChar char="•"/>
              <a:defRPr/>
            </a:lvl3pPr>
            <a:lvl4pPr marL="1600200" indent="-285750">
              <a:buFont typeface="Arial" panose="020B0604020202020204" pitchFamily="34" charset="0"/>
              <a:buChar char="–"/>
              <a:defRPr baseline="0"/>
            </a:lvl4pPr>
            <a:lvl5pPr marL="1771650" indent="-171450">
              <a:buFont typeface="Arial" panose="020B0604020202020204" pitchFamily="34" charset="0"/>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22" descr="Logo&#10;&#10;Description automatically generated">
            <a:extLst>
              <a:ext uri="{FF2B5EF4-FFF2-40B4-BE49-F238E27FC236}">
                <a16:creationId xmlns:a16="http://schemas.microsoft.com/office/drawing/2014/main" id="{7022A6FF-8328-4857-8FEF-314D0DD72C14}"/>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31976" y="-29344"/>
            <a:ext cx="708788" cy="749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Meatball_(HQ_ppt no shadow).png">
            <a:extLst>
              <a:ext uri="{FF2B5EF4-FFF2-40B4-BE49-F238E27FC236}">
                <a16:creationId xmlns:a16="http://schemas.microsoft.com/office/drawing/2014/main" id="{CF7743C6-0C22-47BE-B6D3-18F2C1DFF8B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8251" y="41779"/>
            <a:ext cx="795344" cy="61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4">
            <a:extLst>
              <a:ext uri="{FF2B5EF4-FFF2-40B4-BE49-F238E27FC236}">
                <a16:creationId xmlns:a16="http://schemas.microsoft.com/office/drawing/2014/main" id="{4B8AFC9B-8F47-402F-A2B6-8063FA2E9A46}"/>
              </a:ext>
            </a:extLst>
          </p:cNvPr>
          <p:cNvSpPr>
            <a:spLocks noGrp="1"/>
          </p:cNvSpPr>
          <p:nvPr>
            <p:ph type="ftr" sz="quarter" idx="3"/>
          </p:nvPr>
        </p:nvSpPr>
        <p:spPr>
          <a:xfrm>
            <a:off x="3866607" y="6591483"/>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35025063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4469980" cy="330201"/>
          </a:xfrm>
          <a:prstGeom prst="rect">
            <a:avLst/>
          </a:prstGeom>
        </p:spPr>
        <p:txBody>
          <a:bodyPr>
            <a:noAutofit/>
          </a:bodyPr>
          <a:lstStyle>
            <a:lvl1pPr>
              <a:defRPr sz="20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37341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7628466" y="6065134"/>
            <a:ext cx="4334933" cy="564266"/>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
        <p:nvSpPr>
          <p:cNvPr id="7" name="Footer Placeholder 4">
            <a:extLst>
              <a:ext uri="{FF2B5EF4-FFF2-40B4-BE49-F238E27FC236}">
                <a16:creationId xmlns:a16="http://schemas.microsoft.com/office/drawing/2014/main" id="{5BE48E20-EBD7-48B1-81B0-3051BE895AE9}"/>
              </a:ext>
            </a:extLst>
          </p:cNvPr>
          <p:cNvSpPr>
            <a:spLocks noGrp="1"/>
          </p:cNvSpPr>
          <p:nvPr>
            <p:ph type="ftr" sz="quarter" idx="3"/>
          </p:nvPr>
        </p:nvSpPr>
        <p:spPr>
          <a:xfrm>
            <a:off x="7628466" y="6550710"/>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1043626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
        <p:nvSpPr>
          <p:cNvPr id="5" name="Footer Placeholder 4">
            <a:extLst>
              <a:ext uri="{FF2B5EF4-FFF2-40B4-BE49-F238E27FC236}">
                <a16:creationId xmlns:a16="http://schemas.microsoft.com/office/drawing/2014/main" id="{5CE85A3E-3C94-4287-9ACC-B1F3BEE82B50}"/>
              </a:ext>
            </a:extLst>
          </p:cNvPr>
          <p:cNvSpPr>
            <a:spLocks noGrp="1"/>
          </p:cNvSpPr>
          <p:nvPr>
            <p:ph type="ftr" sz="quarter" idx="3"/>
          </p:nvPr>
        </p:nvSpPr>
        <p:spPr>
          <a:xfrm>
            <a:off x="3866607" y="6547948"/>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675192452"/>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354B6C38-EC99-4DD3-8D13-0F4A41F99394}"/>
              </a:ext>
            </a:extLst>
          </p:cNvPr>
          <p:cNvSpPr>
            <a:spLocks noGrp="1"/>
          </p:cNvSpPr>
          <p:nvPr>
            <p:ph type="ftr" sz="quarter" idx="3"/>
          </p:nvPr>
        </p:nvSpPr>
        <p:spPr>
          <a:xfrm>
            <a:off x="3866607" y="6574070"/>
            <a:ext cx="4441370" cy="365125"/>
          </a:xfrm>
          <a:prstGeom prst="rect">
            <a:avLst/>
          </a:prstGeom>
        </p:spPr>
        <p:txBody>
          <a:bodyPr vert="horz" lIns="91440" tIns="45720" rIns="91440" bIns="45720" rtlCol="0" anchor="ctr"/>
          <a:lstStyle>
            <a:lvl1pPr algn="ctr">
              <a:defRPr sz="800">
                <a:solidFill>
                  <a:schemeClr val="tx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2936934363"/>
      </p:ext>
    </p:extLst>
  </p:cSld>
  <p:clrMapOvr>
    <a:masterClrMapping/>
  </p:clrMapOvr>
  <p:transition spd="med" advClick="0"/>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2_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
        <p:nvSpPr>
          <p:cNvPr id="5" name="Footer Placeholder 4">
            <a:extLst>
              <a:ext uri="{FF2B5EF4-FFF2-40B4-BE49-F238E27FC236}">
                <a16:creationId xmlns:a16="http://schemas.microsoft.com/office/drawing/2014/main" id="{CE7E07DC-FD1F-4D71-A741-DD990630DC3F}"/>
              </a:ext>
            </a:extLst>
          </p:cNvPr>
          <p:cNvSpPr>
            <a:spLocks noGrp="1"/>
          </p:cNvSpPr>
          <p:nvPr>
            <p:ph type="ftr" sz="quarter" idx="3"/>
          </p:nvPr>
        </p:nvSpPr>
        <p:spPr>
          <a:xfrm>
            <a:off x="3866607" y="6556649"/>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3510401970"/>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userDrawn="1">
  <p:cSld name="8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11591632" y="6457947"/>
            <a:ext cx="556491" cy="365125"/>
          </a:xfrm>
        </p:spPr>
        <p:txBody>
          <a:bodyPr/>
          <a:lstStyle>
            <a:lvl1pPr>
              <a:defRPr>
                <a:solidFill>
                  <a:srgbClr val="65CBF9"/>
                </a:solidFill>
              </a:defRPr>
            </a:lvl1pPr>
          </a:lstStyle>
          <a:p>
            <a:fld id="{2E8C51FE-49D9-314D-9957-ABBF7DDE8782}" type="slidenum">
              <a:rPr lang="en-US" smtClean="0"/>
              <a:pPr/>
              <a:t>‹#›</a:t>
            </a:fld>
            <a:endParaRPr lang="en-US" dirty="0"/>
          </a:p>
        </p:txBody>
      </p:sp>
      <p:sp>
        <p:nvSpPr>
          <p:cNvPr id="7" name="TextBox 6">
            <a:extLst>
              <a:ext uri="{FF2B5EF4-FFF2-40B4-BE49-F238E27FC236}">
                <a16:creationId xmlns:a16="http://schemas.microsoft.com/office/drawing/2014/main" id="{C76D4026-CF64-D042-97C7-E766CDDFCCF2}"/>
              </a:ext>
            </a:extLst>
          </p:cNvPr>
          <p:cNvSpPr txBox="1"/>
          <p:nvPr userDrawn="1"/>
        </p:nvSpPr>
        <p:spPr>
          <a:xfrm>
            <a:off x="4100192" y="6503762"/>
            <a:ext cx="3982500" cy="276999"/>
          </a:xfrm>
          <a:prstGeom prst="rect">
            <a:avLst/>
          </a:prstGeom>
          <a:noFill/>
        </p:spPr>
        <p:txBody>
          <a:bodyPr wrap="none" rtlCol="0">
            <a:spAutoFit/>
          </a:bodyPr>
          <a:lstStyle/>
          <a:p>
            <a:r>
              <a:rPr lang="en-US" sz="1200" b="1" dirty="0">
                <a:solidFill>
                  <a:srgbClr val="FF0000"/>
                </a:solidFill>
                <a:latin typeface="Arial"/>
                <a:cs typeface="Arial"/>
              </a:rPr>
              <a:t>NASA INTERNAL USE ONLY – DO NOT DISTRIBUTE</a:t>
            </a:r>
          </a:p>
        </p:txBody>
      </p:sp>
      <p:sp>
        <p:nvSpPr>
          <p:cNvPr id="5" name="Title Placeholder 3">
            <a:extLst>
              <a:ext uri="{FF2B5EF4-FFF2-40B4-BE49-F238E27FC236}">
                <a16:creationId xmlns:a16="http://schemas.microsoft.com/office/drawing/2014/main" id="{B0E02028-3ED5-CD48-B7E1-6F5464D79190}"/>
              </a:ext>
            </a:extLst>
          </p:cNvPr>
          <p:cNvSpPr>
            <a:spLocks noGrp="1"/>
          </p:cNvSpPr>
          <p:nvPr>
            <p:ph type="title"/>
          </p:nvPr>
        </p:nvSpPr>
        <p:spPr>
          <a:xfrm>
            <a:off x="253974" y="234185"/>
            <a:ext cx="7833385" cy="680216"/>
          </a:xfrm>
          <a:prstGeom prst="rect">
            <a:avLst/>
          </a:prstGeom>
        </p:spPr>
        <p:txBody>
          <a:bodyPr vert="horz" lIns="91440" tIns="45720" rIns="91440" bIns="45720" rtlCol="0" anchor="ctr">
            <a:normAutofit/>
          </a:bodyPr>
          <a:lstStyle>
            <a:lvl1pPr>
              <a:defRPr sz="3200">
                <a:solidFill>
                  <a:schemeClr val="bg1"/>
                </a:solidFill>
              </a:defRPr>
            </a:lvl1pPr>
          </a:lstStyle>
          <a:p>
            <a:r>
              <a:rPr lang="en-US" dirty="0"/>
              <a:t>Click to edit Master title style</a:t>
            </a:r>
          </a:p>
        </p:txBody>
      </p:sp>
      <p:sp>
        <p:nvSpPr>
          <p:cNvPr id="8" name="Footer Placeholder 4">
            <a:extLst>
              <a:ext uri="{FF2B5EF4-FFF2-40B4-BE49-F238E27FC236}">
                <a16:creationId xmlns:a16="http://schemas.microsoft.com/office/drawing/2014/main" id="{266D3A18-4DFF-442B-AA86-566D6371082C}"/>
              </a:ext>
            </a:extLst>
          </p:cNvPr>
          <p:cNvSpPr>
            <a:spLocks noGrp="1"/>
          </p:cNvSpPr>
          <p:nvPr>
            <p:ph type="ftr" sz="quarter" idx="3"/>
          </p:nvPr>
        </p:nvSpPr>
        <p:spPr>
          <a:xfrm>
            <a:off x="3866607" y="6591488"/>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1935468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1" i="0" u="none" strike="noStrike" kern="1200" cap="none" spc="0" normalizeH="0" baseline="0" noProof="0" smtClean="0">
                <a:ln>
                  <a:noFill/>
                </a:ln>
                <a:solidFill>
                  <a:prstClr val="white"/>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x-none" sz="1200" b="1"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4469980" cy="330201"/>
          </a:xfrm>
          <a:prstGeom prst="rect">
            <a:avLst/>
          </a:prstGeom>
        </p:spPr>
        <p:txBody>
          <a:bodyPr>
            <a:noAutofit/>
          </a:bodyPr>
          <a:lstStyle>
            <a:lvl1pPr>
              <a:defRPr sz="20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37341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7628466" y="6065134"/>
            <a:ext cx="4334933" cy="564266"/>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
        <p:nvSpPr>
          <p:cNvPr id="6" name="Footer Placeholder 4">
            <a:extLst>
              <a:ext uri="{FF2B5EF4-FFF2-40B4-BE49-F238E27FC236}">
                <a16:creationId xmlns:a16="http://schemas.microsoft.com/office/drawing/2014/main" id="{8C1CBDBB-5191-4CB6-BE5D-BA34EE2AAC9A}"/>
              </a:ext>
            </a:extLst>
          </p:cNvPr>
          <p:cNvSpPr>
            <a:spLocks noGrp="1"/>
          </p:cNvSpPr>
          <p:nvPr>
            <p:ph type="ftr" sz="quarter" idx="3"/>
          </p:nvPr>
        </p:nvSpPr>
        <p:spPr>
          <a:xfrm>
            <a:off x="3866607" y="6547944"/>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Tree>
    <p:extLst>
      <p:ext uri="{BB962C8B-B14F-4D97-AF65-F5344CB8AC3E}">
        <p14:creationId xmlns:p14="http://schemas.microsoft.com/office/powerpoint/2010/main" val="14422575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4929314"/>
      </p:ext>
    </p:extLst>
  </p:cSld>
  <p:clrMapOvr>
    <a:masterClrMapping/>
  </p:clrMapOvr>
  <p:transition spd="med" advClick="0"/>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3_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2250529357"/>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9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11591632" y="6457947"/>
            <a:ext cx="556491" cy="365125"/>
          </a:xfrm>
        </p:spPr>
        <p:txBody>
          <a:bodyPr/>
          <a:lstStyle>
            <a:lvl1pPr>
              <a:defRPr>
                <a:solidFill>
                  <a:srgbClr val="65CBF9"/>
                </a:solidFill>
              </a:defRPr>
            </a:lvl1pPr>
          </a:lstStyle>
          <a:p>
            <a:fld id="{2E8C51FE-49D9-314D-9957-ABBF7DDE8782}" type="slidenum">
              <a:rPr lang="en-US" smtClean="0"/>
              <a:pPr/>
              <a:t>‹#›</a:t>
            </a:fld>
            <a:endParaRPr lang="en-US" dirty="0"/>
          </a:p>
        </p:txBody>
      </p:sp>
      <p:sp>
        <p:nvSpPr>
          <p:cNvPr id="7" name="TextBox 6">
            <a:extLst>
              <a:ext uri="{FF2B5EF4-FFF2-40B4-BE49-F238E27FC236}">
                <a16:creationId xmlns:a16="http://schemas.microsoft.com/office/drawing/2014/main" id="{C76D4026-CF64-D042-97C7-E766CDDFCCF2}"/>
              </a:ext>
            </a:extLst>
          </p:cNvPr>
          <p:cNvSpPr txBox="1"/>
          <p:nvPr userDrawn="1"/>
        </p:nvSpPr>
        <p:spPr>
          <a:xfrm>
            <a:off x="4100192" y="6503762"/>
            <a:ext cx="3982500" cy="276999"/>
          </a:xfrm>
          <a:prstGeom prst="rect">
            <a:avLst/>
          </a:prstGeom>
          <a:noFill/>
        </p:spPr>
        <p:txBody>
          <a:bodyPr wrap="none" rtlCol="0">
            <a:spAutoFit/>
          </a:bodyPr>
          <a:lstStyle/>
          <a:p>
            <a:r>
              <a:rPr lang="en-US" sz="1200" b="1" dirty="0">
                <a:solidFill>
                  <a:srgbClr val="FF0000"/>
                </a:solidFill>
                <a:latin typeface="Arial"/>
                <a:cs typeface="Arial"/>
              </a:rPr>
              <a:t>NASA INTERNAL USE ONLY – DO NOT DISTRIBUTE</a:t>
            </a:r>
          </a:p>
        </p:txBody>
      </p:sp>
      <p:sp>
        <p:nvSpPr>
          <p:cNvPr id="5" name="Title Placeholder 3">
            <a:extLst>
              <a:ext uri="{FF2B5EF4-FFF2-40B4-BE49-F238E27FC236}">
                <a16:creationId xmlns:a16="http://schemas.microsoft.com/office/drawing/2014/main" id="{B0E02028-3ED5-CD48-B7E1-6F5464D79190}"/>
              </a:ext>
            </a:extLst>
          </p:cNvPr>
          <p:cNvSpPr>
            <a:spLocks noGrp="1"/>
          </p:cNvSpPr>
          <p:nvPr>
            <p:ph type="title"/>
          </p:nvPr>
        </p:nvSpPr>
        <p:spPr>
          <a:xfrm>
            <a:off x="253974" y="234185"/>
            <a:ext cx="7833385" cy="680216"/>
          </a:xfrm>
          <a:prstGeom prst="rect">
            <a:avLst/>
          </a:prstGeom>
        </p:spPr>
        <p:txBody>
          <a:bodyPr vert="horz" lIns="91440" tIns="45720" rIns="91440" bIns="45720" rtlCol="0" anchor="ctr">
            <a:normAutofit/>
          </a:bodyPr>
          <a:lstStyle>
            <a:lvl1pPr>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76303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3_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200" b="1" i="0" u="none" strike="noStrike" kern="1200" cap="none" spc="0" normalizeH="0" baseline="0" noProof="0" smtClean="0">
                <a:ln>
                  <a:noFill/>
                </a:ln>
                <a:solidFill>
                  <a:prstClr val="white"/>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x-none" sz="1200" b="1"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4469980" cy="330201"/>
          </a:xfrm>
          <a:prstGeom prst="rect">
            <a:avLst/>
          </a:prstGeom>
        </p:spPr>
        <p:txBody>
          <a:bodyPr>
            <a:noAutofit/>
          </a:bodyPr>
          <a:lstStyle>
            <a:lvl1pPr>
              <a:defRPr sz="20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37341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7628466" y="6065134"/>
            <a:ext cx="4334933" cy="564266"/>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Tree>
    <p:extLst>
      <p:ext uri="{BB962C8B-B14F-4D97-AF65-F5344CB8AC3E}">
        <p14:creationId xmlns:p14="http://schemas.microsoft.com/office/powerpoint/2010/main" val="26444093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BFBE5AC-E991-4B31-99AC-0BC38ECCC4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
            <a:ext cx="12192000" cy="720436"/>
          </a:xfrm>
          <a:prstGeom prst="rect">
            <a:avLst/>
          </a:prstGeom>
        </p:spPr>
      </p:pic>
      <p:sp>
        <p:nvSpPr>
          <p:cNvPr id="5" name="Line 5">
            <a:extLst>
              <a:ext uri="{FF2B5EF4-FFF2-40B4-BE49-F238E27FC236}">
                <a16:creationId xmlns:a16="http://schemas.microsoft.com/office/drawing/2014/main" id="{BFC63889-BD06-4C7E-815D-0D7DF14023CA}"/>
              </a:ext>
            </a:extLst>
          </p:cNvPr>
          <p:cNvSpPr>
            <a:spLocks noChangeShapeType="1"/>
          </p:cNvSpPr>
          <p:nvPr/>
        </p:nvSpPr>
        <p:spPr bwMode="auto">
          <a:xfrm flipH="1">
            <a:off x="514351" y="6611648"/>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p:nvSpPr>
          <p:cNvPr id="6" name="Rectangle 6">
            <a:extLst>
              <a:ext uri="{FF2B5EF4-FFF2-40B4-BE49-F238E27FC236}">
                <a16:creationId xmlns:a16="http://schemas.microsoft.com/office/drawing/2014/main" id="{CFDA3C9D-EE9F-4CF4-BF83-13E6BC7C28AB}"/>
              </a:ext>
            </a:extLst>
          </p:cNvPr>
          <p:cNvSpPr>
            <a:spLocks noChangeArrowheads="1"/>
          </p:cNvSpPr>
          <p:nvPr/>
        </p:nvSpPr>
        <p:spPr bwMode="auto">
          <a:xfrm>
            <a:off x="495301" y="6611649"/>
            <a:ext cx="905698" cy="243656"/>
          </a:xfrm>
          <a:prstGeom prst="rect">
            <a:avLst/>
          </a:prstGeom>
          <a:noFill/>
          <a:ln>
            <a:noFill/>
          </a:ln>
        </p:spPr>
        <p:txBody>
          <a:bodyPr wrap="none" lIns="90488" tIns="44450" rIns="90488" bIns="44450">
            <a:spAutoFit/>
          </a:bodyPr>
          <a:lstStyle>
            <a:lvl1pPr>
              <a:defRPr sz="1400">
                <a:solidFill>
                  <a:schemeClr val="tx1"/>
                </a:solidFill>
                <a:latin typeface="Arial" panose="020B0604020202020204" pitchFamily="34" charset="0"/>
                <a:ea typeface="ヒラギノ角ゴ Pro W3" charset="-128"/>
              </a:defRPr>
            </a:lvl1pPr>
            <a:lvl2pPr marL="742950" indent="-285750">
              <a:defRPr sz="1400">
                <a:solidFill>
                  <a:schemeClr val="tx1"/>
                </a:solidFill>
                <a:latin typeface="Arial" panose="020B0604020202020204" pitchFamily="34" charset="0"/>
                <a:ea typeface="ヒラギノ角ゴ Pro W3" charset="-128"/>
              </a:defRPr>
            </a:lvl2pPr>
            <a:lvl3pPr marL="1143000" indent="-228600">
              <a:defRPr sz="1400">
                <a:solidFill>
                  <a:schemeClr val="tx1"/>
                </a:solidFill>
                <a:latin typeface="Arial" panose="020B0604020202020204" pitchFamily="34" charset="0"/>
                <a:ea typeface="ヒラギノ角ゴ Pro W3" charset="-128"/>
              </a:defRPr>
            </a:lvl3pPr>
            <a:lvl4pPr marL="1600200" indent="-228600">
              <a:defRPr sz="1400">
                <a:solidFill>
                  <a:schemeClr val="tx1"/>
                </a:solidFill>
                <a:latin typeface="Arial" panose="020B0604020202020204" pitchFamily="34" charset="0"/>
                <a:ea typeface="ヒラギノ角ゴ Pro W3" charset="-128"/>
              </a:defRPr>
            </a:lvl4pPr>
            <a:lvl5pPr marL="2057400" indent="-228600">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9pPr>
          </a:lstStyle>
          <a:p>
            <a:pPr>
              <a:defRPr/>
            </a:pPr>
            <a:r>
              <a:rPr lang="en-US" altLang="en-US" sz="1000" dirty="0"/>
              <a:t>Page No. </a:t>
            </a:r>
            <a:fld id="{8D1028CC-C993-4706-8BF4-9E8A5CAE8150}" type="slidenum">
              <a:rPr lang="en-US" altLang="en-US" sz="1000" smtClean="0"/>
              <a:pPr>
                <a:defRPr/>
              </a:pPr>
              <a:t>‹#›</a:t>
            </a:fld>
            <a:endParaRPr lang="en-US" altLang="en-US" sz="1000" dirty="0"/>
          </a:p>
        </p:txBody>
      </p:sp>
      <p:sp>
        <p:nvSpPr>
          <p:cNvPr id="8" name="Rectangle 154">
            <a:extLst>
              <a:ext uri="{FF2B5EF4-FFF2-40B4-BE49-F238E27FC236}">
                <a16:creationId xmlns:a16="http://schemas.microsoft.com/office/drawing/2014/main" id="{0A5902F1-E39F-47C1-9A38-D64EB8A5F8AA}"/>
              </a:ext>
            </a:extLst>
          </p:cNvPr>
          <p:cNvSpPr>
            <a:spLocks noChangeArrowheads="1"/>
          </p:cNvSpPr>
          <p:nvPr userDrawn="1"/>
        </p:nvSpPr>
        <p:spPr bwMode="auto">
          <a:xfrm>
            <a:off x="10972913" y="6611649"/>
            <a:ext cx="535404" cy="243656"/>
          </a:xfrm>
          <a:prstGeom prst="rect">
            <a:avLst/>
          </a:prstGeom>
          <a:noFill/>
          <a:ln>
            <a:noFill/>
          </a:ln>
        </p:spPr>
        <p:txBody>
          <a:bodyPr wrap="none" lIns="90488" tIns="44450" rIns="90488" bIns="44450">
            <a:spAutoFit/>
          </a:bodyPr>
          <a:lstStyle>
            <a:lvl1pPr>
              <a:spcBef>
                <a:spcPct val="50000"/>
              </a:spcBef>
              <a:defRPr sz="1400">
                <a:solidFill>
                  <a:schemeClr val="tx1"/>
                </a:solidFill>
                <a:latin typeface="Arial" panose="020B0604020202020204" pitchFamily="34" charset="0"/>
                <a:ea typeface="ヒラギノ角ゴ Pro W3" charset="-128"/>
              </a:defRPr>
            </a:lvl1pPr>
            <a:lvl2pPr marL="742950" indent="-285750">
              <a:spcBef>
                <a:spcPct val="50000"/>
              </a:spcBef>
              <a:defRPr sz="1400">
                <a:solidFill>
                  <a:schemeClr val="tx1"/>
                </a:solidFill>
                <a:latin typeface="Arial" panose="020B0604020202020204" pitchFamily="34" charset="0"/>
                <a:ea typeface="ヒラギノ角ゴ Pro W3" charset="-128"/>
              </a:defRPr>
            </a:lvl2pPr>
            <a:lvl3pPr marL="1143000" indent="-228600">
              <a:spcBef>
                <a:spcPct val="50000"/>
              </a:spcBef>
              <a:defRPr sz="1400">
                <a:solidFill>
                  <a:schemeClr val="tx1"/>
                </a:solidFill>
                <a:latin typeface="Arial" panose="020B0604020202020204" pitchFamily="34" charset="0"/>
                <a:ea typeface="ヒラギノ角ゴ Pro W3" charset="-128"/>
              </a:defRPr>
            </a:lvl3pPr>
            <a:lvl4pPr marL="1600200" indent="-228600">
              <a:spcBef>
                <a:spcPct val="50000"/>
              </a:spcBef>
              <a:defRPr sz="1400">
                <a:solidFill>
                  <a:schemeClr val="tx1"/>
                </a:solidFill>
                <a:latin typeface="Arial" panose="020B0604020202020204" pitchFamily="34" charset="0"/>
                <a:ea typeface="ヒラギノ角ゴ Pro W3" charset="-128"/>
              </a:defRPr>
            </a:lvl4pPr>
            <a:lvl5pPr marL="2057400" indent="-228600">
              <a:spcBef>
                <a:spcPct val="50000"/>
              </a:spcBef>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50000"/>
              </a:spcBef>
              <a:spcAft>
                <a:spcPct val="0"/>
              </a:spcAft>
              <a:defRPr sz="1400">
                <a:solidFill>
                  <a:schemeClr val="tx1"/>
                </a:solidFill>
                <a:latin typeface="Arial" panose="020B0604020202020204" pitchFamily="34" charset="0"/>
                <a:ea typeface="ヒラギノ角ゴ Pro W3" charset="-128"/>
              </a:defRPr>
            </a:lvl9pPr>
          </a:lstStyle>
          <a:p>
            <a:pPr algn="r">
              <a:spcBef>
                <a:spcPct val="0"/>
              </a:spcBef>
              <a:defRPr/>
            </a:pPr>
            <a:r>
              <a:rPr lang="en-US" altLang="en-US" sz="1000" dirty="0">
                <a:solidFill>
                  <a:schemeClr val="tx1"/>
                </a:solidFill>
              </a:rPr>
              <a:t>2/9/23</a:t>
            </a:r>
          </a:p>
        </p:txBody>
      </p:sp>
      <p:sp>
        <p:nvSpPr>
          <p:cNvPr id="10" name="Line 5">
            <a:extLst>
              <a:ext uri="{FF2B5EF4-FFF2-40B4-BE49-F238E27FC236}">
                <a16:creationId xmlns:a16="http://schemas.microsoft.com/office/drawing/2014/main" id="{6C68E288-B99F-4247-861C-E3EDB3E7148A}"/>
              </a:ext>
            </a:extLst>
          </p:cNvPr>
          <p:cNvSpPr>
            <a:spLocks noChangeShapeType="1"/>
          </p:cNvSpPr>
          <p:nvPr/>
        </p:nvSpPr>
        <p:spPr bwMode="auto">
          <a:xfrm flipH="1">
            <a:off x="514351" y="6611648"/>
            <a:ext cx="11059583"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400"/>
          </a:p>
        </p:txBody>
      </p:sp>
      <p:sp useBgFill="1">
        <p:nvSpPr>
          <p:cNvPr id="3" name="Content Placeholder 2"/>
          <p:cNvSpPr>
            <a:spLocks noGrp="1"/>
          </p:cNvSpPr>
          <p:nvPr>
            <p:ph idx="1"/>
          </p:nvPr>
        </p:nvSpPr>
        <p:spPr>
          <a:xfrm>
            <a:off x="325966" y="1056459"/>
            <a:ext cx="11370733" cy="5086350"/>
          </a:xfrm>
        </p:spPr>
        <p:txBody>
          <a:bodyPr/>
          <a:lstStyle>
            <a:lvl2pPr marL="857250" indent="-342900">
              <a:buFont typeface="Arial" panose="020B0604020202020204" pitchFamily="34" charset="0"/>
              <a:buChar char="–"/>
              <a:defRPr/>
            </a:lvl2pPr>
            <a:lvl3pPr marL="1200150" indent="-285750">
              <a:buFont typeface="Arial" panose="020B0604020202020204" pitchFamily="34" charset="0"/>
              <a:buChar char="•"/>
              <a:defRPr/>
            </a:lvl3pPr>
            <a:lvl4pPr marL="1600200" indent="-285750">
              <a:buFont typeface="Arial" panose="020B0604020202020204" pitchFamily="34" charset="0"/>
              <a:buChar char="–"/>
              <a:defRPr baseline="0"/>
            </a:lvl4pPr>
            <a:lvl5pPr marL="1771650" indent="-171450">
              <a:buFont typeface="Arial" panose="020B0604020202020204" pitchFamily="34" charset="0"/>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22" descr="Logo&#10;&#10;Description automatically generated">
            <a:extLst>
              <a:ext uri="{FF2B5EF4-FFF2-40B4-BE49-F238E27FC236}">
                <a16:creationId xmlns:a16="http://schemas.microsoft.com/office/drawing/2014/main" id="{7022A6FF-8328-4857-8FEF-314D0DD72C14}"/>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31976" y="-29344"/>
            <a:ext cx="708788" cy="749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4" descr="Meatball_(HQ_ppt no shadow).png">
            <a:extLst>
              <a:ext uri="{FF2B5EF4-FFF2-40B4-BE49-F238E27FC236}">
                <a16:creationId xmlns:a16="http://schemas.microsoft.com/office/drawing/2014/main" id="{CF7743C6-0C22-47BE-B6D3-18F2C1DFF8B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8251" y="41779"/>
            <a:ext cx="795344" cy="61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a:extLst>
              <a:ext uri="{FF2B5EF4-FFF2-40B4-BE49-F238E27FC236}">
                <a16:creationId xmlns:a16="http://schemas.microsoft.com/office/drawing/2014/main" id="{8C0A907D-BEBF-4017-80D5-762B626D4543}"/>
              </a:ext>
            </a:extLst>
          </p:cNvPr>
          <p:cNvSpPr>
            <a:spLocks noChangeArrowheads="1"/>
          </p:cNvSpPr>
          <p:nvPr userDrawn="1"/>
        </p:nvSpPr>
        <p:spPr bwMode="auto">
          <a:xfrm>
            <a:off x="637116" y="6612119"/>
            <a:ext cx="11059583" cy="246221"/>
          </a:xfrm>
          <a:prstGeom prst="rect">
            <a:avLst/>
          </a:prstGeom>
          <a:noFill/>
          <a:ln>
            <a:noFill/>
          </a:ln>
        </p:spPr>
        <p:txBody>
          <a:bodyPr wrap="square">
            <a:spAutoFit/>
          </a:bodyPr>
          <a:lstStyle>
            <a:lvl1pPr>
              <a:defRPr sz="1400">
                <a:solidFill>
                  <a:schemeClr val="tx1"/>
                </a:solidFill>
                <a:latin typeface="Arial" panose="020B0604020202020204" pitchFamily="34" charset="0"/>
                <a:ea typeface="ヒラギノ角ゴ Pro W3" charset="-128"/>
              </a:defRPr>
            </a:lvl1pPr>
            <a:lvl2pPr marL="742950" indent="-285750">
              <a:defRPr sz="1400">
                <a:solidFill>
                  <a:schemeClr val="tx1"/>
                </a:solidFill>
                <a:latin typeface="Arial" panose="020B0604020202020204" pitchFamily="34" charset="0"/>
                <a:ea typeface="ヒラギノ角ゴ Pro W3" charset="-128"/>
              </a:defRPr>
            </a:lvl2pPr>
            <a:lvl3pPr marL="1143000" indent="-228600">
              <a:defRPr sz="1400">
                <a:solidFill>
                  <a:schemeClr val="tx1"/>
                </a:solidFill>
                <a:latin typeface="Arial" panose="020B0604020202020204" pitchFamily="34" charset="0"/>
                <a:ea typeface="ヒラギノ角ゴ Pro W3" charset="-128"/>
              </a:defRPr>
            </a:lvl3pPr>
            <a:lvl4pPr marL="1600200" indent="-228600">
              <a:defRPr sz="1400">
                <a:solidFill>
                  <a:schemeClr val="tx1"/>
                </a:solidFill>
                <a:latin typeface="Arial" panose="020B0604020202020204" pitchFamily="34" charset="0"/>
                <a:ea typeface="ヒラギノ角ゴ Pro W3" charset="-128"/>
              </a:defRPr>
            </a:lvl4pPr>
            <a:lvl5pPr marL="2057400" indent="-228600">
              <a:defRPr sz="1400">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ヒラギノ角ゴ Pro W3" charset="-128"/>
              </a:defRPr>
            </a:lvl9pPr>
          </a:lstStyle>
          <a:p>
            <a:pPr algn="ctr">
              <a:defRPr/>
            </a:pPr>
            <a:r>
              <a:rPr lang="en-US" sz="1000" b="1" i="0" kern="1200" dirty="0">
                <a:solidFill>
                  <a:schemeClr val="tx1"/>
                </a:solidFill>
                <a:effectLst/>
                <a:latin typeface="Arial" panose="020B0604020202020204" pitchFamily="34" charset="0"/>
                <a:ea typeface="ヒラギノ角ゴ Pro W3" charset="-128"/>
                <a:cs typeface="+mn-cs"/>
              </a:rPr>
              <a:t>This document has NOT been reviewed for compliance with ITAR or EAR and may be export-controlled. </a:t>
            </a:r>
            <a:endParaRPr lang="en-US" altLang="en-US" sz="1000" b="1" dirty="0">
              <a:solidFill>
                <a:schemeClr val="tx1"/>
              </a:solidFill>
            </a:endParaRPr>
          </a:p>
        </p:txBody>
      </p:sp>
    </p:spTree>
    <p:extLst>
      <p:ext uri="{BB962C8B-B14F-4D97-AF65-F5344CB8AC3E}">
        <p14:creationId xmlns:p14="http://schemas.microsoft.com/office/powerpoint/2010/main" val="3701472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4_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4469980" cy="330201"/>
          </a:xfrm>
          <a:prstGeom prst="rect">
            <a:avLst/>
          </a:prstGeom>
        </p:spPr>
        <p:txBody>
          <a:bodyPr>
            <a:noAutofit/>
          </a:bodyPr>
          <a:lstStyle>
            <a:lvl1pPr>
              <a:defRPr sz="20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37341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7628466" y="6065134"/>
            <a:ext cx="4334933" cy="564266"/>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
        <p:nvSpPr>
          <p:cNvPr id="8" name="TextBox 7">
            <a:extLst>
              <a:ext uri="{FF2B5EF4-FFF2-40B4-BE49-F238E27FC236}">
                <a16:creationId xmlns:a16="http://schemas.microsoft.com/office/drawing/2014/main" id="{F1C9C9B0-2FB4-4A60-B3D4-60A52316C5AF}"/>
              </a:ext>
            </a:extLst>
          </p:cNvPr>
          <p:cNvSpPr txBox="1"/>
          <p:nvPr userDrawn="1"/>
        </p:nvSpPr>
        <p:spPr>
          <a:xfrm>
            <a:off x="6143106" y="6606315"/>
            <a:ext cx="5976851" cy="253916"/>
          </a:xfrm>
          <a:prstGeom prst="rect">
            <a:avLst/>
          </a:prstGeom>
          <a:noFill/>
        </p:spPr>
        <p:txBody>
          <a:bodyPr wrap="square">
            <a:spAutoFit/>
          </a:bodyPr>
          <a:lstStyle/>
          <a:p>
            <a:r>
              <a:rPr lang="en-US" sz="1050" b="1" i="0" dirty="0">
                <a:solidFill>
                  <a:srgbClr val="FF0000"/>
                </a:solidFill>
                <a:effectLst/>
                <a:latin typeface="-apple-system"/>
              </a:rPr>
              <a:t> </a:t>
            </a:r>
            <a:r>
              <a:rPr lang="en-US" sz="1050" b="0" i="0" dirty="0">
                <a:solidFill>
                  <a:srgbClr val="FF0000"/>
                </a:solidFill>
                <a:effectLst/>
                <a:latin typeface="-apple-system"/>
              </a:rPr>
              <a:t>This document has NOT been reviewed for compliance with ITAR or EAR, and may be export-controlled.</a:t>
            </a:r>
            <a:endParaRPr lang="en-US" sz="1050" dirty="0">
              <a:solidFill>
                <a:srgbClr val="FF0000"/>
              </a:solidFill>
            </a:endParaRPr>
          </a:p>
        </p:txBody>
      </p:sp>
    </p:spTree>
    <p:extLst>
      <p:ext uri="{BB962C8B-B14F-4D97-AF65-F5344CB8AC3E}">
        <p14:creationId xmlns:p14="http://schemas.microsoft.com/office/powerpoint/2010/main" val="122170814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99297-5A05-5DE7-D828-4053E8BEF459}"/>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5F503F08-2B8C-6A87-8799-EECDAE26FA70}"/>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5354497"/>
      </p:ext>
    </p:extLst>
  </p:cSld>
  <p:clrMapOvr>
    <a:masterClrMapping/>
  </p:clrMapOvr>
  <p:hf sldNum="0"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7583D-061B-11EA-6376-67EDF8811CC2}"/>
              </a:ext>
            </a:extLst>
          </p:cNvPr>
          <p:cNvSpPr txBox="1">
            <a:spLocks noGrp="1"/>
          </p:cNvSpPr>
          <p:nvPr>
            <p:ph type="title"/>
          </p:nvPr>
        </p:nvSpPr>
        <p:spPr>
          <a:xfrm>
            <a:off x="963082" y="4406905"/>
            <a:ext cx="10363196" cy="1362071"/>
          </a:xfrm>
        </p:spPr>
        <p:txBody>
          <a:bodyPr anchor="t"/>
          <a:lstStyle>
            <a:lvl1pPr>
              <a:defRPr sz="4000" cap="all"/>
            </a:lvl1pPr>
          </a:lstStyle>
          <a:p>
            <a:pPr lvl="0"/>
            <a:r>
              <a:rPr lang="en-US"/>
              <a:t>Click to edit Master title style</a:t>
            </a:r>
          </a:p>
        </p:txBody>
      </p:sp>
      <p:sp>
        <p:nvSpPr>
          <p:cNvPr id="3" name="Text Placeholder 2">
            <a:extLst>
              <a:ext uri="{FF2B5EF4-FFF2-40B4-BE49-F238E27FC236}">
                <a16:creationId xmlns:a16="http://schemas.microsoft.com/office/drawing/2014/main" id="{EF756A64-8B60-A0F1-FF67-C226D7CD0753}"/>
              </a:ext>
            </a:extLst>
          </p:cNvPr>
          <p:cNvSpPr txBox="1">
            <a:spLocks noGrp="1"/>
          </p:cNvSpPr>
          <p:nvPr>
            <p:ph type="body" idx="1"/>
          </p:nvPr>
        </p:nvSpPr>
        <p:spPr>
          <a:xfrm>
            <a:off x="963082" y="2906713"/>
            <a:ext cx="10363196" cy="1500182"/>
          </a:xfrm>
        </p:spPr>
        <p:txBody>
          <a:bodyPr anchor="b"/>
          <a:lstStyle>
            <a:lvl1pPr marL="0" indent="0">
              <a:buNone/>
              <a:defRPr>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5926992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1E9CC-2407-330F-3B2B-4ED8E12B49FD}"/>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2BBAA1CC-1906-6656-3CF7-138BF62D9A04}"/>
              </a:ext>
            </a:extLst>
          </p:cNvPr>
          <p:cNvSpPr txBox="1">
            <a:spLocks noGrp="1"/>
          </p:cNvSpPr>
          <p:nvPr>
            <p:ph idx="1"/>
          </p:nvPr>
        </p:nvSpPr>
        <p:spPr>
          <a:xfrm>
            <a:off x="609603" y="1600200"/>
            <a:ext cx="5384801" cy="4525959"/>
          </a:xfrm>
        </p:spPr>
        <p:txBody>
          <a:bodyPr/>
          <a:lstStyle>
            <a:lvl1pPr>
              <a:defRPr sz="2400"/>
            </a:lvl1pPr>
            <a:lvl2pPr>
              <a:defRPr sz="2000"/>
            </a:lvl2pPr>
            <a:lvl3pPr>
              <a:defRPr/>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C81404-C715-533E-F087-60E27C8383F1}"/>
              </a:ext>
            </a:extLst>
          </p:cNvPr>
          <p:cNvSpPr txBox="1">
            <a:spLocks noGrp="1"/>
          </p:cNvSpPr>
          <p:nvPr>
            <p:ph idx="2"/>
          </p:nvPr>
        </p:nvSpPr>
        <p:spPr>
          <a:xfrm>
            <a:off x="6197602" y="1600200"/>
            <a:ext cx="5384801" cy="4525959"/>
          </a:xfrm>
        </p:spPr>
        <p:txBody>
          <a:bodyPr/>
          <a:lstStyle>
            <a:lvl1pPr>
              <a:defRPr sz="2400"/>
            </a:lvl1pPr>
            <a:lvl2pPr>
              <a:defRPr sz="2000"/>
            </a:lvl2pPr>
            <a:lvl3pPr>
              <a:defRPr/>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554124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EA3D0-4B1F-DEA1-B8DA-F75B0462B5F2}"/>
              </a:ext>
            </a:extLst>
          </p:cNvPr>
          <p:cNvSpPr txBox="1">
            <a:spLocks noGrp="1"/>
          </p:cNvSpPr>
          <p:nvPr>
            <p:ph type="title"/>
          </p:nvPr>
        </p:nvSpPr>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DA0A9167-8739-40D4-6A7C-ED75A4FEC72C}"/>
              </a:ext>
            </a:extLst>
          </p:cNvPr>
          <p:cNvSpPr txBox="1">
            <a:spLocks noGrp="1"/>
          </p:cNvSpPr>
          <p:nvPr>
            <p:ph type="body" idx="1"/>
          </p:nvPr>
        </p:nvSpPr>
        <p:spPr>
          <a:xfrm>
            <a:off x="609603" y="1535113"/>
            <a:ext cx="5386913" cy="639759"/>
          </a:xfrm>
        </p:spPr>
        <p:txBody>
          <a:bodyPr anchor="b"/>
          <a:lstStyle>
            <a:lvl1pPr marL="0" indent="0">
              <a:buNone/>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ACAF5B0E-68B0-01A3-54A2-D8634A5D76FD}"/>
              </a:ext>
            </a:extLst>
          </p:cNvPr>
          <p:cNvSpPr txBox="1">
            <a:spLocks noGrp="1"/>
          </p:cNvSpPr>
          <p:nvPr>
            <p:ph idx="2"/>
          </p:nvPr>
        </p:nvSpPr>
        <p:spPr>
          <a:xfrm>
            <a:off x="609603" y="2174872"/>
            <a:ext cx="5386913" cy="3951286"/>
          </a:xfrm>
        </p:spPr>
        <p:txBody>
          <a:bodyPr/>
          <a:lstStyle>
            <a:lvl1pPr>
              <a:defRPr/>
            </a:lvl1pPr>
            <a:lvl2pPr>
              <a:defRPr/>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A935D3-863D-0E50-FF18-488BC6BDBB0D}"/>
              </a:ext>
            </a:extLst>
          </p:cNvPr>
          <p:cNvSpPr txBox="1">
            <a:spLocks noGrp="1"/>
          </p:cNvSpPr>
          <p:nvPr>
            <p:ph type="body" idx="3"/>
          </p:nvPr>
        </p:nvSpPr>
        <p:spPr>
          <a:xfrm>
            <a:off x="6193368" y="1535113"/>
            <a:ext cx="5389034" cy="639759"/>
          </a:xfrm>
        </p:spPr>
        <p:txBody>
          <a:bodyPr anchor="b"/>
          <a:lstStyle>
            <a:lvl1pPr marL="0" indent="0">
              <a:buNone/>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D22AE17D-3ED5-6374-2B94-2AE323D6E249}"/>
              </a:ext>
            </a:extLst>
          </p:cNvPr>
          <p:cNvSpPr txBox="1">
            <a:spLocks noGrp="1"/>
          </p:cNvSpPr>
          <p:nvPr>
            <p:ph idx="4"/>
          </p:nvPr>
        </p:nvSpPr>
        <p:spPr>
          <a:xfrm>
            <a:off x="6193368" y="2174872"/>
            <a:ext cx="5389034" cy="3951286"/>
          </a:xfrm>
        </p:spPr>
        <p:txBody>
          <a:bodyPr/>
          <a:lstStyle>
            <a:lvl1pPr>
              <a:defRPr/>
            </a:lvl1pPr>
            <a:lvl2pPr>
              <a:defRPr/>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889102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42203-245F-84EE-BEAF-8B5DFA9C5AD0}"/>
              </a:ext>
            </a:extLst>
          </p:cNvPr>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169365413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256236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48808-3C7F-7DA6-401C-210EFB9768EB}"/>
              </a:ext>
            </a:extLst>
          </p:cNvPr>
          <p:cNvSpPr txBox="1">
            <a:spLocks noGrp="1"/>
          </p:cNvSpPr>
          <p:nvPr>
            <p:ph type="title"/>
          </p:nvPr>
        </p:nvSpPr>
        <p:spPr>
          <a:xfrm>
            <a:off x="609603" y="273048"/>
            <a:ext cx="4011079" cy="1162046"/>
          </a:xfrm>
        </p:spPr>
        <p:txBody>
          <a:bodyPr anchor="b"/>
          <a:lstStyle>
            <a:lvl1pPr>
              <a:defRPr sz="2000"/>
            </a:lvl1pPr>
          </a:lstStyle>
          <a:p>
            <a:pPr lvl="0"/>
            <a:r>
              <a:rPr lang="en-US"/>
              <a:t>Click to edit Master title style</a:t>
            </a:r>
          </a:p>
        </p:txBody>
      </p:sp>
      <p:sp>
        <p:nvSpPr>
          <p:cNvPr id="3" name="Content Placeholder 2">
            <a:extLst>
              <a:ext uri="{FF2B5EF4-FFF2-40B4-BE49-F238E27FC236}">
                <a16:creationId xmlns:a16="http://schemas.microsoft.com/office/drawing/2014/main" id="{454C5C81-44AD-D075-6338-8D9F5EA25BF1}"/>
              </a:ext>
            </a:extLst>
          </p:cNvPr>
          <p:cNvSpPr txBox="1">
            <a:spLocks noGrp="1"/>
          </p:cNvSpPr>
          <p:nvPr>
            <p:ph idx="1"/>
          </p:nvPr>
        </p:nvSpPr>
        <p:spPr>
          <a:xfrm>
            <a:off x="4766730" y="273048"/>
            <a:ext cx="6815663" cy="5853110"/>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7A3B74-38DE-4953-BC49-6D35E1051F00}"/>
              </a:ext>
            </a:extLst>
          </p:cNvPr>
          <p:cNvSpPr txBox="1">
            <a:spLocks noGrp="1"/>
          </p:cNvSpPr>
          <p:nvPr>
            <p:ph type="body" idx="2"/>
          </p:nvPr>
        </p:nvSpPr>
        <p:spPr>
          <a:xfrm>
            <a:off x="609603" y="1435105"/>
            <a:ext cx="4011079" cy="4691064"/>
          </a:xfrm>
        </p:spPr>
        <p:txBody>
          <a:bodyPr/>
          <a:lstStyle>
            <a:lvl1pPr marL="0" indent="0">
              <a:buNone/>
              <a:defRPr sz="1400"/>
            </a:lvl1pPr>
          </a:lstStyle>
          <a:p>
            <a:pPr lvl="0"/>
            <a:r>
              <a:rPr lang="en-US"/>
              <a:t>Click to edit Master text styles</a:t>
            </a:r>
          </a:p>
        </p:txBody>
      </p:sp>
    </p:spTree>
    <p:extLst>
      <p:ext uri="{BB962C8B-B14F-4D97-AF65-F5344CB8AC3E}">
        <p14:creationId xmlns:p14="http://schemas.microsoft.com/office/powerpoint/2010/main" val="273858772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A96C9-62B6-AE0F-B631-9C4F8CD4B963}"/>
              </a:ext>
            </a:extLst>
          </p:cNvPr>
          <p:cNvSpPr txBox="1">
            <a:spLocks noGrp="1"/>
          </p:cNvSpPr>
          <p:nvPr>
            <p:ph type="title"/>
          </p:nvPr>
        </p:nvSpPr>
        <p:spPr>
          <a:xfrm>
            <a:off x="1985116" y="5010994"/>
            <a:ext cx="7315200" cy="566735"/>
          </a:xfrm>
        </p:spPr>
        <p:txBody>
          <a:bodyPr anchor="b"/>
          <a:lstStyle>
            <a:lvl1pPr>
              <a:defRPr sz="2000"/>
            </a:lvl1pPr>
          </a:lstStyle>
          <a:p>
            <a:pPr lvl="0"/>
            <a:r>
              <a:rPr lang="en-US"/>
              <a:t>Click to edit Master title style</a:t>
            </a:r>
          </a:p>
        </p:txBody>
      </p:sp>
      <p:sp>
        <p:nvSpPr>
          <p:cNvPr id="3" name="Picture Placeholder 2">
            <a:extLst>
              <a:ext uri="{FF2B5EF4-FFF2-40B4-BE49-F238E27FC236}">
                <a16:creationId xmlns:a16="http://schemas.microsoft.com/office/drawing/2014/main" id="{3E8D9E6C-F32A-D59E-8EB6-515413003788}"/>
              </a:ext>
            </a:extLst>
          </p:cNvPr>
          <p:cNvSpPr txBox="1">
            <a:spLocks noGrp="1"/>
          </p:cNvSpPr>
          <p:nvPr>
            <p:ph type="pic" idx="1"/>
          </p:nvPr>
        </p:nvSpPr>
        <p:spPr>
          <a:xfrm>
            <a:off x="1985116" y="823170"/>
            <a:ext cx="7315200" cy="4114800"/>
          </a:xfrm>
        </p:spPr>
        <p:txBody>
          <a:bodyPr>
            <a:normAutofit/>
          </a:bodyPr>
          <a:lstStyle>
            <a:lvl1pPr marL="0" indent="0">
              <a:buNone/>
              <a:defRPr sz="3200"/>
            </a:lvl1pPr>
          </a:lstStyle>
          <a:p>
            <a:pPr lvl="0"/>
            <a:endParaRPr lang="en-US"/>
          </a:p>
        </p:txBody>
      </p:sp>
      <p:sp>
        <p:nvSpPr>
          <p:cNvPr id="4" name="Text Placeholder 3">
            <a:extLst>
              <a:ext uri="{FF2B5EF4-FFF2-40B4-BE49-F238E27FC236}">
                <a16:creationId xmlns:a16="http://schemas.microsoft.com/office/drawing/2014/main" id="{EDF2ED50-1C79-0CEC-449E-2915725B8DEF}"/>
              </a:ext>
            </a:extLst>
          </p:cNvPr>
          <p:cNvSpPr txBox="1">
            <a:spLocks noGrp="1"/>
          </p:cNvSpPr>
          <p:nvPr>
            <p:ph type="body" idx="2"/>
          </p:nvPr>
        </p:nvSpPr>
        <p:spPr>
          <a:xfrm>
            <a:off x="1985116" y="5577730"/>
            <a:ext cx="7315200" cy="804864"/>
          </a:xfrm>
        </p:spPr>
        <p:txBody>
          <a:bodyPr/>
          <a:lstStyle>
            <a:lvl1pPr marL="0" indent="0">
              <a:buNone/>
              <a:defRPr sz="1400"/>
            </a:lvl1pPr>
          </a:lstStyle>
          <a:p>
            <a:pPr lvl="0"/>
            <a:r>
              <a:rPr lang="en-US"/>
              <a:t>Click to edit Master text styles</a:t>
            </a:r>
          </a:p>
        </p:txBody>
      </p:sp>
      <p:sp>
        <p:nvSpPr>
          <p:cNvPr id="5" name="Slide Number Placeholder 5">
            <a:extLst>
              <a:ext uri="{FF2B5EF4-FFF2-40B4-BE49-F238E27FC236}">
                <a16:creationId xmlns:a16="http://schemas.microsoft.com/office/drawing/2014/main" id="{1DBAEE86-7945-5DB0-2681-5B52F8CF3153}"/>
              </a:ext>
            </a:extLst>
          </p:cNvPr>
          <p:cNvSpPr txBox="1">
            <a:spLocks noGrp="1"/>
          </p:cNvSpPr>
          <p:nvPr>
            <p:ph type="sldNum" sz="quarter" idx="8"/>
          </p:nvPr>
        </p:nvSpPr>
        <p:spPr>
          <a:xfrm>
            <a:off x="9347197" y="6488664"/>
            <a:ext cx="2844798"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libri"/>
              </a:defRPr>
            </a:lvl1pPr>
          </a:lstStyle>
          <a:p>
            <a:pPr lvl="0"/>
            <a:fld id="{4CBB93C4-F067-4E77-B6DB-ED1EED1B9C3A}" type="slidenum">
              <a:t>‹#›</a:t>
            </a:fld>
            <a:endParaRPr lang="en-US"/>
          </a:p>
        </p:txBody>
      </p:sp>
    </p:spTree>
    <p:extLst>
      <p:ext uri="{BB962C8B-B14F-4D97-AF65-F5344CB8AC3E}">
        <p14:creationId xmlns:p14="http://schemas.microsoft.com/office/powerpoint/2010/main" val="149581132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5C6EA-ACFD-5697-B0A8-8C6A81ABC883}"/>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163B1645-9777-B57C-B7AA-C280EA52E9F8}"/>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64558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D7704-776C-3FF3-B66E-8EFD9F915CF8}"/>
              </a:ext>
            </a:extLst>
          </p:cNvPr>
          <p:cNvSpPr txBox="1">
            <a:spLocks noGrp="1"/>
          </p:cNvSpPr>
          <p:nvPr>
            <p:ph type="ctrTitle"/>
          </p:nvPr>
        </p:nvSpPr>
        <p:spPr>
          <a:xfrm>
            <a:off x="914400" y="2130433"/>
            <a:ext cx="10363196" cy="1470026"/>
          </a:xfrm>
        </p:spPr>
        <p:txBody>
          <a:bodyPr/>
          <a:lstStyle>
            <a:lvl1pPr>
              <a:defRPr/>
            </a:lvl1pPr>
          </a:lstStyle>
          <a:p>
            <a:pPr lvl="0"/>
            <a:r>
              <a:rPr lang="en-US"/>
              <a:t>Click to edit Master title style</a:t>
            </a:r>
          </a:p>
        </p:txBody>
      </p:sp>
      <p:sp>
        <p:nvSpPr>
          <p:cNvPr id="3" name="Subtitle 2">
            <a:extLst>
              <a:ext uri="{FF2B5EF4-FFF2-40B4-BE49-F238E27FC236}">
                <a16:creationId xmlns:a16="http://schemas.microsoft.com/office/drawing/2014/main" id="{54680877-CD09-4C01-7F17-E0481FC2322F}"/>
              </a:ext>
            </a:extLst>
          </p:cNvPr>
          <p:cNvSpPr txBox="1">
            <a:spLocks noGrp="1"/>
          </p:cNvSpPr>
          <p:nvPr>
            <p:ph type="subTitle" idx="1"/>
          </p:nvPr>
        </p:nvSpPr>
        <p:spPr>
          <a:xfrm>
            <a:off x="1828800" y="3886200"/>
            <a:ext cx="8534396" cy="1752603"/>
          </a:xfrm>
        </p:spPr>
        <p:txBody>
          <a:bodyPr anchorCtr="1"/>
          <a:lstStyle>
            <a:lvl1pPr marL="0" indent="0" algn="ctr">
              <a:buNone/>
              <a:defRPr/>
            </a:lvl1pPr>
          </a:lstStyle>
          <a:p>
            <a:pPr lvl="0"/>
            <a:r>
              <a:rPr lang="en-US"/>
              <a:t>Click to edit Master subtitle style</a:t>
            </a:r>
          </a:p>
        </p:txBody>
      </p:sp>
    </p:spTree>
    <p:extLst>
      <p:ext uri="{BB962C8B-B14F-4D97-AF65-F5344CB8AC3E}">
        <p14:creationId xmlns:p14="http://schemas.microsoft.com/office/powerpoint/2010/main" val="337211732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27306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x" preserve="1">
  <p:cSld name="Title &amp; Bullets blue and black American">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D5BF63FD-A86B-D674-27F7-EBD5A829C54E}"/>
              </a:ext>
            </a:extLst>
          </p:cNvPr>
          <p:cNvSpPr txBox="1">
            <a:spLocks noGrp="1"/>
          </p:cNvSpPr>
          <p:nvPr>
            <p:ph type="title"/>
          </p:nvPr>
        </p:nvSpPr>
        <p:spPr/>
        <p:txBody>
          <a:bodyPr/>
          <a:lstStyle>
            <a:lvl1pPr>
              <a:defRPr/>
            </a:lvl1pPr>
          </a:lstStyle>
          <a:p>
            <a:pPr lvl="0"/>
            <a:r>
              <a:rPr lang="en-US"/>
              <a:t>Title Text</a:t>
            </a:r>
          </a:p>
        </p:txBody>
      </p:sp>
      <p:sp>
        <p:nvSpPr>
          <p:cNvPr id="3" name="Body Level One…">
            <a:extLst>
              <a:ext uri="{FF2B5EF4-FFF2-40B4-BE49-F238E27FC236}">
                <a16:creationId xmlns:a16="http://schemas.microsoft.com/office/drawing/2014/main" id="{DB23B1A8-7E2B-2D21-60A4-530227BD0D35}"/>
              </a:ext>
            </a:extLst>
          </p:cNvPr>
          <p:cNvSpPr txBox="1">
            <a:spLocks noGrp="1"/>
          </p:cNvSpPr>
          <p:nvPr>
            <p:ph type="body" idx="1"/>
          </p:nvPr>
        </p:nvSpPr>
        <p:spPr/>
        <p:txBody>
          <a:bodyPr/>
          <a:lstStyle>
            <a:lvl1pPr>
              <a:defRPr/>
            </a:lvl1pPr>
            <a:lvl2pPr>
              <a:defRPr/>
            </a:lvl2pPr>
            <a:lvl3pPr>
              <a:defRPr/>
            </a:lvl3pPr>
            <a:lvl4pPr>
              <a:defRPr/>
            </a:lvl4pPr>
            <a:lvl5pPr>
              <a:defRPr/>
            </a:lvl5pPr>
          </a:lstStyle>
          <a:p>
            <a:pPr lvl="0"/>
            <a:r>
              <a:rPr lang="en-US"/>
              <a:t>Body Level One</a:t>
            </a:r>
          </a:p>
          <a:p>
            <a:pPr lvl="1"/>
            <a:r>
              <a:rPr lang="en-US"/>
              <a:t>Body Level Two</a:t>
            </a:r>
          </a:p>
          <a:p>
            <a:pPr lvl="2"/>
            <a:r>
              <a:rPr lang="en-US"/>
              <a:t>Body Level Three</a:t>
            </a:r>
          </a:p>
          <a:p>
            <a:pPr lvl="3"/>
            <a:r>
              <a:rPr lang="en-US"/>
              <a:t>Body Level Four</a:t>
            </a:r>
          </a:p>
          <a:p>
            <a:pPr lvl="4"/>
            <a:r>
              <a:rPr lang="en-US"/>
              <a:t>Body Level Five</a:t>
            </a:r>
          </a:p>
        </p:txBody>
      </p:sp>
    </p:spTree>
    <p:extLst>
      <p:ext uri="{BB962C8B-B14F-4D97-AF65-F5344CB8AC3E}">
        <p14:creationId xmlns:p14="http://schemas.microsoft.com/office/powerpoint/2010/main" val="43953148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ontent Layout Blank Background">
    <p:bg>
      <p:bgPr>
        <a:solidFill>
          <a:srgbClr val="000000"/>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76EAE1A-F6E2-9F25-79F8-0943634F3578}"/>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Helvetica" pitchFamily="2"/>
              </a:defRPr>
            </a:lvl1pPr>
          </a:lstStyle>
          <a:p>
            <a:pPr lvl="0"/>
            <a:fld id="{DCD32EDE-0738-430B-B1A1-D77046AA0B94}" type="slidenum">
              <a:t>‹#›</a:t>
            </a:fld>
            <a:endParaRPr lang="en-US"/>
          </a:p>
        </p:txBody>
      </p:sp>
      <p:sp>
        <p:nvSpPr>
          <p:cNvPr id="3" name="Title 1">
            <a:extLst>
              <a:ext uri="{FF2B5EF4-FFF2-40B4-BE49-F238E27FC236}">
                <a16:creationId xmlns:a16="http://schemas.microsoft.com/office/drawing/2014/main" id="{B18823F9-DB9F-FED2-68B4-24DA705ACD80}"/>
              </a:ext>
            </a:extLst>
          </p:cNvPr>
          <p:cNvSpPr txBox="1">
            <a:spLocks noGrp="1"/>
          </p:cNvSpPr>
          <p:nvPr>
            <p:ph type="title"/>
          </p:nvPr>
        </p:nvSpPr>
        <p:spPr>
          <a:xfrm>
            <a:off x="3115095" y="1567546"/>
            <a:ext cx="5961805" cy="1861453"/>
          </a:xfrm>
        </p:spPr>
        <p:txBody>
          <a:bodyPr/>
          <a:lstStyle>
            <a:lvl1pPr>
              <a:defRPr>
                <a:latin typeface="Helvetica" pitchFamily="2"/>
              </a:defRPr>
            </a:lvl1pPr>
          </a:lstStyle>
          <a:p>
            <a:pPr lvl="0"/>
            <a:r>
              <a:rPr lang="en-US"/>
              <a:t>Click to edit Master title style</a:t>
            </a:r>
          </a:p>
        </p:txBody>
      </p:sp>
      <p:sp>
        <p:nvSpPr>
          <p:cNvPr id="4" name="Text Placeholder 5">
            <a:extLst>
              <a:ext uri="{FF2B5EF4-FFF2-40B4-BE49-F238E27FC236}">
                <a16:creationId xmlns:a16="http://schemas.microsoft.com/office/drawing/2014/main" id="{405F549A-7C53-2A63-3F8D-8A9E281AB71F}"/>
              </a:ext>
            </a:extLst>
          </p:cNvPr>
          <p:cNvSpPr txBox="1">
            <a:spLocks noGrp="1"/>
          </p:cNvSpPr>
          <p:nvPr>
            <p:ph type="body" idx="4294967295"/>
          </p:nvPr>
        </p:nvSpPr>
        <p:spPr>
          <a:xfrm>
            <a:off x="228600" y="6076946"/>
            <a:ext cx="11206164" cy="552453"/>
          </a:xfrm>
        </p:spPr>
        <p:txBody>
          <a:bodyPr/>
          <a:lstStyle>
            <a:lvl1pPr marL="0" indent="0">
              <a:buNone/>
              <a:defRPr sz="1200" b="0">
                <a:solidFill>
                  <a:srgbClr val="FFFFFF"/>
                </a:solidFill>
                <a:latin typeface="Helvetica" pitchFamily="2"/>
              </a:defRPr>
            </a:lvl1pPr>
          </a:lstStyle>
          <a:p>
            <a:pPr lvl="0"/>
            <a:r>
              <a:rPr lang="en-US"/>
              <a:t>Edit Master text styles</a:t>
            </a:r>
          </a:p>
        </p:txBody>
      </p:sp>
    </p:spTree>
    <p:extLst>
      <p:ext uri="{BB962C8B-B14F-4D97-AF65-F5344CB8AC3E}">
        <p14:creationId xmlns:p14="http://schemas.microsoft.com/office/powerpoint/2010/main" val="34550050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7_Title and Content">
    <p:spTree>
      <p:nvGrpSpPr>
        <p:cNvPr id="1" name=""/>
        <p:cNvGrpSpPr/>
        <p:nvPr/>
      </p:nvGrpSpPr>
      <p:grpSpPr>
        <a:xfrm>
          <a:off x="0" y="0"/>
          <a:ext cx="0" cy="0"/>
          <a:chOff x="0" y="0"/>
          <a:chExt cx="0" cy="0"/>
        </a:xfrm>
      </p:grpSpPr>
      <p:pic>
        <p:nvPicPr>
          <p:cNvPr id="2" name="Picture 12">
            <a:extLst>
              <a:ext uri="{FF2B5EF4-FFF2-40B4-BE49-F238E27FC236}">
                <a16:creationId xmlns:a16="http://schemas.microsoft.com/office/drawing/2014/main" id="{00EB043B-4107-18E9-51D6-58019D14D8C0}"/>
              </a:ext>
            </a:extLst>
          </p:cNvPr>
          <p:cNvPicPr>
            <a:picLocks noChangeAspect="1"/>
          </p:cNvPicPr>
          <p:nvPr/>
        </p:nvPicPr>
        <p:blipFill>
          <a:blip r:embed="rId2"/>
          <a:stretch>
            <a:fillRect/>
          </a:stretch>
        </p:blipFill>
        <p:spPr>
          <a:xfrm>
            <a:off x="0" y="0"/>
            <a:ext cx="12191996" cy="6858000"/>
          </a:xfrm>
          <a:prstGeom prst="rect">
            <a:avLst/>
          </a:prstGeom>
          <a:noFill/>
          <a:ln cap="flat">
            <a:noFill/>
          </a:ln>
        </p:spPr>
      </p:pic>
      <p:sp>
        <p:nvSpPr>
          <p:cNvPr id="3" name="Slide Number Placeholder 5">
            <a:extLst>
              <a:ext uri="{FF2B5EF4-FFF2-40B4-BE49-F238E27FC236}">
                <a16:creationId xmlns:a16="http://schemas.microsoft.com/office/drawing/2014/main" id="{2ED80E36-8E5F-B8CD-B49B-2F27D8D8C5C0}"/>
              </a:ext>
            </a:extLst>
          </p:cNvPr>
          <p:cNvSpPr txBox="1">
            <a:spLocks noGrp="1"/>
          </p:cNvSpPr>
          <p:nvPr>
            <p:ph type="sldNum" sz="quarter" idx="8"/>
          </p:nvPr>
        </p:nvSpPr>
        <p:spPr>
          <a:xfrm>
            <a:off x="11591629" y="6457949"/>
            <a:ext cx="556494"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65CBF9"/>
                </a:solidFill>
                <a:uFillTx/>
                <a:latin typeface="Calibri"/>
              </a:defRPr>
            </a:lvl1pPr>
          </a:lstStyle>
          <a:p>
            <a:pPr lvl="0"/>
            <a:fld id="{360E73D9-467D-4D9F-8B29-2D7D6E37DE0B}" type="slidenum">
              <a:t>‹#›</a:t>
            </a:fld>
            <a:endParaRPr lang="en-US"/>
          </a:p>
        </p:txBody>
      </p:sp>
      <p:sp>
        <p:nvSpPr>
          <p:cNvPr id="4" name="Title Placeholder 3">
            <a:extLst>
              <a:ext uri="{FF2B5EF4-FFF2-40B4-BE49-F238E27FC236}">
                <a16:creationId xmlns:a16="http://schemas.microsoft.com/office/drawing/2014/main" id="{F226485E-CF0E-28E9-C4AC-A61BD1E95CC5}"/>
              </a:ext>
            </a:extLst>
          </p:cNvPr>
          <p:cNvSpPr txBox="1">
            <a:spLocks noGrp="1"/>
          </p:cNvSpPr>
          <p:nvPr>
            <p:ph type="title"/>
          </p:nvPr>
        </p:nvSpPr>
        <p:spPr>
          <a:xfrm>
            <a:off x="253974" y="234186"/>
            <a:ext cx="7833381" cy="680213"/>
          </a:xfrm>
        </p:spPr>
        <p:txBody>
          <a:bodyPr>
            <a:normAutofit/>
          </a:bodyPr>
          <a:lstStyle>
            <a:lvl1pPr>
              <a:defRPr sz="3200"/>
            </a:lvl1pPr>
          </a:lstStyle>
          <a:p>
            <a:pPr lvl="0"/>
            <a:r>
              <a:rPr lang="en-US"/>
              <a:t>Click to edit Master title style</a:t>
            </a:r>
          </a:p>
        </p:txBody>
      </p:sp>
    </p:spTree>
    <p:extLst>
      <p:ext uri="{BB962C8B-B14F-4D97-AF65-F5344CB8AC3E}">
        <p14:creationId xmlns:p14="http://schemas.microsoft.com/office/powerpoint/2010/main" val="531617214"/>
      </p:ext>
    </p:extLst>
  </p:cSld>
  <p:clrMapOvr>
    <a:masterClrMapping/>
  </p:clrMapOvr>
  <p:transition spd="med">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A_Content Layout 2018 2030">
    <p:bg>
      <p:bgPr>
        <a:solidFill>
          <a:srgbClr val="000000"/>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C933E015-8D13-AD62-4CD2-D7BF227ED60B}"/>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1" i="0" u="none" strike="noStrike" kern="1200" cap="none" spc="0" baseline="0">
                <a:solidFill>
                  <a:srgbClr val="FFFFFF"/>
                </a:solidFill>
                <a:uFillTx/>
                <a:latin typeface="Helvetica" pitchFamily="2"/>
                <a:cs typeface="Arial" pitchFamily="34"/>
              </a:defRPr>
            </a:lvl1pPr>
          </a:lstStyle>
          <a:p>
            <a:pPr lvl="0"/>
            <a:fld id="{EC477D02-32DA-4EAF-8223-2DB697A5E4BC}" type="slidenum">
              <a:t>‹#›</a:t>
            </a:fld>
            <a:endParaRPr lang="en-US"/>
          </a:p>
        </p:txBody>
      </p:sp>
      <p:sp>
        <p:nvSpPr>
          <p:cNvPr id="3" name="Title 1">
            <a:extLst>
              <a:ext uri="{FF2B5EF4-FFF2-40B4-BE49-F238E27FC236}">
                <a16:creationId xmlns:a16="http://schemas.microsoft.com/office/drawing/2014/main" id="{ACF52708-0B49-FBD7-037F-1FCE0D69E7E7}"/>
              </a:ext>
            </a:extLst>
          </p:cNvPr>
          <p:cNvSpPr txBox="1">
            <a:spLocks noGrp="1"/>
          </p:cNvSpPr>
          <p:nvPr>
            <p:ph type="title"/>
          </p:nvPr>
        </p:nvSpPr>
        <p:spPr>
          <a:xfrm>
            <a:off x="245955" y="228600"/>
            <a:ext cx="4469980" cy="330198"/>
          </a:xfrm>
        </p:spPr>
        <p:txBody>
          <a:bodyPr/>
          <a:lstStyle>
            <a:lvl1pPr>
              <a:defRPr sz="2000">
                <a:latin typeface="Helvetica" pitchFamily="2"/>
              </a:defRPr>
            </a:lvl1pPr>
          </a:lstStyle>
          <a:p>
            <a:pPr lvl="0"/>
            <a:r>
              <a:rPr lang="en-US"/>
              <a:t>Click to edit Master title style</a:t>
            </a:r>
          </a:p>
        </p:txBody>
      </p:sp>
      <p:sp>
        <p:nvSpPr>
          <p:cNvPr id="4" name="Text Placeholder 4">
            <a:extLst>
              <a:ext uri="{FF2B5EF4-FFF2-40B4-BE49-F238E27FC236}">
                <a16:creationId xmlns:a16="http://schemas.microsoft.com/office/drawing/2014/main" id="{47CAF5AF-8686-0EF8-47D9-76E1B6543055}"/>
              </a:ext>
            </a:extLst>
          </p:cNvPr>
          <p:cNvSpPr txBox="1">
            <a:spLocks noGrp="1"/>
          </p:cNvSpPr>
          <p:nvPr>
            <p:ph type="body" idx="4294967295"/>
          </p:nvPr>
        </p:nvSpPr>
        <p:spPr>
          <a:xfrm>
            <a:off x="8122980" y="228600"/>
            <a:ext cx="3840415" cy="373413"/>
          </a:xfrm>
        </p:spPr>
        <p:txBody>
          <a:bodyPr/>
          <a:lstStyle>
            <a:lvl1pPr marL="0" indent="0">
              <a:buNone/>
              <a:defRPr sz="1600">
                <a:solidFill>
                  <a:srgbClr val="FFFFFF"/>
                </a:solidFill>
                <a:latin typeface="Helvetica" pitchFamily="2"/>
              </a:defRPr>
            </a:lvl1pPr>
          </a:lstStyle>
          <a:p>
            <a:pPr lvl="0"/>
            <a:r>
              <a:rPr lang="en-US"/>
              <a:t>Edit Master text styles</a:t>
            </a:r>
          </a:p>
        </p:txBody>
      </p:sp>
      <p:sp>
        <p:nvSpPr>
          <p:cNvPr id="5" name="Text Placeholder 14">
            <a:extLst>
              <a:ext uri="{FF2B5EF4-FFF2-40B4-BE49-F238E27FC236}">
                <a16:creationId xmlns:a16="http://schemas.microsoft.com/office/drawing/2014/main" id="{3E877FC8-4D67-B97E-4A57-B35F5C80A945}"/>
              </a:ext>
            </a:extLst>
          </p:cNvPr>
          <p:cNvSpPr txBox="1">
            <a:spLocks noGrp="1"/>
          </p:cNvSpPr>
          <p:nvPr>
            <p:ph type="body" idx="4294967295"/>
          </p:nvPr>
        </p:nvSpPr>
        <p:spPr>
          <a:xfrm>
            <a:off x="7628464" y="6065132"/>
            <a:ext cx="4334932" cy="564267"/>
          </a:xfrm>
        </p:spPr>
        <p:txBody>
          <a:bodyPr/>
          <a:lstStyle>
            <a:lvl1pPr marL="0" indent="0">
              <a:buNone/>
              <a:defRPr sz="1200" b="0">
                <a:solidFill>
                  <a:srgbClr val="FFFFFF"/>
                </a:solidFill>
                <a:latin typeface="Helvetica" pitchFamily="2"/>
              </a:defRPr>
            </a:lvl1pPr>
          </a:lstStyle>
          <a:p>
            <a:pPr lvl="0"/>
            <a:r>
              <a:rPr lang="en-US"/>
              <a:t>Click to edit Master text styles</a:t>
            </a:r>
          </a:p>
        </p:txBody>
      </p:sp>
    </p:spTree>
    <p:extLst>
      <p:ext uri="{BB962C8B-B14F-4D97-AF65-F5344CB8AC3E}">
        <p14:creationId xmlns:p14="http://schemas.microsoft.com/office/powerpoint/2010/main" val="174882326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6ECACB70-CE77-4C2E-C2DF-A1048CA10159}"/>
              </a:ext>
            </a:extLst>
          </p:cNvPr>
          <p:cNvSpPr txBox="1">
            <a:spLocks noGrp="1"/>
          </p:cNvSpPr>
          <p:nvPr>
            <p:ph type="sldNum" sz="quarter" idx="8"/>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E589685B-E76F-4FFE-A31E-4AF414950E61}" type="slidenum">
              <a:t>‹#›</a:t>
            </a:fld>
            <a:endParaRPr lang="en-US"/>
          </a:p>
        </p:txBody>
      </p:sp>
      <p:sp>
        <p:nvSpPr>
          <p:cNvPr id="3" name="bk object 16">
            <a:extLst>
              <a:ext uri="{FF2B5EF4-FFF2-40B4-BE49-F238E27FC236}">
                <a16:creationId xmlns:a16="http://schemas.microsoft.com/office/drawing/2014/main" id="{0A5F995F-7841-0CB1-32E1-65A3FB64378B}"/>
              </a:ext>
            </a:extLst>
          </p:cNvPr>
          <p:cNvSpPr/>
          <p:nvPr/>
        </p:nvSpPr>
        <p:spPr>
          <a:xfrm>
            <a:off x="0" y="10963"/>
            <a:ext cx="12191996" cy="6858000"/>
          </a:xfrm>
          <a:custGeom>
            <a:avLst/>
            <a:gdLst>
              <a:gd name="f0" fmla="val w"/>
              <a:gd name="f1" fmla="val h"/>
              <a:gd name="f2" fmla="val 0"/>
              <a:gd name="f3" fmla="val 7315200"/>
              <a:gd name="f4" fmla="val 9601200"/>
              <a:gd name="f5" fmla="*/ f0 1 7315200"/>
              <a:gd name="f6" fmla="*/ f1 1 9601200"/>
              <a:gd name="f7" fmla="+- f4 0 f2"/>
              <a:gd name="f8" fmla="+- f3 0 f2"/>
              <a:gd name="f9" fmla="*/ f8 1 7315200"/>
              <a:gd name="f10" fmla="*/ f7 1 960120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7315200" h="9601200">
                <a:moveTo>
                  <a:pt x="f2" y="f4"/>
                </a:moveTo>
                <a:lnTo>
                  <a:pt x="f3" y="f4"/>
                </a:lnTo>
                <a:lnTo>
                  <a:pt x="f3" y="f2"/>
                </a:lnTo>
                <a:lnTo>
                  <a:pt x="f2" y="f2"/>
                </a:lnTo>
                <a:lnTo>
                  <a:pt x="f2" y="f4"/>
                </a:lnTo>
                <a:close/>
              </a:path>
            </a:pathLst>
          </a:custGeom>
          <a:solidFill>
            <a:srgbClr val="3C1D59"/>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118" b="0" i="0" u="none" strike="noStrike" kern="1200" cap="none" spc="0" baseline="0">
              <a:solidFill>
                <a:srgbClr val="000000"/>
              </a:solidFill>
              <a:uFillTx/>
              <a:latin typeface="Calibri"/>
            </a:endParaRPr>
          </a:p>
        </p:txBody>
      </p:sp>
      <p:sp>
        <p:nvSpPr>
          <p:cNvPr id="4" name="object 2">
            <a:extLst>
              <a:ext uri="{FF2B5EF4-FFF2-40B4-BE49-F238E27FC236}">
                <a16:creationId xmlns:a16="http://schemas.microsoft.com/office/drawing/2014/main" id="{46BE1FB9-DAEC-4D31-D6D2-3B5F05842F97}"/>
              </a:ext>
            </a:extLst>
          </p:cNvPr>
          <p:cNvSpPr txBox="1"/>
          <p:nvPr/>
        </p:nvSpPr>
        <p:spPr>
          <a:xfrm>
            <a:off x="5054172" y="214289"/>
            <a:ext cx="2073831" cy="1022290"/>
          </a:xfrm>
          <a:prstGeom prst="rect">
            <a:avLst/>
          </a:prstGeom>
          <a:noFill/>
          <a:ln cap="flat">
            <a:noFill/>
          </a:ln>
        </p:spPr>
        <p:txBody>
          <a:bodyPr vert="horz" wrap="square" lIns="0" tIns="14941" rIns="0" bIns="0" anchor="t" anchorCtr="0" compatLnSpc="1">
            <a:spAutoFit/>
          </a:bodyPr>
          <a:lstStyle/>
          <a:p>
            <a:pPr marL="14941" marR="0" lvl="0" indent="0" algn="l" defTabSz="623437" rtl="0" fontAlgn="auto" hangingPunct="1">
              <a:lnSpc>
                <a:spcPct val="100000"/>
              </a:lnSpc>
              <a:spcBef>
                <a:spcPts val="120"/>
              </a:spcBef>
              <a:spcAft>
                <a:spcPts val="0"/>
              </a:spcAft>
              <a:buNone/>
              <a:tabLst/>
              <a:defRPr sz="1800" b="0" i="0" u="none" strike="noStrike" kern="0" cap="none" spc="0" baseline="0">
                <a:solidFill>
                  <a:srgbClr val="000000"/>
                </a:solidFill>
                <a:uFillTx/>
              </a:defRPr>
            </a:pPr>
            <a:r>
              <a:rPr lang="en-US" sz="6545" b="1" i="0" u="none" strike="noStrike" kern="1200" cap="none" spc="547" baseline="0">
                <a:solidFill>
                  <a:srgbClr val="FFFFFF"/>
                </a:solidFill>
                <a:uFillTx/>
                <a:latin typeface="Book Antiqua"/>
                <a:cs typeface="Book Antiqua"/>
              </a:rPr>
              <a:t>CUI</a:t>
            </a:r>
            <a:endParaRPr lang="en-US" sz="6545" b="0" i="0" u="none" strike="noStrike" kern="1200" cap="none" spc="0" baseline="0">
              <a:solidFill>
                <a:srgbClr val="000000"/>
              </a:solidFill>
              <a:uFillTx/>
              <a:latin typeface="Book Antiqua"/>
              <a:cs typeface="Book Antiqua"/>
            </a:endParaRPr>
          </a:p>
        </p:txBody>
      </p:sp>
      <p:sp>
        <p:nvSpPr>
          <p:cNvPr id="5" name="object 4">
            <a:extLst>
              <a:ext uri="{FF2B5EF4-FFF2-40B4-BE49-F238E27FC236}">
                <a16:creationId xmlns:a16="http://schemas.microsoft.com/office/drawing/2014/main" id="{1D97DBAE-0FDE-373D-6989-A9BC07AA96B1}"/>
              </a:ext>
            </a:extLst>
          </p:cNvPr>
          <p:cNvSpPr txBox="1"/>
          <p:nvPr/>
        </p:nvSpPr>
        <p:spPr>
          <a:xfrm>
            <a:off x="1516139" y="1609051"/>
            <a:ext cx="9149897" cy="1595499"/>
          </a:xfrm>
          <a:prstGeom prst="rect">
            <a:avLst/>
          </a:prstGeom>
          <a:solidFill>
            <a:srgbClr val="FFFFFF"/>
          </a:solidFill>
          <a:ln cap="flat">
            <a:noFill/>
          </a:ln>
        </p:spPr>
        <p:txBody>
          <a:bodyPr vert="horz" wrap="square" lIns="0" tIns="0" rIns="0" bIns="0" anchor="t" anchorCtr="1" compatLnSpc="1">
            <a:spAutoFit/>
          </a:bodyPr>
          <a:lstStyle/>
          <a:p>
            <a:pPr marL="233080" marR="0" lvl="0" indent="0" algn="ctr" defTabSz="62343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955" b="0" i="0" u="none" strike="noStrike" kern="1200" cap="none" spc="-29" baseline="0">
              <a:solidFill>
                <a:srgbClr val="231F20"/>
              </a:solidFill>
              <a:uFillTx/>
              <a:latin typeface="Times New Roman"/>
              <a:cs typeface="Times New Roman"/>
            </a:endParaRPr>
          </a:p>
          <a:p>
            <a:pPr marL="0" marR="0" lvl="0" indent="0" algn="ctr" defTabSz="62343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55" b="0" i="0" u="none" strike="noStrike" kern="1200" cap="none" spc="-29" baseline="0">
                <a:solidFill>
                  <a:srgbClr val="231F20"/>
                </a:solidFill>
                <a:uFillTx/>
                <a:latin typeface="Times New Roman"/>
                <a:cs typeface="Times New Roman"/>
              </a:rPr>
              <a:t>CUI//SP-BUDG</a:t>
            </a:r>
          </a:p>
          <a:p>
            <a:pPr marL="0" marR="0" lvl="0" indent="0" algn="ctr" defTabSz="62343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955" b="0" i="0" u="none" strike="noStrike" kern="1200" cap="none" spc="-29" baseline="0">
              <a:solidFill>
                <a:srgbClr val="231F20"/>
              </a:solidFill>
              <a:uFillTx/>
              <a:latin typeface="Times New Roman"/>
              <a:cs typeface="Times New Roman"/>
            </a:endParaRPr>
          </a:p>
          <a:p>
            <a:pPr marL="0" marR="0" lvl="0" indent="0" algn="ctr" defTabSz="62343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55" b="0" i="0" u="none" strike="noStrike" kern="1200" cap="none" spc="-29" baseline="0">
                <a:solidFill>
                  <a:srgbClr val="231F20"/>
                </a:solidFill>
                <a:uFillTx/>
                <a:latin typeface="Times New Roman"/>
                <a:cs typeface="Times New Roman"/>
              </a:rPr>
              <a:t>Controlled </a:t>
            </a:r>
            <a:r>
              <a:rPr lang="en-US" sz="955" b="0" i="0" u="none" strike="noStrike" kern="1200" cap="none" spc="-24" baseline="0">
                <a:solidFill>
                  <a:srgbClr val="231F20"/>
                </a:solidFill>
                <a:uFillTx/>
                <a:latin typeface="Times New Roman"/>
                <a:cs typeface="Times New Roman"/>
              </a:rPr>
              <a:t>by: </a:t>
            </a:r>
            <a:r>
              <a:rPr lang="en-US" sz="955" b="0" i="0" u="none" strike="noStrike" kern="1200" cap="none" spc="-29" baseline="0">
                <a:solidFill>
                  <a:srgbClr val="231F20"/>
                </a:solidFill>
                <a:uFillTx/>
                <a:latin typeface="Times New Roman"/>
                <a:cs typeface="Times New Roman"/>
              </a:rPr>
              <a:t>Tamara Durham, tamara.m.durham@nasa.gov</a:t>
            </a:r>
          </a:p>
          <a:p>
            <a:pPr marL="0" marR="0" lvl="0" indent="0" algn="ctr" defTabSz="62343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955" b="0" i="0" u="none" strike="noStrike" kern="1200" cap="none" spc="-29" baseline="0">
              <a:solidFill>
                <a:srgbClr val="231F20"/>
              </a:solidFill>
              <a:uFillTx/>
              <a:latin typeface="Times New Roman"/>
              <a:cs typeface="Times New Roman"/>
            </a:endParaRPr>
          </a:p>
          <a:p>
            <a:pPr marL="0" marR="0" lvl="0" indent="0" algn="ctr" defTabSz="62343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55" b="1" i="0" u="none" strike="noStrike" kern="1200" cap="none" spc="-24" baseline="0">
                <a:solidFill>
                  <a:srgbClr val="231F20"/>
                </a:solidFill>
                <a:uFillTx/>
                <a:latin typeface="Times New Roman"/>
                <a:cs typeface="Times New Roman"/>
              </a:rPr>
              <a:t>NOT YET </a:t>
            </a:r>
            <a:r>
              <a:rPr lang="en-US" sz="955" b="1" i="0" u="none" strike="noStrike" kern="1200" cap="none" spc="-29" baseline="0">
                <a:solidFill>
                  <a:srgbClr val="231F20"/>
                </a:solidFill>
                <a:uFillTx/>
                <a:latin typeface="Times New Roman"/>
                <a:cs typeface="Times New Roman"/>
              </a:rPr>
              <a:t>REVIEWED </a:t>
            </a:r>
            <a:r>
              <a:rPr lang="en-US" sz="955" b="1" i="0" u="none" strike="noStrike" kern="1200" cap="none" spc="-18" baseline="0">
                <a:solidFill>
                  <a:srgbClr val="231F20"/>
                </a:solidFill>
                <a:uFillTx/>
                <a:latin typeface="Times New Roman"/>
                <a:cs typeface="Times New Roman"/>
              </a:rPr>
              <a:t>BY </a:t>
            </a:r>
            <a:r>
              <a:rPr lang="en-US" sz="955" b="1" i="0" u="none" strike="noStrike" kern="1200" cap="none" spc="-29" baseline="0">
                <a:solidFill>
                  <a:srgbClr val="231F20"/>
                </a:solidFill>
                <a:uFillTx/>
                <a:latin typeface="Times New Roman"/>
                <a:cs typeface="Times New Roman"/>
              </a:rPr>
              <a:t>EXPORT </a:t>
            </a:r>
            <a:r>
              <a:rPr lang="en-US" sz="955" b="1" i="0" u="none" strike="noStrike" kern="1200" cap="none" spc="-188" baseline="0">
                <a:solidFill>
                  <a:srgbClr val="231F20"/>
                </a:solidFill>
                <a:uFillTx/>
                <a:latin typeface="Times New Roman"/>
                <a:cs typeface="Times New Roman"/>
              </a:rPr>
              <a:t> </a:t>
            </a:r>
            <a:r>
              <a:rPr lang="en-US" sz="955" b="1" i="0" u="none" strike="noStrike" kern="1200" cap="none" spc="-29" baseline="0">
                <a:solidFill>
                  <a:srgbClr val="231F20"/>
                </a:solidFill>
                <a:uFillTx/>
                <a:latin typeface="Times New Roman"/>
                <a:cs typeface="Times New Roman"/>
              </a:rPr>
              <a:t>CONTROL</a:t>
            </a:r>
          </a:p>
          <a:p>
            <a:pPr marL="0" marR="0" lvl="0" indent="0" algn="ctr" defTabSz="62343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55" b="0" i="0" u="none" strike="noStrike" kern="1200" cap="none" spc="-29" baseline="0">
                <a:solidFill>
                  <a:srgbClr val="231F20"/>
                </a:solidFill>
                <a:uFillTx/>
                <a:latin typeface="Times New Roman"/>
                <a:cs typeface="Times New Roman"/>
              </a:rPr>
              <a:t>Pre-Decisional</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0" baseline="0">
                <a:solidFill>
                  <a:srgbClr val="231F20"/>
                </a:solidFill>
                <a:uFillTx/>
                <a:latin typeface="Times New Roman"/>
                <a:cs typeface="Times New Roman"/>
              </a:rPr>
              <a:t>•</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24" baseline="0">
                <a:solidFill>
                  <a:srgbClr val="231F20"/>
                </a:solidFill>
                <a:uFillTx/>
                <a:latin typeface="Times New Roman"/>
                <a:cs typeface="Times New Roman"/>
              </a:rPr>
              <a:t>NASA</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29" baseline="0">
                <a:solidFill>
                  <a:srgbClr val="231F20"/>
                </a:solidFill>
                <a:uFillTx/>
                <a:latin typeface="Times New Roman"/>
                <a:cs typeface="Times New Roman"/>
              </a:rPr>
              <a:t>Internal</a:t>
            </a:r>
            <a:r>
              <a:rPr lang="en-US" sz="955" b="0" i="0" u="none" strike="noStrike" kern="1200" cap="none" spc="-53" baseline="0">
                <a:solidFill>
                  <a:srgbClr val="231F20"/>
                </a:solidFill>
                <a:uFillTx/>
                <a:latin typeface="Times New Roman"/>
                <a:cs typeface="Times New Roman"/>
              </a:rPr>
              <a:t> </a:t>
            </a:r>
            <a:r>
              <a:rPr lang="en-US" sz="955" b="0" i="0" u="none" strike="noStrike" kern="1200" cap="none" spc="-24" baseline="0">
                <a:solidFill>
                  <a:srgbClr val="231F20"/>
                </a:solidFill>
                <a:uFillTx/>
                <a:latin typeface="Times New Roman"/>
                <a:cs typeface="Times New Roman"/>
              </a:rPr>
              <a:t>Use</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24" baseline="0">
                <a:solidFill>
                  <a:srgbClr val="231F20"/>
                </a:solidFill>
                <a:uFillTx/>
                <a:latin typeface="Times New Roman"/>
                <a:cs typeface="Times New Roman"/>
              </a:rPr>
              <a:t>Only</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0" baseline="0">
                <a:solidFill>
                  <a:srgbClr val="231F20"/>
                </a:solidFill>
                <a:uFillTx/>
                <a:latin typeface="Times New Roman"/>
                <a:cs typeface="Times New Roman"/>
              </a:rPr>
              <a:t>•</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24" baseline="0">
                <a:solidFill>
                  <a:srgbClr val="231F20"/>
                </a:solidFill>
                <a:uFillTx/>
                <a:latin typeface="Times New Roman"/>
                <a:cs typeface="Times New Roman"/>
              </a:rPr>
              <a:t>Not</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24" baseline="0">
                <a:solidFill>
                  <a:srgbClr val="231F20"/>
                </a:solidFill>
                <a:uFillTx/>
                <a:latin typeface="Times New Roman"/>
                <a:cs typeface="Times New Roman"/>
              </a:rPr>
              <a:t>for</a:t>
            </a:r>
            <a:r>
              <a:rPr lang="en-US" sz="955" b="0" i="0" u="none" strike="noStrike" kern="1200" cap="none" spc="-53" baseline="0">
                <a:solidFill>
                  <a:srgbClr val="231F20"/>
                </a:solidFill>
                <a:uFillTx/>
                <a:latin typeface="Times New Roman"/>
                <a:cs typeface="Times New Roman"/>
              </a:rPr>
              <a:t> </a:t>
            </a:r>
            <a:r>
              <a:rPr lang="en-US" sz="955" b="0" i="0" u="none" strike="noStrike" kern="1200" cap="none" spc="-29" baseline="0">
                <a:solidFill>
                  <a:srgbClr val="231F20"/>
                </a:solidFill>
                <a:uFillTx/>
                <a:latin typeface="Times New Roman"/>
                <a:cs typeface="Times New Roman"/>
              </a:rPr>
              <a:t>Public</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29" baseline="0">
                <a:solidFill>
                  <a:srgbClr val="231F20"/>
                </a:solidFill>
                <a:uFillTx/>
                <a:latin typeface="Times New Roman"/>
                <a:cs typeface="Times New Roman"/>
              </a:rPr>
              <a:t>Release</a:t>
            </a:r>
          </a:p>
          <a:p>
            <a:pPr marL="0" marR="0" lvl="0" indent="0" algn="ctr" defTabSz="62343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955" b="0" i="0" u="none" strike="noStrike" kern="1200" cap="none" spc="-29" baseline="0">
              <a:solidFill>
                <a:srgbClr val="231F20"/>
              </a:solidFill>
              <a:uFillTx/>
              <a:latin typeface="Times New Roman"/>
              <a:cs typeface="Times New Roman"/>
            </a:endParaRPr>
          </a:p>
          <a:p>
            <a:pPr marL="0" marR="0" lvl="0" indent="0" algn="ctr" defTabSz="62343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55" b="0" i="0" u="none" strike="noStrike" kern="1200" cap="none" spc="-24" baseline="0">
                <a:solidFill>
                  <a:srgbClr val="231F20"/>
                </a:solidFill>
                <a:uFillTx/>
                <a:latin typeface="Times New Roman"/>
                <a:cs typeface="Times New Roman"/>
              </a:rPr>
              <a:t>Refer </a:t>
            </a:r>
            <a:r>
              <a:rPr lang="en-US" sz="955" b="0" i="0" u="none" strike="noStrike" kern="1200" cap="none" spc="-18" baseline="0">
                <a:solidFill>
                  <a:srgbClr val="231F20"/>
                </a:solidFill>
                <a:uFillTx/>
                <a:latin typeface="Times New Roman"/>
                <a:cs typeface="Times New Roman"/>
              </a:rPr>
              <a:t>to </a:t>
            </a:r>
            <a:r>
              <a:rPr lang="en-US" sz="955" b="0" i="0" u="none" strike="noStrike" kern="1200" cap="none" spc="-24" baseline="0">
                <a:solidFill>
                  <a:srgbClr val="231F20"/>
                </a:solidFill>
                <a:uFillTx/>
                <a:latin typeface="Times New Roman"/>
                <a:cs typeface="Times New Roman"/>
              </a:rPr>
              <a:t>all </a:t>
            </a:r>
            <a:r>
              <a:rPr lang="en-US" sz="955" b="0" i="0" u="none" strike="noStrike" kern="1200" cap="none" spc="-29" baseline="0">
                <a:solidFill>
                  <a:srgbClr val="231F20"/>
                </a:solidFill>
                <a:uFillTx/>
                <a:latin typeface="Times New Roman"/>
                <a:cs typeface="Times New Roman"/>
              </a:rPr>
              <a:t>cover sheets,</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24" baseline="0">
                <a:solidFill>
                  <a:srgbClr val="231F20"/>
                </a:solidFill>
                <a:uFillTx/>
                <a:latin typeface="Times New Roman"/>
                <a:cs typeface="Times New Roman"/>
              </a:rPr>
              <a:t>page</a:t>
            </a:r>
            <a:r>
              <a:rPr lang="en-US" sz="955" b="0" i="0" u="none" strike="noStrike" kern="1200" cap="none" spc="-53" baseline="0">
                <a:solidFill>
                  <a:srgbClr val="231F20"/>
                </a:solidFill>
                <a:uFillTx/>
                <a:latin typeface="Times New Roman"/>
                <a:cs typeface="Times New Roman"/>
              </a:rPr>
              <a:t> </a:t>
            </a:r>
            <a:r>
              <a:rPr lang="en-US" sz="955" b="0" i="0" u="none" strike="noStrike" kern="1200" cap="none" spc="-29" baseline="0">
                <a:solidFill>
                  <a:srgbClr val="231F20"/>
                </a:solidFill>
                <a:uFillTx/>
                <a:latin typeface="Times New Roman"/>
                <a:cs typeface="Times New Roman"/>
              </a:rPr>
              <a:t>headings,</a:t>
            </a:r>
            <a:r>
              <a:rPr lang="en-US" sz="955" b="0" i="0" u="none" strike="noStrike" kern="1200" cap="none" spc="-53" baseline="0">
                <a:solidFill>
                  <a:srgbClr val="231F20"/>
                </a:solidFill>
                <a:uFillTx/>
                <a:latin typeface="Times New Roman"/>
                <a:cs typeface="Times New Roman"/>
              </a:rPr>
              <a:t> </a:t>
            </a:r>
            <a:r>
              <a:rPr lang="en-US" sz="955" b="0" i="0" u="none" strike="noStrike" kern="1200" cap="none" spc="-24" baseline="0">
                <a:solidFill>
                  <a:srgbClr val="231F20"/>
                </a:solidFill>
                <a:uFillTx/>
                <a:latin typeface="Times New Roman"/>
                <a:cs typeface="Times New Roman"/>
              </a:rPr>
              <a:t>and</a:t>
            </a:r>
            <a:r>
              <a:rPr lang="en-US" sz="955" b="0" i="0" u="none" strike="noStrike" kern="1200" cap="none" spc="-53" baseline="0">
                <a:solidFill>
                  <a:srgbClr val="231F20"/>
                </a:solidFill>
                <a:uFillTx/>
                <a:latin typeface="Times New Roman"/>
                <a:cs typeface="Times New Roman"/>
              </a:rPr>
              <a:t> </a:t>
            </a:r>
            <a:r>
              <a:rPr lang="en-US" sz="955" b="0" i="0" u="none" strike="noStrike" kern="1200" cap="none" spc="-24" baseline="0">
                <a:solidFill>
                  <a:srgbClr val="231F20"/>
                </a:solidFill>
                <a:uFillTx/>
                <a:latin typeface="Times New Roman"/>
                <a:cs typeface="Times New Roman"/>
              </a:rPr>
              <a:t>other</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29" baseline="0">
                <a:solidFill>
                  <a:srgbClr val="231F20"/>
                </a:solidFill>
                <a:uFillTx/>
                <a:latin typeface="Times New Roman"/>
                <a:cs typeface="Times New Roman"/>
              </a:rPr>
              <a:t>control</a:t>
            </a:r>
            <a:r>
              <a:rPr lang="en-US" sz="955" b="0" i="0" u="none" strike="noStrike" kern="1200" cap="none" spc="-53" baseline="0">
                <a:solidFill>
                  <a:srgbClr val="231F20"/>
                </a:solidFill>
                <a:uFillTx/>
                <a:latin typeface="Times New Roman"/>
                <a:cs typeface="Times New Roman"/>
              </a:rPr>
              <a:t> </a:t>
            </a:r>
            <a:r>
              <a:rPr lang="en-US" sz="955" b="0" i="0" u="none" strike="noStrike" kern="1200" cap="none" spc="-29" baseline="0">
                <a:solidFill>
                  <a:srgbClr val="231F20"/>
                </a:solidFill>
                <a:uFillTx/>
                <a:latin typeface="Times New Roman"/>
                <a:cs typeface="Times New Roman"/>
              </a:rPr>
              <a:t>markings</a:t>
            </a:r>
            <a:r>
              <a:rPr lang="en-US" sz="955" b="0" i="0" u="none" strike="noStrike" kern="1200" cap="none" spc="-53" baseline="0">
                <a:solidFill>
                  <a:srgbClr val="231F20"/>
                </a:solidFill>
                <a:uFillTx/>
                <a:latin typeface="Times New Roman"/>
                <a:cs typeface="Times New Roman"/>
              </a:rPr>
              <a:t> </a:t>
            </a:r>
            <a:r>
              <a:rPr lang="en-US" sz="955" b="0" i="0" u="none" strike="noStrike" kern="1200" cap="none" spc="-29" baseline="0">
                <a:solidFill>
                  <a:srgbClr val="231F20"/>
                </a:solidFill>
                <a:uFillTx/>
                <a:latin typeface="Times New Roman"/>
                <a:cs typeface="Times New Roman"/>
              </a:rPr>
              <a:t>herein.</a:t>
            </a:r>
          </a:p>
          <a:p>
            <a:pPr marL="0" marR="0" lvl="0" indent="0" algn="ctr" defTabSz="62343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955" b="0" i="0" u="none" strike="noStrike" kern="1200" cap="none" spc="-29" baseline="0">
              <a:solidFill>
                <a:srgbClr val="231F20"/>
              </a:solidFill>
              <a:uFillTx/>
              <a:latin typeface="Times New Roman"/>
              <a:cs typeface="Times New Roman"/>
            </a:endParaRPr>
          </a:p>
          <a:p>
            <a:pPr marL="0" marR="0" lvl="0" indent="0" algn="ctr" defTabSz="62343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818" b="0" i="0" u="none" strike="noStrike" kern="1200" cap="none" spc="0" baseline="0">
              <a:solidFill>
                <a:srgbClr val="000000"/>
              </a:solidFill>
              <a:uFillTx/>
              <a:latin typeface="Times New Roman"/>
              <a:cs typeface="Times New Roman"/>
            </a:endParaRPr>
          </a:p>
        </p:txBody>
      </p:sp>
      <p:sp>
        <p:nvSpPr>
          <p:cNvPr id="6" name="object 6">
            <a:extLst>
              <a:ext uri="{FF2B5EF4-FFF2-40B4-BE49-F238E27FC236}">
                <a16:creationId xmlns:a16="http://schemas.microsoft.com/office/drawing/2014/main" id="{6FD61F57-B400-0A01-252E-9CE094852A25}"/>
              </a:ext>
            </a:extLst>
          </p:cNvPr>
          <p:cNvSpPr txBox="1"/>
          <p:nvPr/>
        </p:nvSpPr>
        <p:spPr>
          <a:xfrm>
            <a:off x="1545628" y="3901497"/>
            <a:ext cx="9090900" cy="1480761"/>
          </a:xfrm>
          <a:prstGeom prst="rect">
            <a:avLst/>
          </a:prstGeom>
          <a:solidFill>
            <a:srgbClr val="FFFFFF"/>
          </a:solidFill>
          <a:ln cap="flat">
            <a:noFill/>
          </a:ln>
        </p:spPr>
        <p:txBody>
          <a:bodyPr vert="horz" wrap="square" lIns="0" tIns="67985" rIns="0" bIns="0" anchor="t" anchorCtr="0" compatLnSpc="1">
            <a:spAutoFit/>
          </a:bodyPr>
          <a:lstStyle/>
          <a:p>
            <a:pPr marL="807552" marR="829214" lvl="0" indent="0" algn="ctr" defTabSz="623437" rtl="0" fontAlgn="auto" hangingPunct="1">
              <a:lnSpc>
                <a:spcPct val="111100"/>
              </a:lnSpc>
              <a:spcBef>
                <a:spcPts val="535"/>
              </a:spcBef>
              <a:spcAft>
                <a:spcPts val="0"/>
              </a:spcAft>
              <a:buNone/>
              <a:tabLst/>
              <a:defRPr sz="1800" b="0" i="0" u="none" strike="noStrike" kern="0" cap="none" spc="0" baseline="0">
                <a:solidFill>
                  <a:srgbClr val="000000"/>
                </a:solidFill>
                <a:uFillTx/>
              </a:defRPr>
            </a:pPr>
            <a:r>
              <a:rPr lang="en-US" sz="955" b="0" i="0" u="none" strike="noStrike" kern="1200" cap="none" spc="-6" baseline="0">
                <a:solidFill>
                  <a:srgbClr val="231F20"/>
                </a:solidFill>
                <a:uFillTx/>
                <a:latin typeface="Times New Roman"/>
                <a:cs typeface="Times New Roman"/>
              </a:rPr>
              <a:t>All </a:t>
            </a:r>
            <a:r>
              <a:rPr lang="en-US" sz="955" b="0" i="0" u="none" strike="noStrike" kern="1200" cap="none" spc="0" baseline="0">
                <a:solidFill>
                  <a:srgbClr val="231F20"/>
                </a:solidFill>
                <a:uFillTx/>
                <a:latin typeface="Times New Roman"/>
                <a:cs typeface="Times New Roman"/>
              </a:rPr>
              <a:t>individuals handling this information are required to</a:t>
            </a:r>
            <a:r>
              <a:rPr lang="en-US" sz="955" b="0" i="0" u="none" strike="noStrike" kern="1200" cap="none" spc="-112" baseline="0">
                <a:solidFill>
                  <a:srgbClr val="231F20"/>
                </a:solidFill>
                <a:uFillTx/>
                <a:latin typeface="Times New Roman"/>
                <a:cs typeface="Times New Roman"/>
              </a:rPr>
              <a:t> </a:t>
            </a:r>
            <a:r>
              <a:rPr lang="en-US" sz="955" b="0" i="0" u="none" strike="noStrike" kern="1200" cap="none" spc="0" baseline="0">
                <a:solidFill>
                  <a:srgbClr val="231F20"/>
                </a:solidFill>
                <a:uFillTx/>
                <a:latin typeface="Times New Roman"/>
                <a:cs typeface="Times New Roman"/>
              </a:rPr>
              <a:t>protect  it from unauthorized</a:t>
            </a:r>
            <a:r>
              <a:rPr lang="en-US" sz="955" b="0" i="0" u="none" strike="noStrike" kern="1200" cap="none" spc="-18" baseline="0">
                <a:solidFill>
                  <a:srgbClr val="231F20"/>
                </a:solidFill>
                <a:uFillTx/>
                <a:latin typeface="Times New Roman"/>
                <a:cs typeface="Times New Roman"/>
              </a:rPr>
              <a:t> </a:t>
            </a:r>
            <a:r>
              <a:rPr lang="en-US" sz="955" b="0" i="0" u="none" strike="noStrike" kern="1200" cap="none" spc="0" baseline="0">
                <a:solidFill>
                  <a:srgbClr val="231F20"/>
                </a:solidFill>
                <a:uFillTx/>
                <a:latin typeface="Times New Roman"/>
                <a:cs typeface="Times New Roman"/>
              </a:rPr>
              <a:t>disclosure.</a:t>
            </a:r>
            <a:endParaRPr lang="en-US" sz="955" b="0" i="0" u="none" strike="noStrike" kern="1200" cap="none" spc="0" baseline="0">
              <a:solidFill>
                <a:srgbClr val="000000"/>
              </a:solidFill>
              <a:uFillTx/>
              <a:latin typeface="Times New Roman"/>
              <a:cs typeface="Times New Roman"/>
            </a:endParaRPr>
          </a:p>
          <a:p>
            <a:pPr marL="227850" marR="251002" lvl="0" indent="0" algn="ctr" defTabSz="623437" rtl="0" fontAlgn="auto" hangingPunct="1">
              <a:lnSpc>
                <a:spcPct val="111100"/>
              </a:lnSpc>
              <a:spcBef>
                <a:spcPts val="940"/>
              </a:spcBef>
              <a:spcAft>
                <a:spcPts val="0"/>
              </a:spcAft>
              <a:buNone/>
              <a:tabLst/>
              <a:defRPr sz="1800" b="0" i="0" u="none" strike="noStrike" kern="0" cap="none" spc="0" baseline="0">
                <a:solidFill>
                  <a:srgbClr val="000000"/>
                </a:solidFill>
                <a:uFillTx/>
              </a:defRPr>
            </a:pPr>
            <a:r>
              <a:rPr lang="en-US" sz="955" b="0" i="0" u="none" strike="noStrike" kern="1200" cap="none" spc="-6" baseline="0">
                <a:solidFill>
                  <a:srgbClr val="231F20"/>
                </a:solidFill>
                <a:uFillTx/>
                <a:latin typeface="Times New Roman"/>
                <a:cs typeface="Times New Roman"/>
              </a:rPr>
              <a:t>Handling, storage, </a:t>
            </a:r>
            <a:r>
              <a:rPr lang="en-US" sz="955" b="0" i="0" u="none" strike="noStrike" kern="1200" cap="none" spc="0" baseline="0">
                <a:solidFill>
                  <a:srgbClr val="231F20"/>
                </a:solidFill>
                <a:uFillTx/>
                <a:latin typeface="Times New Roman"/>
                <a:cs typeface="Times New Roman"/>
              </a:rPr>
              <a:t>reproduction, and disposition of the attached document(s)</a:t>
            </a:r>
            <a:r>
              <a:rPr lang="en-US" sz="955" b="0" i="0" u="none" strike="noStrike" kern="1200" cap="none" spc="-106" baseline="0">
                <a:solidFill>
                  <a:srgbClr val="231F20"/>
                </a:solidFill>
                <a:uFillTx/>
                <a:latin typeface="Times New Roman"/>
                <a:cs typeface="Times New Roman"/>
              </a:rPr>
              <a:t> </a:t>
            </a:r>
            <a:r>
              <a:rPr lang="en-US" sz="955" b="0" i="0" u="none" strike="noStrike" kern="1200" cap="none" spc="0" baseline="0">
                <a:solidFill>
                  <a:srgbClr val="231F20"/>
                </a:solidFill>
                <a:uFillTx/>
                <a:latin typeface="Times New Roman"/>
                <a:cs typeface="Times New Roman"/>
              </a:rPr>
              <a:t>must be in accordance </a:t>
            </a:r>
            <a:r>
              <a:rPr lang="en-US" sz="955" b="0" i="0" u="none" strike="noStrike" kern="1200" cap="none" spc="-6" baseline="0">
                <a:solidFill>
                  <a:srgbClr val="231F20"/>
                </a:solidFill>
                <a:uFillTx/>
                <a:latin typeface="Times New Roman"/>
                <a:cs typeface="Times New Roman"/>
              </a:rPr>
              <a:t>with </a:t>
            </a:r>
            <a:r>
              <a:rPr lang="en-US" sz="955" b="0" i="0" u="none" strike="noStrike" kern="1200" cap="none" spc="0" baseline="0">
                <a:solidFill>
                  <a:srgbClr val="231F20"/>
                </a:solidFill>
                <a:uFillTx/>
                <a:latin typeface="Times New Roman"/>
                <a:cs typeface="Times New Roman"/>
              </a:rPr>
              <a:t>32 CFR </a:t>
            </a:r>
            <a:r>
              <a:rPr lang="en-US" sz="955" b="0" i="0" u="none" strike="noStrike" kern="1200" cap="none" spc="-6" baseline="0">
                <a:solidFill>
                  <a:srgbClr val="231F20"/>
                </a:solidFill>
                <a:uFillTx/>
                <a:latin typeface="Times New Roman"/>
                <a:cs typeface="Times New Roman"/>
              </a:rPr>
              <a:t>Part </a:t>
            </a:r>
            <a:r>
              <a:rPr lang="en-US" sz="955" b="0" i="0" u="none" strike="noStrike" kern="1200" cap="none" spc="0" baseline="0">
                <a:solidFill>
                  <a:srgbClr val="231F20"/>
                </a:solidFill>
                <a:uFillTx/>
                <a:latin typeface="Times New Roman"/>
                <a:cs typeface="Times New Roman"/>
              </a:rPr>
              <a:t>2002 and applicable agency</a:t>
            </a:r>
            <a:r>
              <a:rPr lang="en-US" sz="955" b="0" i="0" u="none" strike="noStrike" kern="1200" cap="none" spc="-41" baseline="0">
                <a:solidFill>
                  <a:srgbClr val="231F20"/>
                </a:solidFill>
                <a:uFillTx/>
                <a:latin typeface="Times New Roman"/>
                <a:cs typeface="Times New Roman"/>
              </a:rPr>
              <a:t> </a:t>
            </a:r>
            <a:r>
              <a:rPr lang="en-US" sz="955" b="0" i="0" u="none" strike="noStrike" kern="1200" cap="none" spc="-18" baseline="0">
                <a:solidFill>
                  <a:srgbClr val="231F20"/>
                </a:solidFill>
                <a:uFillTx/>
                <a:latin typeface="Times New Roman"/>
                <a:cs typeface="Times New Roman"/>
              </a:rPr>
              <a:t>policy.</a:t>
            </a:r>
            <a:endParaRPr lang="en-US" sz="955" b="0" i="0" u="none" strike="noStrike" kern="1200" cap="none" spc="0" baseline="0">
              <a:solidFill>
                <a:srgbClr val="000000"/>
              </a:solidFill>
              <a:uFillTx/>
              <a:latin typeface="Times New Roman"/>
              <a:cs typeface="Times New Roman"/>
            </a:endParaRPr>
          </a:p>
          <a:p>
            <a:pPr marL="366802" marR="393694" lvl="0" indent="-1490" algn="ctr" defTabSz="623437" rtl="0" fontAlgn="auto" hangingPunct="1">
              <a:lnSpc>
                <a:spcPct val="111100"/>
              </a:lnSpc>
              <a:spcBef>
                <a:spcPts val="940"/>
              </a:spcBef>
              <a:spcAft>
                <a:spcPts val="0"/>
              </a:spcAft>
              <a:buNone/>
              <a:tabLst/>
              <a:defRPr sz="1800" b="0" i="0" u="none" strike="noStrike" kern="0" cap="none" spc="0" baseline="0">
                <a:solidFill>
                  <a:srgbClr val="000000"/>
                </a:solidFill>
                <a:uFillTx/>
              </a:defRPr>
            </a:pPr>
            <a:r>
              <a:rPr lang="en-US" sz="955" b="0" i="0" u="none" strike="noStrike" kern="1200" cap="none" spc="-29" baseline="0">
                <a:solidFill>
                  <a:srgbClr val="231F20"/>
                </a:solidFill>
                <a:uFillTx/>
                <a:latin typeface="Times New Roman"/>
                <a:cs typeface="Times New Roman"/>
              </a:rPr>
              <a:t>Access </a:t>
            </a:r>
            <a:r>
              <a:rPr lang="en-US" sz="955" b="0" i="0" u="none" strike="noStrike" kern="1200" cap="none" spc="-18" baseline="0">
                <a:solidFill>
                  <a:srgbClr val="231F20"/>
                </a:solidFill>
                <a:uFillTx/>
                <a:latin typeface="Times New Roman"/>
                <a:cs typeface="Times New Roman"/>
              </a:rPr>
              <a:t>to </a:t>
            </a:r>
            <a:r>
              <a:rPr lang="en-US" sz="955" b="0" i="0" u="none" strike="noStrike" kern="1200" cap="none" spc="-24" baseline="0">
                <a:solidFill>
                  <a:srgbClr val="231F20"/>
                </a:solidFill>
                <a:uFillTx/>
                <a:latin typeface="Times New Roman"/>
                <a:cs typeface="Times New Roman"/>
              </a:rPr>
              <a:t>and </a:t>
            </a:r>
            <a:r>
              <a:rPr lang="en-US" sz="955" b="0" i="0" u="none" strike="noStrike" kern="1200" cap="none" spc="-35" baseline="0">
                <a:solidFill>
                  <a:srgbClr val="231F20"/>
                </a:solidFill>
                <a:uFillTx/>
                <a:latin typeface="Times New Roman"/>
                <a:cs typeface="Times New Roman"/>
              </a:rPr>
              <a:t>dissemination </a:t>
            </a:r>
            <a:r>
              <a:rPr lang="en-US" sz="955" b="0" i="0" u="none" strike="noStrike" kern="1200" cap="none" spc="-18" baseline="0">
                <a:solidFill>
                  <a:srgbClr val="231F20"/>
                </a:solidFill>
                <a:uFillTx/>
                <a:latin typeface="Times New Roman"/>
                <a:cs typeface="Times New Roman"/>
              </a:rPr>
              <a:t>of </a:t>
            </a:r>
            <a:r>
              <a:rPr lang="en-US" sz="955" b="0" i="0" u="none" strike="noStrike" kern="1200" cap="none" spc="-35" baseline="0">
                <a:solidFill>
                  <a:srgbClr val="231F20"/>
                </a:solidFill>
                <a:uFillTx/>
                <a:latin typeface="Times New Roman"/>
                <a:cs typeface="Times New Roman"/>
              </a:rPr>
              <a:t>Controlled Unclassified Information </a:t>
            </a:r>
            <a:r>
              <a:rPr lang="en-US" sz="955" b="0" i="0" u="none" strike="noStrike" kern="1200" cap="none" spc="-29" baseline="0">
                <a:solidFill>
                  <a:srgbClr val="231F20"/>
                </a:solidFill>
                <a:uFillTx/>
                <a:latin typeface="Times New Roman"/>
                <a:cs typeface="Times New Roman"/>
              </a:rPr>
              <a:t>shall </a:t>
            </a:r>
            <a:r>
              <a:rPr lang="en-US" sz="955" b="0" i="0" u="none" strike="noStrike" kern="1200" cap="none" spc="-35" baseline="0">
                <a:solidFill>
                  <a:srgbClr val="231F20"/>
                </a:solidFill>
                <a:uFillTx/>
                <a:latin typeface="Times New Roman"/>
                <a:cs typeface="Times New Roman"/>
              </a:rPr>
              <a:t>be  allowed </a:t>
            </a:r>
            <a:r>
              <a:rPr lang="en-US" sz="955" b="0" i="0" u="none" strike="noStrike" kern="1200" cap="none" spc="-18" baseline="0">
                <a:solidFill>
                  <a:srgbClr val="231F20"/>
                </a:solidFill>
                <a:uFillTx/>
                <a:latin typeface="Times New Roman"/>
                <a:cs typeface="Times New Roman"/>
              </a:rPr>
              <a:t>as </a:t>
            </a:r>
            <a:r>
              <a:rPr lang="en-US" sz="955" b="0" i="0" u="none" strike="noStrike" kern="1200" cap="none" spc="-35" baseline="0">
                <a:solidFill>
                  <a:srgbClr val="231F20"/>
                </a:solidFill>
                <a:uFillTx/>
                <a:latin typeface="Times New Roman"/>
                <a:cs typeface="Times New Roman"/>
              </a:rPr>
              <a:t>necessary </a:t>
            </a:r>
            <a:r>
              <a:rPr lang="en-US" sz="955" b="0" i="0" u="none" strike="noStrike" kern="1200" cap="none" spc="-24" baseline="0">
                <a:solidFill>
                  <a:srgbClr val="231F20"/>
                </a:solidFill>
                <a:uFillTx/>
                <a:latin typeface="Times New Roman"/>
                <a:cs typeface="Times New Roman"/>
              </a:rPr>
              <a:t>and </a:t>
            </a:r>
            <a:r>
              <a:rPr lang="en-US" sz="955" b="0" i="0" u="none" strike="noStrike" kern="1200" cap="none" spc="-35" baseline="0">
                <a:solidFill>
                  <a:srgbClr val="231F20"/>
                </a:solidFill>
                <a:uFillTx/>
                <a:latin typeface="Times New Roman"/>
                <a:cs typeface="Times New Roman"/>
              </a:rPr>
              <a:t>permissible </a:t>
            </a:r>
            <a:r>
              <a:rPr lang="en-US" sz="955" b="0" i="0" u="none" strike="noStrike" kern="1200" cap="none" spc="-18" baseline="0">
                <a:solidFill>
                  <a:srgbClr val="231F20"/>
                </a:solidFill>
                <a:uFillTx/>
                <a:latin typeface="Times New Roman"/>
                <a:cs typeface="Times New Roman"/>
              </a:rPr>
              <a:t>to </a:t>
            </a:r>
            <a:r>
              <a:rPr lang="en-US" sz="955" b="0" i="0" u="none" strike="noStrike" kern="1200" cap="none" spc="-24" baseline="0">
                <a:solidFill>
                  <a:srgbClr val="231F20"/>
                </a:solidFill>
                <a:uFillTx/>
                <a:latin typeface="Times New Roman"/>
                <a:cs typeface="Times New Roman"/>
              </a:rPr>
              <a:t>any </a:t>
            </a:r>
            <a:r>
              <a:rPr lang="en-US" sz="955" b="0" i="0" u="none" strike="noStrike" kern="1200" cap="none" spc="-35" baseline="0">
                <a:solidFill>
                  <a:srgbClr val="231F20"/>
                </a:solidFill>
                <a:uFillTx/>
                <a:latin typeface="Times New Roman"/>
                <a:cs typeface="Times New Roman"/>
              </a:rPr>
              <a:t>individual(s), organization(s), or  grouping(s)</a:t>
            </a:r>
            <a:r>
              <a:rPr lang="en-US" sz="955" b="0" i="0" u="none" strike="noStrike" kern="1200" cap="none" spc="-65" baseline="0">
                <a:solidFill>
                  <a:srgbClr val="231F20"/>
                </a:solidFill>
                <a:uFillTx/>
                <a:latin typeface="Times New Roman"/>
                <a:cs typeface="Times New Roman"/>
              </a:rPr>
              <a:t> </a:t>
            </a:r>
            <a:r>
              <a:rPr lang="en-US" sz="955" b="0" i="0" u="none" strike="noStrike" kern="1200" cap="none" spc="-18" baseline="0">
                <a:solidFill>
                  <a:srgbClr val="231F20"/>
                </a:solidFill>
                <a:uFillTx/>
                <a:latin typeface="Times New Roman"/>
                <a:cs typeface="Times New Roman"/>
              </a:rPr>
              <a:t>of</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29" baseline="0">
                <a:solidFill>
                  <a:srgbClr val="231F20"/>
                </a:solidFill>
                <a:uFillTx/>
                <a:latin typeface="Times New Roman"/>
                <a:cs typeface="Times New Roman"/>
              </a:rPr>
              <a:t>users,</a:t>
            </a:r>
            <a:r>
              <a:rPr lang="en-US" sz="955" b="0" i="0" u="none" strike="noStrike" kern="1200" cap="none" spc="-65" baseline="0">
                <a:solidFill>
                  <a:srgbClr val="231F20"/>
                </a:solidFill>
                <a:uFillTx/>
                <a:latin typeface="Times New Roman"/>
                <a:cs typeface="Times New Roman"/>
              </a:rPr>
              <a:t> </a:t>
            </a:r>
            <a:r>
              <a:rPr lang="en-US" sz="955" b="0" i="0" u="none" strike="noStrike" kern="1200" cap="none" spc="-35" baseline="0">
                <a:solidFill>
                  <a:srgbClr val="231F20"/>
                </a:solidFill>
                <a:uFillTx/>
                <a:latin typeface="Times New Roman"/>
                <a:cs typeface="Times New Roman"/>
              </a:rPr>
              <a:t>provided</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29" baseline="0">
                <a:solidFill>
                  <a:srgbClr val="231F20"/>
                </a:solidFill>
                <a:uFillTx/>
                <a:latin typeface="Times New Roman"/>
                <a:cs typeface="Times New Roman"/>
              </a:rPr>
              <a:t>such</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29" baseline="0">
                <a:solidFill>
                  <a:srgbClr val="231F20"/>
                </a:solidFill>
                <a:uFillTx/>
                <a:latin typeface="Times New Roman"/>
                <a:cs typeface="Times New Roman"/>
              </a:rPr>
              <a:t>access</a:t>
            </a:r>
            <a:r>
              <a:rPr lang="en-US" sz="955" b="0" i="0" u="none" strike="noStrike" kern="1200" cap="none" spc="-65" baseline="0">
                <a:solidFill>
                  <a:srgbClr val="231F20"/>
                </a:solidFill>
                <a:uFillTx/>
                <a:latin typeface="Times New Roman"/>
                <a:cs typeface="Times New Roman"/>
              </a:rPr>
              <a:t> </a:t>
            </a:r>
            <a:r>
              <a:rPr lang="en-US" sz="955" b="0" i="0" u="none" strike="noStrike" kern="1200" cap="none" spc="-18" baseline="0">
                <a:solidFill>
                  <a:srgbClr val="231F20"/>
                </a:solidFill>
                <a:uFillTx/>
                <a:latin typeface="Times New Roman"/>
                <a:cs typeface="Times New Roman"/>
              </a:rPr>
              <a:t>or</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35" baseline="0">
                <a:solidFill>
                  <a:srgbClr val="231F20"/>
                </a:solidFill>
                <a:uFillTx/>
                <a:latin typeface="Times New Roman"/>
                <a:cs typeface="Times New Roman"/>
              </a:rPr>
              <a:t>dissemination</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18" baseline="0">
                <a:solidFill>
                  <a:srgbClr val="231F20"/>
                </a:solidFill>
                <a:uFillTx/>
                <a:latin typeface="Times New Roman"/>
                <a:cs typeface="Times New Roman"/>
              </a:rPr>
              <a:t>is</a:t>
            </a:r>
            <a:r>
              <a:rPr lang="en-US" sz="955" b="0" i="0" u="none" strike="noStrike" kern="1200" cap="none" spc="-65" baseline="0">
                <a:solidFill>
                  <a:srgbClr val="231F20"/>
                </a:solidFill>
                <a:uFillTx/>
                <a:latin typeface="Times New Roman"/>
                <a:cs typeface="Times New Roman"/>
              </a:rPr>
              <a:t> </a:t>
            </a:r>
            <a:r>
              <a:rPr lang="en-US" sz="955" b="0" i="0" u="none" strike="noStrike" kern="1200" cap="none" spc="-35" baseline="0">
                <a:solidFill>
                  <a:srgbClr val="231F20"/>
                </a:solidFill>
                <a:uFillTx/>
                <a:latin typeface="Times New Roman"/>
                <a:cs typeface="Times New Roman"/>
              </a:rPr>
              <a:t>consistent</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29" baseline="0">
                <a:solidFill>
                  <a:srgbClr val="231F20"/>
                </a:solidFill>
                <a:uFillTx/>
                <a:latin typeface="Times New Roman"/>
                <a:cs typeface="Times New Roman"/>
              </a:rPr>
              <a:t>with</a:t>
            </a:r>
            <a:r>
              <a:rPr lang="en-US" sz="955" b="0" i="0" u="none" strike="noStrike" kern="1200" cap="none" spc="-65" baseline="0">
                <a:solidFill>
                  <a:srgbClr val="231F20"/>
                </a:solidFill>
                <a:uFillTx/>
                <a:latin typeface="Times New Roman"/>
                <a:cs typeface="Times New Roman"/>
              </a:rPr>
              <a:t> </a:t>
            </a:r>
            <a:r>
              <a:rPr lang="en-US" sz="955" b="0" i="0" u="none" strike="noStrike" kern="1200" cap="none" spc="-18" baseline="0">
                <a:solidFill>
                  <a:srgbClr val="231F20"/>
                </a:solidFill>
                <a:uFillTx/>
                <a:latin typeface="Times New Roman"/>
                <a:cs typeface="Times New Roman"/>
              </a:rPr>
              <a:t>or</a:t>
            </a:r>
            <a:r>
              <a:rPr lang="en-US" sz="955" b="0" i="0" u="none" strike="noStrike" kern="1200" cap="none" spc="-59" baseline="0">
                <a:solidFill>
                  <a:srgbClr val="231F20"/>
                </a:solidFill>
                <a:uFillTx/>
                <a:latin typeface="Times New Roman"/>
                <a:cs typeface="Times New Roman"/>
              </a:rPr>
              <a:t> </a:t>
            </a:r>
            <a:r>
              <a:rPr lang="en-US" sz="955" b="0" i="0" u="none" strike="noStrike" kern="1200" cap="none" spc="-35" baseline="0">
                <a:solidFill>
                  <a:srgbClr val="231F20"/>
                </a:solidFill>
                <a:uFillTx/>
                <a:latin typeface="Times New Roman"/>
                <a:cs typeface="Times New Roman"/>
              </a:rPr>
              <a:t>in  furtherance </a:t>
            </a:r>
            <a:r>
              <a:rPr lang="en-US" sz="955" b="0" i="0" u="none" strike="noStrike" kern="1200" cap="none" spc="-12" baseline="0">
                <a:solidFill>
                  <a:srgbClr val="231F20"/>
                </a:solidFill>
                <a:uFillTx/>
                <a:latin typeface="Times New Roman"/>
                <a:cs typeface="Times New Roman"/>
              </a:rPr>
              <a:t>of </a:t>
            </a:r>
            <a:r>
              <a:rPr lang="en-US" sz="955" b="0" i="0" u="none" strike="noStrike" kern="1200" cap="none" spc="0" baseline="0">
                <a:solidFill>
                  <a:srgbClr val="231F20"/>
                </a:solidFill>
                <a:uFillTx/>
                <a:latin typeface="Times New Roman"/>
                <a:cs typeface="Times New Roman"/>
              </a:rPr>
              <a:t>a </a:t>
            </a:r>
            <a:r>
              <a:rPr lang="en-US" sz="955" b="0" i="0" u="none" strike="noStrike" kern="1200" cap="none" spc="-18" baseline="0">
                <a:solidFill>
                  <a:srgbClr val="231F20"/>
                </a:solidFill>
                <a:uFillTx/>
                <a:latin typeface="Times New Roman"/>
                <a:cs typeface="Times New Roman"/>
              </a:rPr>
              <a:t>Lawful Government Purpose </a:t>
            </a:r>
            <a:r>
              <a:rPr lang="en-US" sz="955" b="0" i="0" u="none" strike="noStrike" kern="1200" cap="none" spc="-12" baseline="0">
                <a:solidFill>
                  <a:srgbClr val="231F20"/>
                </a:solidFill>
                <a:uFillTx/>
                <a:latin typeface="Times New Roman"/>
                <a:cs typeface="Times New Roman"/>
              </a:rPr>
              <a:t>and in </a:t>
            </a:r>
            <a:r>
              <a:rPr lang="en-US" sz="955" b="0" i="0" u="none" strike="noStrike" kern="1200" cap="none" spc="0" baseline="0">
                <a:solidFill>
                  <a:srgbClr val="231F20"/>
                </a:solidFill>
                <a:uFillTx/>
                <a:latin typeface="Times New Roman"/>
                <a:cs typeface="Times New Roman"/>
              </a:rPr>
              <a:t>a </a:t>
            </a:r>
            <a:r>
              <a:rPr lang="en-US" sz="955" b="0" i="0" u="none" strike="noStrike" kern="1200" cap="none" spc="-18" baseline="0">
                <a:solidFill>
                  <a:srgbClr val="231F20"/>
                </a:solidFill>
                <a:uFillTx/>
                <a:latin typeface="Times New Roman"/>
                <a:cs typeface="Times New Roman"/>
              </a:rPr>
              <a:t>manner consistent with  applicable </a:t>
            </a:r>
            <a:r>
              <a:rPr lang="en-US" sz="955" b="0" i="0" u="none" strike="noStrike" kern="1200" cap="none" spc="-47" baseline="0">
                <a:solidFill>
                  <a:srgbClr val="231F20"/>
                </a:solidFill>
                <a:uFillTx/>
                <a:latin typeface="Times New Roman"/>
                <a:cs typeface="Times New Roman"/>
              </a:rPr>
              <a:t>law, </a:t>
            </a:r>
            <a:r>
              <a:rPr lang="en-US" sz="955" b="0" i="0" u="none" strike="noStrike" kern="1200" cap="none" spc="-35" baseline="0">
                <a:solidFill>
                  <a:srgbClr val="231F20"/>
                </a:solidFill>
                <a:uFillTx/>
                <a:latin typeface="Times New Roman"/>
                <a:cs typeface="Times New Roman"/>
              </a:rPr>
              <a:t>regulations, </a:t>
            </a:r>
            <a:r>
              <a:rPr lang="en-US" sz="955" b="0" i="0" u="none" strike="noStrike" kern="1200" cap="none" spc="-24" baseline="0">
                <a:solidFill>
                  <a:srgbClr val="231F20"/>
                </a:solidFill>
                <a:uFillTx/>
                <a:latin typeface="Times New Roman"/>
                <a:cs typeface="Times New Roman"/>
              </a:rPr>
              <a:t>and </a:t>
            </a:r>
            <a:r>
              <a:rPr lang="en-US" sz="955" b="0" i="0" u="none" strike="noStrike" kern="1200" cap="none" spc="-35" baseline="0">
                <a:solidFill>
                  <a:srgbClr val="231F20"/>
                </a:solidFill>
                <a:uFillTx/>
                <a:latin typeface="Times New Roman"/>
                <a:cs typeface="Times New Roman"/>
              </a:rPr>
              <a:t>Government-wide</a:t>
            </a:r>
            <a:r>
              <a:rPr lang="en-US" sz="955" b="0" i="0" u="none" strike="noStrike" kern="1200" cap="none" spc="-170" baseline="0">
                <a:solidFill>
                  <a:srgbClr val="231F20"/>
                </a:solidFill>
                <a:uFillTx/>
                <a:latin typeface="Times New Roman"/>
                <a:cs typeface="Times New Roman"/>
              </a:rPr>
              <a:t>  </a:t>
            </a:r>
            <a:r>
              <a:rPr lang="en-US" sz="955" b="0" i="0" u="none" strike="noStrike" kern="1200" cap="none" spc="-35" baseline="0">
                <a:solidFill>
                  <a:srgbClr val="231F20"/>
                </a:solidFill>
                <a:uFillTx/>
                <a:latin typeface="Times New Roman"/>
                <a:cs typeface="Times New Roman"/>
              </a:rPr>
              <a:t>policies.</a:t>
            </a:r>
            <a:endParaRPr lang="en-US" sz="955" b="0" i="0" u="none" strike="noStrike" kern="1200" cap="none" spc="0" baseline="0">
              <a:solidFill>
                <a:srgbClr val="000000"/>
              </a:solidFill>
              <a:uFillTx/>
              <a:latin typeface="Times New Roman"/>
              <a:cs typeface="Times New Roman"/>
            </a:endParaRPr>
          </a:p>
          <a:p>
            <a:pPr marL="0" marR="0" lvl="0" indent="0" algn="l" defTabSz="623437" rtl="0" fontAlgn="auto" hangingPunct="1">
              <a:lnSpc>
                <a:spcPct val="100000"/>
              </a:lnSpc>
              <a:spcBef>
                <a:spcPts val="60"/>
              </a:spcBef>
              <a:spcAft>
                <a:spcPts val="0"/>
              </a:spcAft>
              <a:buNone/>
              <a:tabLst/>
              <a:defRPr sz="1800" b="0" i="0" u="none" strike="noStrike" kern="0" cap="none" spc="0" baseline="0">
                <a:solidFill>
                  <a:srgbClr val="000000"/>
                </a:solidFill>
                <a:uFillTx/>
              </a:defRPr>
            </a:pPr>
            <a:endParaRPr lang="en-US" sz="1117" b="0" i="0" u="none" strike="noStrike" kern="1200" cap="none" spc="0" baseline="0">
              <a:solidFill>
                <a:srgbClr val="000000"/>
              </a:solidFill>
              <a:uFillTx/>
              <a:latin typeface="Times New Roman"/>
              <a:cs typeface="Times New Roman"/>
            </a:endParaRPr>
          </a:p>
          <a:p>
            <a:pPr marL="4310435" marR="0" lvl="0" indent="0" algn="l" defTabSz="623437" rtl="0" fontAlgn="auto" hangingPunct="1">
              <a:lnSpc>
                <a:spcPct val="100000"/>
              </a:lnSpc>
              <a:spcBef>
                <a:spcPts val="5"/>
              </a:spcBef>
              <a:spcAft>
                <a:spcPts val="0"/>
              </a:spcAft>
              <a:buNone/>
              <a:tabLst/>
              <a:defRPr sz="1800" b="0" i="0" u="none" strike="noStrike" kern="0" cap="none" spc="0" baseline="0">
                <a:solidFill>
                  <a:srgbClr val="000000"/>
                </a:solidFill>
                <a:uFillTx/>
              </a:defRPr>
            </a:pPr>
            <a:r>
              <a:rPr lang="en-US" sz="588" b="0" i="0" u="none" strike="noStrike" kern="1200" cap="none" spc="0" baseline="0">
                <a:solidFill>
                  <a:srgbClr val="231F20"/>
                </a:solidFill>
                <a:uFillTx/>
                <a:latin typeface="Times New Roman"/>
                <a:cs typeface="Times New Roman"/>
              </a:rPr>
              <a:t>						Standard Form </a:t>
            </a:r>
            <a:r>
              <a:rPr lang="en-US" sz="588" b="0" i="0" u="none" strike="noStrike" kern="1200" cap="none" spc="-12" baseline="0">
                <a:solidFill>
                  <a:srgbClr val="231F20"/>
                </a:solidFill>
                <a:uFillTx/>
                <a:latin typeface="Times New Roman"/>
                <a:cs typeface="Times New Roman"/>
              </a:rPr>
              <a:t>901</a:t>
            </a:r>
            <a:r>
              <a:rPr lang="en-US" sz="588" b="0" i="0" u="none" strike="noStrike" kern="1200" cap="none" spc="-65" baseline="0">
                <a:solidFill>
                  <a:srgbClr val="231F20"/>
                </a:solidFill>
                <a:uFillTx/>
                <a:latin typeface="Times New Roman"/>
                <a:cs typeface="Times New Roman"/>
              </a:rPr>
              <a:t> </a:t>
            </a:r>
            <a:r>
              <a:rPr lang="en-US" sz="588" b="0" i="0" u="none" strike="noStrike" kern="1200" cap="none" spc="-6" baseline="0">
                <a:solidFill>
                  <a:srgbClr val="231F20"/>
                </a:solidFill>
                <a:uFillTx/>
                <a:latin typeface="Times New Roman"/>
                <a:cs typeface="Times New Roman"/>
              </a:rPr>
              <a:t>(11-18)</a:t>
            </a:r>
            <a:endParaRPr lang="en-US" sz="588" b="0" i="0" u="none" strike="noStrike" kern="1200" cap="none" spc="0" baseline="0">
              <a:solidFill>
                <a:srgbClr val="000000"/>
              </a:solidFill>
              <a:uFillTx/>
              <a:latin typeface="Times New Roman"/>
              <a:cs typeface="Times New Roman"/>
            </a:endParaRPr>
          </a:p>
          <a:p>
            <a:pPr marL="4310435" marR="0" lvl="0" indent="0" algn="l" defTabSz="62343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88" b="0" i="0" u="none" strike="noStrike" kern="1200" cap="none" spc="-6" baseline="0">
                <a:solidFill>
                  <a:srgbClr val="231F20"/>
                </a:solidFill>
                <a:uFillTx/>
                <a:latin typeface="Times New Roman"/>
                <a:cs typeface="Times New Roman"/>
              </a:rPr>
              <a:t>						Prescribed </a:t>
            </a:r>
            <a:r>
              <a:rPr lang="en-US" sz="588" b="0" i="0" u="none" strike="noStrike" kern="1200" cap="none" spc="-18" baseline="0">
                <a:solidFill>
                  <a:srgbClr val="231F20"/>
                </a:solidFill>
                <a:uFillTx/>
                <a:latin typeface="Times New Roman"/>
                <a:cs typeface="Times New Roman"/>
              </a:rPr>
              <a:t>by </a:t>
            </a:r>
            <a:r>
              <a:rPr lang="en-US" sz="588" b="0" i="0" u="none" strike="noStrike" kern="1200" cap="none" spc="-12" baseline="0">
                <a:solidFill>
                  <a:srgbClr val="231F20"/>
                </a:solidFill>
                <a:uFillTx/>
                <a:latin typeface="Times New Roman"/>
                <a:cs typeface="Times New Roman"/>
              </a:rPr>
              <a:t>GSA/ISOO </a:t>
            </a:r>
            <a:r>
              <a:rPr lang="en-US" sz="588" b="0" i="0" u="none" strike="noStrike" kern="1200" cap="none" spc="35" baseline="0">
                <a:solidFill>
                  <a:srgbClr val="231F20"/>
                </a:solidFill>
                <a:uFillTx/>
                <a:latin typeface="Times New Roman"/>
                <a:cs typeface="Times New Roman"/>
              </a:rPr>
              <a:t>| </a:t>
            </a:r>
            <a:r>
              <a:rPr lang="en-US" sz="588" b="0" i="0" u="none" strike="noStrike" kern="1200" cap="none" spc="-12" baseline="0">
                <a:solidFill>
                  <a:srgbClr val="231F20"/>
                </a:solidFill>
                <a:uFillTx/>
                <a:latin typeface="Times New Roman"/>
                <a:cs typeface="Times New Roman"/>
              </a:rPr>
              <a:t>32 </a:t>
            </a:r>
            <a:r>
              <a:rPr lang="en-US" sz="588" b="0" i="0" u="none" strike="noStrike" kern="1200" cap="none" spc="-18" baseline="0">
                <a:solidFill>
                  <a:srgbClr val="231F20"/>
                </a:solidFill>
                <a:uFillTx/>
                <a:latin typeface="Times New Roman"/>
                <a:cs typeface="Times New Roman"/>
              </a:rPr>
              <a:t>CFR</a:t>
            </a:r>
            <a:r>
              <a:rPr lang="en-US" sz="588" b="0" i="0" u="none" strike="noStrike" kern="1200" cap="none" spc="-100" baseline="0">
                <a:solidFill>
                  <a:srgbClr val="231F20"/>
                </a:solidFill>
                <a:uFillTx/>
                <a:latin typeface="Times New Roman"/>
                <a:cs typeface="Times New Roman"/>
              </a:rPr>
              <a:t> </a:t>
            </a:r>
            <a:r>
              <a:rPr lang="en-US" sz="588" b="0" i="0" u="none" strike="noStrike" kern="1200" cap="none" spc="-12" baseline="0">
                <a:solidFill>
                  <a:srgbClr val="231F20"/>
                </a:solidFill>
                <a:uFillTx/>
                <a:latin typeface="Times New Roman"/>
                <a:cs typeface="Times New Roman"/>
              </a:rPr>
              <a:t>2002</a:t>
            </a:r>
            <a:endParaRPr lang="en-US" sz="588" b="0" i="0" u="none" strike="noStrike" kern="1200" cap="none" spc="0" baseline="0">
              <a:solidFill>
                <a:srgbClr val="000000"/>
              </a:solidFill>
              <a:uFillTx/>
              <a:latin typeface="Times New Roman"/>
              <a:cs typeface="Times New Roman"/>
            </a:endParaRPr>
          </a:p>
        </p:txBody>
      </p:sp>
      <p:sp>
        <p:nvSpPr>
          <p:cNvPr id="7" name="object 7">
            <a:extLst>
              <a:ext uri="{FF2B5EF4-FFF2-40B4-BE49-F238E27FC236}">
                <a16:creationId xmlns:a16="http://schemas.microsoft.com/office/drawing/2014/main" id="{5A221723-502D-F2C5-4291-B5F68741590F}"/>
              </a:ext>
            </a:extLst>
          </p:cNvPr>
          <p:cNvSpPr txBox="1"/>
          <p:nvPr/>
        </p:nvSpPr>
        <p:spPr>
          <a:xfrm>
            <a:off x="5054172" y="5680344"/>
            <a:ext cx="2073831" cy="1022290"/>
          </a:xfrm>
          <a:prstGeom prst="rect">
            <a:avLst/>
          </a:prstGeom>
          <a:noFill/>
          <a:ln cap="flat">
            <a:noFill/>
          </a:ln>
        </p:spPr>
        <p:txBody>
          <a:bodyPr vert="horz" wrap="square" lIns="0" tIns="14941" rIns="0" bIns="0" anchor="t" anchorCtr="0" compatLnSpc="1">
            <a:spAutoFit/>
          </a:bodyPr>
          <a:lstStyle/>
          <a:p>
            <a:pPr marL="14941" marR="0" lvl="0" indent="0" algn="l" defTabSz="623437" rtl="0" fontAlgn="auto" hangingPunct="1">
              <a:lnSpc>
                <a:spcPct val="100000"/>
              </a:lnSpc>
              <a:spcBef>
                <a:spcPts val="120"/>
              </a:spcBef>
              <a:spcAft>
                <a:spcPts val="0"/>
              </a:spcAft>
              <a:buNone/>
              <a:tabLst/>
              <a:defRPr sz="1800" b="0" i="0" u="none" strike="noStrike" kern="0" cap="none" spc="0" baseline="0">
                <a:solidFill>
                  <a:srgbClr val="000000"/>
                </a:solidFill>
                <a:uFillTx/>
              </a:defRPr>
            </a:pPr>
            <a:r>
              <a:rPr lang="en-US" sz="6545" b="1" i="0" u="none" strike="noStrike" kern="1200" cap="none" spc="547" baseline="0">
                <a:solidFill>
                  <a:srgbClr val="FFFFFF"/>
                </a:solidFill>
                <a:uFillTx/>
                <a:latin typeface="Book Antiqua"/>
                <a:cs typeface="Book Antiqua"/>
              </a:rPr>
              <a:t>CUI</a:t>
            </a:r>
            <a:endParaRPr lang="en-US" sz="6545" b="0" i="0" u="none" strike="noStrike" kern="1200" cap="none" spc="0" baseline="0">
              <a:solidFill>
                <a:srgbClr val="000000"/>
              </a:solidFill>
              <a:uFillTx/>
              <a:latin typeface="Book Antiqua"/>
              <a:cs typeface="Book Antiqua"/>
            </a:endParaRPr>
          </a:p>
        </p:txBody>
      </p:sp>
      <p:sp>
        <p:nvSpPr>
          <p:cNvPr id="8" name="object 3">
            <a:extLst>
              <a:ext uri="{FF2B5EF4-FFF2-40B4-BE49-F238E27FC236}">
                <a16:creationId xmlns:a16="http://schemas.microsoft.com/office/drawing/2014/main" id="{07668812-5503-B7FB-D86A-9B5FCC224A44}"/>
              </a:ext>
            </a:extLst>
          </p:cNvPr>
          <p:cNvSpPr txBox="1"/>
          <p:nvPr/>
        </p:nvSpPr>
        <p:spPr>
          <a:xfrm>
            <a:off x="4544723" y="3426448"/>
            <a:ext cx="3092711" cy="350882"/>
          </a:xfrm>
          <a:prstGeom prst="rect">
            <a:avLst/>
          </a:prstGeom>
          <a:noFill/>
          <a:ln cap="flat">
            <a:noFill/>
          </a:ln>
        </p:spPr>
        <p:txBody>
          <a:bodyPr vert="horz" wrap="square" lIns="0" tIns="14941" rIns="0" bIns="0" anchor="t" anchorCtr="1" compatLnSpc="1">
            <a:spAutoFit/>
          </a:bodyPr>
          <a:lstStyle/>
          <a:p>
            <a:pPr marL="33613" marR="0" lvl="0" indent="0" algn="ctr" defTabSz="623437" rtl="0" fontAlgn="auto" hangingPunct="1">
              <a:lnSpc>
                <a:spcPct val="100000"/>
              </a:lnSpc>
              <a:spcBef>
                <a:spcPts val="120"/>
              </a:spcBef>
              <a:spcAft>
                <a:spcPts val="0"/>
              </a:spcAft>
              <a:buNone/>
              <a:tabLst/>
              <a:defRPr sz="1800" b="0" i="0" u="none" strike="noStrike" kern="0" cap="none" spc="0" baseline="0">
                <a:solidFill>
                  <a:srgbClr val="000000"/>
                </a:solidFill>
                <a:uFillTx/>
              </a:defRPr>
            </a:pPr>
            <a:r>
              <a:rPr lang="en-US" sz="2182" b="0" i="0" u="none" strike="noStrike" kern="0" cap="none" spc="-35" baseline="0">
                <a:solidFill>
                  <a:srgbClr val="FFFFFF"/>
                </a:solidFill>
                <a:uFillTx/>
                <a:latin typeface="Times New Roman"/>
                <a:cs typeface="Times New Roman"/>
              </a:rPr>
              <a:t>ATTENTION</a:t>
            </a:r>
          </a:p>
        </p:txBody>
      </p:sp>
    </p:spTree>
    <p:extLst>
      <p:ext uri="{BB962C8B-B14F-4D97-AF65-F5344CB8AC3E}">
        <p14:creationId xmlns:p14="http://schemas.microsoft.com/office/powerpoint/2010/main" val="29161242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2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907C63BC-4335-061C-46F5-6BD4CE7579CD}"/>
              </a:ext>
            </a:extLst>
          </p:cNvPr>
          <p:cNvPicPr>
            <a:picLocks noChangeAspect="1"/>
          </p:cNvPicPr>
          <p:nvPr/>
        </p:nvPicPr>
        <p:blipFill>
          <a:blip r:embed="rId2"/>
          <a:stretch>
            <a:fillRect/>
          </a:stretch>
        </p:blipFill>
        <p:spPr>
          <a:xfrm>
            <a:off x="0" y="0"/>
            <a:ext cx="12191996" cy="720437"/>
          </a:xfrm>
          <a:prstGeom prst="rect">
            <a:avLst/>
          </a:prstGeom>
          <a:noFill/>
          <a:ln cap="flat">
            <a:noFill/>
          </a:ln>
        </p:spPr>
      </p:pic>
      <p:sp>
        <p:nvSpPr>
          <p:cNvPr id="3" name="Line 5">
            <a:extLst>
              <a:ext uri="{FF2B5EF4-FFF2-40B4-BE49-F238E27FC236}">
                <a16:creationId xmlns:a16="http://schemas.microsoft.com/office/drawing/2014/main" id="{2F119E5B-C0C2-13DE-F73B-512CA94AF29B}"/>
              </a:ext>
            </a:extLst>
          </p:cNvPr>
          <p:cNvSpPr/>
          <p:nvPr/>
        </p:nvSpPr>
        <p:spPr>
          <a:xfrm flipH="1">
            <a:off x="514350" y="6611651"/>
            <a:ext cx="11059585"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25402" cap="flat">
            <a:solidFill>
              <a:srgbClr val="000000"/>
            </a:solidFill>
            <a:prstDash val="solid"/>
            <a:round/>
          </a:ln>
        </p:spPr>
        <p:txBody>
          <a:bodyPr vert="horz" wrap="non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1200" cap="none" spc="0" baseline="0">
              <a:solidFill>
                <a:srgbClr val="000000"/>
              </a:solidFill>
              <a:uFillTx/>
              <a:latin typeface="Calibri"/>
            </a:endParaRPr>
          </a:p>
        </p:txBody>
      </p:sp>
      <p:sp>
        <p:nvSpPr>
          <p:cNvPr id="4" name="Rectangle 6">
            <a:extLst>
              <a:ext uri="{FF2B5EF4-FFF2-40B4-BE49-F238E27FC236}">
                <a16:creationId xmlns:a16="http://schemas.microsoft.com/office/drawing/2014/main" id="{65DB8421-101E-41CB-B605-6630E1F113DD}"/>
              </a:ext>
            </a:extLst>
          </p:cNvPr>
          <p:cNvSpPr/>
          <p:nvPr/>
        </p:nvSpPr>
        <p:spPr>
          <a:xfrm>
            <a:off x="495303" y="6611651"/>
            <a:ext cx="905694" cy="243660"/>
          </a:xfrm>
          <a:prstGeom prst="rect">
            <a:avLst/>
          </a:prstGeom>
          <a:noFill/>
          <a:ln cap="flat">
            <a:noFill/>
            <a:prstDash val="solid"/>
          </a:ln>
        </p:spPr>
        <p:txBody>
          <a:bodyPr vert="horz" wrap="none" lIns="90489" tIns="44448" rIns="90489" bIns="44448"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1200" cap="none" spc="0" baseline="0">
                <a:solidFill>
                  <a:srgbClr val="000000"/>
                </a:solidFill>
                <a:uFillTx/>
                <a:latin typeface="Arial" pitchFamily="34"/>
                <a:ea typeface="ヒラギノ角ゴ Pro W3"/>
              </a:rPr>
              <a:t>Page No. </a:t>
            </a:r>
            <a:fld id="{B105A5E9-9F3B-4C4D-BEC5-A11771F8D5E4}" type="slidenum">
              <a:t>‹#›</a:t>
            </a:fld>
            <a:endParaRPr lang="en-US" sz="1000" b="0" i="0" u="none" strike="noStrike" kern="1200" cap="none" spc="0" baseline="0">
              <a:solidFill>
                <a:srgbClr val="000000"/>
              </a:solidFill>
              <a:uFillTx/>
              <a:latin typeface="Arial" pitchFamily="34"/>
              <a:ea typeface="ヒラギノ角ゴ Pro W3"/>
            </a:endParaRPr>
          </a:p>
        </p:txBody>
      </p:sp>
      <p:sp>
        <p:nvSpPr>
          <p:cNvPr id="5" name="Rectangle 154">
            <a:extLst>
              <a:ext uri="{FF2B5EF4-FFF2-40B4-BE49-F238E27FC236}">
                <a16:creationId xmlns:a16="http://schemas.microsoft.com/office/drawing/2014/main" id="{9DC5B1E7-82DF-6DF6-9720-8AF6F327AEDA}"/>
              </a:ext>
            </a:extLst>
          </p:cNvPr>
          <p:cNvSpPr/>
          <p:nvPr/>
        </p:nvSpPr>
        <p:spPr>
          <a:xfrm>
            <a:off x="10972909" y="6611651"/>
            <a:ext cx="535399" cy="243660"/>
          </a:xfrm>
          <a:prstGeom prst="rect">
            <a:avLst/>
          </a:prstGeom>
          <a:noFill/>
          <a:ln cap="flat">
            <a:noFill/>
            <a:prstDash val="solid"/>
          </a:ln>
        </p:spPr>
        <p:txBody>
          <a:bodyPr vert="horz" wrap="none" lIns="90489" tIns="44448" rIns="90489" bIns="44448"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1200" cap="none" spc="0" baseline="0">
                <a:solidFill>
                  <a:srgbClr val="000000"/>
                </a:solidFill>
                <a:uFillTx/>
                <a:latin typeface="Arial" pitchFamily="34"/>
                <a:ea typeface="ヒラギノ角ゴ Pro W3"/>
              </a:rPr>
              <a:t>2/9/23</a:t>
            </a:r>
          </a:p>
        </p:txBody>
      </p:sp>
      <p:sp>
        <p:nvSpPr>
          <p:cNvPr id="6" name="Line 5">
            <a:extLst>
              <a:ext uri="{FF2B5EF4-FFF2-40B4-BE49-F238E27FC236}">
                <a16:creationId xmlns:a16="http://schemas.microsoft.com/office/drawing/2014/main" id="{791E0BEE-928B-56BF-70AF-FAD58DAB147A}"/>
              </a:ext>
            </a:extLst>
          </p:cNvPr>
          <p:cNvSpPr/>
          <p:nvPr/>
        </p:nvSpPr>
        <p:spPr>
          <a:xfrm flipH="1">
            <a:off x="514350" y="6611651"/>
            <a:ext cx="11059585"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25402" cap="flat">
            <a:solidFill>
              <a:srgbClr val="000000"/>
            </a:solidFill>
            <a:prstDash val="solid"/>
            <a:round/>
          </a:ln>
        </p:spPr>
        <p:txBody>
          <a:bodyPr vert="horz" wrap="non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1200" cap="none" spc="0" baseline="0">
              <a:solidFill>
                <a:srgbClr val="000000"/>
              </a:solidFill>
              <a:uFillTx/>
              <a:latin typeface="Calibri"/>
            </a:endParaRPr>
          </a:p>
        </p:txBody>
      </p:sp>
      <p:sp>
        <p:nvSpPr>
          <p:cNvPr id="7" name="Content Placeholder 2">
            <a:extLst>
              <a:ext uri="{FF2B5EF4-FFF2-40B4-BE49-F238E27FC236}">
                <a16:creationId xmlns:a16="http://schemas.microsoft.com/office/drawing/2014/main" id="{97C84CC0-9E9D-F12C-8A22-CD3F567FE389}"/>
              </a:ext>
            </a:extLst>
          </p:cNvPr>
          <p:cNvSpPr txBox="1">
            <a:spLocks noGrp="1"/>
          </p:cNvSpPr>
          <p:nvPr>
            <p:ph idx="4294967295"/>
          </p:nvPr>
        </p:nvSpPr>
        <p:spPr>
          <a:xfrm>
            <a:off x="325965" y="1056461"/>
            <a:ext cx="11370728" cy="5086349"/>
          </a:xfrm>
          <a:solidFill>
            <a:srgbClr val="FFFFFF"/>
          </a:solidFill>
        </p:spPr>
        <p:txBody>
          <a:bodyPr/>
          <a:lstStyle>
            <a:lvl1pPr>
              <a:defRPr/>
            </a:lvl1pPr>
            <a:lvl2pPr marL="857250" indent="-342900">
              <a:buFont typeface="Arial" pitchFamily="34"/>
              <a:defRPr/>
            </a:lvl2pPr>
            <a:lvl3pPr marL="1200150" indent="-285750">
              <a:buFont typeface="Arial" pitchFamily="34"/>
              <a:buChar char="•"/>
              <a:defRPr/>
            </a:lvl3pPr>
            <a:lvl4pPr indent="-285750">
              <a:buFont typeface="Arial" pitchFamily="34"/>
              <a:defRPr/>
            </a:lvl4pPr>
            <a:lvl5pPr marL="1771649" indent="-171450">
              <a:buFont typeface="Arial" pitchFamily="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16">
            <a:extLst>
              <a:ext uri="{FF2B5EF4-FFF2-40B4-BE49-F238E27FC236}">
                <a16:creationId xmlns:a16="http://schemas.microsoft.com/office/drawing/2014/main" id="{15A95474-CC3E-308A-1D7C-20ACCDB9A815}"/>
              </a:ext>
            </a:extLst>
          </p:cNvPr>
          <p:cNvSpPr txBox="1"/>
          <p:nvPr/>
        </p:nvSpPr>
        <p:spPr>
          <a:xfrm>
            <a:off x="-64556" y="6578303"/>
            <a:ext cx="508004" cy="27699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000000"/>
                </a:solidFill>
                <a:uFillTx/>
                <a:latin typeface="Calibri"/>
              </a:rPr>
              <a:t>CUI</a:t>
            </a:r>
          </a:p>
        </p:txBody>
      </p:sp>
      <p:pic>
        <p:nvPicPr>
          <p:cNvPr id="9" name="Picture 22" descr="Logo&#10;&#10;Description automatically generated">
            <a:extLst>
              <a:ext uri="{FF2B5EF4-FFF2-40B4-BE49-F238E27FC236}">
                <a16:creationId xmlns:a16="http://schemas.microsoft.com/office/drawing/2014/main" id="{2034C52F-0946-CF17-1B59-2FA9E6224548}"/>
              </a:ext>
            </a:extLst>
          </p:cNvPr>
          <p:cNvPicPr>
            <a:picLocks noChangeAspect="1"/>
          </p:cNvPicPr>
          <p:nvPr/>
        </p:nvPicPr>
        <p:blipFill>
          <a:blip r:embed="rId3"/>
          <a:srcRect/>
          <a:stretch>
            <a:fillRect/>
          </a:stretch>
        </p:blipFill>
        <p:spPr>
          <a:xfrm>
            <a:off x="731977" y="-29343"/>
            <a:ext cx="708788" cy="749780"/>
          </a:xfrm>
          <a:prstGeom prst="rect">
            <a:avLst/>
          </a:prstGeom>
          <a:noFill/>
          <a:ln cap="flat">
            <a:noFill/>
          </a:ln>
        </p:spPr>
      </p:pic>
      <p:pic>
        <p:nvPicPr>
          <p:cNvPr id="10" name="Picture 24" descr="Meatball_(HQ_ppt no shadow).png">
            <a:extLst>
              <a:ext uri="{FF2B5EF4-FFF2-40B4-BE49-F238E27FC236}">
                <a16:creationId xmlns:a16="http://schemas.microsoft.com/office/drawing/2014/main" id="{ADAEBA30-0A85-B1E2-160B-87EB410E5836}"/>
              </a:ext>
            </a:extLst>
          </p:cNvPr>
          <p:cNvPicPr>
            <a:picLocks noChangeAspect="1"/>
          </p:cNvPicPr>
          <p:nvPr/>
        </p:nvPicPr>
        <p:blipFill>
          <a:blip r:embed="rId4"/>
          <a:srcRect/>
          <a:stretch>
            <a:fillRect/>
          </a:stretch>
        </p:blipFill>
        <p:spPr>
          <a:xfrm>
            <a:off x="28254" y="41778"/>
            <a:ext cx="795345" cy="615784"/>
          </a:xfrm>
          <a:prstGeom prst="rect">
            <a:avLst/>
          </a:prstGeom>
          <a:noFill/>
          <a:ln cap="flat">
            <a:noFill/>
          </a:ln>
        </p:spPr>
      </p:pic>
    </p:spTree>
    <p:extLst>
      <p:ext uri="{BB962C8B-B14F-4D97-AF65-F5344CB8AC3E}">
        <p14:creationId xmlns:p14="http://schemas.microsoft.com/office/powerpoint/2010/main" val="86092487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_A_Content Layout 2018 2030">
    <p:bg>
      <p:bgPr>
        <a:solidFill>
          <a:srgbClr val="000000"/>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7EF2E4BA-44D1-9F02-AEA0-41172CD53E09}"/>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Helvetica" pitchFamily="2"/>
              </a:defRPr>
            </a:lvl1pPr>
          </a:lstStyle>
          <a:p>
            <a:pPr lvl="0"/>
            <a:fld id="{5AF74113-47FA-4F7F-8713-FC1F5EC8155A}" type="slidenum">
              <a:t>‹#›</a:t>
            </a:fld>
            <a:endParaRPr lang="en-US"/>
          </a:p>
        </p:txBody>
      </p:sp>
      <p:sp>
        <p:nvSpPr>
          <p:cNvPr id="3" name="Title 1">
            <a:extLst>
              <a:ext uri="{FF2B5EF4-FFF2-40B4-BE49-F238E27FC236}">
                <a16:creationId xmlns:a16="http://schemas.microsoft.com/office/drawing/2014/main" id="{8A594ABA-6F50-81EF-6D0F-ED4549B7E252}"/>
              </a:ext>
            </a:extLst>
          </p:cNvPr>
          <p:cNvSpPr txBox="1">
            <a:spLocks noGrp="1"/>
          </p:cNvSpPr>
          <p:nvPr>
            <p:ph type="title"/>
          </p:nvPr>
        </p:nvSpPr>
        <p:spPr>
          <a:xfrm>
            <a:off x="245955" y="228600"/>
            <a:ext cx="4469980" cy="330198"/>
          </a:xfrm>
        </p:spPr>
        <p:txBody>
          <a:bodyPr/>
          <a:lstStyle>
            <a:lvl1pPr>
              <a:defRPr sz="2000">
                <a:latin typeface="Helvetica" pitchFamily="2"/>
              </a:defRPr>
            </a:lvl1pPr>
          </a:lstStyle>
          <a:p>
            <a:pPr lvl="0"/>
            <a:r>
              <a:rPr lang="en-US"/>
              <a:t>Click to edit Master title style</a:t>
            </a:r>
          </a:p>
        </p:txBody>
      </p:sp>
      <p:sp>
        <p:nvSpPr>
          <p:cNvPr id="4" name="Text Placeholder 4">
            <a:extLst>
              <a:ext uri="{FF2B5EF4-FFF2-40B4-BE49-F238E27FC236}">
                <a16:creationId xmlns:a16="http://schemas.microsoft.com/office/drawing/2014/main" id="{93148646-02A9-EE8C-4E6C-E720CE5E1411}"/>
              </a:ext>
            </a:extLst>
          </p:cNvPr>
          <p:cNvSpPr txBox="1">
            <a:spLocks noGrp="1"/>
          </p:cNvSpPr>
          <p:nvPr>
            <p:ph type="body" idx="4294967295"/>
          </p:nvPr>
        </p:nvSpPr>
        <p:spPr>
          <a:xfrm>
            <a:off x="8122980" y="228600"/>
            <a:ext cx="3840415" cy="373413"/>
          </a:xfrm>
        </p:spPr>
        <p:txBody>
          <a:bodyPr/>
          <a:lstStyle>
            <a:lvl1pPr marL="0" indent="0">
              <a:buNone/>
              <a:defRPr sz="1600">
                <a:solidFill>
                  <a:srgbClr val="FFFFFF"/>
                </a:solidFill>
                <a:latin typeface="Helvetica" pitchFamily="2"/>
              </a:defRPr>
            </a:lvl1pPr>
          </a:lstStyle>
          <a:p>
            <a:pPr lvl="0"/>
            <a:r>
              <a:rPr lang="en-US"/>
              <a:t>Edit Master text styles</a:t>
            </a:r>
          </a:p>
        </p:txBody>
      </p:sp>
      <p:sp>
        <p:nvSpPr>
          <p:cNvPr id="5" name="Text Placeholder 14">
            <a:extLst>
              <a:ext uri="{FF2B5EF4-FFF2-40B4-BE49-F238E27FC236}">
                <a16:creationId xmlns:a16="http://schemas.microsoft.com/office/drawing/2014/main" id="{9F92D23A-D572-88D5-75AF-994CCEE4D402}"/>
              </a:ext>
            </a:extLst>
          </p:cNvPr>
          <p:cNvSpPr txBox="1">
            <a:spLocks noGrp="1"/>
          </p:cNvSpPr>
          <p:nvPr>
            <p:ph type="body" idx="4294967295"/>
          </p:nvPr>
        </p:nvSpPr>
        <p:spPr>
          <a:xfrm>
            <a:off x="7628464" y="6065132"/>
            <a:ext cx="4334932" cy="564267"/>
          </a:xfrm>
        </p:spPr>
        <p:txBody>
          <a:bodyPr/>
          <a:lstStyle>
            <a:lvl1pPr marL="0" indent="0">
              <a:buNone/>
              <a:defRPr sz="1200" b="0">
                <a:solidFill>
                  <a:srgbClr val="FFFFFF"/>
                </a:solidFill>
                <a:latin typeface="Helvetica" pitchFamily="2"/>
              </a:defRPr>
            </a:lvl1pPr>
          </a:lstStyle>
          <a:p>
            <a:pPr lvl="0"/>
            <a:r>
              <a:rPr lang="en-US"/>
              <a:t>Click to edit Master text styles</a:t>
            </a:r>
          </a:p>
        </p:txBody>
      </p:sp>
      <p:sp>
        <p:nvSpPr>
          <p:cNvPr id="6" name="TextBox 7">
            <a:extLst>
              <a:ext uri="{FF2B5EF4-FFF2-40B4-BE49-F238E27FC236}">
                <a16:creationId xmlns:a16="http://schemas.microsoft.com/office/drawing/2014/main" id="{93EABCD9-F590-B96D-21F1-581F8F040A27}"/>
              </a:ext>
            </a:extLst>
          </p:cNvPr>
          <p:cNvSpPr txBox="1"/>
          <p:nvPr/>
        </p:nvSpPr>
        <p:spPr>
          <a:xfrm>
            <a:off x="6143103" y="6606311"/>
            <a:ext cx="5976847" cy="25391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50" b="1" i="0" u="none" strike="noStrike" kern="1200" cap="none" spc="0" baseline="0">
                <a:solidFill>
                  <a:srgbClr val="FF0000"/>
                </a:solidFill>
                <a:highlight>
                  <a:srgbClr val="00FFFF"/>
                </a:highlight>
                <a:uFillTx/>
                <a:latin typeface="-apple-system"/>
              </a:rPr>
              <a:t> </a:t>
            </a:r>
            <a:endParaRPr lang="en-US" sz="1050" b="0" i="0" u="none" strike="noStrike" kern="1200" cap="none" spc="0" baseline="0">
              <a:solidFill>
                <a:srgbClr val="FF0000"/>
              </a:solidFill>
              <a:highlight>
                <a:srgbClr val="00FFFF"/>
              </a:highlight>
              <a:uFillTx/>
              <a:latin typeface="Calibri"/>
            </a:endParaRPr>
          </a:p>
        </p:txBody>
      </p:sp>
    </p:spTree>
    <p:extLst>
      <p:ext uri="{BB962C8B-B14F-4D97-AF65-F5344CB8AC3E}">
        <p14:creationId xmlns:p14="http://schemas.microsoft.com/office/powerpoint/2010/main" val="226939993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626E9-91A5-8ECE-BB56-A959AE01150F}"/>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A88702F8-864B-2688-E8A1-395C8D9A83E2}"/>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0DC2ACAE-CDD1-A6CD-502D-820F1395A25D}"/>
              </a:ext>
            </a:extLst>
          </p:cNvPr>
          <p:cNvSpPr txBox="1">
            <a:spLocks noGrp="1"/>
          </p:cNvSpPr>
          <p:nvPr>
            <p:ph type="ftr" sz="quarter" idx="9"/>
          </p:nvPr>
        </p:nvSpPr>
        <p:spPr>
          <a:xfrm>
            <a:off x="3866604" y="6591479"/>
            <a:ext cx="4441368" cy="365129"/>
          </a:xfrm>
          <a:prstGeom prst="rect">
            <a:avLst/>
          </a:prstGeom>
        </p:spPr>
        <p:txBody>
          <a:bodyPr/>
          <a:lstStyle>
            <a:lvl1pPr>
              <a:defRPr/>
            </a:lvl1pPr>
          </a:lstStyle>
          <a:p>
            <a:pPr lvl="0"/>
            <a:endParaRPr lang="en-US"/>
          </a:p>
        </p:txBody>
      </p:sp>
    </p:spTree>
    <p:extLst>
      <p:ext uri="{BB962C8B-B14F-4D97-AF65-F5344CB8AC3E}">
        <p14:creationId xmlns:p14="http://schemas.microsoft.com/office/powerpoint/2010/main" val="333120784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2580-0EEA-C78F-5D2B-3E0194C8790A}"/>
              </a:ext>
            </a:extLst>
          </p:cNvPr>
          <p:cNvSpPr txBox="1">
            <a:spLocks noGrp="1"/>
          </p:cNvSpPr>
          <p:nvPr>
            <p:ph type="title"/>
          </p:nvPr>
        </p:nvSpPr>
        <p:spPr>
          <a:xfrm>
            <a:off x="963082" y="4406905"/>
            <a:ext cx="10363196" cy="1362071"/>
          </a:xfrm>
        </p:spPr>
        <p:txBody>
          <a:bodyPr anchor="t"/>
          <a:lstStyle>
            <a:lvl1pPr>
              <a:defRPr sz="4000" cap="all"/>
            </a:lvl1pPr>
          </a:lstStyle>
          <a:p>
            <a:pPr lvl="0"/>
            <a:r>
              <a:rPr lang="en-US"/>
              <a:t>Click to edit Master title style</a:t>
            </a:r>
          </a:p>
        </p:txBody>
      </p:sp>
      <p:sp>
        <p:nvSpPr>
          <p:cNvPr id="3" name="Text Placeholder 2">
            <a:extLst>
              <a:ext uri="{FF2B5EF4-FFF2-40B4-BE49-F238E27FC236}">
                <a16:creationId xmlns:a16="http://schemas.microsoft.com/office/drawing/2014/main" id="{323C23A5-A7DC-1461-32FE-610702AD168C}"/>
              </a:ext>
            </a:extLst>
          </p:cNvPr>
          <p:cNvSpPr txBox="1">
            <a:spLocks noGrp="1"/>
          </p:cNvSpPr>
          <p:nvPr>
            <p:ph type="body" idx="1"/>
          </p:nvPr>
        </p:nvSpPr>
        <p:spPr>
          <a:xfrm>
            <a:off x="963082" y="2906713"/>
            <a:ext cx="10363196" cy="1500182"/>
          </a:xfrm>
        </p:spPr>
        <p:txBody>
          <a:bodyPr anchor="b"/>
          <a:lstStyle>
            <a:lvl1pPr marL="0" indent="0">
              <a:buNone/>
              <a:defRPr>
                <a:solidFill>
                  <a:srgbClr val="898989"/>
                </a:solidFill>
              </a:defRPr>
            </a:lvl1pPr>
          </a:lstStyle>
          <a:p>
            <a:pPr lvl="0"/>
            <a:r>
              <a:rPr lang="en-US"/>
              <a:t>Click to edit Master text styles</a:t>
            </a:r>
          </a:p>
        </p:txBody>
      </p:sp>
      <p:sp>
        <p:nvSpPr>
          <p:cNvPr id="4" name="Footer Placeholder 4">
            <a:extLst>
              <a:ext uri="{FF2B5EF4-FFF2-40B4-BE49-F238E27FC236}">
                <a16:creationId xmlns:a16="http://schemas.microsoft.com/office/drawing/2014/main" id="{7AA8160E-17A3-B080-BE4F-26B6EF85B66D}"/>
              </a:ext>
            </a:extLst>
          </p:cNvPr>
          <p:cNvSpPr txBox="1">
            <a:spLocks noGrp="1"/>
          </p:cNvSpPr>
          <p:nvPr>
            <p:ph type="ftr" sz="quarter" idx="9"/>
          </p:nvPr>
        </p:nvSpPr>
        <p:spPr>
          <a:xfrm>
            <a:off x="3866604" y="6565355"/>
            <a:ext cx="4441368" cy="365129"/>
          </a:xfrm>
          <a:prstGeom prst="rect">
            <a:avLst/>
          </a:prstGeom>
        </p:spPr>
        <p:txBody>
          <a:bodyPr/>
          <a:lstStyle>
            <a:lvl1pPr>
              <a:defRPr/>
            </a:lvl1pPr>
          </a:lstStyle>
          <a:p>
            <a:pPr lvl="0"/>
            <a:endParaRPr lang="en-US"/>
          </a:p>
        </p:txBody>
      </p:sp>
    </p:spTree>
    <p:extLst>
      <p:ext uri="{BB962C8B-B14F-4D97-AF65-F5344CB8AC3E}">
        <p14:creationId xmlns:p14="http://schemas.microsoft.com/office/powerpoint/2010/main" val="54883870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1620-72DB-9295-3DEF-248454605BBC}"/>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5068653F-F91B-9CAF-3523-61D279B43395}"/>
              </a:ext>
            </a:extLst>
          </p:cNvPr>
          <p:cNvSpPr txBox="1">
            <a:spLocks noGrp="1"/>
          </p:cNvSpPr>
          <p:nvPr>
            <p:ph idx="1"/>
          </p:nvPr>
        </p:nvSpPr>
        <p:spPr>
          <a:xfrm>
            <a:off x="609603" y="1600200"/>
            <a:ext cx="5384801" cy="4525959"/>
          </a:xfrm>
        </p:spPr>
        <p:txBody>
          <a:bodyPr/>
          <a:lstStyle>
            <a:lvl1pPr>
              <a:defRPr sz="2400"/>
            </a:lvl1pPr>
            <a:lvl2pPr>
              <a:defRPr sz="2000"/>
            </a:lvl2pPr>
            <a:lvl3pPr>
              <a:defRPr/>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ED6FF0-B5F8-2BFF-E66B-2B2694EA9AAA}"/>
              </a:ext>
            </a:extLst>
          </p:cNvPr>
          <p:cNvSpPr txBox="1">
            <a:spLocks noGrp="1"/>
          </p:cNvSpPr>
          <p:nvPr>
            <p:ph idx="2"/>
          </p:nvPr>
        </p:nvSpPr>
        <p:spPr>
          <a:xfrm>
            <a:off x="6197602" y="1600200"/>
            <a:ext cx="5384801" cy="4525959"/>
          </a:xfrm>
        </p:spPr>
        <p:txBody>
          <a:bodyPr/>
          <a:lstStyle>
            <a:lvl1pPr>
              <a:defRPr sz="2400"/>
            </a:lvl1pPr>
            <a:lvl2pPr>
              <a:defRPr sz="2000"/>
            </a:lvl2pPr>
            <a:lvl3pPr>
              <a:defRPr/>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093697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3B402-6F31-B54E-7DD7-436443C724CC}"/>
              </a:ext>
            </a:extLst>
          </p:cNvPr>
          <p:cNvSpPr txBox="1">
            <a:spLocks noGrp="1"/>
          </p:cNvSpPr>
          <p:nvPr>
            <p:ph type="title"/>
          </p:nvPr>
        </p:nvSpPr>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0B0ABED2-E0AF-1134-5C97-619B353FDBCF}"/>
              </a:ext>
            </a:extLst>
          </p:cNvPr>
          <p:cNvSpPr txBox="1">
            <a:spLocks noGrp="1"/>
          </p:cNvSpPr>
          <p:nvPr>
            <p:ph type="body" idx="1"/>
          </p:nvPr>
        </p:nvSpPr>
        <p:spPr>
          <a:xfrm>
            <a:off x="609603" y="1535113"/>
            <a:ext cx="5386913" cy="639759"/>
          </a:xfrm>
        </p:spPr>
        <p:txBody>
          <a:bodyPr anchor="b"/>
          <a:lstStyle>
            <a:lvl1pPr marL="0" indent="0">
              <a:buNone/>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BC3B77DC-C57A-503A-257B-A5421579D6A0}"/>
              </a:ext>
            </a:extLst>
          </p:cNvPr>
          <p:cNvSpPr txBox="1">
            <a:spLocks noGrp="1"/>
          </p:cNvSpPr>
          <p:nvPr>
            <p:ph idx="2"/>
          </p:nvPr>
        </p:nvSpPr>
        <p:spPr>
          <a:xfrm>
            <a:off x="609603" y="2174872"/>
            <a:ext cx="5386913" cy="3951286"/>
          </a:xfrm>
        </p:spPr>
        <p:txBody>
          <a:bodyPr/>
          <a:lstStyle>
            <a:lvl1pPr>
              <a:defRPr/>
            </a:lvl1pPr>
            <a:lvl2pPr>
              <a:defRPr/>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5F1993-A32E-E1F8-F334-1085188A4DD1}"/>
              </a:ext>
            </a:extLst>
          </p:cNvPr>
          <p:cNvSpPr txBox="1">
            <a:spLocks noGrp="1"/>
          </p:cNvSpPr>
          <p:nvPr>
            <p:ph type="body" idx="3"/>
          </p:nvPr>
        </p:nvSpPr>
        <p:spPr>
          <a:xfrm>
            <a:off x="6193368" y="1535113"/>
            <a:ext cx="5389034" cy="639759"/>
          </a:xfrm>
        </p:spPr>
        <p:txBody>
          <a:bodyPr anchor="b"/>
          <a:lstStyle>
            <a:lvl1pPr marL="0" indent="0">
              <a:buNone/>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ED4DC70E-0D83-C1DF-FC30-D805CAA3DE1A}"/>
              </a:ext>
            </a:extLst>
          </p:cNvPr>
          <p:cNvSpPr txBox="1">
            <a:spLocks noGrp="1"/>
          </p:cNvSpPr>
          <p:nvPr>
            <p:ph idx="4"/>
          </p:nvPr>
        </p:nvSpPr>
        <p:spPr>
          <a:xfrm>
            <a:off x="6193368" y="2174872"/>
            <a:ext cx="5389034" cy="3951286"/>
          </a:xfrm>
        </p:spPr>
        <p:txBody>
          <a:bodyPr/>
          <a:lstStyle>
            <a:lvl1pPr>
              <a:defRPr/>
            </a:lvl1pPr>
            <a:lvl2pPr>
              <a:defRPr/>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EBC9DC63-0191-56E5-05BF-6D3003392365}"/>
              </a:ext>
            </a:extLst>
          </p:cNvPr>
          <p:cNvSpPr txBox="1">
            <a:spLocks noGrp="1"/>
          </p:cNvSpPr>
          <p:nvPr>
            <p:ph type="ftr" sz="quarter" idx="9"/>
          </p:nvPr>
        </p:nvSpPr>
        <p:spPr>
          <a:xfrm>
            <a:off x="3866604" y="6591479"/>
            <a:ext cx="4441368" cy="365129"/>
          </a:xfrm>
          <a:prstGeom prst="rect">
            <a:avLst/>
          </a:prstGeom>
        </p:spPr>
        <p:txBody>
          <a:bodyPr/>
          <a:lstStyle>
            <a:lvl1pPr>
              <a:defRPr/>
            </a:lvl1pPr>
          </a:lstStyle>
          <a:p>
            <a:pPr lvl="0"/>
            <a:endParaRPr lang="en-US"/>
          </a:p>
        </p:txBody>
      </p:sp>
    </p:spTree>
    <p:extLst>
      <p:ext uri="{BB962C8B-B14F-4D97-AF65-F5344CB8AC3E}">
        <p14:creationId xmlns:p14="http://schemas.microsoft.com/office/powerpoint/2010/main" val="221667328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F7F5E-F039-3662-ABFB-2076E17305C2}"/>
              </a:ext>
            </a:extLst>
          </p:cNvPr>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22979557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960342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8A463-860D-DDAD-611B-E5620D12EBEC}"/>
              </a:ext>
            </a:extLst>
          </p:cNvPr>
          <p:cNvSpPr txBox="1">
            <a:spLocks noGrp="1"/>
          </p:cNvSpPr>
          <p:nvPr>
            <p:ph type="title"/>
          </p:nvPr>
        </p:nvSpPr>
        <p:spPr>
          <a:xfrm>
            <a:off x="609603" y="273048"/>
            <a:ext cx="4011079" cy="1162046"/>
          </a:xfrm>
        </p:spPr>
        <p:txBody>
          <a:bodyPr anchor="b"/>
          <a:lstStyle>
            <a:lvl1pPr>
              <a:defRPr sz="2000"/>
            </a:lvl1pPr>
          </a:lstStyle>
          <a:p>
            <a:pPr lvl="0"/>
            <a:r>
              <a:rPr lang="en-US"/>
              <a:t>Click to edit Master title style</a:t>
            </a:r>
          </a:p>
        </p:txBody>
      </p:sp>
      <p:sp>
        <p:nvSpPr>
          <p:cNvPr id="3" name="Content Placeholder 2">
            <a:extLst>
              <a:ext uri="{FF2B5EF4-FFF2-40B4-BE49-F238E27FC236}">
                <a16:creationId xmlns:a16="http://schemas.microsoft.com/office/drawing/2014/main" id="{59C8BD19-8EF1-CDF6-D2DF-F27E86BD2D5C}"/>
              </a:ext>
            </a:extLst>
          </p:cNvPr>
          <p:cNvSpPr txBox="1">
            <a:spLocks noGrp="1"/>
          </p:cNvSpPr>
          <p:nvPr>
            <p:ph idx="1"/>
          </p:nvPr>
        </p:nvSpPr>
        <p:spPr>
          <a:xfrm>
            <a:off x="4766730" y="273048"/>
            <a:ext cx="6815663" cy="5853110"/>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F217BC-02CA-5B33-2E2B-A0C0AD046FB2}"/>
              </a:ext>
            </a:extLst>
          </p:cNvPr>
          <p:cNvSpPr txBox="1">
            <a:spLocks noGrp="1"/>
          </p:cNvSpPr>
          <p:nvPr>
            <p:ph type="body" idx="2"/>
          </p:nvPr>
        </p:nvSpPr>
        <p:spPr>
          <a:xfrm>
            <a:off x="609603" y="1435105"/>
            <a:ext cx="4011079" cy="4691064"/>
          </a:xfrm>
        </p:spPr>
        <p:txBody>
          <a:bodyPr/>
          <a:lstStyle>
            <a:lvl1pPr marL="0" indent="0">
              <a:buNone/>
              <a:defRPr sz="1400"/>
            </a:lvl1pPr>
          </a:lstStyle>
          <a:p>
            <a:pPr lvl="0"/>
            <a:r>
              <a:rPr lang="en-US"/>
              <a:t>Click to edit Master text styles</a:t>
            </a:r>
          </a:p>
        </p:txBody>
      </p:sp>
    </p:spTree>
    <p:extLst>
      <p:ext uri="{BB962C8B-B14F-4D97-AF65-F5344CB8AC3E}">
        <p14:creationId xmlns:p14="http://schemas.microsoft.com/office/powerpoint/2010/main" val="121888411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B8A6-C5A8-930E-F39B-2A3482581209}"/>
              </a:ext>
            </a:extLst>
          </p:cNvPr>
          <p:cNvSpPr txBox="1">
            <a:spLocks noGrp="1"/>
          </p:cNvSpPr>
          <p:nvPr>
            <p:ph type="title"/>
          </p:nvPr>
        </p:nvSpPr>
        <p:spPr>
          <a:xfrm>
            <a:off x="1985116" y="5010994"/>
            <a:ext cx="7315200" cy="566735"/>
          </a:xfrm>
        </p:spPr>
        <p:txBody>
          <a:bodyPr anchor="b"/>
          <a:lstStyle>
            <a:lvl1pPr>
              <a:defRPr sz="2000"/>
            </a:lvl1pPr>
          </a:lstStyle>
          <a:p>
            <a:pPr lvl="0"/>
            <a:r>
              <a:rPr lang="en-US"/>
              <a:t>Click to edit Master title style</a:t>
            </a:r>
          </a:p>
        </p:txBody>
      </p:sp>
      <p:sp>
        <p:nvSpPr>
          <p:cNvPr id="3" name="Picture Placeholder 2">
            <a:extLst>
              <a:ext uri="{FF2B5EF4-FFF2-40B4-BE49-F238E27FC236}">
                <a16:creationId xmlns:a16="http://schemas.microsoft.com/office/drawing/2014/main" id="{01483F97-667C-BCD5-1029-74F5A703D7BB}"/>
              </a:ext>
            </a:extLst>
          </p:cNvPr>
          <p:cNvSpPr txBox="1">
            <a:spLocks noGrp="1"/>
          </p:cNvSpPr>
          <p:nvPr>
            <p:ph type="pic" idx="1"/>
          </p:nvPr>
        </p:nvSpPr>
        <p:spPr>
          <a:xfrm>
            <a:off x="1985116" y="823170"/>
            <a:ext cx="7315200" cy="4114800"/>
          </a:xfrm>
        </p:spPr>
        <p:txBody>
          <a:bodyPr>
            <a:normAutofit/>
          </a:bodyPr>
          <a:lstStyle>
            <a:lvl1pPr marL="0" indent="0">
              <a:buNone/>
              <a:defRPr sz="3200"/>
            </a:lvl1pPr>
          </a:lstStyle>
          <a:p>
            <a:pPr lvl="0"/>
            <a:endParaRPr lang="en-US"/>
          </a:p>
        </p:txBody>
      </p:sp>
      <p:sp>
        <p:nvSpPr>
          <p:cNvPr id="4" name="Text Placeholder 3">
            <a:extLst>
              <a:ext uri="{FF2B5EF4-FFF2-40B4-BE49-F238E27FC236}">
                <a16:creationId xmlns:a16="http://schemas.microsoft.com/office/drawing/2014/main" id="{7DBFB23C-9985-C0DD-A77A-393C54502F8D}"/>
              </a:ext>
            </a:extLst>
          </p:cNvPr>
          <p:cNvSpPr txBox="1">
            <a:spLocks noGrp="1"/>
          </p:cNvSpPr>
          <p:nvPr>
            <p:ph type="body" idx="2"/>
          </p:nvPr>
        </p:nvSpPr>
        <p:spPr>
          <a:xfrm>
            <a:off x="1985116" y="5577730"/>
            <a:ext cx="7315200" cy="804864"/>
          </a:xfrm>
        </p:spPr>
        <p:txBody>
          <a:bodyPr/>
          <a:lstStyle>
            <a:lvl1pPr marL="0" indent="0">
              <a:buNone/>
              <a:defRPr sz="1400"/>
            </a:lvl1pPr>
          </a:lstStyle>
          <a:p>
            <a:pPr lvl="0"/>
            <a:r>
              <a:rPr lang="en-US"/>
              <a:t>Click to edit Master text styles</a:t>
            </a:r>
          </a:p>
        </p:txBody>
      </p:sp>
      <p:sp>
        <p:nvSpPr>
          <p:cNvPr id="5" name="Slide Number Placeholder 5">
            <a:extLst>
              <a:ext uri="{FF2B5EF4-FFF2-40B4-BE49-F238E27FC236}">
                <a16:creationId xmlns:a16="http://schemas.microsoft.com/office/drawing/2014/main" id="{4326ABA6-9289-2490-684A-9306C5C602C9}"/>
              </a:ext>
            </a:extLst>
          </p:cNvPr>
          <p:cNvSpPr txBox="1">
            <a:spLocks noGrp="1"/>
          </p:cNvSpPr>
          <p:nvPr>
            <p:ph type="sldNum" sz="quarter" idx="8"/>
          </p:nvPr>
        </p:nvSpPr>
        <p:spPr>
          <a:xfrm>
            <a:off x="9347197" y="6488664"/>
            <a:ext cx="2844798"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libri"/>
              </a:defRPr>
            </a:lvl1pPr>
          </a:lstStyle>
          <a:p>
            <a:pPr lvl="0"/>
            <a:fld id="{D926FB1C-2C87-4B1B-B468-169400B66974}" type="slidenum">
              <a:t>‹#›</a:t>
            </a:fld>
            <a:endParaRPr lang="en-US"/>
          </a:p>
        </p:txBody>
      </p:sp>
    </p:spTree>
    <p:extLst>
      <p:ext uri="{BB962C8B-B14F-4D97-AF65-F5344CB8AC3E}">
        <p14:creationId xmlns:p14="http://schemas.microsoft.com/office/powerpoint/2010/main" val="197101882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3B2D2-AF45-4DA2-F06E-60E2FE3B0BD7}"/>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60E0ECEC-E473-827C-0C18-3B00BC0C4B02}"/>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6337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647F7-E0D5-9E74-924B-5289FDA5E38E}"/>
              </a:ext>
            </a:extLst>
          </p:cNvPr>
          <p:cNvSpPr txBox="1">
            <a:spLocks noGrp="1"/>
          </p:cNvSpPr>
          <p:nvPr>
            <p:ph type="ctrTitle"/>
          </p:nvPr>
        </p:nvSpPr>
        <p:spPr>
          <a:xfrm>
            <a:off x="914400" y="2130433"/>
            <a:ext cx="10363196" cy="1470026"/>
          </a:xfrm>
        </p:spPr>
        <p:txBody>
          <a:bodyPr/>
          <a:lstStyle>
            <a:lvl1pPr>
              <a:defRPr/>
            </a:lvl1pPr>
          </a:lstStyle>
          <a:p>
            <a:pPr lvl="0"/>
            <a:r>
              <a:rPr lang="en-US"/>
              <a:t>Click to edit Master title style</a:t>
            </a:r>
          </a:p>
        </p:txBody>
      </p:sp>
      <p:sp>
        <p:nvSpPr>
          <p:cNvPr id="3" name="Subtitle 2">
            <a:extLst>
              <a:ext uri="{FF2B5EF4-FFF2-40B4-BE49-F238E27FC236}">
                <a16:creationId xmlns:a16="http://schemas.microsoft.com/office/drawing/2014/main" id="{A09AA251-0C84-44A5-D762-AE3CB5833410}"/>
              </a:ext>
            </a:extLst>
          </p:cNvPr>
          <p:cNvSpPr txBox="1">
            <a:spLocks noGrp="1"/>
          </p:cNvSpPr>
          <p:nvPr>
            <p:ph type="subTitle" idx="1"/>
          </p:nvPr>
        </p:nvSpPr>
        <p:spPr>
          <a:xfrm>
            <a:off x="1828800" y="3886200"/>
            <a:ext cx="8534396" cy="1752603"/>
          </a:xfrm>
        </p:spPr>
        <p:txBody>
          <a:bodyPr anchorCtr="1"/>
          <a:lstStyle>
            <a:lvl1pPr marL="0" indent="0" algn="ctr">
              <a:buNone/>
              <a:defRPr/>
            </a:lvl1pPr>
          </a:lstStyle>
          <a:p>
            <a:pPr lvl="0"/>
            <a:r>
              <a:rPr lang="en-US"/>
              <a:t>Click to edit Master subtitle style</a:t>
            </a:r>
          </a:p>
        </p:txBody>
      </p:sp>
    </p:spTree>
    <p:extLst>
      <p:ext uri="{BB962C8B-B14F-4D97-AF65-F5344CB8AC3E}">
        <p14:creationId xmlns:p14="http://schemas.microsoft.com/office/powerpoint/2010/main" val="349356815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x" preserve="1">
  <p:cSld name="Title &amp; Bullets blue and black American">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2A94727A-3530-C935-53DB-630727DF5B2C}"/>
              </a:ext>
            </a:extLst>
          </p:cNvPr>
          <p:cNvSpPr txBox="1">
            <a:spLocks noGrp="1"/>
          </p:cNvSpPr>
          <p:nvPr>
            <p:ph type="title"/>
          </p:nvPr>
        </p:nvSpPr>
        <p:spPr/>
        <p:txBody>
          <a:bodyPr/>
          <a:lstStyle>
            <a:lvl1pPr>
              <a:defRPr/>
            </a:lvl1pPr>
          </a:lstStyle>
          <a:p>
            <a:pPr lvl="0"/>
            <a:r>
              <a:rPr lang="en-US"/>
              <a:t>Title Text</a:t>
            </a:r>
          </a:p>
        </p:txBody>
      </p:sp>
      <p:sp>
        <p:nvSpPr>
          <p:cNvPr id="3" name="Body Level One…">
            <a:extLst>
              <a:ext uri="{FF2B5EF4-FFF2-40B4-BE49-F238E27FC236}">
                <a16:creationId xmlns:a16="http://schemas.microsoft.com/office/drawing/2014/main" id="{9DAA7A03-BBB1-3667-3F66-C39B975189C6}"/>
              </a:ext>
            </a:extLst>
          </p:cNvPr>
          <p:cNvSpPr txBox="1">
            <a:spLocks noGrp="1"/>
          </p:cNvSpPr>
          <p:nvPr>
            <p:ph type="body" idx="1"/>
          </p:nvPr>
        </p:nvSpPr>
        <p:spPr/>
        <p:txBody>
          <a:bodyPr/>
          <a:lstStyle>
            <a:lvl1pPr>
              <a:defRPr/>
            </a:lvl1pPr>
            <a:lvl2pPr>
              <a:defRPr/>
            </a:lvl2pPr>
            <a:lvl3pPr>
              <a:defRPr/>
            </a:lvl3pPr>
            <a:lvl4pPr>
              <a:defRPr/>
            </a:lvl4pPr>
            <a:lvl5pPr>
              <a:defRPr/>
            </a:lvl5pPr>
          </a:lstStyle>
          <a:p>
            <a:pPr lvl="0"/>
            <a:r>
              <a:rPr lang="en-US"/>
              <a:t>Body Level One</a:t>
            </a:r>
          </a:p>
          <a:p>
            <a:pPr lvl="1"/>
            <a:r>
              <a:rPr lang="en-US"/>
              <a:t>Body Level Two</a:t>
            </a:r>
          </a:p>
          <a:p>
            <a:pPr lvl="2"/>
            <a:r>
              <a:rPr lang="en-US"/>
              <a:t>Body Level Three</a:t>
            </a:r>
          </a:p>
          <a:p>
            <a:pPr lvl="3"/>
            <a:r>
              <a:rPr lang="en-US"/>
              <a:t>Body Level Four</a:t>
            </a:r>
          </a:p>
          <a:p>
            <a:pPr lvl="4"/>
            <a:r>
              <a:rPr lang="en-US"/>
              <a:t>Body Level Five</a:t>
            </a:r>
          </a:p>
        </p:txBody>
      </p:sp>
    </p:spTree>
    <p:extLst>
      <p:ext uri="{BB962C8B-B14F-4D97-AF65-F5344CB8AC3E}">
        <p14:creationId xmlns:p14="http://schemas.microsoft.com/office/powerpoint/2010/main" val="13119216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Content Layout Blank Background">
    <p:bg>
      <p:bgPr>
        <a:solidFill>
          <a:srgbClr val="000000"/>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70F39881-C9F4-1DBE-E0D5-EBAFD5D4ADDB}"/>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Helvetica" pitchFamily="2"/>
              </a:defRPr>
            </a:lvl1pPr>
          </a:lstStyle>
          <a:p>
            <a:pPr lvl="0"/>
            <a:fld id="{324B8568-1E85-4F49-A73C-C377000EA422}" type="slidenum">
              <a:t>‹#›</a:t>
            </a:fld>
            <a:endParaRPr lang="en-US"/>
          </a:p>
        </p:txBody>
      </p:sp>
      <p:sp>
        <p:nvSpPr>
          <p:cNvPr id="3" name="Title 1">
            <a:extLst>
              <a:ext uri="{FF2B5EF4-FFF2-40B4-BE49-F238E27FC236}">
                <a16:creationId xmlns:a16="http://schemas.microsoft.com/office/drawing/2014/main" id="{F0DA8D6E-F53C-1B16-0F9A-72FD0A1CFD32}"/>
              </a:ext>
            </a:extLst>
          </p:cNvPr>
          <p:cNvSpPr txBox="1">
            <a:spLocks noGrp="1"/>
          </p:cNvSpPr>
          <p:nvPr>
            <p:ph type="title"/>
          </p:nvPr>
        </p:nvSpPr>
        <p:spPr>
          <a:xfrm>
            <a:off x="3115095" y="1567546"/>
            <a:ext cx="5961805" cy="1861453"/>
          </a:xfrm>
        </p:spPr>
        <p:txBody>
          <a:bodyPr/>
          <a:lstStyle>
            <a:lvl1pPr>
              <a:defRPr>
                <a:latin typeface="Helvetica" pitchFamily="2"/>
              </a:defRPr>
            </a:lvl1pPr>
          </a:lstStyle>
          <a:p>
            <a:pPr lvl="0"/>
            <a:r>
              <a:rPr lang="en-US"/>
              <a:t>Click to edit Master title style</a:t>
            </a:r>
          </a:p>
        </p:txBody>
      </p:sp>
      <p:sp>
        <p:nvSpPr>
          <p:cNvPr id="4" name="Text Placeholder 5">
            <a:extLst>
              <a:ext uri="{FF2B5EF4-FFF2-40B4-BE49-F238E27FC236}">
                <a16:creationId xmlns:a16="http://schemas.microsoft.com/office/drawing/2014/main" id="{ADE1DFF2-D715-08FA-D16C-1EDB61E837B4}"/>
              </a:ext>
            </a:extLst>
          </p:cNvPr>
          <p:cNvSpPr txBox="1">
            <a:spLocks noGrp="1"/>
          </p:cNvSpPr>
          <p:nvPr>
            <p:ph type="body" idx="4294967295"/>
          </p:nvPr>
        </p:nvSpPr>
        <p:spPr>
          <a:xfrm>
            <a:off x="228600" y="6076946"/>
            <a:ext cx="11206164" cy="552453"/>
          </a:xfrm>
        </p:spPr>
        <p:txBody>
          <a:bodyPr/>
          <a:lstStyle>
            <a:lvl1pPr marL="0" indent="0">
              <a:buNone/>
              <a:defRPr sz="1200" b="0">
                <a:solidFill>
                  <a:srgbClr val="FFFFFF"/>
                </a:solidFill>
                <a:latin typeface="Helvetica" pitchFamily="2"/>
              </a:defRPr>
            </a:lvl1pPr>
          </a:lstStyle>
          <a:p>
            <a:pPr lvl="0"/>
            <a:r>
              <a:rPr lang="en-US"/>
              <a:t>Edit Master text styles</a:t>
            </a:r>
          </a:p>
        </p:txBody>
      </p:sp>
      <p:sp>
        <p:nvSpPr>
          <p:cNvPr id="5" name="Footer Placeholder 4">
            <a:extLst>
              <a:ext uri="{FF2B5EF4-FFF2-40B4-BE49-F238E27FC236}">
                <a16:creationId xmlns:a16="http://schemas.microsoft.com/office/drawing/2014/main" id="{51CFEF85-631E-AB7F-25A2-74F22EEB16BB}"/>
              </a:ext>
            </a:extLst>
          </p:cNvPr>
          <p:cNvSpPr txBox="1">
            <a:spLocks noGrp="1"/>
          </p:cNvSpPr>
          <p:nvPr>
            <p:ph type="ftr" sz="quarter" idx="9"/>
          </p:nvPr>
        </p:nvSpPr>
        <p:spPr>
          <a:xfrm>
            <a:off x="3866604" y="6556650"/>
            <a:ext cx="4441368" cy="365129"/>
          </a:xfrm>
          <a:prstGeom prst="rect">
            <a:avLst/>
          </a:prstGeom>
        </p:spPr>
        <p:txBody>
          <a:bodyPr/>
          <a:lstStyle>
            <a:lvl1pPr>
              <a:defRPr>
                <a:solidFill>
                  <a:srgbClr val="FFFFFF"/>
                </a:solidFill>
              </a:defRPr>
            </a:lvl1pPr>
          </a:lstStyle>
          <a:p>
            <a:pPr lvl="0"/>
            <a:r>
              <a:rPr lang="en-US"/>
              <a:t>This document does not contain export-controlled information. It is not approved for public release.</a:t>
            </a:r>
          </a:p>
        </p:txBody>
      </p:sp>
    </p:spTree>
    <p:extLst>
      <p:ext uri="{BB962C8B-B14F-4D97-AF65-F5344CB8AC3E}">
        <p14:creationId xmlns:p14="http://schemas.microsoft.com/office/powerpoint/2010/main" val="266754433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7_Title and Content">
    <p:spTree>
      <p:nvGrpSpPr>
        <p:cNvPr id="1" name=""/>
        <p:cNvGrpSpPr/>
        <p:nvPr/>
      </p:nvGrpSpPr>
      <p:grpSpPr>
        <a:xfrm>
          <a:off x="0" y="0"/>
          <a:ext cx="0" cy="0"/>
          <a:chOff x="0" y="0"/>
          <a:chExt cx="0" cy="0"/>
        </a:xfrm>
      </p:grpSpPr>
      <p:pic>
        <p:nvPicPr>
          <p:cNvPr id="2" name="Picture 12">
            <a:extLst>
              <a:ext uri="{FF2B5EF4-FFF2-40B4-BE49-F238E27FC236}">
                <a16:creationId xmlns:a16="http://schemas.microsoft.com/office/drawing/2014/main" id="{4FB7B587-FE43-F153-41AF-5ECB37552EC7}"/>
              </a:ext>
            </a:extLst>
          </p:cNvPr>
          <p:cNvPicPr>
            <a:picLocks noChangeAspect="1"/>
          </p:cNvPicPr>
          <p:nvPr/>
        </p:nvPicPr>
        <p:blipFill>
          <a:blip r:embed="rId2"/>
          <a:stretch>
            <a:fillRect/>
          </a:stretch>
        </p:blipFill>
        <p:spPr>
          <a:xfrm>
            <a:off x="0" y="0"/>
            <a:ext cx="12191996" cy="6858000"/>
          </a:xfrm>
          <a:prstGeom prst="rect">
            <a:avLst/>
          </a:prstGeom>
          <a:noFill/>
          <a:ln cap="flat">
            <a:noFill/>
          </a:ln>
        </p:spPr>
      </p:pic>
      <p:sp>
        <p:nvSpPr>
          <p:cNvPr id="3" name="Slide Number Placeholder 5">
            <a:extLst>
              <a:ext uri="{FF2B5EF4-FFF2-40B4-BE49-F238E27FC236}">
                <a16:creationId xmlns:a16="http://schemas.microsoft.com/office/drawing/2014/main" id="{FAE42D61-9C20-BD04-BFCC-906268F3EAE0}"/>
              </a:ext>
            </a:extLst>
          </p:cNvPr>
          <p:cNvSpPr txBox="1">
            <a:spLocks noGrp="1"/>
          </p:cNvSpPr>
          <p:nvPr>
            <p:ph type="sldNum" sz="quarter" idx="8"/>
          </p:nvPr>
        </p:nvSpPr>
        <p:spPr>
          <a:xfrm>
            <a:off x="11591629" y="6457949"/>
            <a:ext cx="556494"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65CBF9"/>
                </a:solidFill>
                <a:uFillTx/>
                <a:latin typeface="Calibri"/>
              </a:defRPr>
            </a:lvl1pPr>
          </a:lstStyle>
          <a:p>
            <a:pPr lvl="0"/>
            <a:fld id="{FF11E641-13CB-4CF8-A2FD-F0F4E43383BC}" type="slidenum">
              <a:t>‹#›</a:t>
            </a:fld>
            <a:endParaRPr lang="en-US"/>
          </a:p>
        </p:txBody>
      </p:sp>
      <p:sp>
        <p:nvSpPr>
          <p:cNvPr id="5" name="Title Placeholder 3">
            <a:extLst>
              <a:ext uri="{FF2B5EF4-FFF2-40B4-BE49-F238E27FC236}">
                <a16:creationId xmlns:a16="http://schemas.microsoft.com/office/drawing/2014/main" id="{8BEAB237-77CD-E72D-A8EE-3FCB9BDF850D}"/>
              </a:ext>
            </a:extLst>
          </p:cNvPr>
          <p:cNvSpPr txBox="1">
            <a:spLocks noGrp="1"/>
          </p:cNvSpPr>
          <p:nvPr>
            <p:ph type="title"/>
          </p:nvPr>
        </p:nvSpPr>
        <p:spPr>
          <a:xfrm>
            <a:off x="253974" y="234186"/>
            <a:ext cx="7833381" cy="680213"/>
          </a:xfrm>
        </p:spPr>
        <p:txBody>
          <a:bodyPr>
            <a:normAutofit/>
          </a:bodyPr>
          <a:lstStyle>
            <a:lvl1pPr>
              <a:defRPr sz="3200"/>
            </a:lvl1pPr>
          </a:lstStyle>
          <a:p>
            <a:pPr lvl="0"/>
            <a:r>
              <a:rPr lang="en-US"/>
              <a:t>Click to edit Master title style</a:t>
            </a:r>
          </a:p>
        </p:txBody>
      </p:sp>
    </p:spTree>
    <p:extLst>
      <p:ext uri="{BB962C8B-B14F-4D97-AF65-F5344CB8AC3E}">
        <p14:creationId xmlns:p14="http://schemas.microsoft.com/office/powerpoint/2010/main" val="152204403"/>
      </p:ext>
    </p:extLst>
  </p:cSld>
  <p:clrMapOvr>
    <a:masterClrMapping/>
  </p:clrMapOvr>
  <p:transition spd="med">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A_Content Layout 2018 2030">
    <p:bg>
      <p:bgPr>
        <a:solidFill>
          <a:srgbClr val="000000"/>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402DFB8-93A3-05B8-237F-1125F1CE52D3}"/>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1" i="0" u="none" strike="noStrike" kern="1200" cap="none" spc="0" baseline="0">
                <a:solidFill>
                  <a:srgbClr val="FFFFFF"/>
                </a:solidFill>
                <a:uFillTx/>
                <a:latin typeface="Helvetica" pitchFamily="2"/>
                <a:cs typeface="Arial" pitchFamily="34"/>
              </a:defRPr>
            </a:lvl1pPr>
          </a:lstStyle>
          <a:p>
            <a:pPr lvl="0"/>
            <a:fld id="{53413250-A5D0-4306-A243-20C285E381FD}" type="slidenum">
              <a:t>‹#›</a:t>
            </a:fld>
            <a:endParaRPr lang="en-US"/>
          </a:p>
        </p:txBody>
      </p:sp>
      <p:sp>
        <p:nvSpPr>
          <p:cNvPr id="3" name="Title 1">
            <a:extLst>
              <a:ext uri="{FF2B5EF4-FFF2-40B4-BE49-F238E27FC236}">
                <a16:creationId xmlns:a16="http://schemas.microsoft.com/office/drawing/2014/main" id="{2EA9D907-12E3-03FA-9386-AECE1BF8D5F6}"/>
              </a:ext>
            </a:extLst>
          </p:cNvPr>
          <p:cNvSpPr txBox="1">
            <a:spLocks noGrp="1"/>
          </p:cNvSpPr>
          <p:nvPr>
            <p:ph type="title"/>
          </p:nvPr>
        </p:nvSpPr>
        <p:spPr>
          <a:xfrm>
            <a:off x="245955" y="228600"/>
            <a:ext cx="4469980" cy="330198"/>
          </a:xfrm>
        </p:spPr>
        <p:txBody>
          <a:bodyPr/>
          <a:lstStyle>
            <a:lvl1pPr>
              <a:defRPr sz="2000">
                <a:latin typeface="Helvetica" pitchFamily="2"/>
              </a:defRPr>
            </a:lvl1pPr>
          </a:lstStyle>
          <a:p>
            <a:pPr lvl="0"/>
            <a:r>
              <a:rPr lang="en-US"/>
              <a:t>Click to edit Master title style</a:t>
            </a:r>
          </a:p>
        </p:txBody>
      </p:sp>
      <p:sp>
        <p:nvSpPr>
          <p:cNvPr id="4" name="Text Placeholder 4">
            <a:extLst>
              <a:ext uri="{FF2B5EF4-FFF2-40B4-BE49-F238E27FC236}">
                <a16:creationId xmlns:a16="http://schemas.microsoft.com/office/drawing/2014/main" id="{53CF420B-916F-D6FA-0995-EF6DD5D2A585}"/>
              </a:ext>
            </a:extLst>
          </p:cNvPr>
          <p:cNvSpPr txBox="1">
            <a:spLocks noGrp="1"/>
          </p:cNvSpPr>
          <p:nvPr>
            <p:ph type="body" idx="4294967295"/>
          </p:nvPr>
        </p:nvSpPr>
        <p:spPr>
          <a:xfrm>
            <a:off x="8122980" y="228600"/>
            <a:ext cx="3840415" cy="373413"/>
          </a:xfrm>
        </p:spPr>
        <p:txBody>
          <a:bodyPr/>
          <a:lstStyle>
            <a:lvl1pPr marL="0" indent="0">
              <a:buNone/>
              <a:defRPr sz="1600">
                <a:solidFill>
                  <a:srgbClr val="FFFFFF"/>
                </a:solidFill>
                <a:latin typeface="Helvetica" pitchFamily="2"/>
              </a:defRPr>
            </a:lvl1pPr>
          </a:lstStyle>
          <a:p>
            <a:pPr lvl="0"/>
            <a:r>
              <a:rPr lang="en-US"/>
              <a:t>Edit Master text styles</a:t>
            </a:r>
          </a:p>
        </p:txBody>
      </p:sp>
      <p:sp>
        <p:nvSpPr>
          <p:cNvPr id="5" name="Text Placeholder 14">
            <a:extLst>
              <a:ext uri="{FF2B5EF4-FFF2-40B4-BE49-F238E27FC236}">
                <a16:creationId xmlns:a16="http://schemas.microsoft.com/office/drawing/2014/main" id="{F40E76B3-F2A6-ED7D-BF1B-570114DA5B69}"/>
              </a:ext>
            </a:extLst>
          </p:cNvPr>
          <p:cNvSpPr txBox="1">
            <a:spLocks noGrp="1"/>
          </p:cNvSpPr>
          <p:nvPr>
            <p:ph type="body" idx="4294967295"/>
          </p:nvPr>
        </p:nvSpPr>
        <p:spPr>
          <a:xfrm>
            <a:off x="7628464" y="6065132"/>
            <a:ext cx="4334932" cy="564267"/>
          </a:xfrm>
        </p:spPr>
        <p:txBody>
          <a:bodyPr/>
          <a:lstStyle>
            <a:lvl1pPr marL="0" indent="0">
              <a:buNone/>
              <a:defRPr sz="1200" b="0">
                <a:solidFill>
                  <a:srgbClr val="FFFFFF"/>
                </a:solidFill>
                <a:latin typeface="Helvetica" pitchFamily="2"/>
              </a:defRPr>
            </a:lvl1pPr>
          </a:lstStyle>
          <a:p>
            <a:pPr lvl="0"/>
            <a:r>
              <a:rPr lang="en-US"/>
              <a:t>Click to edit Master text styles</a:t>
            </a:r>
          </a:p>
        </p:txBody>
      </p:sp>
    </p:spTree>
    <p:extLst>
      <p:ext uri="{BB962C8B-B14F-4D97-AF65-F5344CB8AC3E}">
        <p14:creationId xmlns:p14="http://schemas.microsoft.com/office/powerpoint/2010/main" val="372030120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269228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2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CB4B95A0-1798-F9CA-8CF7-C0B93395AF4D}"/>
              </a:ext>
            </a:extLst>
          </p:cNvPr>
          <p:cNvPicPr>
            <a:picLocks noChangeAspect="1"/>
          </p:cNvPicPr>
          <p:nvPr/>
        </p:nvPicPr>
        <p:blipFill>
          <a:blip r:embed="rId2"/>
          <a:stretch>
            <a:fillRect/>
          </a:stretch>
        </p:blipFill>
        <p:spPr>
          <a:xfrm>
            <a:off x="0" y="0"/>
            <a:ext cx="12191996" cy="720437"/>
          </a:xfrm>
          <a:prstGeom prst="rect">
            <a:avLst/>
          </a:prstGeom>
          <a:noFill/>
          <a:ln cap="flat">
            <a:noFill/>
          </a:ln>
        </p:spPr>
      </p:pic>
      <p:sp>
        <p:nvSpPr>
          <p:cNvPr id="3" name="Line 5">
            <a:extLst>
              <a:ext uri="{FF2B5EF4-FFF2-40B4-BE49-F238E27FC236}">
                <a16:creationId xmlns:a16="http://schemas.microsoft.com/office/drawing/2014/main" id="{4BDACD13-7489-0AF0-DF86-2EDC91CB0691}"/>
              </a:ext>
            </a:extLst>
          </p:cNvPr>
          <p:cNvSpPr/>
          <p:nvPr/>
        </p:nvSpPr>
        <p:spPr>
          <a:xfrm flipH="1">
            <a:off x="514350" y="6611651"/>
            <a:ext cx="11059585"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25402" cap="flat">
            <a:solidFill>
              <a:srgbClr val="000000"/>
            </a:solidFill>
            <a:prstDash val="solid"/>
            <a:round/>
          </a:ln>
        </p:spPr>
        <p:txBody>
          <a:bodyPr vert="horz" wrap="non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1200" cap="none" spc="0" baseline="0">
              <a:solidFill>
                <a:srgbClr val="000000"/>
              </a:solidFill>
              <a:uFillTx/>
              <a:latin typeface="Calibri"/>
            </a:endParaRPr>
          </a:p>
        </p:txBody>
      </p:sp>
      <p:sp>
        <p:nvSpPr>
          <p:cNvPr id="4" name="Rectangle 6">
            <a:extLst>
              <a:ext uri="{FF2B5EF4-FFF2-40B4-BE49-F238E27FC236}">
                <a16:creationId xmlns:a16="http://schemas.microsoft.com/office/drawing/2014/main" id="{7DBAAB0E-88EF-F696-27FB-F91EEDF7F1CA}"/>
              </a:ext>
            </a:extLst>
          </p:cNvPr>
          <p:cNvSpPr/>
          <p:nvPr/>
        </p:nvSpPr>
        <p:spPr>
          <a:xfrm>
            <a:off x="495303" y="6611651"/>
            <a:ext cx="905694" cy="243660"/>
          </a:xfrm>
          <a:prstGeom prst="rect">
            <a:avLst/>
          </a:prstGeom>
          <a:noFill/>
          <a:ln cap="flat">
            <a:noFill/>
            <a:prstDash val="solid"/>
          </a:ln>
        </p:spPr>
        <p:txBody>
          <a:bodyPr vert="horz" wrap="none" lIns="90489" tIns="44448" rIns="90489" bIns="44448"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1200" cap="none" spc="0" baseline="0">
                <a:solidFill>
                  <a:srgbClr val="000000"/>
                </a:solidFill>
                <a:uFillTx/>
                <a:latin typeface="Arial" pitchFamily="34"/>
                <a:ea typeface="ヒラギノ角ゴ Pro W3"/>
              </a:rPr>
              <a:t>Page No. </a:t>
            </a:r>
            <a:fld id="{C7E6BAB9-8ADC-476D-A14F-EFCE6750AE97}" type="slidenum">
              <a:t>‹#›</a:t>
            </a:fld>
            <a:endParaRPr lang="en-US" sz="1000" b="0" i="0" u="none" strike="noStrike" kern="1200" cap="none" spc="0" baseline="0">
              <a:solidFill>
                <a:srgbClr val="000000"/>
              </a:solidFill>
              <a:uFillTx/>
              <a:latin typeface="Arial" pitchFamily="34"/>
              <a:ea typeface="ヒラギノ角ゴ Pro W3"/>
            </a:endParaRPr>
          </a:p>
        </p:txBody>
      </p:sp>
      <p:sp>
        <p:nvSpPr>
          <p:cNvPr id="5" name="Rectangle 154">
            <a:extLst>
              <a:ext uri="{FF2B5EF4-FFF2-40B4-BE49-F238E27FC236}">
                <a16:creationId xmlns:a16="http://schemas.microsoft.com/office/drawing/2014/main" id="{AD82E9FE-B195-BD5B-0C94-D1942F285A06}"/>
              </a:ext>
            </a:extLst>
          </p:cNvPr>
          <p:cNvSpPr/>
          <p:nvPr/>
        </p:nvSpPr>
        <p:spPr>
          <a:xfrm>
            <a:off x="10972909" y="6611651"/>
            <a:ext cx="535399" cy="243660"/>
          </a:xfrm>
          <a:prstGeom prst="rect">
            <a:avLst/>
          </a:prstGeom>
          <a:noFill/>
          <a:ln cap="flat">
            <a:noFill/>
            <a:prstDash val="solid"/>
          </a:ln>
        </p:spPr>
        <p:txBody>
          <a:bodyPr vert="horz" wrap="none" lIns="90489" tIns="44448" rIns="90489" bIns="44448"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1200" cap="none" spc="0" baseline="0">
                <a:solidFill>
                  <a:srgbClr val="000000"/>
                </a:solidFill>
                <a:uFillTx/>
                <a:latin typeface="Arial" pitchFamily="34"/>
                <a:ea typeface="ヒラギノ角ゴ Pro W3"/>
              </a:rPr>
              <a:t>2/9/23</a:t>
            </a:r>
          </a:p>
        </p:txBody>
      </p:sp>
      <p:sp>
        <p:nvSpPr>
          <p:cNvPr id="6" name="Line 5">
            <a:extLst>
              <a:ext uri="{FF2B5EF4-FFF2-40B4-BE49-F238E27FC236}">
                <a16:creationId xmlns:a16="http://schemas.microsoft.com/office/drawing/2014/main" id="{2F431528-3EB9-1EF9-5809-44D8AA2517D7}"/>
              </a:ext>
            </a:extLst>
          </p:cNvPr>
          <p:cNvSpPr/>
          <p:nvPr/>
        </p:nvSpPr>
        <p:spPr>
          <a:xfrm flipH="1">
            <a:off x="514350" y="6611651"/>
            <a:ext cx="11059585"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25402" cap="flat">
            <a:solidFill>
              <a:srgbClr val="000000"/>
            </a:solidFill>
            <a:prstDash val="solid"/>
            <a:round/>
          </a:ln>
        </p:spPr>
        <p:txBody>
          <a:bodyPr vert="horz" wrap="non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1200" cap="none" spc="0" baseline="0">
              <a:solidFill>
                <a:srgbClr val="000000"/>
              </a:solidFill>
              <a:uFillTx/>
              <a:latin typeface="Calibri"/>
            </a:endParaRPr>
          </a:p>
        </p:txBody>
      </p:sp>
      <p:sp>
        <p:nvSpPr>
          <p:cNvPr id="7" name="Content Placeholder 2">
            <a:extLst>
              <a:ext uri="{FF2B5EF4-FFF2-40B4-BE49-F238E27FC236}">
                <a16:creationId xmlns:a16="http://schemas.microsoft.com/office/drawing/2014/main" id="{D16E66B8-A562-B7A5-8FDA-EC217DE27F92}"/>
              </a:ext>
            </a:extLst>
          </p:cNvPr>
          <p:cNvSpPr txBox="1">
            <a:spLocks noGrp="1"/>
          </p:cNvSpPr>
          <p:nvPr>
            <p:ph idx="4294967295"/>
          </p:nvPr>
        </p:nvSpPr>
        <p:spPr>
          <a:xfrm>
            <a:off x="325965" y="1056461"/>
            <a:ext cx="11370728" cy="5086349"/>
          </a:xfrm>
          <a:solidFill>
            <a:srgbClr val="FFFFFF"/>
          </a:solidFill>
        </p:spPr>
        <p:txBody>
          <a:bodyPr/>
          <a:lstStyle>
            <a:lvl1pPr>
              <a:defRPr/>
            </a:lvl1pPr>
            <a:lvl2pPr marL="857250" indent="-342900">
              <a:buFont typeface="Arial" pitchFamily="34"/>
              <a:defRPr/>
            </a:lvl2pPr>
            <a:lvl3pPr marL="1200150" indent="-285750">
              <a:buFont typeface="Arial" pitchFamily="34"/>
              <a:buChar char="•"/>
              <a:defRPr/>
            </a:lvl3pPr>
            <a:lvl4pPr indent="-285750">
              <a:buFont typeface="Arial" pitchFamily="34"/>
              <a:defRPr/>
            </a:lvl4pPr>
            <a:lvl5pPr marL="1771649" indent="-171450">
              <a:buFont typeface="Arial" pitchFamily="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16">
            <a:extLst>
              <a:ext uri="{FF2B5EF4-FFF2-40B4-BE49-F238E27FC236}">
                <a16:creationId xmlns:a16="http://schemas.microsoft.com/office/drawing/2014/main" id="{ACDD268C-EA63-D861-FA33-18DDF9073EDE}"/>
              </a:ext>
            </a:extLst>
          </p:cNvPr>
          <p:cNvSpPr txBox="1"/>
          <p:nvPr/>
        </p:nvSpPr>
        <p:spPr>
          <a:xfrm>
            <a:off x="-64556" y="6578303"/>
            <a:ext cx="508004" cy="27699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000000"/>
                </a:solidFill>
                <a:uFillTx/>
                <a:latin typeface="Calibri"/>
              </a:rPr>
              <a:t>CUI</a:t>
            </a:r>
          </a:p>
        </p:txBody>
      </p:sp>
      <p:pic>
        <p:nvPicPr>
          <p:cNvPr id="9" name="Picture 22" descr="Logo&#10;&#10;Description automatically generated">
            <a:extLst>
              <a:ext uri="{FF2B5EF4-FFF2-40B4-BE49-F238E27FC236}">
                <a16:creationId xmlns:a16="http://schemas.microsoft.com/office/drawing/2014/main" id="{149FDDB5-F890-D359-074C-9143717334EE}"/>
              </a:ext>
            </a:extLst>
          </p:cNvPr>
          <p:cNvPicPr>
            <a:picLocks noChangeAspect="1"/>
          </p:cNvPicPr>
          <p:nvPr/>
        </p:nvPicPr>
        <p:blipFill>
          <a:blip r:embed="rId3"/>
          <a:srcRect/>
          <a:stretch>
            <a:fillRect/>
          </a:stretch>
        </p:blipFill>
        <p:spPr>
          <a:xfrm>
            <a:off x="731977" y="-29343"/>
            <a:ext cx="708788" cy="749780"/>
          </a:xfrm>
          <a:prstGeom prst="rect">
            <a:avLst/>
          </a:prstGeom>
          <a:noFill/>
          <a:ln cap="flat">
            <a:noFill/>
          </a:ln>
        </p:spPr>
      </p:pic>
      <p:pic>
        <p:nvPicPr>
          <p:cNvPr id="10" name="Picture 24" descr="Meatball_(HQ_ppt no shadow).png">
            <a:extLst>
              <a:ext uri="{FF2B5EF4-FFF2-40B4-BE49-F238E27FC236}">
                <a16:creationId xmlns:a16="http://schemas.microsoft.com/office/drawing/2014/main" id="{06B4D788-B764-15D6-DB50-E9E8F2485E93}"/>
              </a:ext>
            </a:extLst>
          </p:cNvPr>
          <p:cNvPicPr>
            <a:picLocks noChangeAspect="1"/>
          </p:cNvPicPr>
          <p:nvPr/>
        </p:nvPicPr>
        <p:blipFill>
          <a:blip r:embed="rId4"/>
          <a:srcRect/>
          <a:stretch>
            <a:fillRect/>
          </a:stretch>
        </p:blipFill>
        <p:spPr>
          <a:xfrm>
            <a:off x="28254" y="41778"/>
            <a:ext cx="795345" cy="615784"/>
          </a:xfrm>
          <a:prstGeom prst="rect">
            <a:avLst/>
          </a:prstGeom>
          <a:noFill/>
          <a:ln cap="flat">
            <a:noFill/>
          </a:ln>
        </p:spPr>
      </p:pic>
    </p:spTree>
    <p:extLst>
      <p:ext uri="{BB962C8B-B14F-4D97-AF65-F5344CB8AC3E}">
        <p14:creationId xmlns:p14="http://schemas.microsoft.com/office/powerpoint/2010/main" val="151766804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1_A_Content Layout 2018 2030">
    <p:bg>
      <p:bgPr>
        <a:solidFill>
          <a:srgbClr val="000000"/>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BFD0336A-DF97-5E1C-2B49-14994F873608}"/>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Helvetica" pitchFamily="2"/>
              </a:defRPr>
            </a:lvl1pPr>
          </a:lstStyle>
          <a:p>
            <a:pPr lvl="0"/>
            <a:fld id="{ED81A11D-D9EA-4E4E-9A83-F54497E42B4D}" type="slidenum">
              <a:t>‹#›</a:t>
            </a:fld>
            <a:endParaRPr lang="en-US"/>
          </a:p>
        </p:txBody>
      </p:sp>
      <p:sp>
        <p:nvSpPr>
          <p:cNvPr id="3" name="Title 1">
            <a:extLst>
              <a:ext uri="{FF2B5EF4-FFF2-40B4-BE49-F238E27FC236}">
                <a16:creationId xmlns:a16="http://schemas.microsoft.com/office/drawing/2014/main" id="{6EEE0592-4403-EA10-2525-E1634EC5A2C2}"/>
              </a:ext>
            </a:extLst>
          </p:cNvPr>
          <p:cNvSpPr txBox="1">
            <a:spLocks noGrp="1"/>
          </p:cNvSpPr>
          <p:nvPr>
            <p:ph type="title"/>
          </p:nvPr>
        </p:nvSpPr>
        <p:spPr>
          <a:xfrm>
            <a:off x="245955" y="228600"/>
            <a:ext cx="4469980" cy="330198"/>
          </a:xfrm>
        </p:spPr>
        <p:txBody>
          <a:bodyPr/>
          <a:lstStyle>
            <a:lvl1pPr>
              <a:defRPr sz="2000">
                <a:latin typeface="Helvetica" pitchFamily="2"/>
              </a:defRPr>
            </a:lvl1pPr>
          </a:lstStyle>
          <a:p>
            <a:pPr lvl="0"/>
            <a:r>
              <a:rPr lang="en-US"/>
              <a:t>Click to edit Master title style</a:t>
            </a:r>
          </a:p>
        </p:txBody>
      </p:sp>
      <p:sp>
        <p:nvSpPr>
          <p:cNvPr id="4" name="Text Placeholder 4">
            <a:extLst>
              <a:ext uri="{FF2B5EF4-FFF2-40B4-BE49-F238E27FC236}">
                <a16:creationId xmlns:a16="http://schemas.microsoft.com/office/drawing/2014/main" id="{9F3A0051-F7A9-16D9-D4DC-EA9DF2EF23CB}"/>
              </a:ext>
            </a:extLst>
          </p:cNvPr>
          <p:cNvSpPr txBox="1">
            <a:spLocks noGrp="1"/>
          </p:cNvSpPr>
          <p:nvPr>
            <p:ph type="body" idx="4294967295"/>
          </p:nvPr>
        </p:nvSpPr>
        <p:spPr>
          <a:xfrm>
            <a:off x="8122980" y="228600"/>
            <a:ext cx="3840415" cy="373413"/>
          </a:xfrm>
        </p:spPr>
        <p:txBody>
          <a:bodyPr/>
          <a:lstStyle>
            <a:lvl1pPr marL="0" indent="0">
              <a:buNone/>
              <a:defRPr sz="1600">
                <a:solidFill>
                  <a:srgbClr val="FFFFFF"/>
                </a:solidFill>
                <a:latin typeface="Helvetica" pitchFamily="2"/>
              </a:defRPr>
            </a:lvl1pPr>
          </a:lstStyle>
          <a:p>
            <a:pPr lvl="0"/>
            <a:r>
              <a:rPr lang="en-US"/>
              <a:t>Edit Master text styles</a:t>
            </a:r>
          </a:p>
        </p:txBody>
      </p:sp>
      <p:sp>
        <p:nvSpPr>
          <p:cNvPr id="5" name="Text Placeholder 14">
            <a:extLst>
              <a:ext uri="{FF2B5EF4-FFF2-40B4-BE49-F238E27FC236}">
                <a16:creationId xmlns:a16="http://schemas.microsoft.com/office/drawing/2014/main" id="{6FFD0DF6-886E-F9F3-1DAB-0E7E032937C7}"/>
              </a:ext>
            </a:extLst>
          </p:cNvPr>
          <p:cNvSpPr txBox="1">
            <a:spLocks noGrp="1"/>
          </p:cNvSpPr>
          <p:nvPr>
            <p:ph type="body" idx="4294967295"/>
          </p:nvPr>
        </p:nvSpPr>
        <p:spPr>
          <a:xfrm>
            <a:off x="7628464" y="6065132"/>
            <a:ext cx="4334932" cy="564267"/>
          </a:xfrm>
        </p:spPr>
        <p:txBody>
          <a:bodyPr/>
          <a:lstStyle>
            <a:lvl1pPr marL="0" indent="0">
              <a:buNone/>
              <a:defRPr sz="1200" b="0">
                <a:solidFill>
                  <a:srgbClr val="FFFFFF"/>
                </a:solidFill>
                <a:latin typeface="Helvetica" pitchFamily="2"/>
              </a:defRPr>
            </a:lvl1pPr>
          </a:lstStyle>
          <a:p>
            <a:pPr lvl="0"/>
            <a:r>
              <a:rPr lang="en-US"/>
              <a:t>Click to edit Master text styles</a:t>
            </a:r>
          </a:p>
        </p:txBody>
      </p:sp>
    </p:spTree>
    <p:extLst>
      <p:ext uri="{BB962C8B-B14F-4D97-AF65-F5344CB8AC3E}">
        <p14:creationId xmlns:p14="http://schemas.microsoft.com/office/powerpoint/2010/main" val="29271132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1_Content Layout Blank Background">
    <p:bg>
      <p:bgPr>
        <a:solidFill>
          <a:srgbClr val="000000"/>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4D16C9CB-EF10-61F1-6590-916A9A843917}"/>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Helvetica" pitchFamily="2"/>
              </a:defRPr>
            </a:lvl1pPr>
          </a:lstStyle>
          <a:p>
            <a:pPr lvl="0"/>
            <a:fld id="{728332A8-C777-404C-B54C-E4CE1A65A144}" type="slidenum">
              <a:t>‹#›</a:t>
            </a:fld>
            <a:endParaRPr lang="en-US"/>
          </a:p>
        </p:txBody>
      </p:sp>
      <p:sp>
        <p:nvSpPr>
          <p:cNvPr id="3" name="Title 1">
            <a:extLst>
              <a:ext uri="{FF2B5EF4-FFF2-40B4-BE49-F238E27FC236}">
                <a16:creationId xmlns:a16="http://schemas.microsoft.com/office/drawing/2014/main" id="{440356D7-B783-4D1C-D77E-F05B94EAFA75}"/>
              </a:ext>
            </a:extLst>
          </p:cNvPr>
          <p:cNvSpPr txBox="1">
            <a:spLocks noGrp="1"/>
          </p:cNvSpPr>
          <p:nvPr>
            <p:ph type="title"/>
          </p:nvPr>
        </p:nvSpPr>
        <p:spPr>
          <a:xfrm>
            <a:off x="3115095" y="1567546"/>
            <a:ext cx="5961805" cy="1861453"/>
          </a:xfrm>
        </p:spPr>
        <p:txBody>
          <a:bodyPr/>
          <a:lstStyle>
            <a:lvl1pPr>
              <a:defRPr>
                <a:latin typeface="Helvetica" pitchFamily="2"/>
              </a:defRPr>
            </a:lvl1pPr>
          </a:lstStyle>
          <a:p>
            <a:pPr lvl="0"/>
            <a:r>
              <a:rPr lang="en-US"/>
              <a:t>Click to edit Master title style</a:t>
            </a:r>
          </a:p>
        </p:txBody>
      </p:sp>
      <p:sp>
        <p:nvSpPr>
          <p:cNvPr id="4" name="Text Placeholder 5">
            <a:extLst>
              <a:ext uri="{FF2B5EF4-FFF2-40B4-BE49-F238E27FC236}">
                <a16:creationId xmlns:a16="http://schemas.microsoft.com/office/drawing/2014/main" id="{314941AA-A859-30E6-1E2F-1EE81F57AE7B}"/>
              </a:ext>
            </a:extLst>
          </p:cNvPr>
          <p:cNvSpPr txBox="1">
            <a:spLocks noGrp="1"/>
          </p:cNvSpPr>
          <p:nvPr>
            <p:ph type="body" idx="4294967295"/>
          </p:nvPr>
        </p:nvSpPr>
        <p:spPr>
          <a:xfrm>
            <a:off x="228600" y="6076946"/>
            <a:ext cx="11206164" cy="552453"/>
          </a:xfrm>
        </p:spPr>
        <p:txBody>
          <a:bodyPr/>
          <a:lstStyle>
            <a:lvl1pPr marL="0" indent="0">
              <a:buNone/>
              <a:defRPr sz="1200" b="0">
                <a:solidFill>
                  <a:srgbClr val="FFFFFF"/>
                </a:solidFill>
                <a:latin typeface="Helvetica" pitchFamily="2"/>
              </a:defRPr>
            </a:lvl1pPr>
          </a:lstStyle>
          <a:p>
            <a:pPr lvl="0"/>
            <a:r>
              <a:rPr lang="en-US"/>
              <a:t>Edit Master text styles</a:t>
            </a:r>
          </a:p>
        </p:txBody>
      </p:sp>
    </p:spTree>
    <p:extLst>
      <p:ext uri="{BB962C8B-B14F-4D97-AF65-F5344CB8AC3E}">
        <p14:creationId xmlns:p14="http://schemas.microsoft.com/office/powerpoint/2010/main" val="58444614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2_Content Layout Blank Background">
    <p:bg>
      <p:bgPr>
        <a:solidFill>
          <a:srgbClr val="000000"/>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C056409-108C-1E44-0867-4903BF7B1CF2}"/>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Helvetica" pitchFamily="2"/>
              </a:defRPr>
            </a:lvl1pPr>
          </a:lstStyle>
          <a:p>
            <a:pPr lvl="0"/>
            <a:fld id="{A80C4F27-04CD-4694-B7A5-5DB84F94675B}" type="slidenum">
              <a:t>‹#›</a:t>
            </a:fld>
            <a:endParaRPr lang="en-US"/>
          </a:p>
        </p:txBody>
      </p:sp>
      <p:sp>
        <p:nvSpPr>
          <p:cNvPr id="3" name="Title 1">
            <a:extLst>
              <a:ext uri="{FF2B5EF4-FFF2-40B4-BE49-F238E27FC236}">
                <a16:creationId xmlns:a16="http://schemas.microsoft.com/office/drawing/2014/main" id="{D7C727CA-19CE-EFD6-C1BA-AA387104F9BF}"/>
              </a:ext>
            </a:extLst>
          </p:cNvPr>
          <p:cNvSpPr txBox="1">
            <a:spLocks noGrp="1"/>
          </p:cNvSpPr>
          <p:nvPr>
            <p:ph type="title"/>
          </p:nvPr>
        </p:nvSpPr>
        <p:spPr>
          <a:xfrm>
            <a:off x="3115095" y="1567546"/>
            <a:ext cx="5961805" cy="1861453"/>
          </a:xfrm>
        </p:spPr>
        <p:txBody>
          <a:bodyPr/>
          <a:lstStyle>
            <a:lvl1pPr>
              <a:defRPr>
                <a:latin typeface="Helvetica" pitchFamily="2"/>
              </a:defRPr>
            </a:lvl1pPr>
          </a:lstStyle>
          <a:p>
            <a:pPr lvl="0"/>
            <a:r>
              <a:rPr lang="en-US"/>
              <a:t>Click to edit Master title style</a:t>
            </a:r>
          </a:p>
        </p:txBody>
      </p:sp>
      <p:sp>
        <p:nvSpPr>
          <p:cNvPr id="4" name="Text Placeholder 5">
            <a:extLst>
              <a:ext uri="{FF2B5EF4-FFF2-40B4-BE49-F238E27FC236}">
                <a16:creationId xmlns:a16="http://schemas.microsoft.com/office/drawing/2014/main" id="{60FCD237-7ED1-25AB-C1CB-70B06739C1DA}"/>
              </a:ext>
            </a:extLst>
          </p:cNvPr>
          <p:cNvSpPr txBox="1">
            <a:spLocks noGrp="1"/>
          </p:cNvSpPr>
          <p:nvPr>
            <p:ph type="body" idx="4294967295"/>
          </p:nvPr>
        </p:nvSpPr>
        <p:spPr>
          <a:xfrm>
            <a:off x="228600" y="6076946"/>
            <a:ext cx="11206164" cy="552453"/>
          </a:xfrm>
        </p:spPr>
        <p:txBody>
          <a:bodyPr/>
          <a:lstStyle>
            <a:lvl1pPr marL="0" indent="0">
              <a:buNone/>
              <a:defRPr sz="1200" b="0">
                <a:solidFill>
                  <a:srgbClr val="FFFFFF"/>
                </a:solidFill>
                <a:latin typeface="Helvetica" pitchFamily="2"/>
              </a:defRPr>
            </a:lvl1pPr>
          </a:lstStyle>
          <a:p>
            <a:pPr lvl="0"/>
            <a:r>
              <a:rPr lang="en-US"/>
              <a:t>Edit Master text styles</a:t>
            </a:r>
          </a:p>
        </p:txBody>
      </p:sp>
    </p:spTree>
    <p:extLst>
      <p:ext uri="{BB962C8B-B14F-4D97-AF65-F5344CB8AC3E}">
        <p14:creationId xmlns:p14="http://schemas.microsoft.com/office/powerpoint/2010/main" val="296174100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8_Title and Content">
    <p:spTree>
      <p:nvGrpSpPr>
        <p:cNvPr id="1" name=""/>
        <p:cNvGrpSpPr/>
        <p:nvPr/>
      </p:nvGrpSpPr>
      <p:grpSpPr>
        <a:xfrm>
          <a:off x="0" y="0"/>
          <a:ext cx="0" cy="0"/>
          <a:chOff x="0" y="0"/>
          <a:chExt cx="0" cy="0"/>
        </a:xfrm>
      </p:grpSpPr>
      <p:pic>
        <p:nvPicPr>
          <p:cNvPr id="2" name="Picture 12">
            <a:extLst>
              <a:ext uri="{FF2B5EF4-FFF2-40B4-BE49-F238E27FC236}">
                <a16:creationId xmlns:a16="http://schemas.microsoft.com/office/drawing/2014/main" id="{3BDB9DE4-EFDC-3E0C-9269-B80770868E90}"/>
              </a:ext>
            </a:extLst>
          </p:cNvPr>
          <p:cNvPicPr>
            <a:picLocks noChangeAspect="1"/>
          </p:cNvPicPr>
          <p:nvPr/>
        </p:nvPicPr>
        <p:blipFill>
          <a:blip r:embed="rId2"/>
          <a:stretch>
            <a:fillRect/>
          </a:stretch>
        </p:blipFill>
        <p:spPr>
          <a:xfrm>
            <a:off x="0" y="0"/>
            <a:ext cx="12191996" cy="6858000"/>
          </a:xfrm>
          <a:prstGeom prst="rect">
            <a:avLst/>
          </a:prstGeom>
          <a:noFill/>
          <a:ln cap="flat">
            <a:noFill/>
          </a:ln>
        </p:spPr>
      </p:pic>
      <p:sp>
        <p:nvSpPr>
          <p:cNvPr id="3" name="Slide Number Placeholder 5">
            <a:extLst>
              <a:ext uri="{FF2B5EF4-FFF2-40B4-BE49-F238E27FC236}">
                <a16:creationId xmlns:a16="http://schemas.microsoft.com/office/drawing/2014/main" id="{9B371A07-B6FD-2666-6AAC-57977DA78010}"/>
              </a:ext>
            </a:extLst>
          </p:cNvPr>
          <p:cNvSpPr txBox="1">
            <a:spLocks noGrp="1"/>
          </p:cNvSpPr>
          <p:nvPr>
            <p:ph type="sldNum" sz="quarter" idx="8"/>
          </p:nvPr>
        </p:nvSpPr>
        <p:spPr>
          <a:xfrm>
            <a:off x="11591629" y="6457949"/>
            <a:ext cx="556494"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65CBF9"/>
                </a:solidFill>
                <a:uFillTx/>
                <a:latin typeface="Calibri"/>
              </a:defRPr>
            </a:lvl1pPr>
          </a:lstStyle>
          <a:p>
            <a:pPr lvl="0"/>
            <a:fld id="{61492FA6-1057-4EF7-A7E8-5F66E54F3554}" type="slidenum">
              <a:t>‹#›</a:t>
            </a:fld>
            <a:endParaRPr lang="en-US"/>
          </a:p>
        </p:txBody>
      </p:sp>
      <p:sp>
        <p:nvSpPr>
          <p:cNvPr id="5" name="Title Placeholder 3">
            <a:extLst>
              <a:ext uri="{FF2B5EF4-FFF2-40B4-BE49-F238E27FC236}">
                <a16:creationId xmlns:a16="http://schemas.microsoft.com/office/drawing/2014/main" id="{5E919B8E-7584-658E-7729-7765127C3F05}"/>
              </a:ext>
            </a:extLst>
          </p:cNvPr>
          <p:cNvSpPr txBox="1">
            <a:spLocks noGrp="1"/>
          </p:cNvSpPr>
          <p:nvPr>
            <p:ph type="title"/>
          </p:nvPr>
        </p:nvSpPr>
        <p:spPr>
          <a:xfrm>
            <a:off x="253974" y="234186"/>
            <a:ext cx="7833381" cy="680213"/>
          </a:xfrm>
        </p:spPr>
        <p:txBody>
          <a:bodyPr>
            <a:normAutofit/>
          </a:bodyPr>
          <a:lstStyle>
            <a:lvl1pPr>
              <a:defRPr sz="3200"/>
            </a:lvl1pPr>
          </a:lstStyle>
          <a:p>
            <a:pPr lvl="0"/>
            <a:r>
              <a:rPr lang="en-US"/>
              <a:t>Click to edit Master title style</a:t>
            </a:r>
          </a:p>
        </p:txBody>
      </p:sp>
    </p:spTree>
    <p:extLst>
      <p:ext uri="{BB962C8B-B14F-4D97-AF65-F5344CB8AC3E}">
        <p14:creationId xmlns:p14="http://schemas.microsoft.com/office/powerpoint/2010/main" val="3009247028"/>
      </p:ext>
    </p:extLst>
  </p:cSld>
  <p:clrMapOvr>
    <a:masterClrMapping/>
  </p:clrMapOvr>
  <p:transition spd="med">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2_A_Content Layout 2018 2030">
    <p:bg>
      <p:bgPr>
        <a:solidFill>
          <a:srgbClr val="000000"/>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D3604476-B988-D590-8EC7-13E22EB3E294}"/>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1" i="0" u="none" strike="noStrike" kern="1200" cap="none" spc="0" baseline="0">
                <a:solidFill>
                  <a:srgbClr val="FFFFFF"/>
                </a:solidFill>
                <a:uFillTx/>
                <a:latin typeface="Helvetica" pitchFamily="2"/>
                <a:cs typeface="Arial" pitchFamily="34"/>
              </a:defRPr>
            </a:lvl1pPr>
          </a:lstStyle>
          <a:p>
            <a:pPr lvl="0"/>
            <a:fld id="{EF2EE5CE-5E58-4438-A04B-0DA3FAD285F8}" type="slidenum">
              <a:t>‹#›</a:t>
            </a:fld>
            <a:endParaRPr lang="en-US"/>
          </a:p>
        </p:txBody>
      </p:sp>
      <p:sp>
        <p:nvSpPr>
          <p:cNvPr id="3" name="Title 1">
            <a:extLst>
              <a:ext uri="{FF2B5EF4-FFF2-40B4-BE49-F238E27FC236}">
                <a16:creationId xmlns:a16="http://schemas.microsoft.com/office/drawing/2014/main" id="{DBACAE78-062A-BF5D-637B-0129C7031026}"/>
              </a:ext>
            </a:extLst>
          </p:cNvPr>
          <p:cNvSpPr txBox="1">
            <a:spLocks noGrp="1"/>
          </p:cNvSpPr>
          <p:nvPr>
            <p:ph type="title"/>
          </p:nvPr>
        </p:nvSpPr>
        <p:spPr>
          <a:xfrm>
            <a:off x="245955" y="228600"/>
            <a:ext cx="4469980" cy="330198"/>
          </a:xfrm>
        </p:spPr>
        <p:txBody>
          <a:bodyPr/>
          <a:lstStyle>
            <a:lvl1pPr>
              <a:defRPr sz="2000">
                <a:latin typeface="Helvetica" pitchFamily="2"/>
              </a:defRPr>
            </a:lvl1pPr>
          </a:lstStyle>
          <a:p>
            <a:pPr lvl="0"/>
            <a:r>
              <a:rPr lang="en-US"/>
              <a:t>Click to edit Master title style</a:t>
            </a:r>
          </a:p>
        </p:txBody>
      </p:sp>
      <p:sp>
        <p:nvSpPr>
          <p:cNvPr id="4" name="Text Placeholder 4">
            <a:extLst>
              <a:ext uri="{FF2B5EF4-FFF2-40B4-BE49-F238E27FC236}">
                <a16:creationId xmlns:a16="http://schemas.microsoft.com/office/drawing/2014/main" id="{3D5B6837-7EE3-F5E9-813A-A6E4F5A92F34}"/>
              </a:ext>
            </a:extLst>
          </p:cNvPr>
          <p:cNvSpPr txBox="1">
            <a:spLocks noGrp="1"/>
          </p:cNvSpPr>
          <p:nvPr>
            <p:ph type="body" idx="4294967295"/>
          </p:nvPr>
        </p:nvSpPr>
        <p:spPr>
          <a:xfrm>
            <a:off x="8122980" y="228600"/>
            <a:ext cx="3840415" cy="373413"/>
          </a:xfrm>
        </p:spPr>
        <p:txBody>
          <a:bodyPr/>
          <a:lstStyle>
            <a:lvl1pPr marL="0" indent="0">
              <a:buNone/>
              <a:defRPr sz="1600">
                <a:solidFill>
                  <a:srgbClr val="FFFFFF"/>
                </a:solidFill>
                <a:latin typeface="Helvetica" pitchFamily="2"/>
              </a:defRPr>
            </a:lvl1pPr>
          </a:lstStyle>
          <a:p>
            <a:pPr lvl="0"/>
            <a:r>
              <a:rPr lang="en-US"/>
              <a:t>Edit Master text styles</a:t>
            </a:r>
          </a:p>
        </p:txBody>
      </p:sp>
      <p:sp>
        <p:nvSpPr>
          <p:cNvPr id="5" name="Text Placeholder 14">
            <a:extLst>
              <a:ext uri="{FF2B5EF4-FFF2-40B4-BE49-F238E27FC236}">
                <a16:creationId xmlns:a16="http://schemas.microsoft.com/office/drawing/2014/main" id="{347AECEC-D613-4DE9-1926-4F019D5DE839}"/>
              </a:ext>
            </a:extLst>
          </p:cNvPr>
          <p:cNvSpPr txBox="1">
            <a:spLocks noGrp="1"/>
          </p:cNvSpPr>
          <p:nvPr>
            <p:ph type="body" idx="4294967295"/>
          </p:nvPr>
        </p:nvSpPr>
        <p:spPr>
          <a:xfrm>
            <a:off x="7628464" y="6065132"/>
            <a:ext cx="4334932" cy="564267"/>
          </a:xfrm>
        </p:spPr>
        <p:txBody>
          <a:bodyPr/>
          <a:lstStyle>
            <a:lvl1pPr marL="0" indent="0">
              <a:buNone/>
              <a:defRPr sz="1200" b="0">
                <a:solidFill>
                  <a:srgbClr val="FFFFFF"/>
                </a:solidFill>
                <a:latin typeface="Helvetica" pitchFamily="2"/>
              </a:defRPr>
            </a:lvl1pPr>
          </a:lstStyle>
          <a:p>
            <a:pPr lvl="0"/>
            <a:r>
              <a:rPr lang="en-US"/>
              <a:t>Click to edit Master text styles</a:t>
            </a:r>
          </a:p>
        </p:txBody>
      </p:sp>
    </p:spTree>
    <p:extLst>
      <p:ext uri="{BB962C8B-B14F-4D97-AF65-F5344CB8AC3E}">
        <p14:creationId xmlns:p14="http://schemas.microsoft.com/office/powerpoint/2010/main" val="261077842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C2413-3370-FF79-68E4-6A9E651EC250}"/>
              </a:ext>
            </a:extLst>
          </p:cNvPr>
          <p:cNvSpPr txBox="1">
            <a:spLocks noGrp="1"/>
          </p:cNvSpPr>
          <p:nvPr>
            <p:ph type="title"/>
          </p:nvPr>
        </p:nvSpPr>
        <p:spPr>
          <a:xfrm>
            <a:off x="442249" y="453615"/>
            <a:ext cx="11307506" cy="819659"/>
          </a:xfrm>
        </p:spPr>
        <p:txBody>
          <a:bodyPr/>
          <a:lstStyle>
            <a:lvl1pPr>
              <a:defRPr sz="2800">
                <a:latin typeface="Helvetica" pitchFamily="34"/>
                <a:cs typeface="Helvetica" pitchFamily="34"/>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27C15898-B07C-E60E-0AD5-BDBF4906123E}"/>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libri"/>
              </a:defRPr>
            </a:lvl1pPr>
          </a:lstStyle>
          <a:p>
            <a:pPr lvl="0"/>
            <a:fld id="{B2FA4461-96C4-446E-835E-EE4575AD58E0}" type="slidenum">
              <a:t>‹#›</a:t>
            </a:fld>
            <a:endParaRPr lang="en-US"/>
          </a:p>
        </p:txBody>
      </p:sp>
      <p:sp>
        <p:nvSpPr>
          <p:cNvPr id="4" name="Content Placeholder 4">
            <a:extLst>
              <a:ext uri="{FF2B5EF4-FFF2-40B4-BE49-F238E27FC236}">
                <a16:creationId xmlns:a16="http://schemas.microsoft.com/office/drawing/2014/main" id="{68FAE9F3-2D94-16A2-F653-635A2232474C}"/>
              </a:ext>
            </a:extLst>
          </p:cNvPr>
          <p:cNvSpPr txBox="1">
            <a:spLocks noGrp="1"/>
          </p:cNvSpPr>
          <p:nvPr>
            <p:ph idx="4294967295"/>
          </p:nvPr>
        </p:nvSpPr>
        <p:spPr>
          <a:xfrm>
            <a:off x="442249" y="1366680"/>
            <a:ext cx="11307506" cy="4591659"/>
          </a:xfrm>
        </p:spPr>
        <p:txBody>
          <a:bodyPr/>
          <a:lstStyle>
            <a:lvl1pPr>
              <a:defRPr>
                <a:solidFill>
                  <a:srgbClr val="FFFFFF"/>
                </a:solidFill>
                <a:latin typeface="Helvetica" pitchFamily="34"/>
                <a:cs typeface="Helvetica" pitchFamily="34"/>
              </a:defRPr>
            </a:lvl1pPr>
            <a:lvl2pPr>
              <a:defRPr>
                <a:solidFill>
                  <a:srgbClr val="FFFFFF"/>
                </a:solidFill>
                <a:latin typeface="Helvetica" pitchFamily="34"/>
                <a:cs typeface="Helvetica" pitchFamily="34"/>
              </a:defRPr>
            </a:lvl2pPr>
            <a:lvl3pPr>
              <a:defRPr>
                <a:solidFill>
                  <a:srgbClr val="FFFFFF"/>
                </a:solidFill>
                <a:latin typeface="Helvetica" pitchFamily="34"/>
                <a:cs typeface="Helvetica" pitchFamily="34"/>
              </a:defRPr>
            </a:lvl3pPr>
            <a:lvl4pPr>
              <a:defRPr>
                <a:solidFill>
                  <a:srgbClr val="FFFFFF"/>
                </a:solidFill>
                <a:latin typeface="Helvetica" pitchFamily="34"/>
                <a:cs typeface="Helvetica" pitchFamily="34"/>
              </a:defRPr>
            </a:lvl4pPr>
            <a:lvl5pPr>
              <a:defRPr>
                <a:solidFill>
                  <a:srgbClr val="FFFFFF"/>
                </a:solidFill>
                <a:latin typeface="Helvetica" pitchFamily="34"/>
                <a:cs typeface="Helvetica"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1676282"/>
      </p:ext>
    </p:extLst>
  </p:cSld>
  <p:clrMapOvr>
    <a:masterClrMapping/>
  </p:clrMapOvr>
  <p:hf sldNum="0"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_Content Layout Blank Background">
    <p:bg>
      <p:bgPr>
        <a:solidFill>
          <a:srgbClr val="000000"/>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803ABD4-C087-D549-5786-253F865F452F}"/>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Helvetica" pitchFamily="2"/>
              </a:defRPr>
            </a:lvl1pPr>
          </a:lstStyle>
          <a:p>
            <a:pPr lvl="0"/>
            <a:fld id="{832AD666-625C-4B44-B48D-F0379715E32F}" type="slidenum">
              <a:t>‹#›</a:t>
            </a:fld>
            <a:endParaRPr lang="en-US"/>
          </a:p>
        </p:txBody>
      </p:sp>
      <p:sp>
        <p:nvSpPr>
          <p:cNvPr id="3" name="Title 1">
            <a:extLst>
              <a:ext uri="{FF2B5EF4-FFF2-40B4-BE49-F238E27FC236}">
                <a16:creationId xmlns:a16="http://schemas.microsoft.com/office/drawing/2014/main" id="{A68588AB-A168-7090-6A21-0E20891A3283}"/>
              </a:ext>
            </a:extLst>
          </p:cNvPr>
          <p:cNvSpPr txBox="1">
            <a:spLocks noGrp="1"/>
          </p:cNvSpPr>
          <p:nvPr>
            <p:ph type="title"/>
          </p:nvPr>
        </p:nvSpPr>
        <p:spPr>
          <a:xfrm>
            <a:off x="3115095" y="1567546"/>
            <a:ext cx="5961805" cy="1861453"/>
          </a:xfrm>
        </p:spPr>
        <p:txBody>
          <a:bodyPr/>
          <a:lstStyle>
            <a:lvl1pPr>
              <a:defRPr>
                <a:latin typeface="Helvetica" pitchFamily="2"/>
              </a:defRPr>
            </a:lvl1pPr>
          </a:lstStyle>
          <a:p>
            <a:pPr lvl="0"/>
            <a:r>
              <a:rPr lang="en-US"/>
              <a:t>Click to edit Master title style</a:t>
            </a:r>
          </a:p>
        </p:txBody>
      </p:sp>
      <p:sp>
        <p:nvSpPr>
          <p:cNvPr id="4" name="Text Placeholder 5">
            <a:extLst>
              <a:ext uri="{FF2B5EF4-FFF2-40B4-BE49-F238E27FC236}">
                <a16:creationId xmlns:a16="http://schemas.microsoft.com/office/drawing/2014/main" id="{9CD053F4-CF89-AC65-946A-77E6B21B28DE}"/>
              </a:ext>
            </a:extLst>
          </p:cNvPr>
          <p:cNvSpPr txBox="1">
            <a:spLocks noGrp="1"/>
          </p:cNvSpPr>
          <p:nvPr>
            <p:ph type="body" idx="4294967295"/>
          </p:nvPr>
        </p:nvSpPr>
        <p:spPr>
          <a:xfrm>
            <a:off x="228600" y="6076946"/>
            <a:ext cx="11206164" cy="552453"/>
          </a:xfrm>
        </p:spPr>
        <p:txBody>
          <a:bodyPr/>
          <a:lstStyle>
            <a:lvl1pPr marL="0" indent="0">
              <a:buNone/>
              <a:defRPr sz="1200" b="0">
                <a:solidFill>
                  <a:srgbClr val="FFFFFF"/>
                </a:solidFill>
                <a:latin typeface="Helvetica" pitchFamily="2"/>
              </a:defRPr>
            </a:lvl1pPr>
          </a:lstStyle>
          <a:p>
            <a:pPr lvl="0"/>
            <a:r>
              <a:rPr lang="en-US"/>
              <a:t>Edit Master text styles</a:t>
            </a:r>
          </a:p>
        </p:txBody>
      </p:sp>
    </p:spTree>
    <p:extLst>
      <p:ext uri="{BB962C8B-B14F-4D97-AF65-F5344CB8AC3E}">
        <p14:creationId xmlns:p14="http://schemas.microsoft.com/office/powerpoint/2010/main" val="251472041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9_Title and Content">
    <p:spTree>
      <p:nvGrpSpPr>
        <p:cNvPr id="1" name=""/>
        <p:cNvGrpSpPr/>
        <p:nvPr/>
      </p:nvGrpSpPr>
      <p:grpSpPr>
        <a:xfrm>
          <a:off x="0" y="0"/>
          <a:ext cx="0" cy="0"/>
          <a:chOff x="0" y="0"/>
          <a:chExt cx="0" cy="0"/>
        </a:xfrm>
      </p:grpSpPr>
      <p:pic>
        <p:nvPicPr>
          <p:cNvPr id="2" name="Picture 12">
            <a:extLst>
              <a:ext uri="{FF2B5EF4-FFF2-40B4-BE49-F238E27FC236}">
                <a16:creationId xmlns:a16="http://schemas.microsoft.com/office/drawing/2014/main" id="{E8A5D133-630A-5308-026F-02BD7A97E261}"/>
              </a:ext>
            </a:extLst>
          </p:cNvPr>
          <p:cNvPicPr>
            <a:picLocks noChangeAspect="1"/>
          </p:cNvPicPr>
          <p:nvPr/>
        </p:nvPicPr>
        <p:blipFill>
          <a:blip r:embed="rId2"/>
          <a:stretch>
            <a:fillRect/>
          </a:stretch>
        </p:blipFill>
        <p:spPr>
          <a:xfrm>
            <a:off x="0" y="9528"/>
            <a:ext cx="12191996" cy="6858000"/>
          </a:xfrm>
          <a:prstGeom prst="rect">
            <a:avLst/>
          </a:prstGeom>
          <a:noFill/>
          <a:ln cap="flat">
            <a:noFill/>
          </a:ln>
        </p:spPr>
      </p:pic>
      <p:sp>
        <p:nvSpPr>
          <p:cNvPr id="3" name="Slide Number Placeholder 5">
            <a:extLst>
              <a:ext uri="{FF2B5EF4-FFF2-40B4-BE49-F238E27FC236}">
                <a16:creationId xmlns:a16="http://schemas.microsoft.com/office/drawing/2014/main" id="{081AD4F3-105F-029C-37F8-C18C6613BE37}"/>
              </a:ext>
            </a:extLst>
          </p:cNvPr>
          <p:cNvSpPr txBox="1">
            <a:spLocks noGrp="1"/>
          </p:cNvSpPr>
          <p:nvPr>
            <p:ph type="sldNum" sz="quarter" idx="8"/>
          </p:nvPr>
        </p:nvSpPr>
        <p:spPr>
          <a:xfrm>
            <a:off x="11591629" y="6457949"/>
            <a:ext cx="556494"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65CBF9"/>
                </a:solidFill>
                <a:uFillTx/>
                <a:latin typeface="Calibri"/>
              </a:defRPr>
            </a:lvl1pPr>
          </a:lstStyle>
          <a:p>
            <a:pPr lvl="0"/>
            <a:fld id="{001CA1DF-9051-4ACE-B1CF-AF11CF116E2F}" type="slidenum">
              <a:t>‹#›</a:t>
            </a:fld>
            <a:endParaRPr lang="en-US"/>
          </a:p>
        </p:txBody>
      </p:sp>
      <p:sp>
        <p:nvSpPr>
          <p:cNvPr id="5" name="Title Placeholder 3">
            <a:extLst>
              <a:ext uri="{FF2B5EF4-FFF2-40B4-BE49-F238E27FC236}">
                <a16:creationId xmlns:a16="http://schemas.microsoft.com/office/drawing/2014/main" id="{827B47CA-3876-ABB9-271F-AC37E496EF8B}"/>
              </a:ext>
            </a:extLst>
          </p:cNvPr>
          <p:cNvSpPr txBox="1">
            <a:spLocks noGrp="1"/>
          </p:cNvSpPr>
          <p:nvPr>
            <p:ph type="title"/>
          </p:nvPr>
        </p:nvSpPr>
        <p:spPr>
          <a:xfrm>
            <a:off x="253974" y="234186"/>
            <a:ext cx="7833381" cy="680213"/>
          </a:xfrm>
        </p:spPr>
        <p:txBody>
          <a:bodyPr>
            <a:normAutofit/>
          </a:bodyPr>
          <a:lstStyle>
            <a:lvl1pPr>
              <a:defRPr sz="3200"/>
            </a:lvl1pPr>
          </a:lstStyle>
          <a:p>
            <a:pPr lvl="0"/>
            <a:r>
              <a:rPr lang="en-US"/>
              <a:t>Click to edit Master title style</a:t>
            </a:r>
          </a:p>
        </p:txBody>
      </p:sp>
    </p:spTree>
    <p:extLst>
      <p:ext uri="{BB962C8B-B14F-4D97-AF65-F5344CB8AC3E}">
        <p14:creationId xmlns:p14="http://schemas.microsoft.com/office/powerpoint/2010/main" val="1747678414"/>
      </p:ext>
    </p:extLst>
  </p:cSld>
  <p:clrMapOvr>
    <a:masterClrMapping/>
  </p:clrMapOvr>
  <p:transition spd="med">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3_A_Content Layout 2018 2030">
    <p:bg>
      <p:bgPr>
        <a:solidFill>
          <a:srgbClr val="000000"/>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75FF2ED1-82F7-F4A6-79D4-95F0FF871C01}"/>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1" i="0" u="none" strike="noStrike" kern="1200" cap="none" spc="0" baseline="0">
                <a:solidFill>
                  <a:srgbClr val="FFFFFF"/>
                </a:solidFill>
                <a:uFillTx/>
                <a:latin typeface="Helvetica" pitchFamily="2"/>
                <a:cs typeface="Arial" pitchFamily="34"/>
              </a:defRPr>
            </a:lvl1pPr>
          </a:lstStyle>
          <a:p>
            <a:pPr lvl="0"/>
            <a:fld id="{03F67BCE-3FD4-40D7-A12B-6B52FB8739FB}" type="slidenum">
              <a:t>‹#›</a:t>
            </a:fld>
            <a:endParaRPr lang="en-US"/>
          </a:p>
        </p:txBody>
      </p:sp>
      <p:sp>
        <p:nvSpPr>
          <p:cNvPr id="3" name="Title 1">
            <a:extLst>
              <a:ext uri="{FF2B5EF4-FFF2-40B4-BE49-F238E27FC236}">
                <a16:creationId xmlns:a16="http://schemas.microsoft.com/office/drawing/2014/main" id="{82A19EEB-B2F0-7054-7ED1-E03D339C6344}"/>
              </a:ext>
            </a:extLst>
          </p:cNvPr>
          <p:cNvSpPr txBox="1">
            <a:spLocks noGrp="1"/>
          </p:cNvSpPr>
          <p:nvPr>
            <p:ph type="title"/>
          </p:nvPr>
        </p:nvSpPr>
        <p:spPr>
          <a:xfrm>
            <a:off x="245955" y="228600"/>
            <a:ext cx="4469980" cy="330198"/>
          </a:xfrm>
        </p:spPr>
        <p:txBody>
          <a:bodyPr/>
          <a:lstStyle>
            <a:lvl1pPr>
              <a:defRPr sz="2000">
                <a:latin typeface="Helvetica" pitchFamily="2"/>
              </a:defRPr>
            </a:lvl1pPr>
          </a:lstStyle>
          <a:p>
            <a:pPr lvl="0"/>
            <a:r>
              <a:rPr lang="en-US"/>
              <a:t>Click to edit Master title style</a:t>
            </a:r>
          </a:p>
        </p:txBody>
      </p:sp>
      <p:sp>
        <p:nvSpPr>
          <p:cNvPr id="4" name="Text Placeholder 4">
            <a:extLst>
              <a:ext uri="{FF2B5EF4-FFF2-40B4-BE49-F238E27FC236}">
                <a16:creationId xmlns:a16="http://schemas.microsoft.com/office/drawing/2014/main" id="{F9BDF5D1-694B-51C2-242B-D7DFCCD91D4F}"/>
              </a:ext>
            </a:extLst>
          </p:cNvPr>
          <p:cNvSpPr txBox="1">
            <a:spLocks noGrp="1"/>
          </p:cNvSpPr>
          <p:nvPr>
            <p:ph type="body" idx="4294967295"/>
          </p:nvPr>
        </p:nvSpPr>
        <p:spPr>
          <a:xfrm>
            <a:off x="8122980" y="228600"/>
            <a:ext cx="3840415" cy="373413"/>
          </a:xfrm>
        </p:spPr>
        <p:txBody>
          <a:bodyPr/>
          <a:lstStyle>
            <a:lvl1pPr marL="0" indent="0">
              <a:buNone/>
              <a:defRPr sz="1600">
                <a:solidFill>
                  <a:srgbClr val="FFFFFF"/>
                </a:solidFill>
                <a:latin typeface="Helvetica" pitchFamily="2"/>
              </a:defRPr>
            </a:lvl1pPr>
          </a:lstStyle>
          <a:p>
            <a:pPr lvl="0"/>
            <a:r>
              <a:rPr lang="en-US"/>
              <a:t>Edit Master text styles</a:t>
            </a:r>
          </a:p>
        </p:txBody>
      </p:sp>
      <p:sp>
        <p:nvSpPr>
          <p:cNvPr id="5" name="Text Placeholder 14">
            <a:extLst>
              <a:ext uri="{FF2B5EF4-FFF2-40B4-BE49-F238E27FC236}">
                <a16:creationId xmlns:a16="http://schemas.microsoft.com/office/drawing/2014/main" id="{F3298230-6995-0231-44AF-BA33243AFDDE}"/>
              </a:ext>
            </a:extLst>
          </p:cNvPr>
          <p:cNvSpPr txBox="1">
            <a:spLocks noGrp="1"/>
          </p:cNvSpPr>
          <p:nvPr>
            <p:ph type="body" idx="4294967295"/>
          </p:nvPr>
        </p:nvSpPr>
        <p:spPr>
          <a:xfrm>
            <a:off x="7628464" y="6065132"/>
            <a:ext cx="4334932" cy="564267"/>
          </a:xfrm>
        </p:spPr>
        <p:txBody>
          <a:bodyPr/>
          <a:lstStyle>
            <a:lvl1pPr marL="0" indent="0">
              <a:buNone/>
              <a:defRPr sz="1200" b="0">
                <a:solidFill>
                  <a:srgbClr val="FFFFFF"/>
                </a:solidFill>
                <a:latin typeface="Helvetica" pitchFamily="2"/>
              </a:defRPr>
            </a:lvl1pPr>
          </a:lstStyle>
          <a:p>
            <a:pPr lvl="0"/>
            <a:r>
              <a:rPr lang="en-US"/>
              <a:t>Click to edit Master text styles</a:t>
            </a:r>
          </a:p>
        </p:txBody>
      </p:sp>
    </p:spTree>
    <p:extLst>
      <p:ext uri="{BB962C8B-B14F-4D97-AF65-F5344CB8AC3E}">
        <p14:creationId xmlns:p14="http://schemas.microsoft.com/office/powerpoint/2010/main" val="111322129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p:cSld name="3_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35E16AD5-0627-20CC-9BF8-DABAAD330DB8}"/>
              </a:ext>
            </a:extLst>
          </p:cNvPr>
          <p:cNvPicPr>
            <a:picLocks noChangeAspect="1"/>
          </p:cNvPicPr>
          <p:nvPr/>
        </p:nvPicPr>
        <p:blipFill>
          <a:blip r:embed="rId2"/>
          <a:stretch>
            <a:fillRect/>
          </a:stretch>
        </p:blipFill>
        <p:spPr>
          <a:xfrm>
            <a:off x="0" y="0"/>
            <a:ext cx="12191996" cy="720437"/>
          </a:xfrm>
          <a:prstGeom prst="rect">
            <a:avLst/>
          </a:prstGeom>
          <a:noFill/>
          <a:ln cap="flat">
            <a:noFill/>
          </a:ln>
        </p:spPr>
      </p:pic>
      <p:sp>
        <p:nvSpPr>
          <p:cNvPr id="3" name="Line 5">
            <a:extLst>
              <a:ext uri="{FF2B5EF4-FFF2-40B4-BE49-F238E27FC236}">
                <a16:creationId xmlns:a16="http://schemas.microsoft.com/office/drawing/2014/main" id="{498D1343-A307-D0F4-E863-F7532F1FA635}"/>
              </a:ext>
            </a:extLst>
          </p:cNvPr>
          <p:cNvSpPr/>
          <p:nvPr/>
        </p:nvSpPr>
        <p:spPr>
          <a:xfrm flipH="1">
            <a:off x="514350" y="6611651"/>
            <a:ext cx="11059585"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25402" cap="flat">
            <a:solidFill>
              <a:srgbClr val="000000"/>
            </a:solidFill>
            <a:prstDash val="solid"/>
            <a:round/>
          </a:ln>
        </p:spPr>
        <p:txBody>
          <a:bodyPr vert="horz" wrap="non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1200" cap="none" spc="0" baseline="0">
              <a:solidFill>
                <a:srgbClr val="000000"/>
              </a:solidFill>
              <a:uFillTx/>
              <a:latin typeface="Calibri"/>
            </a:endParaRPr>
          </a:p>
        </p:txBody>
      </p:sp>
      <p:sp>
        <p:nvSpPr>
          <p:cNvPr id="4" name="Rectangle 6">
            <a:extLst>
              <a:ext uri="{FF2B5EF4-FFF2-40B4-BE49-F238E27FC236}">
                <a16:creationId xmlns:a16="http://schemas.microsoft.com/office/drawing/2014/main" id="{2FBED0F3-66C6-8552-62EC-95985E20A456}"/>
              </a:ext>
            </a:extLst>
          </p:cNvPr>
          <p:cNvSpPr/>
          <p:nvPr/>
        </p:nvSpPr>
        <p:spPr>
          <a:xfrm>
            <a:off x="495303" y="6611651"/>
            <a:ext cx="905694" cy="243660"/>
          </a:xfrm>
          <a:prstGeom prst="rect">
            <a:avLst/>
          </a:prstGeom>
          <a:noFill/>
          <a:ln cap="flat">
            <a:noFill/>
            <a:prstDash val="solid"/>
          </a:ln>
        </p:spPr>
        <p:txBody>
          <a:bodyPr vert="horz" wrap="none" lIns="90489" tIns="44448" rIns="90489" bIns="44448"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1200" cap="none" spc="0" baseline="0">
                <a:solidFill>
                  <a:srgbClr val="000000"/>
                </a:solidFill>
                <a:uFillTx/>
                <a:latin typeface="Arial" pitchFamily="34"/>
                <a:ea typeface="ヒラギノ角ゴ Pro W3"/>
              </a:rPr>
              <a:t>Page No. </a:t>
            </a:r>
            <a:fld id="{B8BE9916-32DA-4DFD-BDF2-FEE9C68C8DE6}" type="slidenum">
              <a:t>‹#›</a:t>
            </a:fld>
            <a:endParaRPr lang="en-US" sz="1000" b="0" i="0" u="none" strike="noStrike" kern="1200" cap="none" spc="0" baseline="0">
              <a:solidFill>
                <a:srgbClr val="000000"/>
              </a:solidFill>
              <a:uFillTx/>
              <a:latin typeface="Arial" pitchFamily="34"/>
              <a:ea typeface="ヒラギノ角ゴ Pro W3"/>
            </a:endParaRPr>
          </a:p>
        </p:txBody>
      </p:sp>
      <p:sp>
        <p:nvSpPr>
          <p:cNvPr id="6" name="Line 5">
            <a:extLst>
              <a:ext uri="{FF2B5EF4-FFF2-40B4-BE49-F238E27FC236}">
                <a16:creationId xmlns:a16="http://schemas.microsoft.com/office/drawing/2014/main" id="{7C699A84-1608-1134-FDA7-C27E9620307D}"/>
              </a:ext>
            </a:extLst>
          </p:cNvPr>
          <p:cNvSpPr/>
          <p:nvPr/>
        </p:nvSpPr>
        <p:spPr>
          <a:xfrm flipH="1">
            <a:off x="514350" y="6611651"/>
            <a:ext cx="11059585"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25402" cap="flat">
            <a:solidFill>
              <a:srgbClr val="000000"/>
            </a:solidFill>
            <a:prstDash val="solid"/>
            <a:round/>
          </a:ln>
        </p:spPr>
        <p:txBody>
          <a:bodyPr vert="horz" wrap="non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1200" cap="none" spc="0" baseline="0">
              <a:solidFill>
                <a:srgbClr val="000000"/>
              </a:solidFill>
              <a:uFillTx/>
              <a:latin typeface="Calibri"/>
            </a:endParaRPr>
          </a:p>
        </p:txBody>
      </p:sp>
      <p:sp>
        <p:nvSpPr>
          <p:cNvPr id="7" name="Content Placeholder 2">
            <a:extLst>
              <a:ext uri="{FF2B5EF4-FFF2-40B4-BE49-F238E27FC236}">
                <a16:creationId xmlns:a16="http://schemas.microsoft.com/office/drawing/2014/main" id="{846320AF-5A1C-78FA-0254-2CFD378FE778}"/>
              </a:ext>
            </a:extLst>
          </p:cNvPr>
          <p:cNvSpPr txBox="1">
            <a:spLocks noGrp="1"/>
          </p:cNvSpPr>
          <p:nvPr>
            <p:ph idx="4294967295"/>
          </p:nvPr>
        </p:nvSpPr>
        <p:spPr>
          <a:xfrm>
            <a:off x="325965" y="1056461"/>
            <a:ext cx="11370728" cy="5086349"/>
          </a:xfrm>
          <a:solidFill>
            <a:srgbClr val="FFFFFF"/>
          </a:solidFill>
        </p:spPr>
        <p:txBody>
          <a:bodyPr/>
          <a:lstStyle>
            <a:lvl1pPr>
              <a:defRPr/>
            </a:lvl1pPr>
            <a:lvl2pPr marL="857250" indent="-342900">
              <a:buFont typeface="Arial" pitchFamily="34"/>
              <a:defRPr/>
            </a:lvl2pPr>
            <a:lvl3pPr marL="1200150" indent="-285750">
              <a:buFont typeface="Arial" pitchFamily="34"/>
              <a:buChar char="•"/>
              <a:defRPr/>
            </a:lvl3pPr>
            <a:lvl4pPr indent="-285750">
              <a:buFont typeface="Arial" pitchFamily="34"/>
              <a:defRPr/>
            </a:lvl4pPr>
            <a:lvl5pPr marL="1771649" indent="-171450">
              <a:buFont typeface="Arial" pitchFamily="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16">
            <a:extLst>
              <a:ext uri="{FF2B5EF4-FFF2-40B4-BE49-F238E27FC236}">
                <a16:creationId xmlns:a16="http://schemas.microsoft.com/office/drawing/2014/main" id="{15A134C1-6235-FFA2-18A4-18297EF74DEA}"/>
              </a:ext>
            </a:extLst>
          </p:cNvPr>
          <p:cNvSpPr txBox="1"/>
          <p:nvPr/>
        </p:nvSpPr>
        <p:spPr>
          <a:xfrm>
            <a:off x="-64556" y="6578303"/>
            <a:ext cx="508004" cy="27699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000000"/>
                </a:solidFill>
                <a:uFillTx/>
                <a:latin typeface="Calibri"/>
              </a:rPr>
              <a:t>CUI</a:t>
            </a:r>
          </a:p>
        </p:txBody>
      </p:sp>
      <p:pic>
        <p:nvPicPr>
          <p:cNvPr id="9" name="Picture 22" descr="Logo&#10;&#10;Description automatically generated">
            <a:extLst>
              <a:ext uri="{FF2B5EF4-FFF2-40B4-BE49-F238E27FC236}">
                <a16:creationId xmlns:a16="http://schemas.microsoft.com/office/drawing/2014/main" id="{062C8BCD-4C66-1F28-9A80-414819463ADA}"/>
              </a:ext>
            </a:extLst>
          </p:cNvPr>
          <p:cNvPicPr>
            <a:picLocks noChangeAspect="1"/>
          </p:cNvPicPr>
          <p:nvPr/>
        </p:nvPicPr>
        <p:blipFill>
          <a:blip r:embed="rId3"/>
          <a:srcRect/>
          <a:stretch>
            <a:fillRect/>
          </a:stretch>
        </p:blipFill>
        <p:spPr>
          <a:xfrm>
            <a:off x="731977" y="-29343"/>
            <a:ext cx="708788" cy="749780"/>
          </a:xfrm>
          <a:prstGeom prst="rect">
            <a:avLst/>
          </a:prstGeom>
          <a:noFill/>
          <a:ln cap="flat">
            <a:noFill/>
          </a:ln>
        </p:spPr>
      </p:pic>
      <p:pic>
        <p:nvPicPr>
          <p:cNvPr id="10" name="Picture 24" descr="Meatball_(HQ_ppt no shadow).png">
            <a:extLst>
              <a:ext uri="{FF2B5EF4-FFF2-40B4-BE49-F238E27FC236}">
                <a16:creationId xmlns:a16="http://schemas.microsoft.com/office/drawing/2014/main" id="{3331B561-21DA-A1E8-3225-00B867177EBB}"/>
              </a:ext>
            </a:extLst>
          </p:cNvPr>
          <p:cNvPicPr>
            <a:picLocks noChangeAspect="1"/>
          </p:cNvPicPr>
          <p:nvPr/>
        </p:nvPicPr>
        <p:blipFill>
          <a:blip r:embed="rId4"/>
          <a:srcRect/>
          <a:stretch>
            <a:fillRect/>
          </a:stretch>
        </p:blipFill>
        <p:spPr>
          <a:xfrm>
            <a:off x="28254" y="41778"/>
            <a:ext cx="795345" cy="615784"/>
          </a:xfrm>
          <a:prstGeom prst="rect">
            <a:avLst/>
          </a:prstGeom>
          <a:noFill/>
          <a:ln cap="flat">
            <a:noFill/>
          </a:ln>
        </p:spPr>
      </p:pic>
    </p:spTree>
    <p:extLst>
      <p:ext uri="{BB962C8B-B14F-4D97-AF65-F5344CB8AC3E}">
        <p14:creationId xmlns:p14="http://schemas.microsoft.com/office/powerpoint/2010/main" val="318741290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4_A_Content Layout 2018 2030">
    <p:bg>
      <p:bgPr>
        <a:solidFill>
          <a:srgbClr val="000000"/>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1E293BA3-63D3-70C6-3FD4-32E19E34E47A}"/>
              </a:ext>
            </a:extLst>
          </p:cNvPr>
          <p:cNvSpPr txBox="1">
            <a:spLocks noGrp="1"/>
          </p:cNvSpPr>
          <p:nvPr>
            <p:ph type="sldNum" sz="quarter" idx="8"/>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Helvetica" pitchFamily="2"/>
              </a:defRPr>
            </a:lvl1pPr>
          </a:lstStyle>
          <a:p>
            <a:pPr lvl="0"/>
            <a:fld id="{B26A522E-0D41-4948-9175-61C5C2131860}" type="slidenum">
              <a:t>‹#›</a:t>
            </a:fld>
            <a:endParaRPr lang="en-US"/>
          </a:p>
        </p:txBody>
      </p:sp>
      <p:sp>
        <p:nvSpPr>
          <p:cNvPr id="3" name="Title 1">
            <a:extLst>
              <a:ext uri="{FF2B5EF4-FFF2-40B4-BE49-F238E27FC236}">
                <a16:creationId xmlns:a16="http://schemas.microsoft.com/office/drawing/2014/main" id="{1C36157C-69C6-9ACE-AA4F-2A798330E70C}"/>
              </a:ext>
            </a:extLst>
          </p:cNvPr>
          <p:cNvSpPr txBox="1">
            <a:spLocks noGrp="1"/>
          </p:cNvSpPr>
          <p:nvPr>
            <p:ph type="title"/>
          </p:nvPr>
        </p:nvSpPr>
        <p:spPr>
          <a:xfrm>
            <a:off x="245955" y="228600"/>
            <a:ext cx="4469980" cy="330198"/>
          </a:xfrm>
        </p:spPr>
        <p:txBody>
          <a:bodyPr/>
          <a:lstStyle>
            <a:lvl1pPr>
              <a:defRPr sz="2000">
                <a:latin typeface="Helvetica" pitchFamily="2"/>
              </a:defRPr>
            </a:lvl1pPr>
          </a:lstStyle>
          <a:p>
            <a:pPr lvl="0"/>
            <a:r>
              <a:rPr lang="en-US"/>
              <a:t>Click to edit Master title style</a:t>
            </a:r>
          </a:p>
        </p:txBody>
      </p:sp>
      <p:sp>
        <p:nvSpPr>
          <p:cNvPr id="4" name="Text Placeholder 4">
            <a:extLst>
              <a:ext uri="{FF2B5EF4-FFF2-40B4-BE49-F238E27FC236}">
                <a16:creationId xmlns:a16="http://schemas.microsoft.com/office/drawing/2014/main" id="{FB99CAF9-8E17-AEE8-92CA-4385DD6390C7}"/>
              </a:ext>
            </a:extLst>
          </p:cNvPr>
          <p:cNvSpPr txBox="1">
            <a:spLocks noGrp="1"/>
          </p:cNvSpPr>
          <p:nvPr>
            <p:ph type="body" idx="4294967295"/>
          </p:nvPr>
        </p:nvSpPr>
        <p:spPr>
          <a:xfrm>
            <a:off x="8122980" y="228600"/>
            <a:ext cx="3840415" cy="373413"/>
          </a:xfrm>
        </p:spPr>
        <p:txBody>
          <a:bodyPr/>
          <a:lstStyle>
            <a:lvl1pPr marL="0" indent="0">
              <a:buNone/>
              <a:defRPr sz="1600">
                <a:solidFill>
                  <a:srgbClr val="FFFFFF"/>
                </a:solidFill>
                <a:latin typeface="Helvetica" pitchFamily="2"/>
              </a:defRPr>
            </a:lvl1pPr>
          </a:lstStyle>
          <a:p>
            <a:pPr lvl="0"/>
            <a:r>
              <a:rPr lang="en-US"/>
              <a:t>Edit Master text styles</a:t>
            </a:r>
          </a:p>
        </p:txBody>
      </p:sp>
      <p:sp>
        <p:nvSpPr>
          <p:cNvPr id="5" name="Text Placeholder 14">
            <a:extLst>
              <a:ext uri="{FF2B5EF4-FFF2-40B4-BE49-F238E27FC236}">
                <a16:creationId xmlns:a16="http://schemas.microsoft.com/office/drawing/2014/main" id="{F0EAE2DD-8E31-24D1-EEF6-7C998BCEFEA6}"/>
              </a:ext>
            </a:extLst>
          </p:cNvPr>
          <p:cNvSpPr txBox="1">
            <a:spLocks noGrp="1"/>
          </p:cNvSpPr>
          <p:nvPr>
            <p:ph type="body" idx="4294967295"/>
          </p:nvPr>
        </p:nvSpPr>
        <p:spPr>
          <a:xfrm>
            <a:off x="7628464" y="6065132"/>
            <a:ext cx="4334932" cy="564267"/>
          </a:xfrm>
        </p:spPr>
        <p:txBody>
          <a:bodyPr/>
          <a:lstStyle>
            <a:lvl1pPr marL="0" indent="0">
              <a:buNone/>
              <a:defRPr sz="1200" b="0">
                <a:solidFill>
                  <a:srgbClr val="FFFFFF"/>
                </a:solidFill>
                <a:latin typeface="Helvetica" pitchFamily="2"/>
              </a:defRPr>
            </a:lvl1pPr>
          </a:lstStyle>
          <a:p>
            <a:pPr lvl="0"/>
            <a:r>
              <a:rPr lang="en-US"/>
              <a:t>Click to edit Master text styles</a:t>
            </a:r>
          </a:p>
        </p:txBody>
      </p:sp>
    </p:spTree>
    <p:extLst>
      <p:ext uri="{BB962C8B-B14F-4D97-AF65-F5344CB8AC3E}">
        <p14:creationId xmlns:p14="http://schemas.microsoft.com/office/powerpoint/2010/main" val="2390249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2.xml"/><Relationship Id="rId1" Type="http://schemas.openxmlformats.org/officeDocument/2006/relationships/slideLayout" Target="../slideLayouts/slideLayout8.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slideLayout" Target="../slideLayouts/slideLayout34.xml"/><Relationship Id="rId3" Type="http://schemas.openxmlformats.org/officeDocument/2006/relationships/slideLayout" Target="../slideLayouts/slideLayout11.xml"/><Relationship Id="rId21" Type="http://schemas.openxmlformats.org/officeDocument/2006/relationships/slideLayout" Target="../slideLayouts/slideLayout29.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slideLayout" Target="../slideLayouts/slideLayout33.xml"/><Relationship Id="rId33" Type="http://schemas.openxmlformats.org/officeDocument/2006/relationships/image" Target="../media/image2.png"/><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29" Type="http://schemas.openxmlformats.org/officeDocument/2006/relationships/slideLayout" Target="../slideLayouts/slideLayout37.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slideLayout" Target="../slideLayouts/slideLayout32.xml"/><Relationship Id="rId32" Type="http://schemas.openxmlformats.org/officeDocument/2006/relationships/image" Target="../media/image1.png"/><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28" Type="http://schemas.openxmlformats.org/officeDocument/2006/relationships/slideLayout" Target="../slideLayouts/slideLayout36.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31" Type="http://schemas.openxmlformats.org/officeDocument/2006/relationships/theme" Target="../theme/theme3.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slideLayout" Target="../slideLayouts/slideLayout35.xml"/><Relationship Id="rId30" Type="http://schemas.openxmlformats.org/officeDocument/2006/relationships/slideLayout" Target="../slideLayouts/slideLayout38.xml"/><Relationship Id="rId8"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39.xml"/><Relationship Id="rId5" Type="http://schemas.openxmlformats.org/officeDocument/2006/relationships/image" Target="../media/image10.png"/><Relationship Id="rId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image" Target="../media/image2.png"/><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image" Target="../media/image1.png"/><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theme" Target="../theme/theme5.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8"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 Type="http://schemas.openxmlformats.org/officeDocument/2006/relationships/slideLayout" Target="../slideLayouts/slideLayout72.xml"/><Relationship Id="rId21" Type="http://schemas.openxmlformats.org/officeDocument/2006/relationships/image" Target="../media/image1.png"/><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image" Target="../media/image11.png"/><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10" Type="http://schemas.openxmlformats.org/officeDocument/2006/relationships/slideLayout" Target="../slideLayouts/slideLayout79.xml"/><Relationship Id="rId19" Type="http://schemas.openxmlformats.org/officeDocument/2006/relationships/theme" Target="../theme/theme6.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slideLayout" Target="../slideLayouts/slideLayout105.xml"/><Relationship Id="rId26" Type="http://schemas.openxmlformats.org/officeDocument/2006/relationships/slideLayout" Target="../slideLayouts/slideLayout113.xml"/><Relationship Id="rId3" Type="http://schemas.openxmlformats.org/officeDocument/2006/relationships/slideLayout" Target="../slideLayouts/slideLayout90.xml"/><Relationship Id="rId21" Type="http://schemas.openxmlformats.org/officeDocument/2006/relationships/slideLayout" Target="../slideLayouts/slideLayout108.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5" Type="http://schemas.openxmlformats.org/officeDocument/2006/relationships/slideLayout" Target="../slideLayouts/slideLayout112.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slideLayout" Target="../slideLayouts/slideLayout107.xml"/><Relationship Id="rId29" Type="http://schemas.openxmlformats.org/officeDocument/2006/relationships/image" Target="../media/image1.png"/><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24" Type="http://schemas.openxmlformats.org/officeDocument/2006/relationships/slideLayout" Target="../slideLayouts/slideLayout111.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23" Type="http://schemas.openxmlformats.org/officeDocument/2006/relationships/slideLayout" Target="../slideLayouts/slideLayout110.xml"/><Relationship Id="rId28" Type="http://schemas.openxmlformats.org/officeDocument/2006/relationships/theme" Target="../theme/theme7.xml"/><Relationship Id="rId10" Type="http://schemas.openxmlformats.org/officeDocument/2006/relationships/slideLayout" Target="../slideLayouts/slideLayout97.xml"/><Relationship Id="rId19" Type="http://schemas.openxmlformats.org/officeDocument/2006/relationships/slideLayout" Target="../slideLayouts/slideLayout106.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 Id="rId22" Type="http://schemas.openxmlformats.org/officeDocument/2006/relationships/slideLayout" Target="../slideLayouts/slideLayout109.xml"/><Relationship Id="rId27" Type="http://schemas.openxmlformats.org/officeDocument/2006/relationships/slideLayout" Target="../slideLayouts/slideLayout114.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3014" y="0"/>
            <a:ext cx="12192000" cy="731834"/>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20000"/>
              </a:spcBef>
              <a:spcAft>
                <a:spcPct val="0"/>
              </a:spcAft>
              <a:defRPr/>
            </a:pPr>
            <a:endParaRPr lang="en-US" altLang="en-US" sz="1400">
              <a:solidFill>
                <a:srgbClr val="000000"/>
              </a:solidFill>
              <a:latin typeface="Arial" pitchFamily="34" charset="0"/>
              <a:cs typeface="ＭＳ Ｐゴシック" charset="0"/>
            </a:endParaRPr>
          </a:p>
        </p:txBody>
      </p:sp>
      <p:sp>
        <p:nvSpPr>
          <p:cNvPr id="1028" name="Title Placeholder 1"/>
          <p:cNvSpPr>
            <a:spLocks noGrp="1"/>
          </p:cNvSpPr>
          <p:nvPr>
            <p:ph type="title"/>
          </p:nvPr>
        </p:nvSpPr>
        <p:spPr bwMode="auto">
          <a:xfrm>
            <a:off x="854578" y="51912"/>
            <a:ext cx="8339298" cy="74295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9" name="Text Placeholder 2"/>
          <p:cNvSpPr>
            <a:spLocks noGrp="1"/>
          </p:cNvSpPr>
          <p:nvPr>
            <p:ph type="body" idx="1"/>
          </p:nvPr>
        </p:nvSpPr>
        <p:spPr bwMode="auto">
          <a:xfrm>
            <a:off x="609600" y="1003303"/>
            <a:ext cx="10972800" cy="51228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p:cNvSpPr txBox="1"/>
          <p:nvPr userDrawn="1"/>
        </p:nvSpPr>
        <p:spPr>
          <a:xfrm>
            <a:off x="10723594" y="6480742"/>
            <a:ext cx="1323703" cy="307777"/>
          </a:xfrm>
          <a:prstGeom prst="rect">
            <a:avLst/>
          </a:prstGeom>
          <a:noFill/>
        </p:spPr>
        <p:txBody>
          <a:bodyPr wrap="square" rtlCol="0">
            <a:spAutoFit/>
          </a:bodyPr>
          <a:lstStyle/>
          <a:p>
            <a:pPr algn="r"/>
            <a:fld id="{74E5DB78-4BDE-46FE-B77E-1696301DFFBD}" type="slidenum">
              <a:rPr lang="en-US" sz="1400" smtClean="0">
                <a:solidFill>
                  <a:schemeClr val="bg1"/>
                </a:solidFill>
                <a:latin typeface="Arial"/>
                <a:cs typeface="Arial"/>
              </a:rPr>
              <a:pPr algn="r"/>
              <a:t>‹#›</a:t>
            </a:fld>
            <a:endParaRPr lang="en-US" sz="1400" dirty="0">
              <a:solidFill>
                <a:schemeClr val="bg1"/>
              </a:solidFill>
              <a:latin typeface="Arial"/>
              <a:cs typeface="Arial"/>
            </a:endParaRPr>
          </a:p>
        </p:txBody>
      </p:sp>
      <p:pic>
        <p:nvPicPr>
          <p:cNvPr id="8" name="Picture 7"/>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11538789" y="42068"/>
            <a:ext cx="606659" cy="606659"/>
          </a:xfrm>
          <a:prstGeom prst="rect">
            <a:avLst/>
          </a:prstGeom>
        </p:spPr>
      </p:pic>
      <p:pic>
        <p:nvPicPr>
          <p:cNvPr id="3" name="Picture 2"/>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0" y="69274"/>
            <a:ext cx="685091" cy="567256"/>
          </a:xfrm>
          <a:prstGeom prst="rect">
            <a:avLst/>
          </a:prstGeom>
        </p:spPr>
      </p:pic>
    </p:spTree>
    <p:extLst>
      <p:ext uri="{BB962C8B-B14F-4D97-AF65-F5344CB8AC3E}">
        <p14:creationId xmlns:p14="http://schemas.microsoft.com/office/powerpoint/2010/main" val="953396405"/>
      </p:ext>
    </p:extLst>
  </p:cSld>
  <p:clrMap bg1="lt1" tx1="dk1" bg2="lt2" tx2="dk2" accent1="accent1" accent2="accent2" accent3="accent3" accent4="accent4" accent5="accent5" accent6="accent6" hlink="hlink" folHlink="folHlink"/>
  <p:sldLayoutIdLst>
    <p:sldLayoutId id="2147483830" r:id="rId1"/>
    <p:sldLayoutId id="2147483840" r:id="rId2"/>
    <p:sldLayoutId id="2147483815" r:id="rId3"/>
    <p:sldLayoutId id="2147483844" r:id="rId4"/>
    <p:sldLayoutId id="2147483827" r:id="rId5"/>
    <p:sldLayoutId id="2147483829" r:id="rId6"/>
    <p:sldLayoutId id="2147483841" r:id="rId7"/>
  </p:sldLayoutIdLst>
  <p:transition advClick="0"/>
  <p:hf hdr="0" ftr="0" dt="0"/>
  <p:txStyles>
    <p:titleStyle>
      <a:lvl1pPr algn="l" defTabSz="457200" rtl="0" eaLnBrk="0" fontAlgn="base" hangingPunct="0">
        <a:spcBef>
          <a:spcPct val="0"/>
        </a:spcBef>
        <a:spcAft>
          <a:spcPct val="0"/>
        </a:spcAft>
        <a:defRPr sz="28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ts val="0"/>
        </a:spcBef>
        <a:spcAft>
          <a:spcPts val="600"/>
        </a:spcAft>
        <a:buFont typeface="Arial" charset="0"/>
        <a:buChar char="•"/>
        <a:defRPr sz="2000"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085850" indent="-171450" algn="l" defTabSz="457200" rtl="0" eaLnBrk="0" fontAlgn="base" hangingPunct="0">
        <a:spcBef>
          <a:spcPts val="0"/>
        </a:spcBef>
        <a:spcAft>
          <a:spcPts val="600"/>
        </a:spcAft>
        <a:buFont typeface="Courier New" panose="02070309020205020404" pitchFamily="49" charset="0"/>
        <a:buChar char="o"/>
        <a:tabLst/>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CE9A1F9-BF24-6F41-85ED-C021A3C008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143000"/>
            <a:ext cx="12192000" cy="4817535"/>
          </a:xfrm>
          <a:prstGeom prst="rect">
            <a:avLst/>
          </a:prstGeom>
        </p:spPr>
      </p:pic>
      <p:sp>
        <p:nvSpPr>
          <p:cNvPr id="3" name="Slide Number Placeholder 2">
            <a:extLst>
              <a:ext uri="{FF2B5EF4-FFF2-40B4-BE49-F238E27FC236}">
                <a16:creationId xmlns:a16="http://schemas.microsoft.com/office/drawing/2014/main" id="{9C1F7D4C-7C49-0041-978D-A6172228E1EE}"/>
              </a:ext>
            </a:extLst>
          </p:cNvPr>
          <p:cNvSpPr>
            <a:spLocks noGrp="1"/>
          </p:cNvSpPr>
          <p:nvPr>
            <p:ph type="sldNum" sz="quarter" idx="4"/>
          </p:nvPr>
        </p:nvSpPr>
        <p:spPr>
          <a:xfrm>
            <a:off x="11448058" y="6468235"/>
            <a:ext cx="743942" cy="365125"/>
          </a:xfrm>
          <a:prstGeom prst="rect">
            <a:avLst/>
          </a:prstGeom>
        </p:spPr>
        <p:txBody>
          <a:bodyPr vert="horz" lIns="91440" tIns="45720" rIns="91440" bIns="45720" rtlCol="0" anchor="ctr"/>
          <a:lstStyle>
            <a:lvl1pPr algn="r">
              <a:defRPr sz="1200" b="1">
                <a:solidFill>
                  <a:schemeClr val="bg1"/>
                </a:solidFill>
                <a:latin typeface="Arial" panose="020B0604020202020204" pitchFamily="34" charset="0"/>
                <a:cs typeface="Arial" panose="020B0604020202020204" pitchFamily="34" charset="0"/>
              </a:defRPr>
            </a:lvl1pPr>
          </a:lstStyle>
          <a:p>
            <a:fld id="{957CD9FE-8BC0-CC4F-A8FD-B323F1DD77FA}" type="slidenum">
              <a:rPr lang="en-US" smtClean="0"/>
              <a:pPr/>
              <a:t>‹#›</a:t>
            </a:fld>
            <a:endParaRPr lang="en-US" dirty="0"/>
          </a:p>
        </p:txBody>
      </p:sp>
      <p:sp>
        <p:nvSpPr>
          <p:cNvPr id="4" name="Title Placeholder 3">
            <a:extLst>
              <a:ext uri="{FF2B5EF4-FFF2-40B4-BE49-F238E27FC236}">
                <a16:creationId xmlns:a16="http://schemas.microsoft.com/office/drawing/2014/main" id="{00B09DD2-F521-9444-A9DC-97145516DCE9}"/>
              </a:ext>
            </a:extLst>
          </p:cNvPr>
          <p:cNvSpPr>
            <a:spLocks noGrp="1"/>
          </p:cNvSpPr>
          <p:nvPr>
            <p:ph type="title"/>
          </p:nvPr>
        </p:nvSpPr>
        <p:spPr>
          <a:xfrm>
            <a:off x="751292" y="118097"/>
            <a:ext cx="4690559" cy="369832"/>
          </a:xfrm>
          <a:prstGeom prst="rect">
            <a:avLst/>
          </a:prstGeom>
        </p:spPr>
        <p:txBody>
          <a:bodyPr vert="horz" lIns="91440" tIns="45720" rIns="91440" bIns="45720" rtlCol="0" anchor="t">
            <a:normAutofit/>
          </a:bodyPr>
          <a:lstStyle/>
          <a:p>
            <a:r>
              <a:rPr lang="en-US" dirty="0"/>
              <a:t>Click to edit Master title style</a:t>
            </a:r>
          </a:p>
        </p:txBody>
      </p:sp>
      <p:graphicFrame>
        <p:nvGraphicFramePr>
          <p:cNvPr id="7" name="Table 6">
            <a:extLst>
              <a:ext uri="{FF2B5EF4-FFF2-40B4-BE49-F238E27FC236}">
                <a16:creationId xmlns:a16="http://schemas.microsoft.com/office/drawing/2014/main" id="{2C412994-27CD-794B-9C5D-7AE7F792859B}"/>
              </a:ext>
            </a:extLst>
          </p:cNvPr>
          <p:cNvGraphicFramePr>
            <a:graphicFrameLocks noGrp="1"/>
          </p:cNvGraphicFramePr>
          <p:nvPr>
            <p:extLst>
              <p:ext uri="{D42A27DB-BD31-4B8C-83A1-F6EECF244321}">
                <p14:modId xmlns:p14="http://schemas.microsoft.com/office/powerpoint/2010/main" val="1180729611"/>
              </p:ext>
            </p:extLst>
          </p:nvPr>
        </p:nvGraphicFramePr>
        <p:xfrm>
          <a:off x="13335" y="677879"/>
          <a:ext cx="12178665" cy="5308711"/>
        </p:xfrm>
        <a:graphic>
          <a:graphicData uri="http://schemas.openxmlformats.org/drawingml/2006/table">
            <a:tbl>
              <a:tblPr firstRow="1" bandRow="1">
                <a:tableStyleId>{5940675A-B579-460E-94D1-54222C63F5DA}</a:tableStyleId>
              </a:tblPr>
              <a:tblGrid>
                <a:gridCol w="935909">
                  <a:extLst>
                    <a:ext uri="{9D8B030D-6E8A-4147-A177-3AD203B41FA5}">
                      <a16:colId xmlns:a16="http://schemas.microsoft.com/office/drawing/2014/main" val="548364954"/>
                    </a:ext>
                  </a:extLst>
                </a:gridCol>
                <a:gridCol w="935909">
                  <a:extLst>
                    <a:ext uri="{9D8B030D-6E8A-4147-A177-3AD203B41FA5}">
                      <a16:colId xmlns:a16="http://schemas.microsoft.com/office/drawing/2014/main" val="3538530217"/>
                    </a:ext>
                  </a:extLst>
                </a:gridCol>
                <a:gridCol w="935909">
                  <a:extLst>
                    <a:ext uri="{9D8B030D-6E8A-4147-A177-3AD203B41FA5}">
                      <a16:colId xmlns:a16="http://schemas.microsoft.com/office/drawing/2014/main" val="3675042671"/>
                    </a:ext>
                  </a:extLst>
                </a:gridCol>
                <a:gridCol w="935909">
                  <a:extLst>
                    <a:ext uri="{9D8B030D-6E8A-4147-A177-3AD203B41FA5}">
                      <a16:colId xmlns:a16="http://schemas.microsoft.com/office/drawing/2014/main" val="3955792224"/>
                    </a:ext>
                  </a:extLst>
                </a:gridCol>
                <a:gridCol w="935909">
                  <a:extLst>
                    <a:ext uri="{9D8B030D-6E8A-4147-A177-3AD203B41FA5}">
                      <a16:colId xmlns:a16="http://schemas.microsoft.com/office/drawing/2014/main" val="4271307032"/>
                    </a:ext>
                  </a:extLst>
                </a:gridCol>
                <a:gridCol w="935909">
                  <a:extLst>
                    <a:ext uri="{9D8B030D-6E8A-4147-A177-3AD203B41FA5}">
                      <a16:colId xmlns:a16="http://schemas.microsoft.com/office/drawing/2014/main" val="1109800342"/>
                    </a:ext>
                  </a:extLst>
                </a:gridCol>
                <a:gridCol w="935909">
                  <a:extLst>
                    <a:ext uri="{9D8B030D-6E8A-4147-A177-3AD203B41FA5}">
                      <a16:colId xmlns:a16="http://schemas.microsoft.com/office/drawing/2014/main" val="2971685822"/>
                    </a:ext>
                  </a:extLst>
                </a:gridCol>
                <a:gridCol w="935909">
                  <a:extLst>
                    <a:ext uri="{9D8B030D-6E8A-4147-A177-3AD203B41FA5}">
                      <a16:colId xmlns:a16="http://schemas.microsoft.com/office/drawing/2014/main" val="2423778176"/>
                    </a:ext>
                  </a:extLst>
                </a:gridCol>
                <a:gridCol w="935909">
                  <a:extLst>
                    <a:ext uri="{9D8B030D-6E8A-4147-A177-3AD203B41FA5}">
                      <a16:colId xmlns:a16="http://schemas.microsoft.com/office/drawing/2014/main" val="1679965056"/>
                    </a:ext>
                  </a:extLst>
                </a:gridCol>
                <a:gridCol w="912741">
                  <a:extLst>
                    <a:ext uri="{9D8B030D-6E8A-4147-A177-3AD203B41FA5}">
                      <a16:colId xmlns:a16="http://schemas.microsoft.com/office/drawing/2014/main" val="2035174846"/>
                    </a:ext>
                  </a:extLst>
                </a:gridCol>
                <a:gridCol w="2842743">
                  <a:extLst>
                    <a:ext uri="{9D8B030D-6E8A-4147-A177-3AD203B41FA5}">
                      <a16:colId xmlns:a16="http://schemas.microsoft.com/office/drawing/2014/main" val="4124415719"/>
                    </a:ext>
                  </a:extLst>
                </a:gridCol>
              </a:tblGrid>
              <a:tr h="324004">
                <a:tc>
                  <a:txBody>
                    <a:bodyPr/>
                    <a:lstStyle/>
                    <a:p>
                      <a:pPr algn="ctr"/>
                      <a:r>
                        <a:rPr lang="en-US" sz="1000" b="1" dirty="0">
                          <a:solidFill>
                            <a:schemeClr val="bg1"/>
                          </a:solidFill>
                          <a:latin typeface="Arial" panose="020B0604020202020204" pitchFamily="34" charset="0"/>
                          <a:cs typeface="Arial" panose="020B0604020202020204" pitchFamily="34" charset="0"/>
                        </a:rPr>
                        <a:t>FY23</a:t>
                      </a:r>
                    </a:p>
                  </a:txBody>
                  <a:tcPr anchor="ctr">
                    <a:lnL w="12700" cap="flat" cmpd="sng" algn="ctr">
                      <a:solidFill>
                        <a:schemeClr val="bg1"/>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000" b="1" dirty="0">
                          <a:solidFill>
                            <a:schemeClr val="bg1"/>
                          </a:solidFill>
                          <a:latin typeface="Arial" panose="020B0604020202020204" pitchFamily="34" charset="0"/>
                          <a:cs typeface="Arial" panose="020B0604020202020204" pitchFamily="34" charset="0"/>
                        </a:rPr>
                        <a:t>FY24</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000" b="1" dirty="0">
                          <a:solidFill>
                            <a:schemeClr val="bg1"/>
                          </a:solidFill>
                          <a:latin typeface="Arial" panose="020B0604020202020204" pitchFamily="34" charset="0"/>
                          <a:cs typeface="Arial" panose="020B0604020202020204" pitchFamily="34" charset="0"/>
                        </a:rPr>
                        <a:t>FY25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000" b="1" dirty="0">
                          <a:solidFill>
                            <a:schemeClr val="bg1"/>
                          </a:solidFill>
                          <a:latin typeface="Arial" panose="020B0604020202020204" pitchFamily="34" charset="0"/>
                          <a:cs typeface="Arial" panose="020B0604020202020204" pitchFamily="34" charset="0"/>
                        </a:rPr>
                        <a:t>FY26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000" b="1" dirty="0">
                          <a:solidFill>
                            <a:schemeClr val="bg1"/>
                          </a:solidFill>
                          <a:latin typeface="Arial" panose="020B0604020202020204" pitchFamily="34" charset="0"/>
                          <a:cs typeface="Arial" panose="020B0604020202020204" pitchFamily="34" charset="0"/>
                        </a:rPr>
                        <a:t>FY27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000" b="1" dirty="0">
                          <a:solidFill>
                            <a:schemeClr val="bg1"/>
                          </a:solidFill>
                          <a:latin typeface="Arial" panose="020B0604020202020204" pitchFamily="34" charset="0"/>
                          <a:cs typeface="Arial" panose="020B0604020202020204" pitchFamily="34" charset="0"/>
                        </a:rPr>
                        <a:t>FY28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000" b="1" dirty="0">
                          <a:solidFill>
                            <a:schemeClr val="bg1"/>
                          </a:solidFill>
                          <a:latin typeface="Arial" panose="020B0604020202020204" pitchFamily="34" charset="0"/>
                          <a:cs typeface="Arial" panose="020B0604020202020204" pitchFamily="34" charset="0"/>
                        </a:rPr>
                        <a:t>FY29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000" b="1" dirty="0">
                          <a:solidFill>
                            <a:schemeClr val="bg1"/>
                          </a:solidFill>
                          <a:latin typeface="Arial" panose="020B0604020202020204" pitchFamily="34" charset="0"/>
                          <a:cs typeface="Arial" panose="020B0604020202020204" pitchFamily="34" charset="0"/>
                        </a:rPr>
                        <a:t>FY30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000" b="1" dirty="0">
                          <a:solidFill>
                            <a:schemeClr val="bg1"/>
                          </a:solidFill>
                          <a:latin typeface="Arial" panose="020B0604020202020204" pitchFamily="34" charset="0"/>
                          <a:cs typeface="Arial" panose="020B0604020202020204" pitchFamily="34" charset="0"/>
                        </a:rPr>
                        <a:t>FY31-35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000" b="1" dirty="0">
                          <a:solidFill>
                            <a:schemeClr val="bg1"/>
                          </a:solidFill>
                          <a:latin typeface="Arial" panose="020B0604020202020204" pitchFamily="34" charset="0"/>
                          <a:cs typeface="Arial" panose="020B0604020202020204" pitchFamily="34" charset="0"/>
                        </a:rPr>
                        <a:t>FY35+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000" b="1" dirty="0">
                          <a:solidFill>
                            <a:schemeClr val="bg1"/>
                          </a:solidFill>
                          <a:latin typeface="Arial" panose="020B0604020202020204" pitchFamily="34" charset="0"/>
                          <a:cs typeface="Arial" panose="020B0604020202020204" pitchFamily="34" charset="0"/>
                        </a:rPr>
                        <a:t>Additional Information</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1714857703"/>
                  </a:ext>
                </a:extLst>
              </a:tr>
              <a:tr h="4984707">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900" b="1"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270494700"/>
                  </a:ext>
                </a:extLst>
              </a:tr>
            </a:tbl>
          </a:graphicData>
        </a:graphic>
      </p:graphicFrame>
      <p:grpSp>
        <p:nvGrpSpPr>
          <p:cNvPr id="40" name="Group 39">
            <a:extLst>
              <a:ext uri="{FF2B5EF4-FFF2-40B4-BE49-F238E27FC236}">
                <a16:creationId xmlns:a16="http://schemas.microsoft.com/office/drawing/2014/main" id="{F8FBAB9A-A193-49E6-A5D0-13869EA18B4F}"/>
              </a:ext>
            </a:extLst>
          </p:cNvPr>
          <p:cNvGrpSpPr/>
          <p:nvPr userDrawn="1"/>
        </p:nvGrpSpPr>
        <p:grpSpPr>
          <a:xfrm>
            <a:off x="4994963" y="520210"/>
            <a:ext cx="374366" cy="215444"/>
            <a:chOff x="1639601" y="1862035"/>
            <a:chExt cx="374366" cy="215444"/>
          </a:xfrm>
        </p:grpSpPr>
        <p:sp>
          <p:nvSpPr>
            <p:cNvPr id="41" name="Hexagon 40">
              <a:extLst>
                <a:ext uri="{FF2B5EF4-FFF2-40B4-BE49-F238E27FC236}">
                  <a16:creationId xmlns:a16="http://schemas.microsoft.com/office/drawing/2014/main" id="{752BF2B6-C6AA-43AF-AAF7-5C7A4F823F37}"/>
                </a:ext>
              </a:extLst>
            </p:cNvPr>
            <p:cNvSpPr/>
            <p:nvPr userDrawn="1"/>
          </p:nvSpPr>
          <p:spPr>
            <a:xfrm>
              <a:off x="1714500" y="1878956"/>
              <a:ext cx="210756" cy="186063"/>
            </a:xfrm>
            <a:prstGeom prst="hexagon">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2" name="TextBox 41">
              <a:extLst>
                <a:ext uri="{FF2B5EF4-FFF2-40B4-BE49-F238E27FC236}">
                  <a16:creationId xmlns:a16="http://schemas.microsoft.com/office/drawing/2014/main" id="{B873E720-7D65-4261-B841-1DF578A249C3}"/>
                </a:ext>
              </a:extLst>
            </p:cNvPr>
            <p:cNvSpPr txBox="1"/>
            <p:nvPr userDrawn="1"/>
          </p:nvSpPr>
          <p:spPr>
            <a:xfrm>
              <a:off x="1639601" y="1862035"/>
              <a:ext cx="374366" cy="215444"/>
            </a:xfrm>
            <a:prstGeom prst="rect">
              <a:avLst/>
            </a:prstGeom>
            <a:noFill/>
          </p:spPr>
          <p:txBody>
            <a:bodyPr wrap="square" rtlCol="0">
              <a:spAutoFit/>
            </a:bodyPr>
            <a:lstStyle/>
            <a:p>
              <a:r>
                <a:rPr lang="en-US" sz="800" dirty="0">
                  <a:solidFill>
                    <a:schemeClr val="tx1"/>
                  </a:solidFill>
                  <a:latin typeface="Arial"/>
                  <a:cs typeface="Arial"/>
                </a:rPr>
                <a:t>AIV</a:t>
              </a:r>
            </a:p>
          </p:txBody>
        </p:sp>
      </p:grpSp>
      <p:grpSp>
        <p:nvGrpSpPr>
          <p:cNvPr id="43" name="Group 42">
            <a:extLst>
              <a:ext uri="{FF2B5EF4-FFF2-40B4-BE49-F238E27FC236}">
                <a16:creationId xmlns:a16="http://schemas.microsoft.com/office/drawing/2014/main" id="{A5F70536-A610-44DB-9401-0F60F62D33DC}"/>
              </a:ext>
            </a:extLst>
          </p:cNvPr>
          <p:cNvGrpSpPr/>
          <p:nvPr userDrawn="1"/>
        </p:nvGrpSpPr>
        <p:grpSpPr>
          <a:xfrm>
            <a:off x="5974824" y="520210"/>
            <a:ext cx="374366" cy="215444"/>
            <a:chOff x="1661373" y="1862035"/>
            <a:chExt cx="374366" cy="215444"/>
          </a:xfrm>
        </p:grpSpPr>
        <p:sp>
          <p:nvSpPr>
            <p:cNvPr id="44" name="Hexagon 43">
              <a:extLst>
                <a:ext uri="{FF2B5EF4-FFF2-40B4-BE49-F238E27FC236}">
                  <a16:creationId xmlns:a16="http://schemas.microsoft.com/office/drawing/2014/main" id="{3CDD535F-51E8-41B2-A57A-E1A5354E6148}"/>
                </a:ext>
              </a:extLst>
            </p:cNvPr>
            <p:cNvSpPr/>
            <p:nvPr userDrawn="1"/>
          </p:nvSpPr>
          <p:spPr>
            <a:xfrm>
              <a:off x="1714500" y="1878956"/>
              <a:ext cx="210756" cy="186063"/>
            </a:xfrm>
            <a:prstGeom prst="hexagon">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TextBox 44">
              <a:extLst>
                <a:ext uri="{FF2B5EF4-FFF2-40B4-BE49-F238E27FC236}">
                  <a16:creationId xmlns:a16="http://schemas.microsoft.com/office/drawing/2014/main" id="{B62CF725-242F-4ACF-83E4-C7DFFAD2E19A}"/>
                </a:ext>
              </a:extLst>
            </p:cNvPr>
            <p:cNvSpPr txBox="1"/>
            <p:nvPr userDrawn="1"/>
          </p:nvSpPr>
          <p:spPr>
            <a:xfrm>
              <a:off x="1661373" y="1862035"/>
              <a:ext cx="374366" cy="215444"/>
            </a:xfrm>
            <a:prstGeom prst="rect">
              <a:avLst/>
            </a:prstGeom>
            <a:noFill/>
          </p:spPr>
          <p:txBody>
            <a:bodyPr wrap="square" rtlCol="0">
              <a:spAutoFit/>
            </a:bodyPr>
            <a:lstStyle/>
            <a:p>
              <a:r>
                <a:rPr lang="en-US" sz="800" dirty="0">
                  <a:solidFill>
                    <a:schemeClr val="tx1"/>
                  </a:solidFill>
                  <a:latin typeface="Arial"/>
                  <a:cs typeface="Arial"/>
                </a:rPr>
                <a:t>AV</a:t>
              </a:r>
            </a:p>
          </p:txBody>
        </p:sp>
      </p:grpSp>
      <p:grpSp>
        <p:nvGrpSpPr>
          <p:cNvPr id="46" name="Group 45">
            <a:extLst>
              <a:ext uri="{FF2B5EF4-FFF2-40B4-BE49-F238E27FC236}">
                <a16:creationId xmlns:a16="http://schemas.microsoft.com/office/drawing/2014/main" id="{75E5FA14-DF4C-4F6A-8061-24DE5CBEFC99}"/>
              </a:ext>
            </a:extLst>
          </p:cNvPr>
          <p:cNvGrpSpPr/>
          <p:nvPr userDrawn="1"/>
        </p:nvGrpSpPr>
        <p:grpSpPr>
          <a:xfrm>
            <a:off x="6879930" y="520210"/>
            <a:ext cx="374366" cy="215444"/>
            <a:chOff x="1639601" y="1862035"/>
            <a:chExt cx="374366" cy="215444"/>
          </a:xfrm>
        </p:grpSpPr>
        <p:sp>
          <p:nvSpPr>
            <p:cNvPr id="47" name="Hexagon 46">
              <a:extLst>
                <a:ext uri="{FF2B5EF4-FFF2-40B4-BE49-F238E27FC236}">
                  <a16:creationId xmlns:a16="http://schemas.microsoft.com/office/drawing/2014/main" id="{3721B463-1CE6-426F-B775-364F08AE1815}"/>
                </a:ext>
              </a:extLst>
            </p:cNvPr>
            <p:cNvSpPr/>
            <p:nvPr userDrawn="1"/>
          </p:nvSpPr>
          <p:spPr>
            <a:xfrm>
              <a:off x="1714500" y="1878956"/>
              <a:ext cx="210756" cy="186063"/>
            </a:xfrm>
            <a:prstGeom prst="hexagon">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8" name="TextBox 47">
              <a:extLst>
                <a:ext uri="{FF2B5EF4-FFF2-40B4-BE49-F238E27FC236}">
                  <a16:creationId xmlns:a16="http://schemas.microsoft.com/office/drawing/2014/main" id="{BCE69554-E247-4D58-876D-C0AF4A364C19}"/>
                </a:ext>
              </a:extLst>
            </p:cNvPr>
            <p:cNvSpPr txBox="1"/>
            <p:nvPr userDrawn="1"/>
          </p:nvSpPr>
          <p:spPr>
            <a:xfrm>
              <a:off x="1639601" y="1862035"/>
              <a:ext cx="374366" cy="215444"/>
            </a:xfrm>
            <a:prstGeom prst="rect">
              <a:avLst/>
            </a:prstGeom>
            <a:noFill/>
          </p:spPr>
          <p:txBody>
            <a:bodyPr wrap="square" rtlCol="0">
              <a:spAutoFit/>
            </a:bodyPr>
            <a:lstStyle/>
            <a:p>
              <a:r>
                <a:rPr lang="en-US" sz="800" dirty="0">
                  <a:solidFill>
                    <a:schemeClr val="tx1"/>
                  </a:solidFill>
                  <a:latin typeface="Arial"/>
                  <a:cs typeface="Arial"/>
                </a:rPr>
                <a:t>AVI</a:t>
              </a:r>
            </a:p>
          </p:txBody>
        </p:sp>
      </p:grpSp>
      <p:grpSp>
        <p:nvGrpSpPr>
          <p:cNvPr id="49" name="Group 48">
            <a:extLst>
              <a:ext uri="{FF2B5EF4-FFF2-40B4-BE49-F238E27FC236}">
                <a16:creationId xmlns:a16="http://schemas.microsoft.com/office/drawing/2014/main" id="{A776F6EB-F3E1-4D41-BFA1-D78E16C2652C}"/>
              </a:ext>
            </a:extLst>
          </p:cNvPr>
          <p:cNvGrpSpPr/>
          <p:nvPr userDrawn="1"/>
        </p:nvGrpSpPr>
        <p:grpSpPr>
          <a:xfrm>
            <a:off x="7769437" y="526440"/>
            <a:ext cx="374366" cy="202984"/>
            <a:chOff x="1639601" y="1862035"/>
            <a:chExt cx="374366" cy="202984"/>
          </a:xfrm>
        </p:grpSpPr>
        <p:sp>
          <p:nvSpPr>
            <p:cNvPr id="50" name="Hexagon 49">
              <a:extLst>
                <a:ext uri="{FF2B5EF4-FFF2-40B4-BE49-F238E27FC236}">
                  <a16:creationId xmlns:a16="http://schemas.microsoft.com/office/drawing/2014/main" id="{A95332BB-0565-476C-8FB0-F780A631160D}"/>
                </a:ext>
              </a:extLst>
            </p:cNvPr>
            <p:cNvSpPr/>
            <p:nvPr userDrawn="1"/>
          </p:nvSpPr>
          <p:spPr>
            <a:xfrm>
              <a:off x="1714500" y="1878956"/>
              <a:ext cx="210756" cy="186063"/>
            </a:xfrm>
            <a:prstGeom prst="hexagon">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TextBox 50">
              <a:extLst>
                <a:ext uri="{FF2B5EF4-FFF2-40B4-BE49-F238E27FC236}">
                  <a16:creationId xmlns:a16="http://schemas.microsoft.com/office/drawing/2014/main" id="{383899D2-65A5-49B8-B1EF-650AA5B1FA25}"/>
                </a:ext>
              </a:extLst>
            </p:cNvPr>
            <p:cNvSpPr txBox="1"/>
            <p:nvPr userDrawn="1"/>
          </p:nvSpPr>
          <p:spPr>
            <a:xfrm>
              <a:off x="1639601" y="1862035"/>
              <a:ext cx="374366" cy="200055"/>
            </a:xfrm>
            <a:prstGeom prst="rect">
              <a:avLst/>
            </a:prstGeom>
            <a:noFill/>
          </p:spPr>
          <p:txBody>
            <a:bodyPr wrap="square" rtlCol="0">
              <a:spAutoFit/>
            </a:bodyPr>
            <a:lstStyle/>
            <a:p>
              <a:r>
                <a:rPr lang="en-US" sz="700" dirty="0">
                  <a:solidFill>
                    <a:schemeClr val="tx1"/>
                  </a:solidFill>
                  <a:latin typeface="Arial"/>
                  <a:cs typeface="Arial"/>
                </a:rPr>
                <a:t>AVII</a:t>
              </a:r>
            </a:p>
          </p:txBody>
        </p:sp>
      </p:grpSp>
      <p:sp>
        <p:nvSpPr>
          <p:cNvPr id="60" name="TextBox 59">
            <a:extLst>
              <a:ext uri="{FF2B5EF4-FFF2-40B4-BE49-F238E27FC236}">
                <a16:creationId xmlns:a16="http://schemas.microsoft.com/office/drawing/2014/main" id="{04A3A831-D706-43B2-A342-ACA419E062E3}"/>
              </a:ext>
            </a:extLst>
          </p:cNvPr>
          <p:cNvSpPr txBox="1"/>
          <p:nvPr userDrawn="1"/>
        </p:nvSpPr>
        <p:spPr>
          <a:xfrm>
            <a:off x="71811" y="6657886"/>
            <a:ext cx="4984159" cy="178510"/>
          </a:xfrm>
          <a:prstGeom prst="rect">
            <a:avLst/>
          </a:prstGeom>
          <a:noFill/>
        </p:spPr>
        <p:txBody>
          <a:bodyPr wrap="square" lIns="27432" tIns="27432" rIns="27432" bIns="2743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dirty="0">
                <a:solidFill>
                  <a:schemeClr val="bg1"/>
                </a:solidFill>
                <a:latin typeface="Helvetica" panose="020B0604020202020204" pitchFamily="34" charset="0"/>
                <a:cs typeface="Helvetica" panose="020B0604020202020204" pitchFamily="34" charset="0"/>
              </a:rPr>
              <a:t>See acronyms list. All mission information is notional and for planning purposes only</a:t>
            </a:r>
          </a:p>
        </p:txBody>
      </p:sp>
      <p:sp>
        <p:nvSpPr>
          <p:cNvPr id="68" name="Text Placeholder 52">
            <a:extLst>
              <a:ext uri="{FF2B5EF4-FFF2-40B4-BE49-F238E27FC236}">
                <a16:creationId xmlns:a16="http://schemas.microsoft.com/office/drawing/2014/main" id="{FCF0FDA9-69C2-488F-8ADC-9FC20488A206}"/>
              </a:ext>
            </a:extLst>
          </p:cNvPr>
          <p:cNvSpPr txBox="1">
            <a:spLocks/>
          </p:cNvSpPr>
          <p:nvPr userDrawn="1"/>
        </p:nvSpPr>
        <p:spPr>
          <a:xfrm>
            <a:off x="6178811" y="5951018"/>
            <a:ext cx="5731981" cy="856153"/>
          </a:xfrm>
          <a:prstGeom prst="rect">
            <a:avLst/>
          </a:prstGeom>
        </p:spPr>
        <p:txBody>
          <a:bodyPr/>
          <a:lst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solidFill>
                  <a:schemeClr val="bg1"/>
                </a:solidFill>
                <a:latin typeface="Helvetica" panose="020B0604020202020204" pitchFamily="34" charset="0"/>
                <a:cs typeface="Helvetica" panose="020B0604020202020204" pitchFamily="34" charset="0"/>
              </a:rPr>
              <a:t>Objectives (FOM/KPPs):</a:t>
            </a:r>
          </a:p>
        </p:txBody>
      </p:sp>
      <p:pic>
        <p:nvPicPr>
          <p:cNvPr id="64" name="Picture 63">
            <a:extLst>
              <a:ext uri="{FF2B5EF4-FFF2-40B4-BE49-F238E27FC236}">
                <a16:creationId xmlns:a16="http://schemas.microsoft.com/office/drawing/2014/main" id="{C875CD94-3E9E-408E-8DB9-F8CDB00DCDD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500" y="16650"/>
            <a:ext cx="611482" cy="562169"/>
          </a:xfrm>
          <a:prstGeom prst="rect">
            <a:avLst/>
          </a:prstGeom>
        </p:spPr>
      </p:pic>
      <p:grpSp>
        <p:nvGrpSpPr>
          <p:cNvPr id="2" name="Group 1">
            <a:extLst>
              <a:ext uri="{FF2B5EF4-FFF2-40B4-BE49-F238E27FC236}">
                <a16:creationId xmlns:a16="http://schemas.microsoft.com/office/drawing/2014/main" id="{18E8D7BC-96C0-05EF-4E13-8E8161514F64}"/>
              </a:ext>
            </a:extLst>
          </p:cNvPr>
          <p:cNvGrpSpPr/>
          <p:nvPr userDrawn="1"/>
        </p:nvGrpSpPr>
        <p:grpSpPr>
          <a:xfrm>
            <a:off x="125242" y="6156619"/>
            <a:ext cx="5887948" cy="501267"/>
            <a:chOff x="118898" y="6211650"/>
            <a:chExt cx="5887948" cy="501267"/>
          </a:xfrm>
        </p:grpSpPr>
        <p:sp>
          <p:nvSpPr>
            <p:cNvPr id="5" name="Rectangle 4">
              <a:extLst>
                <a:ext uri="{FF2B5EF4-FFF2-40B4-BE49-F238E27FC236}">
                  <a16:creationId xmlns:a16="http://schemas.microsoft.com/office/drawing/2014/main" id="{1F11478E-7A7A-5E06-3B30-6174D972CBDF}"/>
                </a:ext>
              </a:extLst>
            </p:cNvPr>
            <p:cNvSpPr/>
            <p:nvPr/>
          </p:nvSpPr>
          <p:spPr>
            <a:xfrm>
              <a:off x="118898" y="6537255"/>
              <a:ext cx="112875" cy="104748"/>
            </a:xfrm>
            <a:prstGeom prst="rect">
              <a:avLst/>
            </a:prstGeom>
            <a:solidFill>
              <a:schemeClr val="tx1">
                <a:lumMod val="65000"/>
                <a:lumOff val="3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57BC8F59-02CD-281D-3A50-3151DC7FCA27}"/>
                </a:ext>
              </a:extLst>
            </p:cNvPr>
            <p:cNvSpPr txBox="1"/>
            <p:nvPr/>
          </p:nvSpPr>
          <p:spPr>
            <a:xfrm>
              <a:off x="251239" y="6492680"/>
              <a:ext cx="743940" cy="193899"/>
            </a:xfrm>
            <a:prstGeom prst="rect">
              <a:avLst/>
            </a:prstGeom>
            <a:noFill/>
          </p:spPr>
          <p:txBody>
            <a:bodyPr wrap="square" lIns="27432" tIns="27432" rIns="27432" bIns="2743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Lunar orbit</a:t>
              </a:r>
            </a:p>
          </p:txBody>
        </p:sp>
        <p:sp>
          <p:nvSpPr>
            <p:cNvPr id="11" name="Rectangle 10">
              <a:extLst>
                <a:ext uri="{FF2B5EF4-FFF2-40B4-BE49-F238E27FC236}">
                  <a16:creationId xmlns:a16="http://schemas.microsoft.com/office/drawing/2014/main" id="{1E1B482A-31F0-AC0E-849B-FF9507673B5B}"/>
                </a:ext>
              </a:extLst>
            </p:cNvPr>
            <p:cNvSpPr/>
            <p:nvPr/>
          </p:nvSpPr>
          <p:spPr>
            <a:xfrm>
              <a:off x="1018849" y="6256225"/>
              <a:ext cx="109281" cy="104748"/>
            </a:xfrm>
            <a:prstGeom prst="rect">
              <a:avLst/>
            </a:prstGeom>
            <a:solidFill>
              <a:schemeClr val="bg1">
                <a:lumMod val="6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98320A55-5D43-F46C-9578-FEC084A388D4}"/>
                </a:ext>
              </a:extLst>
            </p:cNvPr>
            <p:cNvSpPr/>
            <p:nvPr/>
          </p:nvSpPr>
          <p:spPr>
            <a:xfrm>
              <a:off x="118898" y="6255873"/>
              <a:ext cx="108976" cy="105452"/>
            </a:xfrm>
            <a:prstGeom prst="rect">
              <a:avLst/>
            </a:prstGeom>
            <a:solidFill>
              <a:srgbClr val="00B05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C9ADDF62-939F-8056-9177-BD827B1A82B3}"/>
                </a:ext>
              </a:extLst>
            </p:cNvPr>
            <p:cNvSpPr txBox="1"/>
            <p:nvPr/>
          </p:nvSpPr>
          <p:spPr>
            <a:xfrm>
              <a:off x="251239" y="6211650"/>
              <a:ext cx="663876" cy="193899"/>
            </a:xfrm>
            <a:prstGeom prst="rect">
              <a:avLst/>
            </a:prstGeom>
            <a:noFill/>
          </p:spPr>
          <p:txBody>
            <a:bodyPr wrap="square" lIns="27432" tIns="27432" rIns="27432" bIns="2743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Ground</a:t>
              </a:r>
            </a:p>
          </p:txBody>
        </p:sp>
        <p:sp>
          <p:nvSpPr>
            <p:cNvPr id="30" name="TextBox 29">
              <a:extLst>
                <a:ext uri="{FF2B5EF4-FFF2-40B4-BE49-F238E27FC236}">
                  <a16:creationId xmlns:a16="http://schemas.microsoft.com/office/drawing/2014/main" id="{78256494-E8F9-465A-E1DF-0908EE46A223}"/>
                </a:ext>
              </a:extLst>
            </p:cNvPr>
            <p:cNvSpPr txBox="1"/>
            <p:nvPr/>
          </p:nvSpPr>
          <p:spPr>
            <a:xfrm>
              <a:off x="1131926" y="6211650"/>
              <a:ext cx="802640" cy="193899"/>
            </a:xfrm>
            <a:prstGeom prst="rect">
              <a:avLst/>
            </a:prstGeom>
            <a:noFill/>
          </p:spPr>
          <p:txBody>
            <a:bodyPr wrap="square" lIns="27432" tIns="27432" rIns="27432" bIns="2743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Lunar surface</a:t>
              </a:r>
            </a:p>
          </p:txBody>
        </p:sp>
        <p:sp>
          <p:nvSpPr>
            <p:cNvPr id="33" name="Oval 32">
              <a:extLst>
                <a:ext uri="{FF2B5EF4-FFF2-40B4-BE49-F238E27FC236}">
                  <a16:creationId xmlns:a16="http://schemas.microsoft.com/office/drawing/2014/main" id="{7D71EC85-C763-4DBE-4DF9-C0C3257DB3E4}"/>
                </a:ext>
              </a:extLst>
            </p:cNvPr>
            <p:cNvSpPr/>
            <p:nvPr/>
          </p:nvSpPr>
          <p:spPr>
            <a:xfrm>
              <a:off x="2002693" y="6253735"/>
              <a:ext cx="109728" cy="10972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4" name="TextBox 33">
              <a:extLst>
                <a:ext uri="{FF2B5EF4-FFF2-40B4-BE49-F238E27FC236}">
                  <a16:creationId xmlns:a16="http://schemas.microsoft.com/office/drawing/2014/main" id="{A277CC40-3BA0-654F-14F2-F8D4E18513AD}"/>
                </a:ext>
              </a:extLst>
            </p:cNvPr>
            <p:cNvSpPr txBox="1"/>
            <p:nvPr/>
          </p:nvSpPr>
          <p:spPr>
            <a:xfrm>
              <a:off x="2115770" y="6211650"/>
              <a:ext cx="1371745" cy="193899"/>
            </a:xfrm>
            <a:prstGeom prst="rect">
              <a:avLst/>
            </a:prstGeom>
            <a:noFill/>
          </p:spPr>
          <p:txBody>
            <a:bodyPr wrap="square" lIns="27432" tIns="27432" rIns="27432" bIns="2743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Notes</a:t>
              </a:r>
            </a:p>
          </p:txBody>
        </p:sp>
        <p:sp>
          <p:nvSpPr>
            <p:cNvPr id="36" name="Rectangle 35">
              <a:extLst>
                <a:ext uri="{FF2B5EF4-FFF2-40B4-BE49-F238E27FC236}">
                  <a16:creationId xmlns:a16="http://schemas.microsoft.com/office/drawing/2014/main" id="{6E85A310-9DF0-78D3-A7A6-57B6950CA7BA}"/>
                </a:ext>
              </a:extLst>
            </p:cNvPr>
            <p:cNvSpPr/>
            <p:nvPr/>
          </p:nvSpPr>
          <p:spPr>
            <a:xfrm>
              <a:off x="118898" y="6397798"/>
              <a:ext cx="109281" cy="104748"/>
            </a:xfrm>
            <a:prstGeom prst="rect">
              <a:avLst/>
            </a:prstGeom>
            <a:solidFill>
              <a:schemeClr val="tx2">
                <a:lumMod val="7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6" name="TextBox 75">
              <a:extLst>
                <a:ext uri="{FF2B5EF4-FFF2-40B4-BE49-F238E27FC236}">
                  <a16:creationId xmlns:a16="http://schemas.microsoft.com/office/drawing/2014/main" id="{C719C9E4-C97E-8A37-D85B-83B57558517F}"/>
                </a:ext>
              </a:extLst>
            </p:cNvPr>
            <p:cNvSpPr txBox="1"/>
            <p:nvPr/>
          </p:nvSpPr>
          <p:spPr>
            <a:xfrm>
              <a:off x="251239" y="6353223"/>
              <a:ext cx="586424" cy="193899"/>
            </a:xfrm>
            <a:prstGeom prst="rect">
              <a:avLst/>
            </a:prstGeom>
            <a:noFill/>
          </p:spPr>
          <p:txBody>
            <a:bodyPr wrap="square" lIns="27432" tIns="27432" rIns="27432" bIns="2743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ISS / LEO</a:t>
              </a:r>
            </a:p>
          </p:txBody>
        </p:sp>
        <p:sp>
          <p:nvSpPr>
            <p:cNvPr id="78" name="TextBox 77">
              <a:extLst>
                <a:ext uri="{FF2B5EF4-FFF2-40B4-BE49-F238E27FC236}">
                  <a16:creationId xmlns:a16="http://schemas.microsoft.com/office/drawing/2014/main" id="{A0A71DDA-A9FC-E2B8-2840-0385533624C1}"/>
                </a:ext>
              </a:extLst>
            </p:cNvPr>
            <p:cNvSpPr txBox="1"/>
            <p:nvPr/>
          </p:nvSpPr>
          <p:spPr>
            <a:xfrm>
              <a:off x="2119118" y="6353223"/>
              <a:ext cx="1081353" cy="193899"/>
            </a:xfrm>
            <a:prstGeom prst="rect">
              <a:avLst/>
            </a:prstGeom>
            <a:noFill/>
          </p:spPr>
          <p:txBody>
            <a:bodyPr wrap="square" lIns="27432" tIns="27432" rIns="27432" bIns="2743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Decision point</a:t>
              </a:r>
            </a:p>
          </p:txBody>
        </p:sp>
        <p:sp>
          <p:nvSpPr>
            <p:cNvPr id="79" name="Diamond 78">
              <a:extLst>
                <a:ext uri="{FF2B5EF4-FFF2-40B4-BE49-F238E27FC236}">
                  <a16:creationId xmlns:a16="http://schemas.microsoft.com/office/drawing/2014/main" id="{7B2B400C-981D-0D73-83F2-D4F47FDAF2F5}"/>
                </a:ext>
              </a:extLst>
            </p:cNvPr>
            <p:cNvSpPr/>
            <p:nvPr/>
          </p:nvSpPr>
          <p:spPr>
            <a:xfrm>
              <a:off x="2006042" y="6395308"/>
              <a:ext cx="109728" cy="109728"/>
            </a:xfrm>
            <a:prstGeom prst="diamond">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0" name="Isosceles Triangle 79">
              <a:extLst>
                <a:ext uri="{FF2B5EF4-FFF2-40B4-BE49-F238E27FC236}">
                  <a16:creationId xmlns:a16="http://schemas.microsoft.com/office/drawing/2014/main" id="{E8717976-2CFA-323F-F923-DC65FCC5F938}"/>
                </a:ext>
              </a:extLst>
            </p:cNvPr>
            <p:cNvSpPr/>
            <p:nvPr/>
          </p:nvSpPr>
          <p:spPr>
            <a:xfrm>
              <a:off x="2004943" y="6542499"/>
              <a:ext cx="109728" cy="109728"/>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endParaRPr>
            </a:p>
          </p:txBody>
        </p:sp>
        <p:sp>
          <p:nvSpPr>
            <p:cNvPr id="81" name="TextBox 80">
              <a:extLst>
                <a:ext uri="{FF2B5EF4-FFF2-40B4-BE49-F238E27FC236}">
                  <a16:creationId xmlns:a16="http://schemas.microsoft.com/office/drawing/2014/main" id="{6BB0FBF4-4513-329D-DD8B-D6C269230352}"/>
                </a:ext>
              </a:extLst>
            </p:cNvPr>
            <p:cNvSpPr txBox="1"/>
            <p:nvPr/>
          </p:nvSpPr>
          <p:spPr>
            <a:xfrm>
              <a:off x="2118020" y="6517851"/>
              <a:ext cx="1050135" cy="178510"/>
            </a:xfrm>
            <a:prstGeom prst="rect">
              <a:avLst/>
            </a:prstGeom>
            <a:noFill/>
          </p:spPr>
          <p:txBody>
            <a:bodyPr wrap="square" lIns="27432" tIns="27432" rIns="27432" bIns="2743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Deliverable/Milestone</a:t>
              </a:r>
            </a:p>
          </p:txBody>
        </p:sp>
        <p:sp>
          <p:nvSpPr>
            <p:cNvPr id="82" name="TextBox 81">
              <a:extLst>
                <a:ext uri="{FF2B5EF4-FFF2-40B4-BE49-F238E27FC236}">
                  <a16:creationId xmlns:a16="http://schemas.microsoft.com/office/drawing/2014/main" id="{C8E9AD87-E62A-BD03-3FC4-F51A27DB8765}"/>
                </a:ext>
              </a:extLst>
            </p:cNvPr>
            <p:cNvSpPr txBox="1"/>
            <p:nvPr/>
          </p:nvSpPr>
          <p:spPr>
            <a:xfrm>
              <a:off x="3407097" y="6220658"/>
              <a:ext cx="1081353" cy="178510"/>
            </a:xfrm>
            <a:prstGeom prst="rect">
              <a:avLst/>
            </a:prstGeom>
            <a:noFill/>
          </p:spPr>
          <p:txBody>
            <a:bodyPr wrap="square" lIns="27432" tIns="27432" rIns="27432" bIns="2743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Funded</a:t>
              </a:r>
            </a:p>
          </p:txBody>
        </p:sp>
        <p:sp>
          <p:nvSpPr>
            <p:cNvPr id="83" name="TextBox 82">
              <a:extLst>
                <a:ext uri="{FF2B5EF4-FFF2-40B4-BE49-F238E27FC236}">
                  <a16:creationId xmlns:a16="http://schemas.microsoft.com/office/drawing/2014/main" id="{5F2323BF-3E69-859A-072E-F78028D042D4}"/>
                </a:ext>
              </a:extLst>
            </p:cNvPr>
            <p:cNvSpPr txBox="1"/>
            <p:nvPr/>
          </p:nvSpPr>
          <p:spPr>
            <a:xfrm>
              <a:off x="3401050" y="6373058"/>
              <a:ext cx="1081353" cy="178510"/>
            </a:xfrm>
            <a:prstGeom prst="rect">
              <a:avLst/>
            </a:prstGeom>
            <a:noFill/>
          </p:spPr>
          <p:txBody>
            <a:bodyPr wrap="square" lIns="27432" tIns="27432" rIns="27432" bIns="2743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Unfunded</a:t>
              </a:r>
            </a:p>
          </p:txBody>
        </p:sp>
        <p:sp>
          <p:nvSpPr>
            <p:cNvPr id="84" name="TextBox 83">
              <a:extLst>
                <a:ext uri="{FF2B5EF4-FFF2-40B4-BE49-F238E27FC236}">
                  <a16:creationId xmlns:a16="http://schemas.microsoft.com/office/drawing/2014/main" id="{720800F2-3ACE-8B9D-6B43-CD6012BA96F0}"/>
                </a:ext>
              </a:extLst>
            </p:cNvPr>
            <p:cNvSpPr txBox="1"/>
            <p:nvPr/>
          </p:nvSpPr>
          <p:spPr>
            <a:xfrm>
              <a:off x="3401050" y="6521799"/>
              <a:ext cx="920804" cy="178510"/>
            </a:xfrm>
            <a:prstGeom prst="rect">
              <a:avLst/>
            </a:prstGeom>
            <a:noFill/>
          </p:spPr>
          <p:txBody>
            <a:bodyPr wrap="square" lIns="27432" tIns="27432" rIns="27432" bIns="2743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Artemis missions</a:t>
              </a:r>
            </a:p>
          </p:txBody>
        </p:sp>
        <p:sp>
          <p:nvSpPr>
            <p:cNvPr id="85" name="Hexagon 84">
              <a:extLst>
                <a:ext uri="{FF2B5EF4-FFF2-40B4-BE49-F238E27FC236}">
                  <a16:creationId xmlns:a16="http://schemas.microsoft.com/office/drawing/2014/main" id="{2ACCC061-1624-D7AF-2FD6-9F923F28436D}"/>
                </a:ext>
              </a:extLst>
            </p:cNvPr>
            <p:cNvSpPr/>
            <p:nvPr userDrawn="1"/>
          </p:nvSpPr>
          <p:spPr>
            <a:xfrm>
              <a:off x="3193931" y="6564537"/>
              <a:ext cx="168590" cy="142613"/>
            </a:xfrm>
            <a:prstGeom prst="hexagon">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6" name="Parallelogram 85">
              <a:extLst>
                <a:ext uri="{FF2B5EF4-FFF2-40B4-BE49-F238E27FC236}">
                  <a16:creationId xmlns:a16="http://schemas.microsoft.com/office/drawing/2014/main" id="{0E0C8F07-85C2-3C95-73C8-0AA3A10F4FD6}"/>
                </a:ext>
              </a:extLst>
            </p:cNvPr>
            <p:cNvSpPr/>
            <p:nvPr/>
          </p:nvSpPr>
          <p:spPr>
            <a:xfrm>
              <a:off x="4609229" y="6244225"/>
              <a:ext cx="595713" cy="158133"/>
            </a:xfrm>
            <a:prstGeom prst="parallelogram">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STMD</a:t>
              </a:r>
            </a:p>
          </p:txBody>
        </p:sp>
        <p:sp>
          <p:nvSpPr>
            <p:cNvPr id="87" name="Rectangle 86">
              <a:extLst>
                <a:ext uri="{FF2B5EF4-FFF2-40B4-BE49-F238E27FC236}">
                  <a16:creationId xmlns:a16="http://schemas.microsoft.com/office/drawing/2014/main" id="{B8B002C8-0E83-5448-8895-467AA2B5E4C6}"/>
                </a:ext>
              </a:extLst>
            </p:cNvPr>
            <p:cNvSpPr/>
            <p:nvPr/>
          </p:nvSpPr>
          <p:spPr>
            <a:xfrm flipH="1">
              <a:off x="4044261" y="6244225"/>
              <a:ext cx="471585" cy="158133"/>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Helvetica" panose="020B0604020202020204" pitchFamily="34" charset="0"/>
                </a:rPr>
                <a:t>ESDMD</a:t>
              </a:r>
            </a:p>
          </p:txBody>
        </p:sp>
        <p:sp>
          <p:nvSpPr>
            <p:cNvPr id="88" name="Rectangle: Rounded Corners 87">
              <a:extLst>
                <a:ext uri="{FF2B5EF4-FFF2-40B4-BE49-F238E27FC236}">
                  <a16:creationId xmlns:a16="http://schemas.microsoft.com/office/drawing/2014/main" id="{9E815A7A-4FD9-26AB-0F7B-4CE75C19A21F}"/>
                </a:ext>
              </a:extLst>
            </p:cNvPr>
            <p:cNvSpPr/>
            <p:nvPr/>
          </p:nvSpPr>
          <p:spPr>
            <a:xfrm>
              <a:off x="5267265" y="6244224"/>
              <a:ext cx="563606" cy="158133"/>
            </a:xfrm>
            <a:prstGeom prst="roundRect">
              <a:avLst>
                <a:gd name="adj" fmla="val 50000"/>
              </a:avLst>
            </a:prstGeom>
            <a:solidFill>
              <a:srgbClr val="0070C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900" dirty="0">
                  <a:solidFill>
                    <a:prstClr val="white"/>
                  </a:solidFill>
                  <a:latin typeface="Helvetica" panose="020B0604020202020204" pitchFamily="34" charset="0"/>
                  <a:cs typeface="Helvetica" panose="020B0604020202020204" pitchFamily="34" charset="0"/>
                </a:rPr>
                <a:t>Industry</a:t>
              </a:r>
            </a:p>
          </p:txBody>
        </p:sp>
        <p:sp>
          <p:nvSpPr>
            <p:cNvPr id="91" name="TextBox 90">
              <a:extLst>
                <a:ext uri="{FF2B5EF4-FFF2-40B4-BE49-F238E27FC236}">
                  <a16:creationId xmlns:a16="http://schemas.microsoft.com/office/drawing/2014/main" id="{AABB0566-BAA7-DBFB-5552-3E0CA61F6F98}"/>
                </a:ext>
              </a:extLst>
            </p:cNvPr>
            <p:cNvSpPr txBox="1"/>
            <p:nvPr/>
          </p:nvSpPr>
          <p:spPr>
            <a:xfrm>
              <a:off x="4867080" y="6497473"/>
              <a:ext cx="71875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Touchpoint</a:t>
              </a:r>
            </a:p>
          </p:txBody>
        </p:sp>
        <p:grpSp>
          <p:nvGrpSpPr>
            <p:cNvPr id="92" name="Group 91">
              <a:extLst>
                <a:ext uri="{FF2B5EF4-FFF2-40B4-BE49-F238E27FC236}">
                  <a16:creationId xmlns:a16="http://schemas.microsoft.com/office/drawing/2014/main" id="{B439F8F3-F63F-7BE2-2976-582F5C498589}"/>
                </a:ext>
              </a:extLst>
            </p:cNvPr>
            <p:cNvGrpSpPr/>
            <p:nvPr/>
          </p:nvGrpSpPr>
          <p:grpSpPr>
            <a:xfrm>
              <a:off x="4824767" y="6550331"/>
              <a:ext cx="109728" cy="109728"/>
              <a:chOff x="6687879" y="4776116"/>
              <a:chExt cx="219456" cy="219456"/>
            </a:xfrm>
          </p:grpSpPr>
          <p:sp>
            <p:nvSpPr>
              <p:cNvPr id="97" name="Oval 96">
                <a:extLst>
                  <a:ext uri="{FF2B5EF4-FFF2-40B4-BE49-F238E27FC236}">
                    <a16:creationId xmlns:a16="http://schemas.microsoft.com/office/drawing/2014/main" id="{EEC06026-13BC-2D72-B897-9A6719ECA6FE}"/>
                  </a:ext>
                </a:extLst>
              </p:cNvPr>
              <p:cNvSpPr/>
              <p:nvPr/>
            </p:nvSpPr>
            <p:spPr>
              <a:xfrm>
                <a:off x="6687879" y="4776116"/>
                <a:ext cx="219456" cy="219456"/>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8" name="Triangle 16">
                <a:extLst>
                  <a:ext uri="{FF2B5EF4-FFF2-40B4-BE49-F238E27FC236}">
                    <a16:creationId xmlns:a16="http://schemas.microsoft.com/office/drawing/2014/main" id="{8A0ED9D2-40ED-54B2-2803-D589E73EC8D6}"/>
                  </a:ext>
                </a:extLst>
              </p:cNvPr>
              <p:cNvSpPr/>
              <p:nvPr/>
            </p:nvSpPr>
            <p:spPr>
              <a:xfrm rot="5400000">
                <a:off x="6759933" y="4830980"/>
                <a:ext cx="109728" cy="109728"/>
              </a:xfrm>
              <a:prstGeom prst="triangl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93" name="Rectangle 92">
              <a:extLst>
                <a:ext uri="{FF2B5EF4-FFF2-40B4-BE49-F238E27FC236}">
                  <a16:creationId xmlns:a16="http://schemas.microsoft.com/office/drawing/2014/main" id="{06046D6D-24A0-CF0F-916B-603B3CE8A5B8}"/>
                </a:ext>
              </a:extLst>
            </p:cNvPr>
            <p:cNvSpPr/>
            <p:nvPr/>
          </p:nvSpPr>
          <p:spPr>
            <a:xfrm>
              <a:off x="5550907" y="6515661"/>
              <a:ext cx="147064" cy="16392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a:t>
              </a:r>
            </a:p>
          </p:txBody>
        </p:sp>
        <p:sp>
          <p:nvSpPr>
            <p:cNvPr id="94" name="TextBox 93">
              <a:extLst>
                <a:ext uri="{FF2B5EF4-FFF2-40B4-BE49-F238E27FC236}">
                  <a16:creationId xmlns:a16="http://schemas.microsoft.com/office/drawing/2014/main" id="{CE9F3DF5-7DCC-A705-9CFB-AF12F749D1B3}"/>
                </a:ext>
              </a:extLst>
            </p:cNvPr>
            <p:cNvSpPr txBox="1"/>
            <p:nvPr/>
          </p:nvSpPr>
          <p:spPr>
            <a:xfrm>
              <a:off x="5712236" y="6499024"/>
              <a:ext cx="294610" cy="209288"/>
            </a:xfrm>
            <a:prstGeom prst="rect">
              <a:avLst/>
            </a:prstGeom>
            <a:noFill/>
          </p:spPr>
          <p:txBody>
            <a:bodyPr wrap="square" lIns="27432" tIns="27432" rIns="27432" bIns="2743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TRL</a:t>
              </a:r>
            </a:p>
          </p:txBody>
        </p:sp>
        <p:sp>
          <p:nvSpPr>
            <p:cNvPr id="95" name="Rectangle 94">
              <a:extLst>
                <a:ext uri="{FF2B5EF4-FFF2-40B4-BE49-F238E27FC236}">
                  <a16:creationId xmlns:a16="http://schemas.microsoft.com/office/drawing/2014/main" id="{2321E0D6-49D8-5B93-834F-EAF385B63923}"/>
                </a:ext>
              </a:extLst>
            </p:cNvPr>
            <p:cNvSpPr/>
            <p:nvPr/>
          </p:nvSpPr>
          <p:spPr>
            <a:xfrm flipH="1">
              <a:off x="3189697" y="6263450"/>
              <a:ext cx="180061" cy="96103"/>
            </a:xfrm>
            <a:prstGeom prst="rect">
              <a:avLst/>
            </a:prstGeom>
            <a:solidFill>
              <a:srgbClr val="00B05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prstClr val="white"/>
                </a:solidFill>
                <a:effectLst/>
                <a:uLnTx/>
                <a:uFillTx/>
                <a:latin typeface="Calibri"/>
                <a:ea typeface="+mn-ea"/>
                <a:cs typeface="Helvetica" panose="020B0604020202020204" pitchFamily="34" charset="0"/>
              </a:endParaRPr>
            </a:p>
          </p:txBody>
        </p:sp>
        <p:sp>
          <p:nvSpPr>
            <p:cNvPr id="96" name="Rectangle 95">
              <a:extLst>
                <a:ext uri="{FF2B5EF4-FFF2-40B4-BE49-F238E27FC236}">
                  <a16:creationId xmlns:a16="http://schemas.microsoft.com/office/drawing/2014/main" id="{483A3977-0586-62EE-0A82-954B7D4A8E2E}"/>
                </a:ext>
              </a:extLst>
            </p:cNvPr>
            <p:cNvSpPr/>
            <p:nvPr/>
          </p:nvSpPr>
          <p:spPr>
            <a:xfrm flipH="1">
              <a:off x="3189697" y="6415850"/>
              <a:ext cx="180061" cy="9610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srgbClr val="00B050"/>
                </a:solidFill>
                <a:effectLst/>
                <a:uLnTx/>
                <a:uFillTx/>
                <a:latin typeface="Calibri"/>
                <a:ea typeface="+mn-ea"/>
                <a:cs typeface="Helvetica" panose="020B0604020202020204" pitchFamily="34" charset="0"/>
              </a:endParaRPr>
            </a:p>
          </p:txBody>
        </p:sp>
      </p:grpSp>
      <p:grpSp>
        <p:nvGrpSpPr>
          <p:cNvPr id="13" name="Group 12">
            <a:extLst>
              <a:ext uri="{FF2B5EF4-FFF2-40B4-BE49-F238E27FC236}">
                <a16:creationId xmlns:a16="http://schemas.microsoft.com/office/drawing/2014/main" id="{6449C808-8DBC-BABF-4CEC-6DE370BB582C}"/>
              </a:ext>
            </a:extLst>
          </p:cNvPr>
          <p:cNvGrpSpPr/>
          <p:nvPr userDrawn="1"/>
        </p:nvGrpSpPr>
        <p:grpSpPr>
          <a:xfrm>
            <a:off x="4060047" y="529803"/>
            <a:ext cx="374366" cy="215444"/>
            <a:chOff x="1650487" y="1862035"/>
            <a:chExt cx="374366" cy="215444"/>
          </a:xfrm>
        </p:grpSpPr>
        <p:sp>
          <p:nvSpPr>
            <p:cNvPr id="14" name="Hexagon 13">
              <a:extLst>
                <a:ext uri="{FF2B5EF4-FFF2-40B4-BE49-F238E27FC236}">
                  <a16:creationId xmlns:a16="http://schemas.microsoft.com/office/drawing/2014/main" id="{B15C7218-A403-B88C-11D3-D2237487CA56}"/>
                </a:ext>
              </a:extLst>
            </p:cNvPr>
            <p:cNvSpPr/>
            <p:nvPr userDrawn="1"/>
          </p:nvSpPr>
          <p:spPr>
            <a:xfrm>
              <a:off x="1714500" y="1878956"/>
              <a:ext cx="210756" cy="186063"/>
            </a:xfrm>
            <a:prstGeom prst="hexagon">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451DE6A9-C7F0-6B2F-E108-55AC5AD3FB31}"/>
                </a:ext>
              </a:extLst>
            </p:cNvPr>
            <p:cNvSpPr txBox="1"/>
            <p:nvPr userDrawn="1"/>
          </p:nvSpPr>
          <p:spPr>
            <a:xfrm>
              <a:off x="1650487" y="1862035"/>
              <a:ext cx="374366" cy="215444"/>
            </a:xfrm>
            <a:prstGeom prst="rect">
              <a:avLst/>
            </a:prstGeom>
            <a:noFill/>
          </p:spPr>
          <p:txBody>
            <a:bodyPr wrap="square" rtlCol="0">
              <a:spAutoFit/>
            </a:bodyPr>
            <a:lstStyle/>
            <a:p>
              <a:r>
                <a:rPr lang="en-US" sz="800" dirty="0">
                  <a:solidFill>
                    <a:schemeClr val="tx1"/>
                  </a:solidFill>
                  <a:latin typeface="Arial"/>
                  <a:cs typeface="Arial"/>
                </a:rPr>
                <a:t>AIII</a:t>
              </a:r>
            </a:p>
          </p:txBody>
        </p:sp>
      </p:grpSp>
      <p:grpSp>
        <p:nvGrpSpPr>
          <p:cNvPr id="16" name="Group 15">
            <a:extLst>
              <a:ext uri="{FF2B5EF4-FFF2-40B4-BE49-F238E27FC236}">
                <a16:creationId xmlns:a16="http://schemas.microsoft.com/office/drawing/2014/main" id="{00C2C839-DDEB-351E-865E-5664D76B2CDA}"/>
              </a:ext>
            </a:extLst>
          </p:cNvPr>
          <p:cNvGrpSpPr/>
          <p:nvPr userDrawn="1"/>
        </p:nvGrpSpPr>
        <p:grpSpPr>
          <a:xfrm>
            <a:off x="2932586" y="514007"/>
            <a:ext cx="311304" cy="215444"/>
            <a:chOff x="1661373" y="1856592"/>
            <a:chExt cx="311304" cy="215444"/>
          </a:xfrm>
        </p:grpSpPr>
        <p:sp>
          <p:nvSpPr>
            <p:cNvPr id="17" name="Hexagon 16">
              <a:extLst>
                <a:ext uri="{FF2B5EF4-FFF2-40B4-BE49-F238E27FC236}">
                  <a16:creationId xmlns:a16="http://schemas.microsoft.com/office/drawing/2014/main" id="{9ACDD110-5D15-3F33-A8E8-80B8C275BD5C}"/>
                </a:ext>
              </a:extLst>
            </p:cNvPr>
            <p:cNvSpPr/>
            <p:nvPr userDrawn="1"/>
          </p:nvSpPr>
          <p:spPr>
            <a:xfrm>
              <a:off x="1714500" y="1878956"/>
              <a:ext cx="210756" cy="186063"/>
            </a:xfrm>
            <a:prstGeom prst="hexagon">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09A699C7-6106-9803-C7D5-2817274B6037}"/>
                </a:ext>
              </a:extLst>
            </p:cNvPr>
            <p:cNvSpPr txBox="1"/>
            <p:nvPr userDrawn="1"/>
          </p:nvSpPr>
          <p:spPr>
            <a:xfrm>
              <a:off x="1661373" y="1856592"/>
              <a:ext cx="311304" cy="215444"/>
            </a:xfrm>
            <a:prstGeom prst="rect">
              <a:avLst/>
            </a:prstGeom>
            <a:noFill/>
          </p:spPr>
          <p:txBody>
            <a:bodyPr wrap="square" rtlCol="0">
              <a:spAutoFit/>
            </a:bodyPr>
            <a:lstStyle/>
            <a:p>
              <a:r>
                <a:rPr lang="en-US" sz="800" dirty="0">
                  <a:solidFill>
                    <a:schemeClr val="tx1"/>
                  </a:solidFill>
                  <a:latin typeface="Arial"/>
                  <a:cs typeface="Arial"/>
                </a:rPr>
                <a:t>AII</a:t>
              </a:r>
            </a:p>
          </p:txBody>
        </p:sp>
      </p:grpSp>
    </p:spTree>
    <p:extLst>
      <p:ext uri="{BB962C8B-B14F-4D97-AF65-F5344CB8AC3E}">
        <p14:creationId xmlns:p14="http://schemas.microsoft.com/office/powerpoint/2010/main" val="3198583905"/>
      </p:ext>
    </p:extLst>
  </p:cSld>
  <p:clrMap bg1="lt1" tx1="dk1" bg2="lt2" tx2="dk2" accent1="accent1" accent2="accent2" accent3="accent3" accent4="accent4" accent5="accent5" accent6="accent6" hlink="hlink" folHlink="folHlink"/>
  <p:sldLayoutIdLst>
    <p:sldLayoutId id="2147483843" r:id="rId1"/>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hf hdr="0" ftr="0" dt="0"/>
  <p:txStyles>
    <p:titleStyle>
      <a:lvl1pPr algn="l" defTabSz="457200" rtl="0" eaLnBrk="1" fontAlgn="base" hangingPunct="1">
        <a:spcBef>
          <a:spcPct val="0"/>
        </a:spcBef>
        <a:spcAft>
          <a:spcPct val="0"/>
        </a:spcAft>
        <a:defRPr sz="20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144">
          <p15:clr>
            <a:srgbClr val="F26B43"/>
          </p15:clr>
        </p15:guide>
        <p15:guide id="3" pos="7536">
          <p15:clr>
            <a:srgbClr val="F26B43"/>
          </p15:clr>
        </p15:guide>
        <p15:guide id="4" pos="3840">
          <p15:clr>
            <a:srgbClr val="F26B43"/>
          </p15:clr>
        </p15:guide>
        <p15:guide id="5" orient="horz" pos="144">
          <p15:clr>
            <a:srgbClr val="F26B43"/>
          </p15:clr>
        </p15:guide>
        <p15:guide id="6" orient="horz" pos="4176">
          <p15:clr>
            <a:srgbClr val="F26B43"/>
          </p15:clr>
        </p15:guide>
        <p15:guide id="7" pos="50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742950"/>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20000"/>
              </a:spcBef>
              <a:spcAft>
                <a:spcPct val="0"/>
              </a:spcAft>
              <a:defRPr/>
            </a:pPr>
            <a:endParaRPr lang="en-US" altLang="en-US" sz="1800">
              <a:solidFill>
                <a:srgbClr val="000000"/>
              </a:solidFill>
              <a:latin typeface="Arial" pitchFamily="34" charset="0"/>
              <a:cs typeface="ＭＳ Ｐゴシック" charset="0"/>
            </a:endParaRPr>
          </a:p>
        </p:txBody>
      </p:sp>
      <p:sp>
        <p:nvSpPr>
          <p:cNvPr id="1028" name="Title Placeholder 1"/>
          <p:cNvSpPr>
            <a:spLocks noGrp="1"/>
          </p:cNvSpPr>
          <p:nvPr>
            <p:ph type="title"/>
          </p:nvPr>
        </p:nvSpPr>
        <p:spPr bwMode="auto">
          <a:xfrm>
            <a:off x="854578" y="90012"/>
            <a:ext cx="8339298" cy="59681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9" name="Text Placeholder 2"/>
          <p:cNvSpPr>
            <a:spLocks noGrp="1"/>
          </p:cNvSpPr>
          <p:nvPr>
            <p:ph type="body" idx="1"/>
          </p:nvPr>
        </p:nvSpPr>
        <p:spPr bwMode="auto">
          <a:xfrm>
            <a:off x="609600" y="1003303"/>
            <a:ext cx="10972800" cy="51228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p:cNvSpPr txBox="1"/>
          <p:nvPr userDrawn="1"/>
        </p:nvSpPr>
        <p:spPr>
          <a:xfrm>
            <a:off x="10723594" y="6480742"/>
            <a:ext cx="1323703" cy="307777"/>
          </a:xfrm>
          <a:prstGeom prst="rect">
            <a:avLst/>
          </a:prstGeom>
          <a:noFill/>
        </p:spPr>
        <p:txBody>
          <a:bodyPr wrap="square" rtlCol="0">
            <a:spAutoFit/>
          </a:bodyPr>
          <a:lstStyle/>
          <a:p>
            <a:pPr algn="r"/>
            <a:fld id="{74E5DB78-4BDE-46FE-B77E-1696301DFFBD}" type="slidenum">
              <a:rPr lang="en-US" sz="1400" smtClean="0">
                <a:latin typeface="Arial"/>
                <a:cs typeface="Arial"/>
              </a:rPr>
              <a:pPr algn="r"/>
              <a:t>‹#›</a:t>
            </a:fld>
            <a:endParaRPr lang="en-US" sz="1400">
              <a:latin typeface="Arial"/>
              <a:cs typeface="Arial"/>
            </a:endParaRPr>
          </a:p>
        </p:txBody>
      </p:sp>
      <p:pic>
        <p:nvPicPr>
          <p:cNvPr id="8" name="Picture 7"/>
          <p:cNvPicPr>
            <a:picLocks noChangeAspect="1"/>
          </p:cNvPicPr>
          <p:nvPr userDrawn="1"/>
        </p:nvPicPr>
        <p:blipFill>
          <a:blip r:embed="rId32" cstate="email">
            <a:extLst>
              <a:ext uri="{28A0092B-C50C-407E-A947-70E740481C1C}">
                <a14:useLocalDpi xmlns:a14="http://schemas.microsoft.com/office/drawing/2010/main"/>
              </a:ext>
            </a:extLst>
          </a:blip>
          <a:stretch>
            <a:fillRect/>
          </a:stretch>
        </p:blipFill>
        <p:spPr>
          <a:xfrm>
            <a:off x="11446904" y="42068"/>
            <a:ext cx="590011" cy="590011"/>
          </a:xfrm>
          <a:prstGeom prst="rect">
            <a:avLst/>
          </a:prstGeom>
        </p:spPr>
      </p:pic>
      <p:pic>
        <p:nvPicPr>
          <p:cNvPr id="3" name="Picture 2"/>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a:off x="0" y="69274"/>
            <a:ext cx="699823" cy="579454"/>
          </a:xfrm>
          <a:prstGeom prst="rect">
            <a:avLst/>
          </a:prstGeom>
        </p:spPr>
      </p:pic>
    </p:spTree>
    <p:extLst>
      <p:ext uri="{BB962C8B-B14F-4D97-AF65-F5344CB8AC3E}">
        <p14:creationId xmlns:p14="http://schemas.microsoft.com/office/powerpoint/2010/main" val="3020864429"/>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 id="2147483869" r:id="rId14"/>
    <p:sldLayoutId id="2147483871" r:id="rId15"/>
    <p:sldLayoutId id="2147483872" r:id="rId16"/>
    <p:sldLayoutId id="2147483873" r:id="rId17"/>
    <p:sldLayoutId id="2147483874" r:id="rId18"/>
    <p:sldLayoutId id="2147483875" r:id="rId19"/>
    <p:sldLayoutId id="2147483876" r:id="rId20"/>
    <p:sldLayoutId id="2147483877" r:id="rId21"/>
    <p:sldLayoutId id="2147483878" r:id="rId22"/>
    <p:sldLayoutId id="2147483879" r:id="rId23"/>
    <p:sldLayoutId id="2147483880" r:id="rId24"/>
    <p:sldLayoutId id="2147483881" r:id="rId25"/>
    <p:sldLayoutId id="2147483882" r:id="rId26"/>
    <p:sldLayoutId id="2147483883" r:id="rId27"/>
    <p:sldLayoutId id="2147483884" r:id="rId28"/>
    <p:sldLayoutId id="2147483885" r:id="rId29"/>
    <p:sldLayoutId id="2147483886" r:id="rId30"/>
  </p:sldLayoutIdLst>
  <p:transition advClick="0"/>
  <p:hf hdr="0" ft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ts val="0"/>
        </a:spcBef>
        <a:spcAft>
          <a:spcPts val="600"/>
        </a:spcAft>
        <a:buFont typeface="Arial" charset="0"/>
        <a:buChar char="•"/>
        <a:defRPr sz="2000"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085850" indent="-171450" algn="l" defTabSz="457200" rtl="0" eaLnBrk="0" fontAlgn="base" hangingPunct="0">
        <a:spcBef>
          <a:spcPts val="0"/>
        </a:spcBef>
        <a:spcAft>
          <a:spcPts val="600"/>
        </a:spcAft>
        <a:buFont typeface="Courier New" panose="02070309020205020404" pitchFamily="49" charset="0"/>
        <a:buChar char="o"/>
        <a:tabLst/>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CE9A1F9-BF24-6F41-85ED-C021A3C0084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2040465"/>
            <a:ext cx="12192000" cy="4817535"/>
          </a:xfrm>
          <a:prstGeom prst="rect">
            <a:avLst/>
          </a:prstGeom>
        </p:spPr>
      </p:pic>
      <p:sp>
        <p:nvSpPr>
          <p:cNvPr id="3" name="Slide Number Placeholder 2">
            <a:extLst>
              <a:ext uri="{FF2B5EF4-FFF2-40B4-BE49-F238E27FC236}">
                <a16:creationId xmlns:a16="http://schemas.microsoft.com/office/drawing/2014/main" id="{E9632603-9B15-9148-AD3F-4F0C2E895B28}"/>
              </a:ext>
            </a:extLst>
          </p:cNvPr>
          <p:cNvSpPr>
            <a:spLocks noGrp="1"/>
          </p:cNvSpPr>
          <p:nvPr>
            <p:ph type="sldNum" sz="quarter" idx="4"/>
          </p:nvPr>
        </p:nvSpPr>
        <p:spPr>
          <a:xfrm>
            <a:off x="9448800" y="6472740"/>
            <a:ext cx="2743200" cy="365125"/>
          </a:xfrm>
          <a:prstGeom prst="rect">
            <a:avLst/>
          </a:prstGeom>
        </p:spPr>
        <p:txBody>
          <a:bodyPr vert="horz" lIns="91440" tIns="45720" rIns="91440" bIns="45720" rtlCol="0" anchor="ctr"/>
          <a:lstStyle>
            <a:lvl1pPr algn="r">
              <a:defRPr sz="1200" b="1">
                <a:solidFill>
                  <a:schemeClr val="bg1"/>
                </a:solidFill>
                <a:latin typeface="Helvetica" pitchFamily="2" charset="0"/>
              </a:defRPr>
            </a:lvl1pPr>
          </a:lstStyle>
          <a:p>
            <a:fld id="{8E8A7DB9-8696-3249-932D-B0322A23528F}" type="slidenum">
              <a:rPr lang="en-US" smtClean="0"/>
              <a:pPr/>
              <a:t>‹#›</a:t>
            </a:fld>
            <a:endParaRPr lang="en-US" dirty="0"/>
          </a:p>
        </p:txBody>
      </p:sp>
      <p:sp>
        <p:nvSpPr>
          <p:cNvPr id="4" name="Title Placeholder 3">
            <a:extLst>
              <a:ext uri="{FF2B5EF4-FFF2-40B4-BE49-F238E27FC236}">
                <a16:creationId xmlns:a16="http://schemas.microsoft.com/office/drawing/2014/main" id="{9A282008-59A2-8B46-857B-EE77E70D2FDB}"/>
              </a:ext>
            </a:extLst>
          </p:cNvPr>
          <p:cNvSpPr>
            <a:spLocks noGrp="1"/>
          </p:cNvSpPr>
          <p:nvPr>
            <p:ph type="title"/>
          </p:nvPr>
        </p:nvSpPr>
        <p:spPr>
          <a:xfrm>
            <a:off x="2137954" y="1445622"/>
            <a:ext cx="7916091" cy="1983377"/>
          </a:xfrm>
          <a:prstGeom prst="rect">
            <a:avLst/>
          </a:prstGeom>
        </p:spPr>
        <p:txBody>
          <a:bodyPr vert="horz" lIns="91440" tIns="45720" rIns="91440" bIns="45720" rtlCol="0" anchor="t">
            <a:normAutofit/>
          </a:bodyPr>
          <a:lstStyle/>
          <a:p>
            <a:r>
              <a:rPr lang="en-US" dirty="0"/>
              <a:t>Click to edit Master title style</a:t>
            </a:r>
          </a:p>
        </p:txBody>
      </p:sp>
      <p:pic>
        <p:nvPicPr>
          <p:cNvPr id="11" name="Picture 10">
            <a:extLst>
              <a:ext uri="{FF2B5EF4-FFF2-40B4-BE49-F238E27FC236}">
                <a16:creationId xmlns:a16="http://schemas.microsoft.com/office/drawing/2014/main" id="{BC92CC77-1F90-43BC-8753-E06D56E39A1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500" y="35119"/>
            <a:ext cx="611482" cy="562169"/>
          </a:xfrm>
          <a:prstGeom prst="rect">
            <a:avLst/>
          </a:prstGeom>
        </p:spPr>
      </p:pic>
      <p:pic>
        <p:nvPicPr>
          <p:cNvPr id="12" name="Picture 11" descr="Logo&#10;&#10;Description automatically generated">
            <a:extLst>
              <a:ext uri="{FF2B5EF4-FFF2-40B4-BE49-F238E27FC236}">
                <a16:creationId xmlns:a16="http://schemas.microsoft.com/office/drawing/2014/main" id="{A3E1A47E-AE27-49CB-843F-131EDB0F5FA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1573239" y="4082"/>
            <a:ext cx="566222" cy="598979"/>
          </a:xfrm>
          <a:prstGeom prst="rect">
            <a:avLst/>
          </a:prstGeom>
        </p:spPr>
      </p:pic>
      <p:sp>
        <p:nvSpPr>
          <p:cNvPr id="8" name="Footer Placeholder 4">
            <a:extLst>
              <a:ext uri="{FF2B5EF4-FFF2-40B4-BE49-F238E27FC236}">
                <a16:creationId xmlns:a16="http://schemas.microsoft.com/office/drawing/2014/main" id="{5DC15081-2EDC-48AE-A856-A91C36787ABC}"/>
              </a:ext>
            </a:extLst>
          </p:cNvPr>
          <p:cNvSpPr>
            <a:spLocks noGrp="1"/>
          </p:cNvSpPr>
          <p:nvPr>
            <p:ph type="ftr" sz="quarter" idx="3"/>
          </p:nvPr>
        </p:nvSpPr>
        <p:spPr>
          <a:xfrm>
            <a:off x="3866607" y="6539236"/>
            <a:ext cx="4441370" cy="365125"/>
          </a:xfrm>
          <a:prstGeom prst="rect">
            <a:avLst/>
          </a:prstGeom>
        </p:spPr>
        <p:txBody>
          <a:bodyPr vert="horz" lIns="91440" tIns="45720" rIns="91440" bIns="45720" rtlCol="0" anchor="ctr"/>
          <a:lstStyle>
            <a:lvl1pPr algn="ctr">
              <a:defRPr sz="800">
                <a:solidFill>
                  <a:schemeClr val="bg1"/>
                </a:solidFill>
              </a:defRPr>
            </a:lvl1pPr>
          </a:lstStyle>
          <a:p>
            <a:r>
              <a:rPr lang="en-US" dirty="0">
                <a:ea typeface="Calibri" panose="020F0502020204030204" pitchFamily="34" charset="0"/>
              </a:rPr>
              <a:t>This document does not contain export-controlled information. </a:t>
            </a:r>
            <a:endParaRPr lang="en-US" dirty="0"/>
          </a:p>
        </p:txBody>
      </p:sp>
      <p:sp>
        <p:nvSpPr>
          <p:cNvPr id="5" name="TextBox 4">
            <a:extLst>
              <a:ext uri="{FF2B5EF4-FFF2-40B4-BE49-F238E27FC236}">
                <a16:creationId xmlns:a16="http://schemas.microsoft.com/office/drawing/2014/main" id="{52A7F5EE-7E3D-E44A-6FD5-8BF67B511560}"/>
              </a:ext>
            </a:extLst>
          </p:cNvPr>
          <p:cNvSpPr txBox="1"/>
          <p:nvPr userDrawn="1"/>
        </p:nvSpPr>
        <p:spPr>
          <a:xfrm>
            <a:off x="6033653" y="16647"/>
            <a:ext cx="1106054" cy="276999"/>
          </a:xfrm>
          <a:prstGeom prst="rect">
            <a:avLst/>
          </a:prstGeom>
          <a:noFill/>
        </p:spPr>
        <p:txBody>
          <a:bodyPr wrap="square">
            <a:spAutoFit/>
          </a:bodyPr>
          <a:lstStyle/>
          <a:p>
            <a:r>
              <a:rPr lang="en-US" sz="1200" dirty="0">
                <a:solidFill>
                  <a:srgbClr val="FF0000"/>
                </a:solidFill>
              </a:rPr>
              <a:t>//SP-EXPT</a:t>
            </a:r>
          </a:p>
        </p:txBody>
      </p:sp>
    </p:spTree>
    <p:extLst>
      <p:ext uri="{BB962C8B-B14F-4D97-AF65-F5344CB8AC3E}">
        <p14:creationId xmlns:p14="http://schemas.microsoft.com/office/powerpoint/2010/main" val="469222153"/>
      </p:ext>
    </p:extLst>
  </p:cSld>
  <p:clrMap bg1="lt1" tx1="dk1" bg2="lt2" tx2="dk2" accent1="accent1" accent2="accent2" accent3="accent3" accent4="accent4" accent5="accent5" accent6="accent6" hlink="hlink" folHlink="folHlink"/>
  <p:sldLayoutIdLst>
    <p:sldLayoutId id="2147483939" r:id="rId1"/>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ctr" defTabSz="457200" rtl="0" eaLnBrk="1" fontAlgn="base" hangingPunct="1">
        <a:spcBef>
          <a:spcPct val="0"/>
        </a:spcBef>
        <a:spcAft>
          <a:spcPct val="0"/>
        </a:spcAft>
        <a:defRPr sz="3200" b="1" kern="1200">
          <a:solidFill>
            <a:schemeClr val="bg1"/>
          </a:solidFill>
          <a:latin typeface="Helvetica" pitchFamily="2"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144">
          <p15:clr>
            <a:srgbClr val="F26B43"/>
          </p15:clr>
        </p15:guide>
        <p15:guide id="3" pos="7536">
          <p15:clr>
            <a:srgbClr val="F26B43"/>
          </p15:clr>
        </p15:guide>
        <p15:guide id="4" pos="3840">
          <p15:clr>
            <a:srgbClr val="F26B43"/>
          </p15:clr>
        </p15:guide>
        <p15:guide id="5" orient="horz" pos="144">
          <p15:clr>
            <a:srgbClr val="F26B43"/>
          </p15:clr>
        </p15:guide>
        <p15:guide id="6" orient="horz" pos="4176">
          <p15:clr>
            <a:srgbClr val="F26B43"/>
          </p15:clr>
        </p15:guide>
        <p15:guide id="7" orient="horz" pos="216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742950"/>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20000"/>
              </a:spcBef>
              <a:spcAft>
                <a:spcPct val="0"/>
              </a:spcAft>
              <a:defRPr/>
            </a:pPr>
            <a:endParaRPr lang="en-US" altLang="en-US" sz="1800">
              <a:solidFill>
                <a:srgbClr val="000000"/>
              </a:solidFill>
              <a:latin typeface="Arial" pitchFamily="34" charset="0"/>
              <a:cs typeface="ＭＳ Ｐゴシック" charset="0"/>
            </a:endParaRPr>
          </a:p>
        </p:txBody>
      </p:sp>
      <p:sp>
        <p:nvSpPr>
          <p:cNvPr id="1028" name="Title Placeholder 1"/>
          <p:cNvSpPr>
            <a:spLocks noGrp="1"/>
          </p:cNvSpPr>
          <p:nvPr>
            <p:ph type="title"/>
          </p:nvPr>
        </p:nvSpPr>
        <p:spPr bwMode="auto">
          <a:xfrm>
            <a:off x="854578" y="90012"/>
            <a:ext cx="8339298" cy="59681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9" name="Text Placeholder 2"/>
          <p:cNvSpPr>
            <a:spLocks noGrp="1"/>
          </p:cNvSpPr>
          <p:nvPr>
            <p:ph type="body" idx="1"/>
          </p:nvPr>
        </p:nvSpPr>
        <p:spPr bwMode="auto">
          <a:xfrm>
            <a:off x="609600" y="1003303"/>
            <a:ext cx="10972800" cy="51228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p:cNvSpPr txBox="1"/>
          <p:nvPr userDrawn="1"/>
        </p:nvSpPr>
        <p:spPr>
          <a:xfrm>
            <a:off x="10723594" y="6480742"/>
            <a:ext cx="1323703" cy="307777"/>
          </a:xfrm>
          <a:prstGeom prst="rect">
            <a:avLst/>
          </a:prstGeom>
          <a:noFill/>
        </p:spPr>
        <p:txBody>
          <a:bodyPr wrap="square" rtlCol="0">
            <a:spAutoFit/>
          </a:bodyPr>
          <a:lstStyle/>
          <a:p>
            <a:pPr algn="r"/>
            <a:fld id="{74E5DB78-4BDE-46FE-B77E-1696301DFFBD}" type="slidenum">
              <a:rPr lang="en-US" sz="1400" smtClean="0">
                <a:latin typeface="Arial"/>
                <a:cs typeface="Arial"/>
              </a:rPr>
              <a:pPr algn="r"/>
              <a:t>‹#›</a:t>
            </a:fld>
            <a:endParaRPr lang="en-US" sz="1400">
              <a:latin typeface="Arial"/>
              <a:cs typeface="Arial"/>
            </a:endParaRPr>
          </a:p>
        </p:txBody>
      </p:sp>
      <p:pic>
        <p:nvPicPr>
          <p:cNvPr id="8" name="Picture 7"/>
          <p:cNvPicPr>
            <a:picLocks noChangeAspect="1"/>
          </p:cNvPicPr>
          <p:nvPr userDrawn="1"/>
        </p:nvPicPr>
        <p:blipFill>
          <a:blip r:embed="rId32" cstate="email">
            <a:extLst>
              <a:ext uri="{28A0092B-C50C-407E-A947-70E740481C1C}">
                <a14:useLocalDpi xmlns:a14="http://schemas.microsoft.com/office/drawing/2010/main"/>
              </a:ext>
            </a:extLst>
          </a:blip>
          <a:stretch>
            <a:fillRect/>
          </a:stretch>
        </p:blipFill>
        <p:spPr>
          <a:xfrm>
            <a:off x="11446904" y="42068"/>
            <a:ext cx="590011" cy="590011"/>
          </a:xfrm>
          <a:prstGeom prst="rect">
            <a:avLst/>
          </a:prstGeom>
        </p:spPr>
      </p:pic>
      <p:pic>
        <p:nvPicPr>
          <p:cNvPr id="3" name="Picture 2"/>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a:off x="0" y="69274"/>
            <a:ext cx="699823" cy="579454"/>
          </a:xfrm>
          <a:prstGeom prst="rect">
            <a:avLst/>
          </a:prstGeom>
        </p:spPr>
      </p:pic>
    </p:spTree>
    <p:extLst>
      <p:ext uri="{BB962C8B-B14F-4D97-AF65-F5344CB8AC3E}">
        <p14:creationId xmlns:p14="http://schemas.microsoft.com/office/powerpoint/2010/main" val="3020864429"/>
      </p:ext>
    </p:extLst>
  </p:cSld>
  <p:clrMap bg1="lt1" tx1="dk1" bg2="lt2" tx2="dk2" accent1="accent1" accent2="accent2" accent3="accent3" accent4="accent4" accent5="accent5" accent6="accent6"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 id="2147484045" r:id="rId12"/>
    <p:sldLayoutId id="2147484046" r:id="rId13"/>
    <p:sldLayoutId id="2147484047" r:id="rId14"/>
    <p:sldLayoutId id="2147484048" r:id="rId15"/>
    <p:sldLayoutId id="2147484049" r:id="rId16"/>
    <p:sldLayoutId id="2147484050" r:id="rId17"/>
    <p:sldLayoutId id="2147484051" r:id="rId18"/>
    <p:sldLayoutId id="2147484052" r:id="rId19"/>
    <p:sldLayoutId id="2147484053" r:id="rId20"/>
    <p:sldLayoutId id="2147484054" r:id="rId21"/>
    <p:sldLayoutId id="2147484055" r:id="rId22"/>
    <p:sldLayoutId id="2147484056" r:id="rId23"/>
    <p:sldLayoutId id="2147484057" r:id="rId24"/>
    <p:sldLayoutId id="2147484058" r:id="rId25"/>
    <p:sldLayoutId id="2147484059" r:id="rId26"/>
    <p:sldLayoutId id="2147484060" r:id="rId27"/>
    <p:sldLayoutId id="2147484061" r:id="rId28"/>
    <p:sldLayoutId id="2147484062" r:id="rId29"/>
    <p:sldLayoutId id="2147484063" r:id="rId30"/>
  </p:sldLayoutIdLst>
  <p:transition advClick="0"/>
  <p:hf hdr="0" ft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ts val="0"/>
        </a:spcBef>
        <a:spcAft>
          <a:spcPts val="600"/>
        </a:spcAft>
        <a:buFont typeface="Arial" charset="0"/>
        <a:buChar char="•"/>
        <a:defRPr sz="2000"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085850" indent="-171450" algn="l" defTabSz="457200" rtl="0" eaLnBrk="0" fontAlgn="base" hangingPunct="0">
        <a:spcBef>
          <a:spcPts val="0"/>
        </a:spcBef>
        <a:spcAft>
          <a:spcPts val="600"/>
        </a:spcAft>
        <a:buFont typeface="Courier New" panose="02070309020205020404" pitchFamily="49" charset="0"/>
        <a:buChar char="o"/>
        <a:tabLst/>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FFEE95CB-79E4-ECA9-A8A3-6CEF2B0131BB}"/>
              </a:ext>
            </a:extLst>
          </p:cNvPr>
          <p:cNvSpPr/>
          <p:nvPr/>
        </p:nvSpPr>
        <p:spPr>
          <a:xfrm>
            <a:off x="0" y="0"/>
            <a:ext cx="12191996" cy="846140"/>
          </a:xfrm>
          <a:prstGeom prst="rect">
            <a:avLst/>
          </a:prstGeom>
          <a:solidFill>
            <a:srgbClr val="000000"/>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40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rial" pitchFamily="34"/>
              <a:ea typeface="MS PGothic" pitchFamily="34"/>
              <a:cs typeface="ＭＳ Ｐゴシック"/>
            </a:endParaRPr>
          </a:p>
        </p:txBody>
      </p:sp>
      <p:sp>
        <p:nvSpPr>
          <p:cNvPr id="3" name="Title Placeholder 1">
            <a:extLst>
              <a:ext uri="{FF2B5EF4-FFF2-40B4-BE49-F238E27FC236}">
                <a16:creationId xmlns:a16="http://schemas.microsoft.com/office/drawing/2014/main" id="{5F957F74-30FD-2A57-A015-C0C951EF703F}"/>
              </a:ext>
            </a:extLst>
          </p:cNvPr>
          <p:cNvSpPr txBox="1">
            <a:spLocks noGrp="1"/>
          </p:cNvSpPr>
          <p:nvPr>
            <p:ph type="title"/>
          </p:nvPr>
        </p:nvSpPr>
        <p:spPr>
          <a:xfrm>
            <a:off x="854579" y="51910"/>
            <a:ext cx="8339300" cy="742950"/>
          </a:xfrm>
          <a:prstGeom prst="rect">
            <a:avLst/>
          </a:prstGeom>
          <a:noFill/>
          <a:ln>
            <a:noFill/>
          </a:ln>
        </p:spPr>
        <p:txBody>
          <a:bodyPr vert="horz" wrap="square" lIns="91440" tIns="45720" rIns="91440" bIns="45720" anchor="ctr" anchorCtr="0" compatLnSpc="1">
            <a:noAutofit/>
          </a:bodyPr>
          <a:lstStyle/>
          <a:p>
            <a:pPr lvl="0"/>
            <a:r>
              <a:rPr lang="en-US"/>
              <a:t>Click to edit Master title style</a:t>
            </a:r>
          </a:p>
        </p:txBody>
      </p:sp>
      <p:sp>
        <p:nvSpPr>
          <p:cNvPr id="4" name="Text Placeholder 2">
            <a:extLst>
              <a:ext uri="{FF2B5EF4-FFF2-40B4-BE49-F238E27FC236}">
                <a16:creationId xmlns:a16="http://schemas.microsoft.com/office/drawing/2014/main" id="{544AC1F8-6AA6-7946-1807-B0B120FCB9FA}"/>
              </a:ext>
            </a:extLst>
          </p:cNvPr>
          <p:cNvSpPr txBox="1">
            <a:spLocks noGrp="1"/>
          </p:cNvSpPr>
          <p:nvPr>
            <p:ph type="body" idx="1"/>
          </p:nvPr>
        </p:nvSpPr>
        <p:spPr>
          <a:xfrm>
            <a:off x="609603" y="1003307"/>
            <a:ext cx="10972800" cy="5122861"/>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
            <a:extLst>
              <a:ext uri="{FF2B5EF4-FFF2-40B4-BE49-F238E27FC236}">
                <a16:creationId xmlns:a16="http://schemas.microsoft.com/office/drawing/2014/main" id="{7EB5F83C-2939-235A-D141-F043E762A4BA}"/>
              </a:ext>
            </a:extLst>
          </p:cNvPr>
          <p:cNvSpPr txBox="1"/>
          <p:nvPr/>
        </p:nvSpPr>
        <p:spPr>
          <a:xfrm>
            <a:off x="10723598" y="6480745"/>
            <a:ext cx="1323703" cy="307777"/>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9DD6FA5-B5C7-42F1-8807-47C903B21F86}" type="slidenum">
              <a:t>‹#›</a:t>
            </a:fld>
            <a:endParaRPr lang="en-US" sz="1400" b="0" i="0" u="none" strike="noStrike" kern="1200" cap="none" spc="0" baseline="0">
              <a:solidFill>
                <a:srgbClr val="000000"/>
              </a:solidFill>
              <a:uFillTx/>
              <a:latin typeface="Arial"/>
              <a:cs typeface="Arial"/>
            </a:endParaRPr>
          </a:p>
        </p:txBody>
      </p:sp>
      <p:pic>
        <p:nvPicPr>
          <p:cNvPr id="6" name="Picture 3">
            <a:extLst>
              <a:ext uri="{FF2B5EF4-FFF2-40B4-BE49-F238E27FC236}">
                <a16:creationId xmlns:a16="http://schemas.microsoft.com/office/drawing/2014/main" id="{799DED47-2C1A-3C24-F4CF-22372F0DFA5A}"/>
              </a:ext>
            </a:extLst>
          </p:cNvPr>
          <p:cNvPicPr>
            <a:picLocks noChangeAspect="1"/>
          </p:cNvPicPr>
          <p:nvPr/>
        </p:nvPicPr>
        <p:blipFill>
          <a:blip r:embed="rId20"/>
          <a:stretch>
            <a:fillRect/>
          </a:stretch>
        </p:blipFill>
        <p:spPr>
          <a:xfrm>
            <a:off x="16596" y="47375"/>
            <a:ext cx="856637" cy="707590"/>
          </a:xfrm>
          <a:prstGeom prst="rect">
            <a:avLst/>
          </a:prstGeom>
          <a:noFill/>
          <a:ln cap="flat">
            <a:noFill/>
          </a:ln>
        </p:spPr>
      </p:pic>
      <p:pic>
        <p:nvPicPr>
          <p:cNvPr id="7" name="Picture 4">
            <a:extLst>
              <a:ext uri="{FF2B5EF4-FFF2-40B4-BE49-F238E27FC236}">
                <a16:creationId xmlns:a16="http://schemas.microsoft.com/office/drawing/2014/main" id="{8EC04DA1-CC68-D8B9-6FBA-A38D40561333}"/>
              </a:ext>
            </a:extLst>
          </p:cNvPr>
          <p:cNvPicPr>
            <a:picLocks noChangeAspect="1"/>
          </p:cNvPicPr>
          <p:nvPr/>
        </p:nvPicPr>
        <p:blipFill>
          <a:blip r:embed="rId21"/>
          <a:stretch>
            <a:fillRect/>
          </a:stretch>
        </p:blipFill>
        <p:spPr>
          <a:xfrm>
            <a:off x="11280175" y="22795"/>
            <a:ext cx="756739" cy="756739"/>
          </a:xfrm>
          <a:prstGeom prst="rect">
            <a:avLst/>
          </a:prstGeom>
          <a:noFill/>
          <a:ln cap="flat">
            <a:noFill/>
          </a:ln>
        </p:spPr>
      </p:pic>
    </p:spTree>
    <p:extLst>
      <p:ext uri="{BB962C8B-B14F-4D97-AF65-F5344CB8AC3E}">
        <p14:creationId xmlns:p14="http://schemas.microsoft.com/office/powerpoint/2010/main" val="2524942061"/>
      </p:ext>
    </p:extLst>
  </p:cSld>
  <p:clrMap bg1="lt1" tx1="dk1" bg2="lt2" tx2="dk2" accent1="accent1" accent2="accent2" accent3="accent3" accent4="accent4" accent5="accent5" accent6="accent6" hlink="hlink" folHlink="folHlink"/>
  <p:sldLayoutIdLst>
    <p:sldLayoutId id="2147484065" r:id="rId1"/>
    <p:sldLayoutId id="2147484066" r:id="rId2"/>
    <p:sldLayoutId id="2147484067" r:id="rId3"/>
    <p:sldLayoutId id="2147484068" r:id="rId4"/>
    <p:sldLayoutId id="2147484069" r:id="rId5"/>
    <p:sldLayoutId id="2147484070" r:id="rId6"/>
    <p:sldLayoutId id="2147484071" r:id="rId7"/>
    <p:sldLayoutId id="2147484072" r:id="rId8"/>
    <p:sldLayoutId id="2147484073" r:id="rId9"/>
    <p:sldLayoutId id="2147484074" r:id="rId10"/>
    <p:sldLayoutId id="2147484075" r:id="rId11"/>
    <p:sldLayoutId id="2147484076" r:id="rId12"/>
    <p:sldLayoutId id="2147484077" r:id="rId13"/>
    <p:sldLayoutId id="2147484078" r:id="rId14"/>
    <p:sldLayoutId id="2147484079" r:id="rId15"/>
    <p:sldLayoutId id="2147484080" r:id="rId16"/>
    <p:sldLayoutId id="2147484081" r:id="rId17"/>
    <p:sldLayoutId id="2147484082" r:id="rId18"/>
  </p:sldLayoutIdLst>
  <p:txStyles>
    <p:titleStyle>
      <a:lvl1pPr marL="0" marR="0" lvl="0" indent="0" algn="l" defTabSz="457200" rtl="0" fontAlgn="auto" hangingPunct="0">
        <a:lnSpc>
          <a:spcPct val="100000"/>
        </a:lnSpc>
        <a:spcBef>
          <a:spcPts val="0"/>
        </a:spcBef>
        <a:spcAft>
          <a:spcPts val="0"/>
        </a:spcAft>
        <a:buNone/>
        <a:tabLst/>
        <a:defRPr lang="en-US" sz="2400" b="1" i="0" u="none" strike="noStrike" kern="1200" cap="none" spc="0" baseline="0">
          <a:solidFill>
            <a:srgbClr val="FFFFFF"/>
          </a:solidFill>
          <a:uFillTx/>
          <a:latin typeface="Arial"/>
          <a:ea typeface="ヒラギノ角ゴ Pro W3"/>
          <a:cs typeface="Arial"/>
        </a:defRPr>
      </a:lvl1pPr>
    </p:titleStyle>
    <p:bodyStyle>
      <a:lvl1pPr marL="177795" marR="0" lvl="0" indent="-177795" algn="l" defTabSz="457200" rtl="0" fontAlgn="auto" hangingPunct="0">
        <a:lnSpc>
          <a:spcPct val="100000"/>
        </a:lnSpc>
        <a:spcBef>
          <a:spcPts val="0"/>
        </a:spcBef>
        <a:spcAft>
          <a:spcPts val="600"/>
        </a:spcAft>
        <a:buSzPct val="100000"/>
        <a:buFont typeface="Arial"/>
        <a:buChar char="•"/>
        <a:tabLst/>
        <a:defRPr lang="en-US" sz="2000" b="1" i="0" u="none" strike="noStrike" kern="1200" cap="none" spc="0" baseline="0">
          <a:solidFill>
            <a:srgbClr val="000000"/>
          </a:solidFill>
          <a:uFillTx/>
          <a:latin typeface="Arial"/>
          <a:ea typeface="ヒラギノ角ゴ Pro W3"/>
          <a:cs typeface="Arial"/>
        </a:defRPr>
      </a:lvl1pPr>
      <a:lvl2pPr marL="685800" marR="0" lvl="1" indent="-228600" algn="l" defTabSz="457200" rtl="0" fontAlgn="auto" hangingPunct="0">
        <a:lnSpc>
          <a:spcPct val="100000"/>
        </a:lnSpc>
        <a:spcBef>
          <a:spcPts val="0"/>
        </a:spcBef>
        <a:spcAft>
          <a:spcPts val="600"/>
        </a:spcAft>
        <a:buSzPct val="100000"/>
        <a:buFont typeface="Arial"/>
        <a:buChar char="–"/>
        <a:tabLst/>
        <a:defRPr lang="en-US" sz="1800" b="0" i="0" u="none" strike="noStrike" kern="1200" cap="none" spc="0" baseline="0">
          <a:solidFill>
            <a:srgbClr val="000000"/>
          </a:solidFill>
          <a:uFillTx/>
          <a:latin typeface="Arial"/>
          <a:ea typeface="ヒラギノ角ゴ Pro W3"/>
          <a:cs typeface="Arial"/>
        </a:defRPr>
      </a:lvl2pPr>
      <a:lvl3pPr marL="1085850" marR="0" lvl="2" indent="-171450" algn="l" defTabSz="457200" rtl="0" fontAlgn="auto" hangingPunct="0">
        <a:lnSpc>
          <a:spcPct val="100000"/>
        </a:lnSpc>
        <a:spcBef>
          <a:spcPts val="0"/>
        </a:spcBef>
        <a:spcAft>
          <a:spcPts val="600"/>
        </a:spcAft>
        <a:buSzPct val="100000"/>
        <a:buFont typeface="Courier New" pitchFamily="49"/>
        <a:buChar char="o"/>
        <a:tabLst/>
        <a:defRPr lang="en-US" sz="1800" b="0" i="0" u="none" strike="noStrike" kern="1200" cap="none" spc="0" baseline="0">
          <a:solidFill>
            <a:srgbClr val="000000"/>
          </a:solidFill>
          <a:uFillTx/>
          <a:latin typeface="Arial"/>
          <a:ea typeface="ヒラギノ角ゴ Pro W3"/>
          <a:cs typeface="Arial"/>
        </a:defRPr>
      </a:lvl3pPr>
      <a:lvl4pPr marL="1600200" marR="0" lvl="3" indent="-228600" algn="l" defTabSz="457200" rtl="0" fontAlgn="auto" hangingPunct="0">
        <a:lnSpc>
          <a:spcPct val="100000"/>
        </a:lnSpc>
        <a:spcBef>
          <a:spcPts val="0"/>
        </a:spcBef>
        <a:spcAft>
          <a:spcPts val="600"/>
        </a:spcAft>
        <a:buSzPct val="100000"/>
        <a:buFont typeface="Arial"/>
        <a:buChar char="–"/>
        <a:tabLst/>
        <a:defRPr lang="en-US" sz="1800" b="0" i="0" u="none" strike="noStrike" kern="1200" cap="none" spc="0" baseline="0">
          <a:solidFill>
            <a:srgbClr val="000000"/>
          </a:solidFill>
          <a:uFillTx/>
          <a:latin typeface="Arial"/>
          <a:ea typeface="ヒラギノ角ゴ Pro W3"/>
          <a:cs typeface="Arial"/>
        </a:defRPr>
      </a:lvl4pPr>
      <a:lvl5pPr marL="2057400" marR="0" lvl="4" indent="-228600" algn="l" defTabSz="457200" rtl="0" fontAlgn="auto" hangingPunct="0">
        <a:lnSpc>
          <a:spcPct val="100000"/>
        </a:lnSpc>
        <a:spcBef>
          <a:spcPts val="0"/>
        </a:spcBef>
        <a:spcAft>
          <a:spcPts val="600"/>
        </a:spcAft>
        <a:buSzPct val="100000"/>
        <a:buFont typeface="Arial"/>
        <a:buChar char="»"/>
        <a:tabLst/>
        <a:defRPr lang="en-US" sz="1800" b="0" i="0" u="none" strike="noStrike" kern="1200" cap="none" spc="0" baseline="0">
          <a:solidFill>
            <a:srgbClr val="000000"/>
          </a:solidFill>
          <a:uFillTx/>
          <a:latin typeface="Arial"/>
          <a:ea typeface="ヒラギノ角ゴ Pro W3"/>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9498768C-0F68-EBBF-A213-F2ED7C32800D}"/>
              </a:ext>
            </a:extLst>
          </p:cNvPr>
          <p:cNvSpPr/>
          <p:nvPr/>
        </p:nvSpPr>
        <p:spPr>
          <a:xfrm>
            <a:off x="0" y="0"/>
            <a:ext cx="12191996" cy="742950"/>
          </a:xfrm>
          <a:prstGeom prst="rect">
            <a:avLst/>
          </a:prstGeom>
          <a:solidFill>
            <a:srgbClr val="000000"/>
          </a:solidFill>
          <a:ln cap="flat">
            <a:noFill/>
            <a:prstDash val="solid"/>
          </a:ln>
        </p:spPr>
        <p:txBody>
          <a:bodyPr vert="horz" wrap="square" lIns="91440" tIns="45720" rIns="91440" bIns="45720" anchor="t" anchorCtr="0" compatLnSpc="1">
            <a:noAutofit/>
          </a:bodyPr>
          <a:lstStyle/>
          <a:p>
            <a:pPr marL="0" marR="0" lvl="0" indent="0" algn="l" defTabSz="457200" rtl="0" fontAlgn="auto" hangingPunct="1">
              <a:lnSpc>
                <a:spcPct val="100000"/>
              </a:lnSpc>
              <a:spcBef>
                <a:spcPts val="40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rial" pitchFamily="34"/>
              <a:ea typeface="MS PGothic" pitchFamily="34"/>
              <a:cs typeface="ＭＳ Ｐゴシック"/>
            </a:endParaRPr>
          </a:p>
        </p:txBody>
      </p:sp>
      <p:sp>
        <p:nvSpPr>
          <p:cNvPr id="3" name="Title Placeholder 1">
            <a:extLst>
              <a:ext uri="{FF2B5EF4-FFF2-40B4-BE49-F238E27FC236}">
                <a16:creationId xmlns:a16="http://schemas.microsoft.com/office/drawing/2014/main" id="{ACEBE1E8-10D2-3534-DBA5-198DF73C3E27}"/>
              </a:ext>
            </a:extLst>
          </p:cNvPr>
          <p:cNvSpPr txBox="1">
            <a:spLocks noGrp="1"/>
          </p:cNvSpPr>
          <p:nvPr>
            <p:ph type="title"/>
          </p:nvPr>
        </p:nvSpPr>
        <p:spPr>
          <a:xfrm>
            <a:off x="854579" y="90013"/>
            <a:ext cx="5241423" cy="596810"/>
          </a:xfrm>
          <a:prstGeom prst="rect">
            <a:avLst/>
          </a:prstGeom>
          <a:noFill/>
          <a:ln>
            <a:noFill/>
          </a:ln>
        </p:spPr>
        <p:txBody>
          <a:bodyPr vert="horz" wrap="square" lIns="91440" tIns="45720" rIns="91440" bIns="45720" anchor="ctr" anchorCtr="0" compatLnSpc="1">
            <a:noAutofit/>
          </a:bodyPr>
          <a:lstStyle/>
          <a:p>
            <a:pPr lvl="0"/>
            <a:r>
              <a:rPr lang="en-US"/>
              <a:t>Click to edit Master title style</a:t>
            </a:r>
          </a:p>
        </p:txBody>
      </p:sp>
      <p:sp>
        <p:nvSpPr>
          <p:cNvPr id="4" name="Text Placeholder 2">
            <a:extLst>
              <a:ext uri="{FF2B5EF4-FFF2-40B4-BE49-F238E27FC236}">
                <a16:creationId xmlns:a16="http://schemas.microsoft.com/office/drawing/2014/main" id="{8EA8A2A3-34C1-2D00-D3FB-54CCE3561A5F}"/>
              </a:ext>
            </a:extLst>
          </p:cNvPr>
          <p:cNvSpPr txBox="1">
            <a:spLocks noGrp="1"/>
          </p:cNvSpPr>
          <p:nvPr>
            <p:ph type="body" idx="1"/>
          </p:nvPr>
        </p:nvSpPr>
        <p:spPr>
          <a:xfrm>
            <a:off x="609603" y="1003307"/>
            <a:ext cx="10972800" cy="5122861"/>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
            <a:extLst>
              <a:ext uri="{FF2B5EF4-FFF2-40B4-BE49-F238E27FC236}">
                <a16:creationId xmlns:a16="http://schemas.microsoft.com/office/drawing/2014/main" id="{A0C07CB1-F355-3B23-AEDD-52AAAFD0C9EB}"/>
              </a:ext>
            </a:extLst>
          </p:cNvPr>
          <p:cNvSpPr txBox="1"/>
          <p:nvPr/>
        </p:nvSpPr>
        <p:spPr>
          <a:xfrm>
            <a:off x="10723598" y="6480745"/>
            <a:ext cx="1323703" cy="307777"/>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2132D4-3902-4A4F-ADA4-352DD2CD9C70}" type="slidenum">
              <a:t>‹#›</a:t>
            </a:fld>
            <a:endParaRPr lang="en-US" sz="1400" b="0" i="0" u="none" strike="noStrike" kern="1200" cap="none" spc="0" baseline="0">
              <a:solidFill>
                <a:srgbClr val="000000"/>
              </a:solidFill>
              <a:uFillTx/>
              <a:latin typeface="Arial"/>
              <a:cs typeface="Arial"/>
            </a:endParaRPr>
          </a:p>
        </p:txBody>
      </p:sp>
      <p:pic>
        <p:nvPicPr>
          <p:cNvPr id="6" name="Picture 7">
            <a:extLst>
              <a:ext uri="{FF2B5EF4-FFF2-40B4-BE49-F238E27FC236}">
                <a16:creationId xmlns:a16="http://schemas.microsoft.com/office/drawing/2014/main" id="{77E07CF2-48E6-8C39-2FA8-780C7C3D1B29}"/>
              </a:ext>
            </a:extLst>
          </p:cNvPr>
          <p:cNvPicPr>
            <a:picLocks noChangeAspect="1"/>
          </p:cNvPicPr>
          <p:nvPr/>
        </p:nvPicPr>
        <p:blipFill>
          <a:blip r:embed="rId29"/>
          <a:stretch>
            <a:fillRect/>
          </a:stretch>
        </p:blipFill>
        <p:spPr>
          <a:xfrm>
            <a:off x="11446907" y="42071"/>
            <a:ext cx="590007" cy="590007"/>
          </a:xfrm>
          <a:prstGeom prst="rect">
            <a:avLst/>
          </a:prstGeom>
          <a:noFill/>
          <a:ln cap="flat">
            <a:noFill/>
          </a:ln>
        </p:spPr>
      </p:pic>
      <p:pic>
        <p:nvPicPr>
          <p:cNvPr id="7" name="Picture 2">
            <a:extLst>
              <a:ext uri="{FF2B5EF4-FFF2-40B4-BE49-F238E27FC236}">
                <a16:creationId xmlns:a16="http://schemas.microsoft.com/office/drawing/2014/main" id="{E10F1E6A-C16F-9F4E-A27D-AC13E70375F6}"/>
              </a:ext>
            </a:extLst>
          </p:cNvPr>
          <p:cNvPicPr>
            <a:picLocks noChangeAspect="1"/>
          </p:cNvPicPr>
          <p:nvPr/>
        </p:nvPicPr>
        <p:blipFill>
          <a:blip r:embed="rId30"/>
          <a:stretch>
            <a:fillRect/>
          </a:stretch>
        </p:blipFill>
        <p:spPr>
          <a:xfrm>
            <a:off x="0" y="69274"/>
            <a:ext cx="699826" cy="579455"/>
          </a:xfrm>
          <a:prstGeom prst="rect">
            <a:avLst/>
          </a:prstGeom>
          <a:noFill/>
          <a:ln cap="flat">
            <a:noFill/>
          </a:ln>
        </p:spPr>
      </p:pic>
    </p:spTree>
    <p:extLst>
      <p:ext uri="{BB962C8B-B14F-4D97-AF65-F5344CB8AC3E}">
        <p14:creationId xmlns:p14="http://schemas.microsoft.com/office/powerpoint/2010/main" val="126068169"/>
      </p:ext>
    </p:extLst>
  </p:cSld>
  <p:clrMap bg1="lt1" tx1="dk1" bg2="lt2" tx2="dk2" accent1="accent1" accent2="accent2" accent3="accent3" accent4="accent4" accent5="accent5" accent6="accent6" hlink="hlink" folHlink="folHlink"/>
  <p:sldLayoutIdLst>
    <p:sldLayoutId id="2147484084" r:id="rId1"/>
    <p:sldLayoutId id="2147484085" r:id="rId2"/>
    <p:sldLayoutId id="2147484086" r:id="rId3"/>
    <p:sldLayoutId id="2147484087" r:id="rId4"/>
    <p:sldLayoutId id="2147484088" r:id="rId5"/>
    <p:sldLayoutId id="2147484089" r:id="rId6"/>
    <p:sldLayoutId id="2147484090" r:id="rId7"/>
    <p:sldLayoutId id="2147484091" r:id="rId8"/>
    <p:sldLayoutId id="2147484092" r:id="rId9"/>
    <p:sldLayoutId id="2147484093" r:id="rId10"/>
    <p:sldLayoutId id="2147484094" r:id="rId11"/>
    <p:sldLayoutId id="2147484095" r:id="rId12"/>
    <p:sldLayoutId id="2147484096" r:id="rId13"/>
    <p:sldLayoutId id="2147484097" r:id="rId14"/>
    <p:sldLayoutId id="2147484098" r:id="rId15"/>
    <p:sldLayoutId id="2147484100" r:id="rId16"/>
    <p:sldLayoutId id="2147484101" r:id="rId17"/>
    <p:sldLayoutId id="2147484102" r:id="rId18"/>
    <p:sldLayoutId id="2147484104" r:id="rId19"/>
    <p:sldLayoutId id="2147484105" r:id="rId20"/>
    <p:sldLayoutId id="2147484106" r:id="rId21"/>
    <p:sldLayoutId id="2147484107" r:id="rId22"/>
    <p:sldLayoutId id="2147484109" r:id="rId23"/>
    <p:sldLayoutId id="2147484110" r:id="rId24"/>
    <p:sldLayoutId id="2147484111" r:id="rId25"/>
    <p:sldLayoutId id="2147484112" r:id="rId26"/>
    <p:sldLayoutId id="2147484113" r:id="rId27"/>
  </p:sldLayoutIdLst>
  <p:txStyles>
    <p:titleStyle>
      <a:lvl1pPr marL="0" marR="0" lvl="0" indent="0" algn="l" defTabSz="457200" rtl="0" fontAlgn="auto" hangingPunct="0">
        <a:lnSpc>
          <a:spcPct val="100000"/>
        </a:lnSpc>
        <a:spcBef>
          <a:spcPts val="0"/>
        </a:spcBef>
        <a:spcAft>
          <a:spcPts val="0"/>
        </a:spcAft>
        <a:buNone/>
        <a:tabLst/>
        <a:defRPr lang="en-US" sz="2400" b="1" i="0" u="none" strike="noStrike" kern="1200" cap="none" spc="0" baseline="0">
          <a:solidFill>
            <a:srgbClr val="FFFFFF"/>
          </a:solidFill>
          <a:uFillTx/>
          <a:latin typeface="Arial"/>
          <a:ea typeface="ヒラギノ角ゴ Pro W3"/>
          <a:cs typeface="Arial"/>
        </a:defRPr>
      </a:lvl1pPr>
    </p:titleStyle>
    <p:bodyStyle>
      <a:lvl1pPr marL="177795" marR="0" lvl="0" indent="-177795" algn="l" defTabSz="457200" rtl="0" fontAlgn="auto" hangingPunct="0">
        <a:lnSpc>
          <a:spcPct val="100000"/>
        </a:lnSpc>
        <a:spcBef>
          <a:spcPts val="0"/>
        </a:spcBef>
        <a:spcAft>
          <a:spcPts val="600"/>
        </a:spcAft>
        <a:buSzPct val="100000"/>
        <a:buFont typeface="Arial"/>
        <a:buChar char="•"/>
        <a:tabLst/>
        <a:defRPr lang="en-US" sz="2000" b="1" i="0" u="none" strike="noStrike" kern="1200" cap="none" spc="0" baseline="0">
          <a:solidFill>
            <a:srgbClr val="000000"/>
          </a:solidFill>
          <a:uFillTx/>
          <a:latin typeface="Arial"/>
          <a:ea typeface="ヒラギノ角ゴ Pro W3"/>
          <a:cs typeface="Arial"/>
        </a:defRPr>
      </a:lvl1pPr>
      <a:lvl2pPr marL="685800" marR="0" lvl="1" indent="-228600" algn="l" defTabSz="457200" rtl="0" fontAlgn="auto" hangingPunct="0">
        <a:lnSpc>
          <a:spcPct val="100000"/>
        </a:lnSpc>
        <a:spcBef>
          <a:spcPts val="0"/>
        </a:spcBef>
        <a:spcAft>
          <a:spcPts val="600"/>
        </a:spcAft>
        <a:buSzPct val="100000"/>
        <a:buFont typeface="Arial"/>
        <a:buChar char="–"/>
        <a:tabLst/>
        <a:defRPr lang="en-US" sz="1800" b="0" i="0" u="none" strike="noStrike" kern="1200" cap="none" spc="0" baseline="0">
          <a:solidFill>
            <a:srgbClr val="000000"/>
          </a:solidFill>
          <a:uFillTx/>
          <a:latin typeface="Arial"/>
          <a:ea typeface="ヒラギノ角ゴ Pro W3"/>
          <a:cs typeface="Arial"/>
        </a:defRPr>
      </a:lvl2pPr>
      <a:lvl3pPr marL="1085850" marR="0" lvl="2" indent="-171450" algn="l" defTabSz="457200" rtl="0" fontAlgn="auto" hangingPunct="0">
        <a:lnSpc>
          <a:spcPct val="100000"/>
        </a:lnSpc>
        <a:spcBef>
          <a:spcPts val="0"/>
        </a:spcBef>
        <a:spcAft>
          <a:spcPts val="600"/>
        </a:spcAft>
        <a:buSzPct val="100000"/>
        <a:buFont typeface="Courier New" pitchFamily="49"/>
        <a:buChar char="o"/>
        <a:tabLst/>
        <a:defRPr lang="en-US" sz="1800" b="0" i="0" u="none" strike="noStrike" kern="1200" cap="none" spc="0" baseline="0">
          <a:solidFill>
            <a:srgbClr val="000000"/>
          </a:solidFill>
          <a:uFillTx/>
          <a:latin typeface="Arial"/>
          <a:ea typeface="ヒラギノ角ゴ Pro W3"/>
          <a:cs typeface="Arial"/>
        </a:defRPr>
      </a:lvl3pPr>
      <a:lvl4pPr marL="1600200" marR="0" lvl="3" indent="-228600" algn="l" defTabSz="457200" rtl="0" fontAlgn="auto" hangingPunct="0">
        <a:lnSpc>
          <a:spcPct val="100000"/>
        </a:lnSpc>
        <a:spcBef>
          <a:spcPts val="0"/>
        </a:spcBef>
        <a:spcAft>
          <a:spcPts val="600"/>
        </a:spcAft>
        <a:buSzPct val="100000"/>
        <a:buFont typeface="Arial"/>
        <a:buChar char="–"/>
        <a:tabLst/>
        <a:defRPr lang="en-US" sz="1800" b="0" i="0" u="none" strike="noStrike" kern="1200" cap="none" spc="0" baseline="0">
          <a:solidFill>
            <a:srgbClr val="000000"/>
          </a:solidFill>
          <a:uFillTx/>
          <a:latin typeface="Arial"/>
          <a:ea typeface="ヒラギノ角ゴ Pro W3"/>
          <a:cs typeface="Arial"/>
        </a:defRPr>
      </a:lvl4pPr>
      <a:lvl5pPr marL="2057400" marR="0" lvl="4" indent="-228600" algn="l" defTabSz="457200" rtl="0" fontAlgn="auto" hangingPunct="0">
        <a:lnSpc>
          <a:spcPct val="100000"/>
        </a:lnSpc>
        <a:spcBef>
          <a:spcPts val="0"/>
        </a:spcBef>
        <a:spcAft>
          <a:spcPts val="600"/>
        </a:spcAft>
        <a:buSzPct val="100000"/>
        <a:buFont typeface="Arial"/>
        <a:buChar char="»"/>
        <a:tabLst/>
        <a:defRPr lang="en-US" sz="1800" b="0" i="0" u="none" strike="noStrike" kern="1200" cap="none" spc="0" baseline="0">
          <a:solidFill>
            <a:srgbClr val="000000"/>
          </a:solidFill>
          <a:uFillTx/>
          <a:latin typeface="Arial"/>
          <a:ea typeface="ヒラギノ角ゴ Pro W3"/>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hemeOverride" Target="../theme/themeOverride1.xml"/><Relationship Id="rId5" Type="http://schemas.openxmlformats.org/officeDocument/2006/relationships/hyperlink" Target="https://ntrs.nasa.gov/citations/20210018053" TargetMode="External"/><Relationship Id="rId4" Type="http://schemas.openxmlformats.org/officeDocument/2006/relationships/hyperlink" Target="https://standards.nasa.gov/standard/NASA/NASA-STD-3001-VOL-2?check_logged_in=1"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techport.nasa.gov/framework"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s://www.nasa.gov/spacetechpriorities/" TargetMode="External"/><Relationship Id="rId4" Type="http://schemas.openxmlformats.org/officeDocument/2006/relationships/hyperlink" Target="https://www.nasa.gov/moontomarsarchitecture/"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0.xml"/><Relationship Id="rId1" Type="http://schemas.openxmlformats.org/officeDocument/2006/relationships/themeOverride" Target="../theme/themeOverride2.xml"/></Relationships>
</file>

<file path=ppt/slides/_rels/slide7.xml.rels><?xml version="1.0" encoding="UTF-8" standalone="yes"?>
<Relationships xmlns="http://schemas.openxmlformats.org/package/2006/relationships"><Relationship Id="rId8" Type="http://schemas.openxmlformats.org/officeDocument/2006/relationships/hyperlink" Target="https://software.nasa.gov/software/MSC-27550-1" TargetMode="External"/><Relationship Id="rId3" Type="http://schemas.openxmlformats.org/officeDocument/2006/relationships/image" Target="../media/image12.png"/><Relationship Id="rId7" Type="http://schemas.openxmlformats.org/officeDocument/2006/relationships/hyperlink" Target="https://ntrs.nasa.gov/citations/20230013570"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hyperlink" Target="https://ntrs.nasa.gov/citations/20230010220" TargetMode="External"/><Relationship Id="rId5" Type="http://schemas.openxmlformats.org/officeDocument/2006/relationships/hyperlink" Target="https://science.nasa.gov/lunar-science/clps-deliveries/19d-firefly-aerospace/" TargetMode="External"/><Relationship Id="rId4" Type="http://schemas.openxmlformats.org/officeDocument/2006/relationships/image" Target="../media/image13.svg"/><Relationship Id="rId9" Type="http://schemas.openxmlformats.org/officeDocument/2006/relationships/hyperlink" Target="https://www.nasa.gov/sbir_sttr/phase-i/"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9.xml"/><Relationship Id="rId1" Type="http://schemas.openxmlformats.org/officeDocument/2006/relationships/themeOverride" Target="../theme/themeOverride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themeOverride" Target="../theme/themeOverride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5.xml"/></Relationships>
</file>

<file path=ppt/slides/_rels/slide11.xml.rels><?xml version="1.0" encoding="UTF-8" standalone="yes"?>
<Relationships xmlns="http://schemas.openxmlformats.org/package/2006/relationships"><Relationship Id="rId3" Type="http://schemas.openxmlformats.org/officeDocument/2006/relationships/hyperlink" Target="https://techport.nasa.gov/view/32946"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hyperlink" Target="https://nasa.sharepoint.com/:p:/r/teams/ECLSS-CHPSCLT/ECLSSCHP%20SCLT%20NASAwide%20Documents/ECLSS-CHP%20SCLT%20Technology%20Roadmaps/ECLSS-CHP%20SCLT%20Technology%20Roadmaps%20-%20Rev%202022.0.pptx?d=w8328c344c0734e08b32e820fe67bc379&amp;csf=1&amp;web=1&amp;e=kXBU5k" TargetMode="External"/><Relationship Id="rId4" Type="http://schemas.openxmlformats.org/officeDocument/2006/relationships/hyperlink" Target="https://techport.nasa.gov/view/117438"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themeOverride" Target="../theme/themeOverride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xml"/><Relationship Id="rId1" Type="http://schemas.openxmlformats.org/officeDocument/2006/relationships/themeOverride" Target="../theme/themeOverride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0.xml"/><Relationship Id="rId5" Type="http://schemas.openxmlformats.org/officeDocument/2006/relationships/image" Target="../media/image14.jpeg"/><Relationship Id="rId4" Type="http://schemas.openxmlformats.org/officeDocument/2006/relationships/image" Target="../media/image13.svg"/></Relationships>
</file>

<file path=ppt/slides/_rels/slide20.xml.rels><?xml version="1.0" encoding="UTF-8" standalone="yes"?>
<Relationships xmlns="http://schemas.openxmlformats.org/package/2006/relationships"><Relationship Id="rId2" Type="http://schemas.openxmlformats.org/officeDocument/2006/relationships/hyperlink" Target="https://www.nasa.gov/sites/default/files/atoms/files/m2m_strategy_and_objectives_development.pdf" TargetMode="External"/><Relationship Id="rId1" Type="http://schemas.openxmlformats.org/officeDocument/2006/relationships/slideLayout" Target="../slideLayouts/slideLayout10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4E50C5-BAFB-6140-B985-5E66C1860E1C}"/>
              </a:ext>
            </a:extLst>
          </p:cNvPr>
          <p:cNvSpPr>
            <a:spLocks noGrp="1"/>
          </p:cNvSpPr>
          <p:nvPr>
            <p:ph type="title" idx="4294967295"/>
          </p:nvPr>
        </p:nvSpPr>
        <p:spPr>
          <a:xfrm>
            <a:off x="2570480" y="681187"/>
            <a:ext cx="9621520" cy="1568941"/>
          </a:xfrm>
          <a:prstGeom prst="rect">
            <a:avLst/>
          </a:prstGeom>
        </p:spPr>
        <p:txBody>
          <a:bodyPr/>
          <a:lstStyle/>
          <a:p>
            <a:pPr algn="r"/>
            <a:r>
              <a:rPr lang="en-US" sz="3600" b="1" dirty="0">
                <a:solidFill>
                  <a:schemeClr val="bg1"/>
                </a:solidFill>
              </a:rPr>
              <a:t>Informatics and Decision Support Technology Roadmap</a:t>
            </a:r>
            <a:br>
              <a:rPr lang="en-US" sz="3600" b="1" dirty="0">
                <a:solidFill>
                  <a:schemeClr val="bg1"/>
                </a:solidFill>
              </a:rPr>
            </a:br>
            <a:br>
              <a:rPr lang="en-US" sz="700" b="1" dirty="0">
                <a:solidFill>
                  <a:schemeClr val="bg1"/>
                </a:solidFill>
              </a:rPr>
            </a:br>
            <a:r>
              <a:rPr lang="en-US" b="1" dirty="0">
                <a:solidFill>
                  <a:schemeClr val="bg1"/>
                </a:solidFill>
              </a:rPr>
              <a:t>IEEE SMC-IT/SCC 2025</a:t>
            </a:r>
            <a:br>
              <a:rPr lang="en-US" b="0" i="0" dirty="0">
                <a:solidFill>
                  <a:srgbClr val="1F1F1F"/>
                </a:solidFill>
                <a:effectLst/>
                <a:latin typeface="Roboto" panose="02000000000000000000" pitchFamily="2" charset="0"/>
              </a:rPr>
            </a:br>
            <a:endParaRPr lang="en-US" sz="2800" b="1" strike="sngStrike" dirty="0">
              <a:solidFill>
                <a:srgbClr val="FF0000"/>
              </a:solidFill>
            </a:endParaRPr>
          </a:p>
        </p:txBody>
      </p:sp>
      <p:sp>
        <p:nvSpPr>
          <p:cNvPr id="8" name="Rectangle 7">
            <a:extLst>
              <a:ext uri="{FF2B5EF4-FFF2-40B4-BE49-F238E27FC236}">
                <a16:creationId xmlns:a16="http://schemas.microsoft.com/office/drawing/2014/main" id="{E023B95A-3F1D-4C09-9E0D-A528E07CC852}"/>
              </a:ext>
            </a:extLst>
          </p:cNvPr>
          <p:cNvSpPr/>
          <p:nvPr/>
        </p:nvSpPr>
        <p:spPr>
          <a:xfrm>
            <a:off x="7232518" y="2416314"/>
            <a:ext cx="4746171" cy="400110"/>
          </a:xfrm>
          <a:prstGeom prst="rect">
            <a:avLst/>
          </a:prstGeom>
        </p:spPr>
        <p:txBody>
          <a:bodyPr wrap="square">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dirty="0">
                <a:solidFill>
                  <a:schemeClr val="bg1">
                    <a:lumMod val="95000"/>
                  </a:schemeClr>
                </a:solidFill>
                <a:latin typeface="Garamond" pitchFamily="18"/>
              </a:rPr>
              <a:t>NASA </a:t>
            </a:r>
            <a:r>
              <a:rPr lang="en-US" sz="2000" b="0" i="0" u="none" strike="noStrike" kern="1200" cap="none" spc="0" baseline="0" dirty="0">
                <a:solidFill>
                  <a:schemeClr val="bg1">
                    <a:lumMod val="95000"/>
                  </a:schemeClr>
                </a:solidFill>
                <a:uFillTx/>
                <a:latin typeface="Garamond" pitchFamily="18"/>
              </a:rPr>
              <a:t>JSC/Geraldo Cisneros</a:t>
            </a:r>
          </a:p>
        </p:txBody>
      </p:sp>
      <p:sp>
        <p:nvSpPr>
          <p:cNvPr id="2" name="TextBox 6">
            <a:extLst>
              <a:ext uri="{FF2B5EF4-FFF2-40B4-BE49-F238E27FC236}">
                <a16:creationId xmlns:a16="http://schemas.microsoft.com/office/drawing/2014/main" id="{9A3CF15F-CD2A-838F-D991-9025CDE1D8CC}"/>
              </a:ext>
            </a:extLst>
          </p:cNvPr>
          <p:cNvSpPr txBox="1"/>
          <p:nvPr/>
        </p:nvSpPr>
        <p:spPr>
          <a:xfrm>
            <a:off x="273023" y="4808100"/>
            <a:ext cx="3719857" cy="938719"/>
          </a:xfrm>
          <a:prstGeom prst="rect">
            <a:avLst/>
          </a:prstGeom>
          <a:noFill/>
          <a:ln w="9528" cap="flat">
            <a:solidFill>
              <a:srgbClr val="FFFF00"/>
            </a:solidFill>
            <a:prstDash val="solid"/>
            <a:miter/>
          </a:ln>
        </p:spPr>
        <p:txBody>
          <a:bodyPr vert="horz" wrap="square" lIns="91440" tIns="45720" rIns="91440" bIns="45720" anchor="t" anchorCtr="0" compatLnSpc="1">
            <a:spAutoFit/>
          </a:bodyPr>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0" i="0" u="none" strike="noStrike" kern="1200" cap="none" spc="0" baseline="0" dirty="0">
                <a:solidFill>
                  <a:srgbClr val="FFFF00"/>
                </a:solidFill>
                <a:uFillTx/>
                <a:latin typeface="-apple-system"/>
              </a:rPr>
              <a:t>This document has been reviewed for Proprietary, CUI, and Export Control (ITAR/EAR) and has been determined to be non-sensitive. It has been approved for public release via the NASA Scientific and Technical Information (STI) Process DAA #20250001045</a:t>
            </a:r>
            <a:endParaRPr lang="en-US" sz="1100" b="0" i="0" u="none" strike="noStrike" kern="1200" cap="none" spc="0" baseline="0" dirty="0">
              <a:solidFill>
                <a:srgbClr val="FFFF00"/>
              </a:solidFill>
              <a:uFillTx/>
              <a:latin typeface="Calibri"/>
            </a:endParaRPr>
          </a:p>
        </p:txBody>
      </p:sp>
    </p:spTree>
    <p:extLst>
      <p:ext uri="{BB962C8B-B14F-4D97-AF65-F5344CB8AC3E}">
        <p14:creationId xmlns:p14="http://schemas.microsoft.com/office/powerpoint/2010/main" val="3006626177"/>
      </p:ext>
    </p:extLst>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E9809A-E213-4E8B-9940-742D173C1DE7}"/>
              </a:ext>
            </a:extLst>
          </p:cNvPr>
          <p:cNvSpPr>
            <a:spLocks noGrp="1"/>
          </p:cNvSpPr>
          <p:nvPr>
            <p:ph type="title"/>
          </p:nvPr>
        </p:nvSpPr>
        <p:spPr>
          <a:xfrm>
            <a:off x="854577" y="104090"/>
            <a:ext cx="9346697" cy="596815"/>
          </a:xfrm>
        </p:spPr>
        <p:txBody>
          <a:bodyPr/>
          <a:lstStyle/>
          <a:p>
            <a:r>
              <a:rPr lang="en-US" dirty="0"/>
              <a:t>Informatics &amp; Decision Support Roadmap Purpose &amp; Scope</a:t>
            </a:r>
          </a:p>
        </p:txBody>
      </p:sp>
      <p:sp>
        <p:nvSpPr>
          <p:cNvPr id="5" name="Content Placeholder 4">
            <a:extLst>
              <a:ext uri="{FF2B5EF4-FFF2-40B4-BE49-F238E27FC236}">
                <a16:creationId xmlns:a16="http://schemas.microsoft.com/office/drawing/2014/main" id="{4D71FDF5-AA20-443E-A7C9-CB53DAE935BD}"/>
              </a:ext>
            </a:extLst>
          </p:cNvPr>
          <p:cNvSpPr>
            <a:spLocks noGrp="1"/>
          </p:cNvSpPr>
          <p:nvPr>
            <p:ph idx="1"/>
          </p:nvPr>
        </p:nvSpPr>
        <p:spPr>
          <a:xfrm>
            <a:off x="160868" y="630621"/>
            <a:ext cx="11870264" cy="6010400"/>
          </a:xfrm>
        </p:spPr>
        <p:txBody>
          <a:bodyPr/>
          <a:lstStyle/>
          <a:p>
            <a:pPr marL="0" indent="0">
              <a:buNone/>
            </a:pPr>
            <a:r>
              <a:rPr lang="en-US" sz="1600" u="sng" noProof="0" dirty="0">
                <a:solidFill>
                  <a:schemeClr val="bg1"/>
                </a:solidFill>
              </a:rPr>
              <a:t>Purpose</a:t>
            </a:r>
          </a:p>
          <a:p>
            <a:r>
              <a:rPr lang="en-US" sz="1400" b="0" dirty="0">
                <a:solidFill>
                  <a:schemeClr val="bg1"/>
                </a:solidFill>
              </a:rPr>
              <a:t>Identify shortfalls/gaps, shortfall/gap closure strategies, and candidate investments to mature Informatics and Decision Support technologies in support of M2M Program risk mitigation activities, enable and enhance crew insight to system performance, decision making, and computer-human interaction.  </a:t>
            </a:r>
          </a:p>
          <a:p>
            <a:r>
              <a:rPr lang="en-US" sz="1400" b="0" dirty="0">
                <a:solidFill>
                  <a:schemeClr val="bg1"/>
                </a:solidFill>
              </a:rPr>
              <a:t>In this first publication, scope of the Informatics and Decision Support Roadmap is limited to Deep Space Crew Displays and Audio Systems. Future publications will expand scope to other capabilities.</a:t>
            </a:r>
            <a:endParaRPr lang="en-US" sz="1400" b="0" i="1" strike="sngStrike" dirty="0">
              <a:solidFill>
                <a:schemeClr val="bg1"/>
              </a:solidFill>
            </a:endParaRPr>
          </a:p>
          <a:p>
            <a:pPr marL="0" indent="0">
              <a:buNone/>
            </a:pPr>
            <a:endParaRPr lang="en-US" sz="700" u="sng" noProof="0" dirty="0">
              <a:solidFill>
                <a:schemeClr val="bg1"/>
              </a:solidFill>
            </a:endParaRPr>
          </a:p>
          <a:p>
            <a:pPr marL="0" indent="0">
              <a:buNone/>
            </a:pPr>
            <a:r>
              <a:rPr lang="en-US" sz="1600" u="sng" noProof="0" dirty="0">
                <a:solidFill>
                  <a:schemeClr val="bg1"/>
                </a:solidFill>
              </a:rPr>
              <a:t>Scope</a:t>
            </a:r>
            <a:endParaRPr lang="en-US" sz="1400" u="sng" noProof="0" dirty="0">
              <a:solidFill>
                <a:schemeClr val="bg1"/>
              </a:solidFill>
            </a:endParaRPr>
          </a:p>
          <a:p>
            <a:r>
              <a:rPr lang="en-US" sz="1400" noProof="0" dirty="0">
                <a:solidFill>
                  <a:schemeClr val="bg1"/>
                </a:solidFill>
              </a:rPr>
              <a:t>Deep Space Crew Displays</a:t>
            </a:r>
            <a:endParaRPr lang="en-US" sz="1400" noProof="0" dirty="0">
              <a:solidFill>
                <a:srgbClr val="FF0000"/>
              </a:solidFill>
            </a:endParaRPr>
          </a:p>
          <a:p>
            <a:pPr lvl="1"/>
            <a:r>
              <a:rPr lang="en-US" sz="1200" dirty="0">
                <a:solidFill>
                  <a:schemeClr val="bg1"/>
                </a:solidFill>
              </a:rPr>
              <a:t>Develop high availability radiation-tolerant display systems capable of withstanding the harsh radiation environment of deep space and meeting the needs of various systems with differing use cases and requirements.</a:t>
            </a:r>
          </a:p>
          <a:p>
            <a:pPr lvl="1"/>
            <a:r>
              <a:rPr lang="en-US" sz="1200" dirty="0">
                <a:solidFill>
                  <a:schemeClr val="bg1"/>
                </a:solidFill>
              </a:rPr>
              <a:t>Implement a radiation-tolerant graphics processing architectures that feature radiation tolerant by design components and single event fault interrupt mitigation software and middleware</a:t>
            </a:r>
          </a:p>
          <a:p>
            <a:pPr lvl="1"/>
            <a:r>
              <a:rPr lang="en-US" sz="1200" dirty="0">
                <a:solidFill>
                  <a:prstClr val="white"/>
                </a:solidFill>
              </a:rPr>
              <a:t>Evaluate and characterize the display and optics trade space to better understand and catalog their capabilities and benefits as they pertain to human spaceflight</a:t>
            </a:r>
          </a:p>
          <a:p>
            <a:pPr lvl="1"/>
            <a:r>
              <a:rPr lang="en-US" sz="1200" dirty="0">
                <a:solidFill>
                  <a:prstClr val="white"/>
                </a:solidFill>
              </a:rPr>
              <a:t>NASA-STD-3001 Vol 2, Human Factors, Habitability, and Environmental Health,  specifies visual display parameters for spacecraft displays:</a:t>
            </a:r>
            <a:r>
              <a:rPr lang="en-US" sz="1200" dirty="0">
                <a:solidFill>
                  <a:schemeClr val="accent1">
                    <a:lumMod val="40000"/>
                    <a:lumOff val="60000"/>
                  </a:schemeClr>
                </a:solidFill>
              </a:rPr>
              <a:t> </a:t>
            </a:r>
            <a:r>
              <a:rPr lang="en-US" sz="1200" dirty="0">
                <a:solidFill>
                  <a:srgbClr val="00B0F0"/>
                </a:solidFill>
                <a:hlinkClick r:id="rId4">
                  <a:extLst>
                    <a:ext uri="{A12FA001-AC4F-418D-AE19-62706E023703}">
                      <ahyp:hlinkClr xmlns:ahyp="http://schemas.microsoft.com/office/drawing/2018/hyperlinkcolor" val="tx"/>
                    </a:ext>
                  </a:extLst>
                </a:hlinkClick>
              </a:rPr>
              <a:t>NASA-STD-3001 Vol 2</a:t>
            </a:r>
            <a:endParaRPr lang="en-US" sz="1200" dirty="0">
              <a:solidFill>
                <a:srgbClr val="00B0F0"/>
              </a:solidFill>
            </a:endParaRPr>
          </a:p>
          <a:p>
            <a:pPr lvl="1"/>
            <a:r>
              <a:rPr lang="en-US" sz="1200" dirty="0">
                <a:solidFill>
                  <a:schemeClr val="bg1"/>
                </a:solidFill>
              </a:rPr>
              <a:t>Avionics Radiation Hardness Assurance (RHA) Guidelines, specifies current state of NASA’s RHA best practices: </a:t>
            </a:r>
            <a:r>
              <a:rPr lang="en-US" sz="1200" dirty="0">
                <a:solidFill>
                  <a:srgbClr val="00B0F0"/>
                </a:solidFill>
                <a:hlinkClick r:id="rId5">
                  <a:extLst>
                    <a:ext uri="{A12FA001-AC4F-418D-AE19-62706E023703}">
                      <ahyp:hlinkClr xmlns:ahyp="http://schemas.microsoft.com/office/drawing/2018/hyperlinkcolor" val="tx"/>
                    </a:ext>
                  </a:extLst>
                </a:hlinkClick>
              </a:rPr>
              <a:t>Avionics Radiation Hardness Assurance (RHA) Guidelines</a:t>
            </a:r>
            <a:endParaRPr lang="en-US" sz="1200" i="1" dirty="0">
              <a:solidFill>
                <a:srgbClr val="00B0F0"/>
              </a:solidFill>
            </a:endParaRPr>
          </a:p>
          <a:p>
            <a:r>
              <a:rPr lang="en-US" sz="1400" dirty="0">
                <a:solidFill>
                  <a:schemeClr val="bg1"/>
                </a:solidFill>
              </a:rPr>
              <a:t>Deep Space Audio Systems</a:t>
            </a:r>
          </a:p>
          <a:p>
            <a:pPr lvl="1"/>
            <a:r>
              <a:rPr lang="en-US" sz="1200" dirty="0">
                <a:solidFill>
                  <a:schemeClr val="bg1"/>
                </a:solidFill>
              </a:rPr>
              <a:t>Develop robust audio processing hardware capable of withstanding high-radiation environments and ensuring consistent and reliable audio performance in space.</a:t>
            </a:r>
          </a:p>
          <a:p>
            <a:pPr lvl="1"/>
            <a:r>
              <a:rPr lang="en-US" sz="1200" dirty="0">
                <a:solidFill>
                  <a:schemeClr val="bg1"/>
                </a:solidFill>
              </a:rPr>
              <a:t>Implement advanced voice control systems and Speech-To-Text (STT) technology for seamless communication between crew members and ground control, enhancing operational efficiency and preserving communication records.</a:t>
            </a:r>
          </a:p>
          <a:p>
            <a:pPr lvl="1"/>
            <a:r>
              <a:rPr lang="en-US" sz="1200" dirty="0">
                <a:solidFill>
                  <a:schemeClr val="bg1"/>
                </a:solidFill>
              </a:rPr>
              <a:t>Design and deploy intuitive audio interface devices tailored for space environments, providing clear and effective communication tools for crew members during missions.</a:t>
            </a:r>
          </a:p>
        </p:txBody>
      </p:sp>
      <p:sp>
        <p:nvSpPr>
          <p:cNvPr id="7" name="Slide Number Placeholder 1">
            <a:extLst>
              <a:ext uri="{FF2B5EF4-FFF2-40B4-BE49-F238E27FC236}">
                <a16:creationId xmlns:a16="http://schemas.microsoft.com/office/drawing/2014/main" id="{58E8F3DC-A405-B5B7-0943-BAF91E636FA0}"/>
              </a:ext>
            </a:extLst>
          </p:cNvPr>
          <p:cNvSpPr txBox="1">
            <a:spLocks/>
          </p:cNvSpPr>
          <p:nvPr/>
        </p:nvSpPr>
        <p:spPr>
          <a:xfrm>
            <a:off x="11437421" y="6474382"/>
            <a:ext cx="743942"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587C384-89D6-8141-B091-9776852F31EF}" type="slidenum">
              <a:rPr lang="en-US" altLang="x-none" sz="1600" smtClean="0">
                <a:solidFill>
                  <a:schemeClr val="bg1"/>
                </a:solidFill>
              </a:rPr>
              <a:pPr algn="r"/>
              <a:t>2</a:t>
            </a:fld>
            <a:endParaRPr lang="en-US" altLang="x-none" sz="1600" dirty="0">
              <a:solidFill>
                <a:schemeClr val="bg1"/>
              </a:solidFill>
            </a:endParaRPr>
          </a:p>
        </p:txBody>
      </p:sp>
    </p:spTree>
    <p:extLst>
      <p:ext uri="{BB962C8B-B14F-4D97-AF65-F5344CB8AC3E}">
        <p14:creationId xmlns:p14="http://schemas.microsoft.com/office/powerpoint/2010/main" val="1877503863"/>
      </p:ext>
    </p:extLst>
  </p:cSld>
  <p:clrMapOvr>
    <a:overrideClrMapping bg1="lt1" tx1="dk1" bg2="lt2" tx2="dk2" accent1="accent1" accent2="accent2" accent3="accent3" accent4="accent4" accent5="accent5" accent6="accent6" hlink="hlink" folHlink="folHlink"/>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17BB5E-46F8-461D-BC7F-9DF2BCA74C87}"/>
              </a:ext>
            </a:extLst>
          </p:cNvPr>
          <p:cNvSpPr>
            <a:spLocks noGrp="1"/>
          </p:cNvSpPr>
          <p:nvPr>
            <p:ph type="sldNum" sz="quarter" idx="10"/>
          </p:nvPr>
        </p:nvSpPr>
        <p:spPr/>
        <p:txBody>
          <a:bodyPr/>
          <a:lstStyle/>
          <a:p>
            <a:pPr lvl="0"/>
            <a:r>
              <a:rPr lang="en-US" altLang="x-none" noProof="0" dirty="0"/>
              <a:t>]</a:t>
            </a:r>
          </a:p>
        </p:txBody>
      </p:sp>
      <p:sp>
        <p:nvSpPr>
          <p:cNvPr id="6" name="TextBox 5">
            <a:extLst>
              <a:ext uri="{FF2B5EF4-FFF2-40B4-BE49-F238E27FC236}">
                <a16:creationId xmlns:a16="http://schemas.microsoft.com/office/drawing/2014/main" id="{0ABD970A-AC7F-40E5-B64C-A387A7B0F20A}"/>
              </a:ext>
            </a:extLst>
          </p:cNvPr>
          <p:cNvSpPr txBox="1"/>
          <p:nvPr/>
        </p:nvSpPr>
        <p:spPr>
          <a:xfrm>
            <a:off x="764656" y="262835"/>
            <a:ext cx="992874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Priorities for </a:t>
            </a:r>
            <a:r>
              <a:rPr lang="en-US" sz="2400" b="1" dirty="0">
                <a:solidFill>
                  <a:prstClr val="white"/>
                </a:solidFill>
                <a:latin typeface="Arial" panose="020B0604020202020204" pitchFamily="34" charset="0"/>
                <a:cs typeface="Arial" panose="020B0604020202020204" pitchFamily="34" charset="0"/>
              </a:rPr>
              <a:t>Informatics &amp; Decision Support</a:t>
            </a:r>
            <a:endPar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Content Placeholder 2">
            <a:extLst>
              <a:ext uri="{FF2B5EF4-FFF2-40B4-BE49-F238E27FC236}">
                <a16:creationId xmlns:a16="http://schemas.microsoft.com/office/drawing/2014/main" id="{73DA8CD6-9564-47FD-BDD8-C1D894FA5564}"/>
              </a:ext>
            </a:extLst>
          </p:cNvPr>
          <p:cNvSpPr txBox="1">
            <a:spLocks/>
          </p:cNvSpPr>
          <p:nvPr/>
        </p:nvSpPr>
        <p:spPr>
          <a:xfrm>
            <a:off x="54774" y="1113107"/>
            <a:ext cx="12082451" cy="5527914"/>
          </a:xfrm>
          <a:prstGeom prst="rect">
            <a:avLst/>
          </a:prstGeom>
        </p:spPr>
        <p:txBody>
          <a:bodyPr>
            <a:normAutofit fontScale="92500" lnSpcReduction="10000"/>
          </a:bodyPr>
          <a:lst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8925" lvl="1" indent="-282575" defTabSz="914400" eaLnBrk="0" hangingPunct="0">
              <a:spcBef>
                <a:spcPct val="0"/>
              </a:spcBef>
              <a:spcAft>
                <a:spcPct val="0"/>
              </a:spcAft>
              <a:buFont typeface="Wingdings" panose="05000000000000000000" pitchFamily="2" charset="2"/>
              <a:buChar char="Ø"/>
              <a:defRPr/>
            </a:pPr>
            <a:r>
              <a:rPr kumimoji="0" lang="en-US" altLang="en-US" sz="21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a:rPr>
              <a:t>Develop, enable, and integrate advanced avionics &amp; informatics technologies for deep space exploration </a:t>
            </a:r>
            <a:endParaRPr lang="en-US" altLang="en-US" sz="2400" b="1" dirty="0">
              <a:solidFill>
                <a:schemeClr val="bg1"/>
              </a:solidFill>
              <a:latin typeface="Arial" panose="020B0604020202020204" pitchFamily="34" charset="0"/>
              <a:ea typeface="Times New Roman" panose="02020603050405020304" pitchFamily="18" charset="0"/>
            </a:endParaRPr>
          </a:p>
          <a:p>
            <a:pPr marL="463550" lvl="2" indent="0" defTabSz="914400" eaLnBrk="0" hangingPunct="0">
              <a:spcBef>
                <a:spcPct val="0"/>
              </a:spcBef>
              <a:spcAft>
                <a:spcPct val="0"/>
              </a:spcAft>
              <a:buNone/>
              <a:defRPr/>
            </a:pPr>
            <a:r>
              <a:rPr kumimoji="0" lang="en-US" altLang="en-US" b="1" i="1" u="none" strike="noStrike" kern="1200" cap="none" spc="0" normalizeH="0" baseline="0" noProof="0" dirty="0">
                <a:ln>
                  <a:noFill/>
                </a:ln>
                <a:solidFill>
                  <a:schemeClr val="bg1"/>
                </a:solidFill>
                <a:effectLst/>
                <a:uLnTx/>
                <a:uFillTx/>
                <a:latin typeface="Calibri"/>
                <a:ea typeface="ヒラギノ角ゴ Pro W3" charset="-128"/>
                <a:cs typeface="Arial"/>
              </a:rPr>
              <a:t>BENEFIT: Enhances the safety, efficiency, and success rate of deep space missions, ensuring precise information exchange and robust system operations in the challenging environment of deep space.</a:t>
            </a:r>
            <a:endParaRPr kumimoji="0" lang="en-US" altLang="en-US" sz="21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a:endParaRPr>
          </a:p>
          <a:p>
            <a:pPr marL="288925" lvl="1" indent="-282575" defTabSz="914400" eaLnBrk="0" hangingPunct="0">
              <a:spcBef>
                <a:spcPct val="0"/>
              </a:spcBef>
              <a:spcAft>
                <a:spcPct val="0"/>
              </a:spcAft>
              <a:buFont typeface="Wingdings" panose="05000000000000000000" pitchFamily="2" charset="2"/>
              <a:buChar char="Ø"/>
              <a:defRPr/>
            </a:pPr>
            <a:endParaRPr kumimoji="0" lang="en-US" altLang="en-US" sz="21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a:endParaRPr>
          </a:p>
          <a:p>
            <a:pPr marL="288925" lvl="1" indent="-282575" defTabSz="914400" eaLnBrk="0" hangingPunct="0">
              <a:spcBef>
                <a:spcPct val="0"/>
              </a:spcBef>
              <a:spcAft>
                <a:spcPct val="0"/>
              </a:spcAft>
              <a:buFont typeface="Wingdings" panose="05000000000000000000" pitchFamily="2" charset="2"/>
              <a:buChar char="Ø"/>
              <a:defRPr/>
            </a:pPr>
            <a:r>
              <a:rPr kumimoji="0" lang="en-US" altLang="en-US" sz="21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a:rPr>
              <a:t>Identify and integrate radiation mitigation technologies and strategies for informatics systems </a:t>
            </a:r>
            <a:endParaRPr lang="en-US" altLang="en-US" sz="2400" b="1" dirty="0">
              <a:solidFill>
                <a:schemeClr val="bg1"/>
              </a:solidFill>
              <a:latin typeface="Arial" panose="020B0604020202020204" pitchFamily="34" charset="0"/>
              <a:ea typeface="Times New Roman" panose="02020603050405020304" pitchFamily="18" charset="0"/>
            </a:endParaRPr>
          </a:p>
          <a:p>
            <a:pPr marL="463550" lvl="2" indent="0" defTabSz="914400" eaLnBrk="0" hangingPunct="0">
              <a:spcBef>
                <a:spcPct val="0"/>
              </a:spcBef>
              <a:spcAft>
                <a:spcPct val="0"/>
              </a:spcAft>
              <a:buNone/>
              <a:defRPr/>
            </a:pPr>
            <a:r>
              <a:rPr kumimoji="0" lang="en-US" altLang="en-US" b="1" i="1" u="none" strike="noStrike" kern="1200" cap="none" spc="0" normalizeH="0" baseline="0" noProof="0" dirty="0">
                <a:ln>
                  <a:noFill/>
                </a:ln>
                <a:solidFill>
                  <a:schemeClr val="bg1"/>
                </a:solidFill>
                <a:effectLst/>
                <a:uLnTx/>
                <a:uFillTx/>
                <a:latin typeface="Calibri"/>
                <a:ea typeface="ヒラギノ角ゴ Pro W3" charset="-128"/>
                <a:cs typeface="Arial"/>
              </a:rPr>
              <a:t>BENEFIT: Protects critical informatics systems from harmful space radiation, thereby ensuring the longevity and reliability of mission-critical data and communication systems, ultimately safeguarding mission integrity and crew health and safety.</a:t>
            </a:r>
            <a:endParaRPr kumimoji="0" lang="en-US" altLang="en-US" i="1" u="none" strike="noStrike" kern="1200" cap="none" spc="0" normalizeH="0" baseline="0" noProof="0" dirty="0">
              <a:ln>
                <a:noFill/>
              </a:ln>
              <a:solidFill>
                <a:schemeClr val="bg1"/>
              </a:solidFill>
              <a:effectLst/>
              <a:uLnTx/>
              <a:uFillTx/>
              <a:latin typeface="Calibri"/>
              <a:ea typeface="ヒラギノ角ゴ Pro W3" charset="-128"/>
              <a:cs typeface="Arial"/>
            </a:endParaRPr>
          </a:p>
          <a:p>
            <a:pPr marL="463550" lvl="2" indent="0" defTabSz="914400" eaLnBrk="0" hangingPunct="0">
              <a:spcBef>
                <a:spcPct val="0"/>
              </a:spcBef>
              <a:spcAft>
                <a:spcPct val="0"/>
              </a:spcAft>
              <a:buNone/>
              <a:defRPr/>
            </a:pPr>
            <a:endParaRPr kumimoji="0" lang="en-US" altLang="en-US" i="1" u="none" strike="noStrike" kern="1200" cap="none" spc="0" normalizeH="0" baseline="0" noProof="0" dirty="0">
              <a:ln>
                <a:noFill/>
              </a:ln>
              <a:solidFill>
                <a:schemeClr val="bg1"/>
              </a:solidFill>
              <a:effectLst/>
              <a:uLnTx/>
              <a:uFillTx/>
              <a:latin typeface="Calibri"/>
              <a:ea typeface="ヒラギノ角ゴ Pro W3" charset="-128"/>
              <a:cs typeface="Arial"/>
            </a:endParaRPr>
          </a:p>
          <a:p>
            <a:pPr marL="288925" lvl="1" indent="-282575" defTabSz="914400" eaLnBrk="0" hangingPunct="0">
              <a:spcBef>
                <a:spcPct val="0"/>
              </a:spcBef>
              <a:spcAft>
                <a:spcPct val="0"/>
              </a:spcAft>
              <a:buFont typeface="Wingdings" panose="05000000000000000000" pitchFamily="2" charset="2"/>
              <a:buChar char="Ø"/>
              <a:defRPr/>
            </a:pPr>
            <a:r>
              <a:rPr kumimoji="0" lang="en-US" altLang="en-US" sz="21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a:rPr>
              <a:t>Identify and </a:t>
            </a:r>
            <a:r>
              <a:rPr lang="en-US" altLang="en-US" sz="2100" b="1" dirty="0">
                <a:solidFill>
                  <a:schemeClr val="bg1"/>
                </a:solidFill>
                <a:latin typeface="Arial" panose="020B0604020202020204" pitchFamily="34" charset="0"/>
                <a:ea typeface="Times New Roman" panose="02020603050405020304" pitchFamily="18" charset="0"/>
              </a:rPr>
              <a:t>enable informatics technologies that promote crew autonomy and self reliance</a:t>
            </a:r>
            <a:r>
              <a:rPr kumimoji="0" lang="en-US" altLang="en-US" sz="21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a:rPr>
              <a:t> </a:t>
            </a:r>
            <a:endParaRPr lang="en-US" altLang="en-US" sz="2400" b="1" dirty="0">
              <a:solidFill>
                <a:schemeClr val="bg1"/>
              </a:solidFill>
              <a:latin typeface="Arial" panose="020B0604020202020204" pitchFamily="34" charset="0"/>
              <a:ea typeface="Times New Roman" panose="02020603050405020304" pitchFamily="18" charset="0"/>
            </a:endParaRPr>
          </a:p>
          <a:p>
            <a:pPr marL="463550" lvl="2" indent="0" defTabSz="914400" eaLnBrk="0" hangingPunct="0">
              <a:spcBef>
                <a:spcPct val="0"/>
              </a:spcBef>
              <a:spcAft>
                <a:spcPct val="0"/>
              </a:spcAft>
              <a:buNone/>
              <a:defRPr/>
            </a:pPr>
            <a:r>
              <a:rPr kumimoji="0" lang="en-US" altLang="en-US" b="1" i="1" u="none" strike="noStrike" kern="1200" cap="none" spc="0" normalizeH="0" baseline="0" noProof="0" dirty="0">
                <a:ln>
                  <a:noFill/>
                </a:ln>
                <a:solidFill>
                  <a:schemeClr val="bg1"/>
                </a:solidFill>
                <a:effectLst/>
                <a:uLnTx/>
                <a:uFillTx/>
                <a:latin typeface="Calibri"/>
                <a:ea typeface="ヒラギノ角ゴ Pro W3" charset="-128"/>
                <a:cs typeface="Arial"/>
              </a:rPr>
              <a:t>BENEFIT: Promotes reduced dependence on ground control, empowering astronauts to make informed decisions, manage unforeseen issues independently, and maintain mission continuity in real-time, which is vital for long-duration deep space missions.</a:t>
            </a:r>
            <a:endParaRPr kumimoji="0" lang="en-US" altLang="en-US" i="1" u="none" strike="noStrike" kern="1200" cap="none" spc="0" normalizeH="0" baseline="0" noProof="0" dirty="0">
              <a:ln>
                <a:noFill/>
              </a:ln>
              <a:solidFill>
                <a:schemeClr val="bg1"/>
              </a:solidFill>
              <a:effectLst/>
              <a:uLnTx/>
              <a:uFillTx/>
              <a:latin typeface="Calibri"/>
              <a:ea typeface="ヒラギノ角ゴ Pro W3" charset="-128"/>
              <a:cs typeface="Arial"/>
            </a:endParaRPr>
          </a:p>
          <a:p>
            <a:pPr marL="463550" lvl="2" indent="0" defTabSz="914400" eaLnBrk="0" hangingPunct="0">
              <a:spcBef>
                <a:spcPct val="0"/>
              </a:spcBef>
              <a:spcAft>
                <a:spcPct val="0"/>
              </a:spcAft>
              <a:buNone/>
              <a:defRPr/>
            </a:pPr>
            <a:endParaRPr lang="en-US" altLang="en-US" sz="2100" b="1" dirty="0">
              <a:solidFill>
                <a:schemeClr val="bg1"/>
              </a:solidFill>
              <a:latin typeface="Arial" panose="020B0604020202020204" pitchFamily="34" charset="0"/>
              <a:ea typeface="Times New Roman" panose="02020603050405020304" pitchFamily="18" charset="0"/>
            </a:endParaRPr>
          </a:p>
          <a:p>
            <a:pPr marL="288925" lvl="1" indent="-282575" defTabSz="914400" eaLnBrk="0" hangingPunct="0">
              <a:spcBef>
                <a:spcPct val="0"/>
              </a:spcBef>
              <a:spcAft>
                <a:spcPct val="0"/>
              </a:spcAft>
              <a:buFont typeface="Wingdings" panose="05000000000000000000" pitchFamily="2" charset="2"/>
              <a:buChar char="Ø"/>
              <a:defRPr/>
            </a:pPr>
            <a:r>
              <a:rPr lang="en-US" altLang="en-US" sz="2100" b="1" dirty="0">
                <a:solidFill>
                  <a:schemeClr val="bg1"/>
                </a:solidFill>
                <a:latin typeface="Arial" panose="020B0604020202020204" pitchFamily="34" charset="0"/>
                <a:ea typeface="Times New Roman" panose="02020603050405020304" pitchFamily="18" charset="0"/>
              </a:rPr>
              <a:t>Develop and integrate reliable spacesuit audio systems for crew safety and mission success</a:t>
            </a:r>
          </a:p>
          <a:p>
            <a:pPr marL="463550" lvl="2" indent="0" defTabSz="914400" eaLnBrk="0" hangingPunct="0">
              <a:spcBef>
                <a:spcPct val="0"/>
              </a:spcBef>
              <a:spcAft>
                <a:spcPct val="0"/>
              </a:spcAft>
              <a:buNone/>
              <a:defRPr/>
            </a:pPr>
            <a:r>
              <a:rPr lang="en-US" altLang="en-US" b="1" i="1" dirty="0">
                <a:solidFill>
                  <a:schemeClr val="bg1"/>
                </a:solidFill>
                <a:latin typeface="Calibri"/>
              </a:rPr>
              <a:t>BENEFIT: Ensures reliable contact between the crew and mission control, facilitating timely updates, emergency responses, and seamless coordination, which are critical for maintaining crew safety and achieving mission objectives in deep space.</a:t>
            </a:r>
          </a:p>
          <a:p>
            <a:pPr marL="6350" lvl="1" indent="0" defTabSz="914400" eaLnBrk="0" hangingPunct="0">
              <a:spcBef>
                <a:spcPct val="0"/>
              </a:spcBef>
              <a:spcAft>
                <a:spcPct val="0"/>
              </a:spcAft>
              <a:buNone/>
              <a:defRPr/>
            </a:pPr>
            <a:endParaRPr kumimoji="0" lang="en-US" altLang="en-US" sz="21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a:endParaRPr>
          </a:p>
          <a:p>
            <a:pPr marL="288925" lvl="1" indent="-282575" defTabSz="914400" eaLnBrk="0" hangingPunct="0">
              <a:spcBef>
                <a:spcPct val="0"/>
              </a:spcBef>
              <a:spcAft>
                <a:spcPct val="0"/>
              </a:spcAft>
              <a:buFont typeface="Wingdings" panose="05000000000000000000" pitchFamily="2" charset="2"/>
              <a:buChar char="Ø"/>
              <a:defRPr/>
            </a:pPr>
            <a:r>
              <a:rPr kumimoji="0" lang="en-US" altLang="en-US" sz="21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Arial"/>
              </a:rPr>
              <a:t>Determine more cost-effective verification methods for speech-intelligibility </a:t>
            </a:r>
          </a:p>
          <a:p>
            <a:pPr marL="463550" lvl="2" indent="0" defTabSz="914400" eaLnBrk="0" hangingPunct="0">
              <a:spcBef>
                <a:spcPct val="0"/>
              </a:spcBef>
              <a:spcAft>
                <a:spcPct val="0"/>
              </a:spcAft>
              <a:buNone/>
              <a:defRPr/>
            </a:pPr>
            <a:r>
              <a:rPr lang="en-US" altLang="en-US" b="1" i="1" dirty="0">
                <a:solidFill>
                  <a:schemeClr val="bg1"/>
                </a:solidFill>
                <a:latin typeface="Calibri"/>
              </a:rPr>
              <a:t>BENEFIT: Ensures clear and accurate communication among crew members and between crew and mission control, enhancing operational efficiency, reducing misunderstandings, and preventing costly errors, thereby contributing to the overall success and safety of space missions.</a:t>
            </a:r>
          </a:p>
        </p:txBody>
      </p:sp>
    </p:spTree>
    <p:extLst>
      <p:ext uri="{BB962C8B-B14F-4D97-AF65-F5344CB8AC3E}">
        <p14:creationId xmlns:p14="http://schemas.microsoft.com/office/powerpoint/2010/main" val="2668287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B2EFE-96A3-47C1-A436-E8698E2FC5DA}"/>
              </a:ext>
            </a:extLst>
          </p:cNvPr>
          <p:cNvSpPr>
            <a:spLocks noGrp="1"/>
          </p:cNvSpPr>
          <p:nvPr>
            <p:ph type="title"/>
          </p:nvPr>
        </p:nvSpPr>
        <p:spPr>
          <a:xfrm>
            <a:off x="677294" y="61243"/>
            <a:ext cx="9601387" cy="657501"/>
          </a:xfrm>
        </p:spPr>
        <p:txBody>
          <a:bodyPr/>
          <a:lstStyle/>
          <a:p>
            <a:r>
              <a:rPr lang="en-US" dirty="0"/>
              <a:t>Informatics &amp; Decision Support Key Observations</a:t>
            </a:r>
          </a:p>
        </p:txBody>
      </p:sp>
      <p:sp>
        <p:nvSpPr>
          <p:cNvPr id="3" name="Content Placeholder 2">
            <a:extLst>
              <a:ext uri="{FF2B5EF4-FFF2-40B4-BE49-F238E27FC236}">
                <a16:creationId xmlns:a16="http://schemas.microsoft.com/office/drawing/2014/main" id="{74FE0C36-7C63-4E20-BCBE-7D6C9748A988}"/>
              </a:ext>
            </a:extLst>
          </p:cNvPr>
          <p:cNvSpPr>
            <a:spLocks noGrp="1"/>
          </p:cNvSpPr>
          <p:nvPr>
            <p:ph idx="1"/>
          </p:nvPr>
        </p:nvSpPr>
        <p:spPr>
          <a:xfrm>
            <a:off x="93307" y="837009"/>
            <a:ext cx="11980505" cy="6028857"/>
          </a:xfrm>
        </p:spPr>
        <p:txBody>
          <a:bodyPr>
            <a:normAutofit fontScale="92500" lnSpcReduction="20000"/>
          </a:bodyPr>
          <a:lstStyle/>
          <a:p>
            <a:pPr marL="0" indent="0">
              <a:spcAft>
                <a:spcPts val="200"/>
              </a:spcAft>
              <a:buNone/>
            </a:pPr>
            <a:r>
              <a:rPr lang="en-US" sz="1800" u="sng" dirty="0">
                <a:latin typeface="+mj-lt"/>
                <a:cs typeface="Arial" panose="020B0604020202020204" pitchFamily="34" charset="0"/>
              </a:rPr>
              <a:t>Deep Space Crew Displays</a:t>
            </a:r>
            <a:endParaRPr lang="en-US" sz="1800" b="1" u="sng" dirty="0">
              <a:latin typeface="+mj-lt"/>
              <a:cs typeface="Arial" panose="020B0604020202020204" pitchFamily="34" charset="0"/>
            </a:endParaRPr>
          </a:p>
          <a:p>
            <a:pPr>
              <a:spcAft>
                <a:spcPts val="200"/>
              </a:spcAft>
              <a:buFont typeface="Wingdings" panose="05000000000000000000" pitchFamily="2" charset="2"/>
              <a:buChar char="Ø"/>
            </a:pPr>
            <a:endParaRPr lang="en-US" sz="1400" dirty="0"/>
          </a:p>
          <a:p>
            <a:pPr>
              <a:spcAft>
                <a:spcPts val="200"/>
              </a:spcAft>
              <a:buFont typeface="Wingdings" panose="05000000000000000000" pitchFamily="2" charset="2"/>
              <a:buChar char="Ø"/>
            </a:pPr>
            <a:r>
              <a:rPr lang="en-US" sz="1800" b="1" dirty="0">
                <a:effectLst/>
                <a:latin typeface="Calibri" panose="020F0502020204030204" pitchFamily="34" charset="0"/>
                <a:ea typeface="Aptos" panose="020B0004020202020204" pitchFamily="34" charset="0"/>
              </a:rPr>
              <a:t>No readily available radiation-tolerant solutions exist that meet Artemis performance and reliability requirements for safety critical crew</a:t>
            </a:r>
            <a:endParaRPr lang="en-US" sz="1800" dirty="0">
              <a:latin typeface="+mj-lt"/>
              <a:cs typeface="Arial" panose="020B0604020202020204" pitchFamily="34" charset="0"/>
            </a:endParaRPr>
          </a:p>
          <a:p>
            <a:pPr marL="573088" marR="0" lvl="1" indent="-231775" algn="l" defTabSz="457200" rtl="0" eaLnBrk="0" fontAlgn="base" latinLnBrk="0" hangingPunct="0">
              <a:lnSpc>
                <a:spcPct val="100000"/>
              </a:lnSpc>
              <a:spcBef>
                <a:spcPts val="0"/>
              </a:spcBef>
              <a:spcAft>
                <a:spcPts val="200"/>
              </a:spcAft>
              <a:buClrTx/>
              <a:buSzTx/>
              <a:buFont typeface="Courier New" panose="02070309020205020404" pitchFamily="49" charset="0"/>
              <a:buChar char="o"/>
              <a:tabLst/>
              <a:defRPr/>
            </a:pPr>
            <a:r>
              <a:rPr kumimoji="0" lang="en-US" sz="1400" b="0" i="0" u="none" kern="1200" cap="none" spc="0" normalizeH="0" baseline="0" noProof="0" dirty="0">
                <a:ln>
                  <a:noFill/>
                </a:ln>
                <a:effectLst/>
                <a:uLnTx/>
                <a:uFillTx/>
                <a:latin typeface="Calibri"/>
                <a:ea typeface="ヒラギノ角ゴ Pro W3" charset="-128"/>
                <a:cs typeface="Arial" panose="020B0604020202020204" pitchFamily="34" charset="0"/>
              </a:rPr>
              <a:t>High-Performance Space Computer (HPSC) is a promising radiation-tolerant solution, but is itself a technology development activity with flight-ready delivery in 18+ months</a:t>
            </a:r>
          </a:p>
          <a:p>
            <a:pPr marL="573088" marR="0" lvl="1" indent="-231775" algn="l" defTabSz="457200" rtl="0" eaLnBrk="0" fontAlgn="base" latinLnBrk="0" hangingPunct="0">
              <a:lnSpc>
                <a:spcPct val="100000"/>
              </a:lnSpc>
              <a:spcBef>
                <a:spcPts val="0"/>
              </a:spcBef>
              <a:spcAft>
                <a:spcPts val="200"/>
              </a:spcAft>
              <a:buClrTx/>
              <a:buSzTx/>
              <a:buFont typeface="Courier New" panose="02070309020205020404" pitchFamily="49" charset="0"/>
              <a:buChar char="o"/>
              <a:tabLst/>
              <a:defRPr/>
            </a:pPr>
            <a:r>
              <a:rPr lang="en-US" sz="1400" dirty="0">
                <a:latin typeface="Calibri"/>
                <a:cs typeface="Arial" panose="020B0604020202020204" pitchFamily="34" charset="0"/>
              </a:rPr>
              <a:t>HPSC may not be a one-size-fits-all solution, each Program/Project will need to assess specific application and potentially determine alternatives to HPSC</a:t>
            </a:r>
          </a:p>
          <a:p>
            <a:pPr marL="0" indent="0">
              <a:spcAft>
                <a:spcPts val="200"/>
              </a:spcAft>
              <a:buNone/>
            </a:pPr>
            <a:endParaRPr lang="en-US" sz="1600" dirty="0">
              <a:latin typeface="+mj-lt"/>
              <a:cs typeface="Arial" panose="020B0604020202020204" pitchFamily="34" charset="0"/>
            </a:endParaRPr>
          </a:p>
          <a:p>
            <a:pPr>
              <a:spcAft>
                <a:spcPts val="200"/>
              </a:spcAft>
              <a:buFont typeface="Wingdings" panose="05000000000000000000" pitchFamily="2" charset="2"/>
              <a:buChar char="Ø"/>
            </a:pPr>
            <a:r>
              <a:rPr lang="en-US" sz="1800" dirty="0">
                <a:latin typeface="+mj-lt"/>
                <a:cs typeface="Arial" panose="020B0604020202020204" pitchFamily="34" charset="0"/>
              </a:rPr>
              <a:t>Targeting Display panel gap closure in 2-3 years</a:t>
            </a:r>
          </a:p>
          <a:p>
            <a:pPr marL="573088" lvl="1" indent="-231775">
              <a:spcAft>
                <a:spcPts val="200"/>
              </a:spcAft>
              <a:buFont typeface="Courier New" panose="02070309020205020404" pitchFamily="49" charset="0"/>
              <a:buChar char="o"/>
              <a:defRPr/>
            </a:pPr>
            <a:r>
              <a:rPr lang="en-US" sz="1400" dirty="0">
                <a:latin typeface="+mj-lt"/>
                <a:cs typeface="Arial" panose="020B0604020202020204" pitchFamily="34" charset="0"/>
              </a:rPr>
              <a:t>NASA screen/pixel radiation characterization and body of knowledge report completed in FY24. </a:t>
            </a:r>
          </a:p>
          <a:p>
            <a:pPr marL="573088" lvl="1" indent="-231775">
              <a:spcAft>
                <a:spcPts val="200"/>
              </a:spcAft>
              <a:buFont typeface="Courier New" panose="02070309020205020404" pitchFamily="49" charset="0"/>
              <a:buChar char="o"/>
              <a:defRPr/>
            </a:pPr>
            <a:r>
              <a:rPr lang="en-US" sz="1400" dirty="0">
                <a:latin typeface="+mj-lt"/>
                <a:cs typeface="Arial" panose="020B0604020202020204" pitchFamily="34" charset="0"/>
              </a:rPr>
              <a:t>Anticipate industry collaboration to prototype full display with multi-layer software mitigation </a:t>
            </a:r>
          </a:p>
          <a:p>
            <a:pPr lvl="1">
              <a:spcAft>
                <a:spcPts val="200"/>
              </a:spcAft>
              <a:buFont typeface="Wingdings" panose="05000000000000000000" pitchFamily="2" charset="2"/>
              <a:buChar char="Ø"/>
            </a:pPr>
            <a:endParaRPr lang="en-US" sz="1600" dirty="0">
              <a:latin typeface="+mj-lt"/>
              <a:cs typeface="Arial" panose="020B0604020202020204" pitchFamily="34" charset="0"/>
            </a:endParaRPr>
          </a:p>
          <a:p>
            <a:pPr>
              <a:spcAft>
                <a:spcPts val="200"/>
              </a:spcAft>
              <a:buFont typeface="Wingdings" panose="05000000000000000000" pitchFamily="2" charset="2"/>
              <a:buChar char="Ø"/>
            </a:pPr>
            <a:r>
              <a:rPr lang="en-US" sz="1800" dirty="0">
                <a:latin typeface="+mj-lt"/>
                <a:cs typeface="Arial" panose="020B0604020202020204" pitchFamily="34" charset="0"/>
              </a:rPr>
              <a:t>Feasibility for the development of an EVA Heads-Up Display (HUD) has increased</a:t>
            </a:r>
          </a:p>
          <a:p>
            <a:pPr marL="573088" lvl="1" indent="-231775">
              <a:spcAft>
                <a:spcPts val="200"/>
              </a:spcAft>
              <a:buFont typeface="Courier New" panose="02070309020205020404" pitchFamily="49" charset="0"/>
              <a:buChar char="o"/>
              <a:defRPr/>
            </a:pPr>
            <a:r>
              <a:rPr lang="en-US" sz="1400" dirty="0">
                <a:latin typeface="Calibri"/>
                <a:cs typeface="Arial" panose="020B0604020202020204" pitchFamily="34" charset="0"/>
              </a:rPr>
              <a:t>An RFI conducted by the Joint AR project collected several feasible proposed solutions capable of developing a suit integrated heads-up display within a reasonable timeframe. This SBIR  Phase 1 will further increase TRL for suit integrated heads-up displays</a:t>
            </a:r>
          </a:p>
          <a:p>
            <a:pPr marL="573088" lvl="1" indent="-231775">
              <a:spcAft>
                <a:spcPts val="200"/>
              </a:spcAft>
              <a:buFont typeface="Courier New" panose="02070309020205020404" pitchFamily="49" charset="0"/>
              <a:buChar char="o"/>
              <a:defRPr/>
            </a:pPr>
            <a:r>
              <a:rPr lang="en-US" sz="1400" dirty="0">
                <a:latin typeface="Calibri"/>
                <a:cs typeface="Arial" panose="020B0604020202020204" pitchFamily="34" charset="0"/>
              </a:rPr>
              <a:t>Implementation of optics solution with a helmet bubble form factor and radiation performance and characterization of projector systems are forward work</a:t>
            </a:r>
            <a:endParaRPr lang="en-US" sz="1400" dirty="0">
              <a:latin typeface="+mj-lt"/>
              <a:cs typeface="Arial" panose="020B0604020202020204" pitchFamily="34" charset="0"/>
            </a:endParaRPr>
          </a:p>
          <a:p>
            <a:pPr marL="0" indent="0">
              <a:spcAft>
                <a:spcPts val="200"/>
              </a:spcAft>
              <a:buNone/>
            </a:pPr>
            <a:endParaRPr lang="en-US" sz="1400" dirty="0">
              <a:latin typeface="+mj-lt"/>
              <a:cs typeface="Arial" panose="020B0604020202020204" pitchFamily="34" charset="0"/>
            </a:endParaRPr>
          </a:p>
          <a:p>
            <a:pPr marL="0" indent="0">
              <a:spcAft>
                <a:spcPts val="200"/>
              </a:spcAft>
              <a:buNone/>
            </a:pPr>
            <a:r>
              <a:rPr lang="en-US" sz="1800" u="sng" dirty="0">
                <a:latin typeface="+mj-lt"/>
                <a:cs typeface="Arial" panose="020B0604020202020204" pitchFamily="34" charset="0"/>
              </a:rPr>
              <a:t>Deep Space Audio Systems</a:t>
            </a:r>
          </a:p>
          <a:p>
            <a:pPr marL="0" indent="0">
              <a:spcAft>
                <a:spcPts val="200"/>
              </a:spcAft>
              <a:buNone/>
            </a:pPr>
            <a:endParaRPr lang="en-US" sz="1400" dirty="0">
              <a:latin typeface="+mj-lt"/>
              <a:cs typeface="Arial" panose="020B0604020202020204" pitchFamily="34" charset="0"/>
            </a:endParaRPr>
          </a:p>
          <a:p>
            <a:pPr>
              <a:spcAft>
                <a:spcPts val="200"/>
              </a:spcAft>
              <a:buFont typeface="Wingdings" panose="05000000000000000000" pitchFamily="2" charset="2"/>
              <a:buChar char="Ø"/>
            </a:pPr>
            <a:r>
              <a:rPr lang="en-US" sz="1800" dirty="0">
                <a:latin typeface="+mj-lt"/>
                <a:cs typeface="Arial" panose="020B0604020202020204" pitchFamily="34" charset="0"/>
              </a:rPr>
              <a:t>Pursue Industry engagement /collaboration for implementing a radiation-tolerant audio system compatible with spacecraft network interfaces</a:t>
            </a:r>
          </a:p>
          <a:p>
            <a:pPr>
              <a:spcAft>
                <a:spcPts val="200"/>
              </a:spcAft>
              <a:buFont typeface="Wingdings" panose="05000000000000000000" pitchFamily="2" charset="2"/>
              <a:buChar char="Ø"/>
            </a:pPr>
            <a:endParaRPr lang="en-US" sz="1400" dirty="0">
              <a:latin typeface="+mj-lt"/>
              <a:cs typeface="Arial" panose="020B0604020202020204" pitchFamily="34" charset="0"/>
            </a:endParaRPr>
          </a:p>
          <a:p>
            <a:pPr>
              <a:spcAft>
                <a:spcPts val="200"/>
              </a:spcAft>
              <a:buFont typeface="Wingdings" panose="05000000000000000000" pitchFamily="2" charset="2"/>
              <a:buChar char="Ø"/>
            </a:pPr>
            <a:r>
              <a:rPr lang="en-US" sz="1800" dirty="0">
                <a:latin typeface="+mj-lt"/>
                <a:cs typeface="Arial" panose="020B0604020202020204" pitchFamily="34" charset="0"/>
              </a:rPr>
              <a:t>For EVA audio, alternatives to current EVA communication design (”snoopy cap”) continue to have issues with echo</a:t>
            </a:r>
          </a:p>
          <a:p>
            <a:pPr marL="573088" lvl="1" indent="-231775">
              <a:spcAft>
                <a:spcPts val="200"/>
              </a:spcAft>
              <a:buFont typeface="Courier New" panose="02070309020205020404" pitchFamily="49" charset="0"/>
              <a:buChar char="o"/>
              <a:defRPr/>
            </a:pPr>
            <a:r>
              <a:rPr lang="en-US" sz="1600" dirty="0">
                <a:latin typeface="+mj-lt"/>
                <a:cs typeface="Arial" panose="020B0604020202020204" pitchFamily="34" charset="0"/>
              </a:rPr>
              <a:t>Echo cancellation technology development needs attention and funding</a:t>
            </a:r>
            <a:endParaRPr lang="en-US" sz="1600" strike="sngStrike" dirty="0">
              <a:latin typeface="+mj-lt"/>
              <a:cs typeface="Arial" panose="020B0604020202020204" pitchFamily="34" charset="0"/>
            </a:endParaRPr>
          </a:p>
          <a:p>
            <a:pPr marL="341313" lvl="1" indent="0">
              <a:spcAft>
                <a:spcPts val="200"/>
              </a:spcAft>
              <a:buNone/>
              <a:defRPr/>
            </a:pPr>
            <a:endParaRPr lang="en-US" sz="1400" dirty="0">
              <a:latin typeface="Calibri"/>
              <a:cs typeface="Arial" panose="020B0604020202020204" pitchFamily="34" charset="0"/>
            </a:endParaRPr>
          </a:p>
          <a:p>
            <a:pPr>
              <a:spcAft>
                <a:spcPts val="200"/>
              </a:spcAft>
              <a:buFont typeface="Wingdings" panose="05000000000000000000" pitchFamily="2" charset="2"/>
              <a:buChar char="Ø"/>
            </a:pPr>
            <a:r>
              <a:rPr lang="en-US" sz="1800" dirty="0">
                <a:latin typeface="+mj-lt"/>
                <a:cs typeface="Arial" panose="020B0604020202020204" pitchFamily="34" charset="0"/>
              </a:rPr>
              <a:t>Lack of Speech recognition testing standards makes future requirements development difficult</a:t>
            </a:r>
          </a:p>
          <a:p>
            <a:pPr marL="573088" lvl="1" indent="-231775">
              <a:spcAft>
                <a:spcPts val="200"/>
              </a:spcAft>
              <a:buFont typeface="Courier New" panose="02070309020205020404" pitchFamily="49" charset="0"/>
              <a:buChar char="o"/>
              <a:defRPr/>
            </a:pPr>
            <a:r>
              <a:rPr lang="en-US" sz="1600" dirty="0">
                <a:latin typeface="Calibri"/>
                <a:cs typeface="Arial" panose="020B0604020202020204" pitchFamily="34" charset="0"/>
              </a:rPr>
              <a:t>Modern systems depend on Earth-based cloud computing, not feasible for spaceflight</a:t>
            </a:r>
            <a:endParaRPr lang="en-US" sz="1400" dirty="0">
              <a:latin typeface="Calibri"/>
              <a:cs typeface="Arial" panose="020B0604020202020204" pitchFamily="34" charset="0"/>
            </a:endParaRPr>
          </a:p>
        </p:txBody>
      </p:sp>
    </p:spTree>
    <p:extLst>
      <p:ext uri="{BB962C8B-B14F-4D97-AF65-F5344CB8AC3E}">
        <p14:creationId xmlns:p14="http://schemas.microsoft.com/office/powerpoint/2010/main" val="3933737547"/>
      </p:ext>
    </p:extLst>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FBC4667-D05D-4747-8CFF-DE0A840D7B30}"/>
              </a:ext>
            </a:extLst>
          </p:cNvPr>
          <p:cNvSpPr>
            <a:spLocks noGrp="1"/>
          </p:cNvSpPr>
          <p:nvPr>
            <p:ph type="title"/>
          </p:nvPr>
        </p:nvSpPr>
        <p:spPr>
          <a:xfrm>
            <a:off x="695088" y="132225"/>
            <a:ext cx="10033163" cy="647884"/>
          </a:xfrm>
        </p:spPr>
        <p:txBody>
          <a:bodyPr/>
          <a:lstStyle/>
          <a:p>
            <a:r>
              <a:rPr lang="en-US" sz="2000" dirty="0"/>
              <a:t>Informatics and Decision Support Roadmap</a:t>
            </a:r>
            <a:r>
              <a:rPr lang="en-US" sz="2000" noProof="0" dirty="0"/>
              <a:t> – STMD Shortfalls and ESDMD Gaps</a:t>
            </a:r>
            <a:endParaRPr lang="en-US" sz="2000" dirty="0"/>
          </a:p>
        </p:txBody>
      </p:sp>
      <p:sp>
        <p:nvSpPr>
          <p:cNvPr id="5" name="TextBox 4">
            <a:extLst>
              <a:ext uri="{FF2B5EF4-FFF2-40B4-BE49-F238E27FC236}">
                <a16:creationId xmlns:a16="http://schemas.microsoft.com/office/drawing/2014/main" id="{F9A46590-7B36-C1B7-C609-F0BC8242148C}"/>
              </a:ext>
            </a:extLst>
          </p:cNvPr>
          <p:cNvSpPr txBox="1"/>
          <p:nvPr/>
        </p:nvSpPr>
        <p:spPr>
          <a:xfrm>
            <a:off x="6981150" y="3988915"/>
            <a:ext cx="4718130" cy="1600438"/>
          </a:xfrm>
          <a:prstGeom prst="rect">
            <a:avLst/>
          </a:prstGeom>
          <a:noFill/>
        </p:spPr>
        <p:txBody>
          <a:bodyPr wrap="square">
            <a:spAutoFit/>
          </a:bodyPr>
          <a:lstStyle/>
          <a:p>
            <a:r>
              <a:rPr lang="en-US" sz="1400" dirty="0">
                <a:solidFill>
                  <a:srgbClr val="00B0F0"/>
                </a:solidFill>
                <a:hlinkClick r:id="rId3">
                  <a:extLst>
                    <a:ext uri="{A12FA001-AC4F-418D-AE19-62706E023703}">
                      <ahyp:hlinkClr xmlns:ahyp="http://schemas.microsoft.com/office/drawing/2018/hyperlinkcolor" val="tx"/>
                    </a:ext>
                  </a:extLst>
                </a:hlinkClick>
              </a:rPr>
              <a:t>https://techport.nasa.gov/framework</a:t>
            </a:r>
            <a:endParaRPr lang="en-US" sz="1400" dirty="0">
              <a:solidFill>
                <a:srgbClr val="00B0F0"/>
              </a:solidFill>
            </a:endParaRPr>
          </a:p>
          <a:p>
            <a:r>
              <a:rPr lang="en-US" sz="1400" dirty="0">
                <a:solidFill>
                  <a:schemeClr val="bg1"/>
                </a:solidFill>
              </a:rPr>
              <a:t>Envisioned Futures Charts - Advanced Informatics - Human Interfaces</a:t>
            </a:r>
          </a:p>
          <a:p>
            <a:r>
              <a:rPr lang="en-US" sz="1400" dirty="0">
                <a:solidFill>
                  <a:srgbClr val="00B0F0"/>
                </a:solidFill>
                <a:hlinkClick r:id="rId4">
                  <a:extLst>
                    <a:ext uri="{A12FA001-AC4F-418D-AE19-62706E023703}">
                      <ahyp:hlinkClr xmlns:ahyp="http://schemas.microsoft.com/office/drawing/2018/hyperlinkcolor" val="tx"/>
                    </a:ext>
                  </a:extLst>
                </a:hlinkClick>
              </a:rPr>
              <a:t>https://www.nasa.gov/moontomarsarchitecture/</a:t>
            </a:r>
            <a:r>
              <a:rPr lang="en-US" sz="1400" dirty="0">
                <a:solidFill>
                  <a:srgbClr val="00B0F0"/>
                </a:solidFill>
              </a:rPr>
              <a:t> </a:t>
            </a:r>
          </a:p>
          <a:p>
            <a:r>
              <a:rPr lang="en-US" sz="1400" dirty="0">
                <a:solidFill>
                  <a:schemeClr val="bg1"/>
                </a:solidFill>
              </a:rPr>
              <a:t>Moon2Mars Architecture Definition Document </a:t>
            </a:r>
          </a:p>
          <a:p>
            <a:r>
              <a:rPr lang="en-US" sz="1400" dirty="0">
                <a:solidFill>
                  <a:srgbClr val="00B0F0"/>
                </a:solidFill>
                <a:hlinkClick r:id="rId5">
                  <a:extLst>
                    <a:ext uri="{A12FA001-AC4F-418D-AE19-62706E023703}">
                      <ahyp:hlinkClr xmlns:ahyp="http://schemas.microsoft.com/office/drawing/2018/hyperlinkcolor" val="tx"/>
                    </a:ext>
                  </a:extLst>
                </a:hlinkClick>
              </a:rPr>
              <a:t>https://www.nasa.gov/spacetechpriorities/</a:t>
            </a:r>
            <a:r>
              <a:rPr lang="en-US" sz="1400" dirty="0">
                <a:solidFill>
                  <a:srgbClr val="00B0F0"/>
                </a:solidFill>
              </a:rPr>
              <a:t> </a:t>
            </a:r>
          </a:p>
          <a:p>
            <a:r>
              <a:rPr lang="en-US" sz="1400" dirty="0">
                <a:solidFill>
                  <a:schemeClr val="bg1"/>
                </a:solidFill>
              </a:rPr>
              <a:t>Civil Space Shortfalls</a:t>
            </a:r>
          </a:p>
        </p:txBody>
      </p:sp>
      <p:graphicFrame>
        <p:nvGraphicFramePr>
          <p:cNvPr id="3" name="Table 6">
            <a:extLst>
              <a:ext uri="{FF2B5EF4-FFF2-40B4-BE49-F238E27FC236}">
                <a16:creationId xmlns:a16="http://schemas.microsoft.com/office/drawing/2014/main" id="{5DADDE7E-2FFD-88F9-D54D-5098F077FE66}"/>
              </a:ext>
            </a:extLst>
          </p:cNvPr>
          <p:cNvGraphicFramePr>
            <a:graphicFrameLocks noGrp="1"/>
          </p:cNvGraphicFramePr>
          <p:nvPr>
            <p:extLst>
              <p:ext uri="{D42A27DB-BD31-4B8C-83A1-F6EECF244321}">
                <p14:modId xmlns:p14="http://schemas.microsoft.com/office/powerpoint/2010/main" val="3530289088"/>
              </p:ext>
            </p:extLst>
          </p:nvPr>
        </p:nvGraphicFramePr>
        <p:xfrm>
          <a:off x="453854" y="1243858"/>
          <a:ext cx="6400800" cy="4370283"/>
        </p:xfrm>
        <a:graphic>
          <a:graphicData uri="http://schemas.openxmlformats.org/drawingml/2006/table">
            <a:tbl>
              <a:tblPr firstRow="1" bandRow="1">
                <a:tableStyleId>{69012ECD-51FC-41F1-AA8D-1B2483CD663E}</a:tableStyleId>
              </a:tblPr>
              <a:tblGrid>
                <a:gridCol w="1516933">
                  <a:extLst>
                    <a:ext uri="{9D8B030D-6E8A-4147-A177-3AD203B41FA5}">
                      <a16:colId xmlns:a16="http://schemas.microsoft.com/office/drawing/2014/main" val="3125621385"/>
                    </a:ext>
                  </a:extLst>
                </a:gridCol>
                <a:gridCol w="4883867">
                  <a:extLst>
                    <a:ext uri="{9D8B030D-6E8A-4147-A177-3AD203B41FA5}">
                      <a16:colId xmlns:a16="http://schemas.microsoft.com/office/drawing/2014/main" val="671283885"/>
                    </a:ext>
                  </a:extLst>
                </a:gridCol>
              </a:tblGrid>
              <a:tr h="37538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u="none" dirty="0">
                          <a:latin typeface="+mn-lt"/>
                          <a:cs typeface="Arial" panose="020B0604020202020204" pitchFamily="34" charset="0"/>
                        </a:rPr>
                        <a:t>STMD Shortfall ID</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u="none" kern="1200" dirty="0">
                          <a:solidFill>
                            <a:schemeClr val="bg1"/>
                          </a:solidFill>
                          <a:latin typeface="+mn-lt"/>
                          <a:ea typeface="+mn-ea"/>
                          <a:cs typeface="Arial" panose="020B0604020202020204" pitchFamily="34" charset="0"/>
                        </a:rPr>
                        <a:t>Shortfall Title</a:t>
                      </a:r>
                    </a:p>
                  </a:txBody>
                  <a:tcPr anchor="ctr"/>
                </a:tc>
                <a:extLst>
                  <a:ext uri="{0D108BD9-81ED-4DB2-BD59-A6C34878D82A}">
                    <a16:rowId xmlns:a16="http://schemas.microsoft.com/office/drawing/2014/main" val="3631184837"/>
                  </a:ext>
                </a:extLst>
              </a:tr>
              <a:tr h="574623">
                <a:tc>
                  <a:txBody>
                    <a:bodyPr/>
                    <a:lstStyle/>
                    <a:p>
                      <a:pPr marL="60325"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F79646">
                              <a:lumMod val="75000"/>
                            </a:srgbClr>
                          </a:solidFill>
                          <a:effectLst/>
                          <a:uLnTx/>
                          <a:uFillTx/>
                          <a:latin typeface="+mn-lt"/>
                          <a:ea typeface="+mn-ea"/>
                          <a:cs typeface="Arial" panose="020B0604020202020204" pitchFamily="34" charset="0"/>
                        </a:rPr>
                        <a:t>Avionics 1541 </a:t>
                      </a:r>
                    </a:p>
                    <a:p>
                      <a:pPr marL="60325"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kern="1200" noProof="0" dirty="0">
                        <a:solidFill>
                          <a:schemeClr val="bg1"/>
                        </a:solidFill>
                        <a:latin typeface="+mn-lt"/>
                        <a:ea typeface="+mn-ea"/>
                        <a:cs typeface="Arial" panose="020B0604020202020204" pitchFamily="34" charset="0"/>
                      </a:endParaRPr>
                    </a:p>
                  </a:txBody>
                  <a:tcPr anchor="ctr"/>
                </a:tc>
                <a:tc>
                  <a:txBody>
                    <a:bodyPr/>
                    <a:lstStyle/>
                    <a:p>
                      <a:pPr marL="60325"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solidFill>
                            <a:schemeClr val="bg1"/>
                          </a:solidFill>
                          <a:latin typeface="Arial"/>
                        </a:rPr>
                        <a:t>Intuitive and Efficient Human Robot Interaction for Safe Teaming and Remote</a:t>
                      </a:r>
                    </a:p>
                    <a:p>
                      <a:pPr marL="60325"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solidFill>
                            <a:schemeClr val="bg1"/>
                          </a:solidFill>
                          <a:latin typeface="Arial"/>
                        </a:rPr>
                        <a:t>Supervisory Control</a:t>
                      </a:r>
                      <a:endParaRPr lang="en-US" sz="1100" dirty="0">
                        <a:solidFill>
                          <a:schemeClr val="bg1"/>
                        </a:solidFill>
                        <a:latin typeface="Arial"/>
                      </a:endParaRPr>
                    </a:p>
                  </a:txBody>
                  <a:tcPr anchor="ctr"/>
                </a:tc>
                <a:extLst>
                  <a:ext uri="{0D108BD9-81ED-4DB2-BD59-A6C34878D82A}">
                    <a16:rowId xmlns:a16="http://schemas.microsoft.com/office/drawing/2014/main" val="4061985701"/>
                  </a:ext>
                </a:extLst>
              </a:tr>
              <a:tr h="1171346">
                <a:tc>
                  <a:txBody>
                    <a:bodyPr/>
                    <a:lstStyle/>
                    <a:p>
                      <a:pPr marL="60325"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F79646">
                              <a:lumMod val="75000"/>
                            </a:srgbClr>
                          </a:solidFill>
                          <a:effectLst/>
                          <a:uLnTx/>
                          <a:uFillTx/>
                          <a:latin typeface="+mn-lt"/>
                          <a:ea typeface="+mn-ea"/>
                          <a:cs typeface="Arial" panose="020B0604020202020204" pitchFamily="34" charset="0"/>
                        </a:rPr>
                        <a:t>Avionics 1550 </a:t>
                      </a:r>
                      <a:endParaRPr kumimoji="0" lang="en-US" sz="1200" b="0" i="0" u="none" strike="noStrike" kern="1200" cap="none" spc="0" normalizeH="0" baseline="0" noProof="0" dirty="0">
                        <a:ln>
                          <a:noFill/>
                        </a:ln>
                        <a:solidFill>
                          <a:prstClr val="white"/>
                        </a:solidFill>
                        <a:effectLst/>
                        <a:uLnTx/>
                        <a:uFillTx/>
                        <a:latin typeface="+mn-lt"/>
                        <a:ea typeface="+mn-ea"/>
                        <a:cs typeface="Arial" panose="020B0604020202020204" pitchFamily="34" charset="0"/>
                      </a:endParaRPr>
                    </a:p>
                  </a:txBody>
                  <a:tcPr anchor="ctr"/>
                </a:tc>
                <a:tc>
                  <a:txBody>
                    <a:bodyPr/>
                    <a:lstStyle/>
                    <a:p>
                      <a:pPr marL="60325"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dirty="0">
                          <a:ln>
                            <a:noFill/>
                          </a:ln>
                          <a:solidFill>
                            <a:schemeClr val="bg1"/>
                          </a:solidFill>
                          <a:effectLst/>
                          <a:uLnTx/>
                          <a:uFillTx/>
                          <a:latin typeface="Arial"/>
                          <a:ea typeface="+mn-ea"/>
                          <a:cs typeface="+mn-cs"/>
                        </a:rPr>
                        <a:t>Crew Audio/Visual Interfaces for Long Duration Missions Beyond LEO</a:t>
                      </a:r>
                      <a:endParaRPr lang="en-US" sz="1100" b="0" kern="1200" dirty="0">
                        <a:solidFill>
                          <a:schemeClr val="bg1"/>
                        </a:solidFill>
                        <a:latin typeface="+mn-lt"/>
                        <a:ea typeface="+mn-ea"/>
                        <a:cs typeface="Arial" panose="020B0604020202020204" pitchFamily="34" charset="0"/>
                      </a:endParaRPr>
                    </a:p>
                  </a:txBody>
                  <a:tcPr anchor="ctr"/>
                </a:tc>
                <a:extLst>
                  <a:ext uri="{0D108BD9-81ED-4DB2-BD59-A6C34878D82A}">
                    <a16:rowId xmlns:a16="http://schemas.microsoft.com/office/drawing/2014/main" val="2869205841"/>
                  </a:ext>
                </a:extLst>
              </a:tr>
              <a:tr h="412550">
                <a:tc>
                  <a:txBody>
                    <a:bodyPr/>
                    <a:lstStyle/>
                    <a:p>
                      <a:pPr marL="60325"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F79646">
                              <a:lumMod val="75000"/>
                            </a:srgbClr>
                          </a:solidFill>
                          <a:effectLst/>
                          <a:uLnTx/>
                          <a:uFillTx/>
                          <a:latin typeface="+mn-lt"/>
                          <a:ea typeface="+mn-ea"/>
                          <a:cs typeface="Arial" panose="020B0604020202020204" pitchFamily="34" charset="0"/>
                        </a:rPr>
                        <a:t>Avionics 1551</a:t>
                      </a:r>
                      <a:endParaRPr kumimoji="0" lang="en-US" sz="1200" b="0" i="0" u="none" strike="noStrike" kern="1200" cap="none" spc="0" normalizeH="0" baseline="0" noProof="0" dirty="0">
                        <a:ln>
                          <a:noFill/>
                        </a:ln>
                        <a:solidFill>
                          <a:prstClr val="white"/>
                        </a:solidFill>
                        <a:effectLst/>
                        <a:uLnTx/>
                        <a:uFillTx/>
                        <a:latin typeface="+mn-lt"/>
                        <a:ea typeface="+mn-ea"/>
                        <a:cs typeface="Arial" panose="020B0604020202020204" pitchFamily="34" charset="0"/>
                      </a:endParaRPr>
                    </a:p>
                  </a:txBody>
                  <a:tcPr anchor="ctr"/>
                </a:tc>
                <a:tc>
                  <a:txBody>
                    <a:bodyPr/>
                    <a:lstStyle/>
                    <a:p>
                      <a:pPr marL="60325"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solidFill>
                            <a:schemeClr val="bg1"/>
                          </a:solidFill>
                          <a:latin typeface="Arial"/>
                        </a:rPr>
                        <a:t>Distributed Avionics to Enable Improved Performance and SWaP Efficiency	</a:t>
                      </a:r>
                      <a:endParaRPr lang="en-US" sz="1100" dirty="0">
                        <a:solidFill>
                          <a:schemeClr val="bg1"/>
                        </a:solidFill>
                        <a:latin typeface="Arial"/>
                      </a:endParaRPr>
                    </a:p>
                  </a:txBody>
                  <a:tcPr anchor="ctr"/>
                </a:tc>
                <a:extLst>
                  <a:ext uri="{0D108BD9-81ED-4DB2-BD59-A6C34878D82A}">
                    <a16:rowId xmlns:a16="http://schemas.microsoft.com/office/drawing/2014/main" val="3006260380"/>
                  </a:ext>
                </a:extLst>
              </a:tr>
              <a:tr h="397816">
                <a:tc>
                  <a:txBody>
                    <a:bodyPr/>
                    <a:lstStyle/>
                    <a:p>
                      <a:pPr marL="60325"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F79646">
                              <a:lumMod val="75000"/>
                            </a:srgbClr>
                          </a:solidFill>
                          <a:effectLst/>
                          <a:uLnTx/>
                          <a:uFillTx/>
                          <a:latin typeface="+mn-lt"/>
                          <a:ea typeface="+mn-ea"/>
                          <a:cs typeface="Arial" panose="020B0604020202020204" pitchFamily="34" charset="0"/>
                        </a:rPr>
                        <a:t>Avionics 1552</a:t>
                      </a:r>
                      <a:endParaRPr kumimoji="0" lang="en-US" sz="1200" b="0" i="0" u="none" strike="noStrike" kern="1200" cap="none" spc="0" normalizeH="0" baseline="0" noProof="0" dirty="0">
                        <a:ln>
                          <a:noFill/>
                        </a:ln>
                        <a:solidFill>
                          <a:prstClr val="white"/>
                        </a:solidFill>
                        <a:effectLst/>
                        <a:uLnTx/>
                        <a:uFillTx/>
                        <a:latin typeface="+mn-lt"/>
                        <a:ea typeface="+mn-ea"/>
                        <a:cs typeface="Arial" panose="020B0604020202020204" pitchFamily="34" charset="0"/>
                      </a:endParaRPr>
                    </a:p>
                  </a:txBody>
                  <a:tcPr anchor="ctr"/>
                </a:tc>
                <a:tc>
                  <a:txBody>
                    <a:bodyPr/>
                    <a:lstStyle/>
                    <a:p>
                      <a:pPr marL="60325"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100">
                          <a:solidFill>
                            <a:schemeClr val="bg1"/>
                          </a:solidFill>
                          <a:latin typeface="Arial"/>
                        </a:rPr>
                        <a:t>Extreme Environment Avionics</a:t>
                      </a:r>
                      <a:endParaRPr lang="en-US" sz="1100" b="0" kern="1200" dirty="0">
                        <a:solidFill>
                          <a:schemeClr val="bg1"/>
                        </a:solidFill>
                        <a:latin typeface="+mn-lt"/>
                        <a:ea typeface="+mn-ea"/>
                        <a:cs typeface="Arial" panose="020B0604020202020204" pitchFamily="34" charset="0"/>
                      </a:endParaRPr>
                    </a:p>
                  </a:txBody>
                  <a:tcPr anchor="ctr"/>
                </a:tc>
                <a:extLst>
                  <a:ext uri="{0D108BD9-81ED-4DB2-BD59-A6C34878D82A}">
                    <a16:rowId xmlns:a16="http://schemas.microsoft.com/office/drawing/2014/main" val="3232192943"/>
                  </a:ext>
                </a:extLst>
              </a:tr>
              <a:tr h="397816">
                <a:tc>
                  <a:txBody>
                    <a:bodyPr/>
                    <a:lstStyle/>
                    <a:p>
                      <a:pPr marL="60325"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F79646">
                              <a:lumMod val="75000"/>
                            </a:srgbClr>
                          </a:solidFill>
                          <a:effectLst/>
                          <a:uLnTx/>
                          <a:uFillTx/>
                          <a:latin typeface="+mn-lt"/>
                          <a:ea typeface="+mn-ea"/>
                          <a:cs typeface="Arial" panose="020B0604020202020204" pitchFamily="34" charset="0"/>
                        </a:rPr>
                        <a:t>Avionics 1553</a:t>
                      </a:r>
                      <a:endParaRPr kumimoji="0" lang="en-US" sz="1200" b="0" i="0" u="none" strike="noStrike" kern="1200" cap="none" spc="0" normalizeH="0" baseline="0" noProof="0" dirty="0">
                        <a:ln>
                          <a:noFill/>
                        </a:ln>
                        <a:solidFill>
                          <a:prstClr val="white"/>
                        </a:solidFill>
                        <a:effectLst/>
                        <a:uLnTx/>
                        <a:uFillTx/>
                        <a:latin typeface="+mn-lt"/>
                        <a:ea typeface="+mn-ea"/>
                        <a:cs typeface="Arial" panose="020B0604020202020204" pitchFamily="34" charset="0"/>
                      </a:endParaRPr>
                    </a:p>
                  </a:txBody>
                  <a:tcPr anchor="ctr"/>
                </a:tc>
                <a:tc>
                  <a:txBody>
                    <a:bodyPr/>
                    <a:lstStyle/>
                    <a:p>
                      <a:pPr marL="60325"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solidFill>
                            <a:schemeClr val="bg1"/>
                          </a:solidFill>
                          <a:latin typeface="Arial"/>
                        </a:rPr>
                        <a:t>Foundational Technologies for Future Avionics Devices and Systems	</a:t>
                      </a:r>
                      <a:endParaRPr lang="en-US" sz="1100" dirty="0">
                        <a:solidFill>
                          <a:schemeClr val="bg1"/>
                        </a:solidFill>
                        <a:latin typeface="Arial"/>
                      </a:endParaRPr>
                    </a:p>
                  </a:txBody>
                  <a:tcPr anchor="ctr"/>
                </a:tc>
                <a:extLst>
                  <a:ext uri="{0D108BD9-81ED-4DB2-BD59-A6C34878D82A}">
                    <a16:rowId xmlns:a16="http://schemas.microsoft.com/office/drawing/2014/main" val="2435725972"/>
                  </a:ext>
                </a:extLst>
              </a:tr>
              <a:tr h="609021">
                <a:tc>
                  <a:txBody>
                    <a:bodyPr/>
                    <a:lstStyle/>
                    <a:p>
                      <a:pPr marL="60325"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F79646">
                              <a:lumMod val="75000"/>
                            </a:srgbClr>
                          </a:solidFill>
                          <a:effectLst/>
                          <a:uLnTx/>
                          <a:uFillTx/>
                          <a:latin typeface="+mn-lt"/>
                          <a:ea typeface="+mn-ea"/>
                          <a:cs typeface="Arial" panose="020B0604020202020204" pitchFamily="34" charset="0"/>
                        </a:rPr>
                        <a:t>Avionics 1554</a:t>
                      </a:r>
                      <a:endParaRPr kumimoji="0" lang="en-US" sz="1200" b="0" i="0" u="none" strike="noStrike" kern="1200" cap="none" spc="0" normalizeH="0" baseline="0" noProof="0" dirty="0">
                        <a:ln>
                          <a:noFill/>
                        </a:ln>
                        <a:solidFill>
                          <a:prstClr val="white"/>
                        </a:solidFill>
                        <a:effectLst/>
                        <a:uLnTx/>
                        <a:uFillTx/>
                        <a:latin typeface="+mn-lt"/>
                        <a:ea typeface="+mn-ea"/>
                        <a:cs typeface="Arial" panose="020B0604020202020204" pitchFamily="34" charset="0"/>
                      </a:endParaRPr>
                    </a:p>
                  </a:txBody>
                  <a:tcPr anchor="ctr"/>
                </a:tc>
                <a:tc>
                  <a:txBody>
                    <a:bodyPr/>
                    <a:lstStyle/>
                    <a:p>
                      <a:pPr marL="60325"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solidFill>
                            <a:schemeClr val="bg1"/>
                          </a:solidFill>
                          <a:latin typeface="Arial"/>
                        </a:rPr>
                        <a:t>High Performance Onboard Computing to Enable Increasingly Complex Operations</a:t>
                      </a:r>
                      <a:endParaRPr lang="en-US" sz="1100" dirty="0">
                        <a:solidFill>
                          <a:schemeClr val="bg1"/>
                        </a:solidFill>
                        <a:latin typeface="Arial"/>
                      </a:endParaRPr>
                    </a:p>
                  </a:txBody>
                  <a:tcPr anchor="ctr"/>
                </a:tc>
                <a:extLst>
                  <a:ext uri="{0D108BD9-81ED-4DB2-BD59-A6C34878D82A}">
                    <a16:rowId xmlns:a16="http://schemas.microsoft.com/office/drawing/2014/main" val="380488713"/>
                  </a:ext>
                </a:extLst>
              </a:tr>
              <a:tr h="397816">
                <a:tc>
                  <a:txBody>
                    <a:bodyPr/>
                    <a:lstStyle/>
                    <a:p>
                      <a:pPr marL="60325"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F79646">
                              <a:lumMod val="75000"/>
                            </a:srgbClr>
                          </a:solidFill>
                          <a:effectLst/>
                          <a:uLnTx/>
                          <a:uFillTx/>
                          <a:latin typeface="+mn-lt"/>
                          <a:ea typeface="+mn-ea"/>
                          <a:cs typeface="Arial" panose="020B0604020202020204" pitchFamily="34" charset="0"/>
                        </a:rPr>
                        <a:t>Avionics 1555</a:t>
                      </a:r>
                      <a:endParaRPr kumimoji="0" lang="en-US" sz="1200" b="0" i="0" u="none" strike="noStrike" kern="1200" cap="none" spc="0" normalizeH="0" baseline="0" noProof="0" dirty="0">
                        <a:ln>
                          <a:noFill/>
                        </a:ln>
                        <a:solidFill>
                          <a:prstClr val="white"/>
                        </a:solidFill>
                        <a:effectLst/>
                        <a:uLnTx/>
                        <a:uFillTx/>
                        <a:latin typeface="+mn-lt"/>
                        <a:ea typeface="+mn-ea"/>
                        <a:cs typeface="Arial" panose="020B0604020202020204" pitchFamily="34" charset="0"/>
                      </a:endParaRPr>
                    </a:p>
                  </a:txBody>
                  <a:tcPr anchor="ctr"/>
                </a:tc>
                <a:tc>
                  <a:txBody>
                    <a:bodyPr/>
                    <a:lstStyle/>
                    <a:p>
                      <a:pPr marL="60325"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a:solidFill>
                            <a:schemeClr val="bg1"/>
                          </a:solidFill>
                          <a:latin typeface="Arial"/>
                        </a:rPr>
                        <a:t>Next Generation Avionics Architectures</a:t>
                      </a:r>
                      <a:endParaRPr lang="en-US" sz="1100" b="0" kern="1200" dirty="0">
                        <a:solidFill>
                          <a:schemeClr val="bg1"/>
                        </a:solidFill>
                        <a:latin typeface="+mn-lt"/>
                        <a:ea typeface="+mn-ea"/>
                        <a:cs typeface="Arial" panose="020B0604020202020204" pitchFamily="34" charset="0"/>
                      </a:endParaRPr>
                    </a:p>
                  </a:txBody>
                  <a:tcPr anchor="ctr"/>
                </a:tc>
                <a:extLst>
                  <a:ext uri="{0D108BD9-81ED-4DB2-BD59-A6C34878D82A}">
                    <a16:rowId xmlns:a16="http://schemas.microsoft.com/office/drawing/2014/main" val="3273782756"/>
                  </a:ext>
                </a:extLst>
              </a:tr>
            </a:tbl>
          </a:graphicData>
        </a:graphic>
      </p:graphicFrame>
      <p:graphicFrame>
        <p:nvGraphicFramePr>
          <p:cNvPr id="7" name="Table 6">
            <a:extLst>
              <a:ext uri="{FF2B5EF4-FFF2-40B4-BE49-F238E27FC236}">
                <a16:creationId xmlns:a16="http://schemas.microsoft.com/office/drawing/2014/main" id="{E6069410-DC4A-2662-1057-35C64660363A}"/>
              </a:ext>
            </a:extLst>
          </p:cNvPr>
          <p:cNvGraphicFramePr>
            <a:graphicFrameLocks noGrp="1"/>
          </p:cNvGraphicFramePr>
          <p:nvPr>
            <p:extLst>
              <p:ext uri="{D42A27DB-BD31-4B8C-83A1-F6EECF244321}">
                <p14:modId xmlns:p14="http://schemas.microsoft.com/office/powerpoint/2010/main" val="3670435990"/>
              </p:ext>
            </p:extLst>
          </p:nvPr>
        </p:nvGraphicFramePr>
        <p:xfrm>
          <a:off x="7026367" y="1243858"/>
          <a:ext cx="4627697" cy="2242029"/>
        </p:xfrm>
        <a:graphic>
          <a:graphicData uri="http://schemas.openxmlformats.org/drawingml/2006/table">
            <a:tbl>
              <a:tblPr firstRow="1" bandRow="1">
                <a:tableStyleId>{69012ECD-51FC-41F1-AA8D-1B2483CD663E}</a:tableStyleId>
              </a:tblPr>
              <a:tblGrid>
                <a:gridCol w="1814335">
                  <a:extLst>
                    <a:ext uri="{9D8B030D-6E8A-4147-A177-3AD203B41FA5}">
                      <a16:colId xmlns:a16="http://schemas.microsoft.com/office/drawing/2014/main" val="3125621385"/>
                    </a:ext>
                  </a:extLst>
                </a:gridCol>
                <a:gridCol w="2813362">
                  <a:extLst>
                    <a:ext uri="{9D8B030D-6E8A-4147-A177-3AD203B41FA5}">
                      <a16:colId xmlns:a16="http://schemas.microsoft.com/office/drawing/2014/main" val="671283885"/>
                    </a:ext>
                  </a:extLst>
                </a:gridCol>
              </a:tblGrid>
              <a:tr h="37538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u="none" dirty="0">
                          <a:solidFill>
                            <a:schemeClr val="bg1"/>
                          </a:solidFill>
                          <a:latin typeface="+mn-lt"/>
                          <a:cs typeface="Arial" panose="020B0604020202020204" pitchFamily="34" charset="0"/>
                        </a:rPr>
                        <a:t>ESDMD Architecture- driven Gap ID</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u="none" kern="1200" dirty="0">
                          <a:solidFill>
                            <a:schemeClr val="bg1"/>
                          </a:solidFill>
                          <a:latin typeface="+mn-lt"/>
                          <a:ea typeface="+mn-ea"/>
                          <a:cs typeface="Arial" panose="020B0604020202020204" pitchFamily="34" charset="0"/>
                        </a:rPr>
                        <a:t>Gap Title</a:t>
                      </a:r>
                    </a:p>
                  </a:txBody>
                  <a:tcPr anchor="ctr"/>
                </a:tc>
                <a:extLst>
                  <a:ext uri="{0D108BD9-81ED-4DB2-BD59-A6C34878D82A}">
                    <a16:rowId xmlns:a16="http://schemas.microsoft.com/office/drawing/2014/main" val="3631184837"/>
                  </a:ext>
                </a:extLst>
              </a:tr>
              <a:tr h="574623">
                <a:tc>
                  <a:txBody>
                    <a:bodyPr/>
                    <a:lstStyle/>
                    <a:p>
                      <a:pPr marL="60325"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F79646">
                              <a:lumMod val="75000"/>
                            </a:srgbClr>
                          </a:solidFill>
                          <a:effectLst/>
                          <a:uLnTx/>
                          <a:uFillTx/>
                          <a:latin typeface="+mn-lt"/>
                          <a:ea typeface="+mn-ea"/>
                          <a:cs typeface="Arial" panose="020B0604020202020204" pitchFamily="34" charset="0"/>
                        </a:rPr>
                        <a:t>0201</a:t>
                      </a:r>
                    </a:p>
                  </a:txBody>
                  <a:tcPr anchor="ctr"/>
                </a:tc>
                <a:tc>
                  <a:txBody>
                    <a:bodyPr/>
                    <a:lstStyle/>
                    <a:p>
                      <a:pPr marL="60325"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strike="noStrike" dirty="0">
                          <a:solidFill>
                            <a:schemeClr val="bg1"/>
                          </a:solidFill>
                          <a:latin typeface="Arial"/>
                        </a:rPr>
                        <a:t>Extreme Environment Computing</a:t>
                      </a:r>
                    </a:p>
                  </a:txBody>
                  <a:tcPr anchor="ctr"/>
                </a:tc>
                <a:extLst>
                  <a:ext uri="{0D108BD9-81ED-4DB2-BD59-A6C34878D82A}">
                    <a16:rowId xmlns:a16="http://schemas.microsoft.com/office/drawing/2014/main" val="4061985701"/>
                  </a:ext>
                </a:extLst>
              </a:tr>
              <a:tr h="574623">
                <a:tc>
                  <a:txBody>
                    <a:bodyPr/>
                    <a:lstStyle/>
                    <a:p>
                      <a:pPr marL="60325"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F79646">
                              <a:lumMod val="75000"/>
                            </a:srgbClr>
                          </a:solidFill>
                          <a:effectLst/>
                          <a:uLnTx/>
                          <a:uFillTx/>
                          <a:latin typeface="+mn-lt"/>
                          <a:ea typeface="+mn-ea"/>
                          <a:cs typeface="Arial" panose="020B0604020202020204" pitchFamily="34" charset="0"/>
                        </a:rPr>
                        <a:t>0202</a:t>
                      </a:r>
                    </a:p>
                  </a:txBody>
                  <a:tcPr anchor="ctr"/>
                </a:tc>
                <a:tc>
                  <a:txBody>
                    <a:bodyPr/>
                    <a:lstStyle/>
                    <a:p>
                      <a:pPr marL="60325"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strike="noStrike" dirty="0">
                          <a:solidFill>
                            <a:schemeClr val="bg1"/>
                          </a:solidFill>
                          <a:latin typeface="Arial"/>
                        </a:rPr>
                        <a:t>High Performance Onboard Computing</a:t>
                      </a:r>
                    </a:p>
                  </a:txBody>
                  <a:tcPr anchor="ctr"/>
                </a:tc>
                <a:extLst>
                  <a:ext uri="{0D108BD9-81ED-4DB2-BD59-A6C34878D82A}">
                    <a16:rowId xmlns:a16="http://schemas.microsoft.com/office/drawing/2014/main" val="854011830"/>
                  </a:ext>
                </a:extLst>
              </a:tr>
              <a:tr h="574623">
                <a:tc>
                  <a:txBody>
                    <a:bodyPr/>
                    <a:lstStyle/>
                    <a:p>
                      <a:pPr marL="60325"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F79646">
                              <a:lumMod val="75000"/>
                            </a:srgbClr>
                          </a:solidFill>
                          <a:effectLst/>
                          <a:uLnTx/>
                          <a:uFillTx/>
                          <a:latin typeface="+mn-lt"/>
                          <a:ea typeface="+mn-ea"/>
                          <a:cs typeface="Arial" panose="020B0604020202020204" pitchFamily="34" charset="0"/>
                        </a:rPr>
                        <a:t>1004</a:t>
                      </a:r>
                    </a:p>
                  </a:txBody>
                  <a:tcPr anchor="ctr"/>
                </a:tc>
                <a:tc>
                  <a:txBody>
                    <a:bodyPr/>
                    <a:lstStyle/>
                    <a:p>
                      <a:pPr marL="60325"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strike="noStrike" dirty="0">
                          <a:solidFill>
                            <a:schemeClr val="bg1"/>
                          </a:solidFill>
                          <a:latin typeface="Arial"/>
                        </a:rPr>
                        <a:t>Trustworthy Autonomy for Planning and Decision-making</a:t>
                      </a:r>
                    </a:p>
                  </a:txBody>
                  <a:tcPr anchor="ctr"/>
                </a:tc>
                <a:extLst>
                  <a:ext uri="{0D108BD9-81ED-4DB2-BD59-A6C34878D82A}">
                    <a16:rowId xmlns:a16="http://schemas.microsoft.com/office/drawing/2014/main" val="3438638818"/>
                  </a:ext>
                </a:extLst>
              </a:tr>
            </a:tbl>
          </a:graphicData>
        </a:graphic>
      </p:graphicFrame>
    </p:spTree>
    <p:extLst>
      <p:ext uri="{BB962C8B-B14F-4D97-AF65-F5344CB8AC3E}">
        <p14:creationId xmlns:p14="http://schemas.microsoft.com/office/powerpoint/2010/main" val="3567146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CA59CB-8917-4F6C-86D4-9A0F238315CE}"/>
              </a:ext>
            </a:extLst>
          </p:cNvPr>
          <p:cNvSpPr>
            <a:spLocks noGrp="1"/>
          </p:cNvSpPr>
          <p:nvPr>
            <p:ph type="title"/>
          </p:nvPr>
        </p:nvSpPr>
        <p:spPr>
          <a:xfrm>
            <a:off x="772778" y="396624"/>
            <a:ext cx="8798012" cy="742950"/>
          </a:xfrm>
        </p:spPr>
        <p:txBody>
          <a:bodyPr/>
          <a:lstStyle/>
          <a:p>
            <a:r>
              <a:rPr lang="en-US" u="sng" dirty="0"/>
              <a:t>Mid to High Level TRL NASA Informatics &amp; Decision Support Investments</a:t>
            </a:r>
            <a:br>
              <a:rPr lang="en-US" u="sng" dirty="0"/>
            </a:br>
            <a:endParaRPr lang="en-US" sz="2000" i="1" dirty="0"/>
          </a:p>
        </p:txBody>
      </p:sp>
      <p:sp>
        <p:nvSpPr>
          <p:cNvPr id="2" name="Content Placeholder 5">
            <a:extLst>
              <a:ext uri="{FF2B5EF4-FFF2-40B4-BE49-F238E27FC236}">
                <a16:creationId xmlns:a16="http://schemas.microsoft.com/office/drawing/2014/main" id="{181FC5DD-7770-8B59-C385-11A452C274F3}"/>
              </a:ext>
            </a:extLst>
          </p:cNvPr>
          <p:cNvSpPr txBox="1">
            <a:spLocks/>
          </p:cNvSpPr>
          <p:nvPr/>
        </p:nvSpPr>
        <p:spPr bwMode="auto">
          <a:xfrm>
            <a:off x="61426" y="1370785"/>
            <a:ext cx="12069145" cy="4807814"/>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177800" indent="-177800" algn="l" defTabSz="457200" rtl="0" eaLnBrk="0" fontAlgn="base" hangingPunct="0">
              <a:spcBef>
                <a:spcPts val="0"/>
              </a:spcBef>
              <a:spcAft>
                <a:spcPts val="600"/>
              </a:spcAft>
              <a:buFont typeface="Arial" charset="0"/>
              <a:buChar char="•"/>
              <a:defRPr sz="2000"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085850" indent="-171450" algn="l" defTabSz="457200" rtl="0" eaLnBrk="0" fontAlgn="base" hangingPunct="0">
              <a:spcBef>
                <a:spcPts val="0"/>
              </a:spcBef>
              <a:spcAft>
                <a:spcPts val="600"/>
              </a:spcAft>
              <a:buFont typeface="Courier New" panose="02070309020205020404" pitchFamily="49" charset="0"/>
              <a:buChar char="o"/>
              <a:tabLst/>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100000"/>
              </a:lnSpc>
              <a:spcBef>
                <a:spcPts val="0"/>
              </a:spcBef>
              <a:spcAft>
                <a:spcPts val="200"/>
              </a:spcAft>
              <a:buClrTx/>
              <a:buSzTx/>
              <a:buFont typeface="Arial" charset="0"/>
              <a:buNone/>
              <a:tabLst/>
              <a:defRPr/>
            </a:pPr>
            <a:r>
              <a:rPr kumimoji="0" lang="en-US" sz="1600" b="1" i="0" u="none" strike="noStrike" kern="1200" cap="none" spc="0" normalizeH="0" baseline="0" noProof="0" dirty="0">
                <a:ln>
                  <a:noFill/>
                </a:ln>
                <a:solidFill>
                  <a:schemeClr val="bg1"/>
                </a:solidFill>
                <a:effectLst/>
                <a:uLnTx/>
                <a:uFillTx/>
                <a:latin typeface="Arial"/>
                <a:ea typeface="ヒラギノ角ゴ Pro W3" charset="-128"/>
                <a:cs typeface="Arial"/>
              </a:rPr>
              <a:t>1. </a:t>
            </a:r>
            <a:r>
              <a:rPr lang="en-US" sz="1600" dirty="0">
                <a:solidFill>
                  <a:schemeClr val="bg1"/>
                </a:solidFill>
              </a:rPr>
              <a:t>DEEP SPACE CREW DISPLAYS 		</a:t>
            </a:r>
            <a:r>
              <a:rPr kumimoji="0" lang="en-US" sz="1600" b="1" i="0" u="none" strike="noStrike" kern="1200" cap="none" spc="0" normalizeH="0" baseline="0" noProof="0" dirty="0">
                <a:ln>
                  <a:noFill/>
                </a:ln>
                <a:solidFill>
                  <a:schemeClr val="bg1"/>
                </a:solidFill>
                <a:effectLst/>
                <a:uLnTx/>
                <a:uFillTx/>
                <a:latin typeface="Arial"/>
                <a:ea typeface="ヒラギノ角ゴ Pro W3" charset="-128"/>
                <a:cs typeface="Arial"/>
              </a:rPr>
              <a:t>					      	     </a:t>
            </a:r>
            <a:r>
              <a:rPr kumimoji="0" lang="en-US" sz="1600" b="1" i="0" u="sng" strike="noStrike" kern="1200" cap="none" spc="0" normalizeH="0" baseline="0" noProof="0" dirty="0">
                <a:ln>
                  <a:noFill/>
                </a:ln>
                <a:solidFill>
                  <a:schemeClr val="bg1"/>
                </a:solidFill>
                <a:effectLst/>
                <a:uLnTx/>
                <a:uFillTx/>
                <a:latin typeface="Arial"/>
                <a:ea typeface="ヒラギノ角ゴ Pro W3" charset="-128"/>
                <a:cs typeface="Arial"/>
              </a:rPr>
              <a:t>TRL</a:t>
            </a:r>
            <a:r>
              <a:rPr kumimoji="0" lang="en-US" sz="1600" b="1" i="0" u="none" strike="noStrike" kern="1200" cap="none" spc="0" normalizeH="0" baseline="0" noProof="0" dirty="0">
                <a:ln>
                  <a:noFill/>
                </a:ln>
                <a:solidFill>
                  <a:schemeClr val="bg1"/>
                </a:solidFill>
                <a:effectLst/>
                <a:uLnTx/>
                <a:uFillTx/>
                <a:latin typeface="Arial"/>
                <a:ea typeface="ヒラギノ角ゴ Pro W3" charset="-128"/>
                <a:cs typeface="Arial"/>
              </a:rPr>
              <a:t>	</a:t>
            </a:r>
            <a:r>
              <a:rPr kumimoji="0" lang="en-US" sz="1600" b="1" i="0" u="sng" strike="noStrike" kern="1200" cap="none" spc="0" normalizeH="0" baseline="0" noProof="0" dirty="0">
                <a:ln>
                  <a:noFill/>
                </a:ln>
                <a:solidFill>
                  <a:schemeClr val="bg1"/>
                </a:solidFill>
                <a:effectLst/>
                <a:uLnTx/>
                <a:uFillTx/>
                <a:latin typeface="Arial"/>
                <a:ea typeface="ヒラギノ角ゴ Pro W3" charset="-128"/>
                <a:cs typeface="Arial"/>
              </a:rPr>
              <a:t>FY</a:t>
            </a:r>
            <a:r>
              <a:rPr kumimoji="0" lang="en-US" sz="1600" b="1" i="0" u="none" strike="noStrike" kern="1200" cap="none" spc="0" normalizeH="0" baseline="0" noProof="0" dirty="0">
                <a:ln>
                  <a:noFill/>
                </a:ln>
                <a:solidFill>
                  <a:schemeClr val="bg1"/>
                </a:solidFill>
                <a:effectLst/>
                <a:uLnTx/>
                <a:uFillTx/>
                <a:latin typeface="Arial"/>
                <a:ea typeface="ヒラギノ角ゴ Pro W3" charset="-128"/>
                <a:cs typeface="Arial"/>
              </a:rPr>
              <a:t>	       </a:t>
            </a:r>
            <a:r>
              <a:rPr kumimoji="0" lang="en-US" sz="1600" b="1" i="0" u="sng" strike="noStrike" kern="1200" cap="none" spc="0" normalizeH="0" baseline="0" noProof="0" dirty="0">
                <a:ln>
                  <a:noFill/>
                </a:ln>
                <a:solidFill>
                  <a:schemeClr val="bg1"/>
                </a:solidFill>
                <a:effectLst/>
                <a:uLnTx/>
                <a:uFillTx/>
                <a:latin typeface="Arial"/>
                <a:ea typeface="ヒラギノ角ゴ Pro W3" charset="-128"/>
                <a:cs typeface="Arial"/>
              </a:rPr>
              <a:t>POTENTIAL</a:t>
            </a:r>
            <a:r>
              <a:rPr kumimoji="0" lang="en-US" sz="1600" b="1" i="0" u="none" strike="noStrike" kern="1200" cap="none" spc="0" normalizeH="0" baseline="0" noProof="0" dirty="0">
                <a:ln>
                  <a:noFill/>
                </a:ln>
                <a:solidFill>
                  <a:schemeClr val="bg1"/>
                </a:solidFill>
                <a:effectLst/>
                <a:uLnTx/>
                <a:uFillTx/>
                <a:latin typeface="Arial"/>
                <a:ea typeface="ヒラギノ角ゴ Pro W3" charset="-128"/>
                <a:cs typeface="Arial"/>
              </a:rPr>
              <a:t> </a:t>
            </a:r>
            <a:r>
              <a:rPr kumimoji="0" lang="en-US" sz="1600" b="1" i="0" u="sng" strike="noStrike" kern="1200" cap="none" spc="0" normalizeH="0" baseline="0" noProof="0" dirty="0">
                <a:ln>
                  <a:noFill/>
                </a:ln>
                <a:solidFill>
                  <a:schemeClr val="bg1"/>
                </a:solidFill>
                <a:effectLst/>
                <a:uLnTx/>
                <a:uFillTx/>
                <a:latin typeface="Arial"/>
                <a:ea typeface="ヒラギノ角ゴ Pro W3" charset="-128"/>
                <a:cs typeface="Arial"/>
              </a:rPr>
              <a:t>INFUSION TARGET</a:t>
            </a:r>
          </a:p>
          <a:p>
            <a:pPr marL="511175" marR="0" lvl="1" indent="-225425" algn="l" defTabSz="457200" rtl="0" eaLnBrk="0" fontAlgn="base" latinLnBrk="0" hangingPunct="0">
              <a:lnSpc>
                <a:spcPct val="100000"/>
              </a:lnSpc>
              <a:spcBef>
                <a:spcPts val="0"/>
              </a:spcBef>
              <a:spcAft>
                <a:spcPts val="200"/>
              </a:spcAft>
              <a:buClrTx/>
              <a:buSzTx/>
              <a:buFont typeface="Arial" charset="0"/>
              <a:buChar char="–"/>
              <a:tabLst>
                <a:tab pos="1146175" algn="l"/>
              </a:tabLst>
              <a:defRPr/>
            </a:pPr>
            <a:r>
              <a:rPr lang="en-US" sz="1400" b="1" dirty="0">
                <a:solidFill>
                  <a:schemeClr val="bg1"/>
                </a:solidFill>
              </a:rPr>
              <a:t>High Performance Space Computing (HPSC)</a:t>
            </a:r>
            <a:r>
              <a:rPr kumimoji="0" lang="en-US" sz="1400" b="0" i="0" u="none" strike="noStrike" kern="1200" cap="none" spc="0" normalizeH="0" baseline="0" noProof="0" dirty="0">
                <a:ln>
                  <a:noFill/>
                </a:ln>
                <a:solidFill>
                  <a:schemeClr val="bg1"/>
                </a:solidFill>
                <a:effectLst/>
                <a:uLnTx/>
                <a:uFillTx/>
                <a:latin typeface="Arial"/>
                <a:ea typeface="ヒラギノ角ゴ Pro W3" charset="-128"/>
                <a:cs typeface="Arial"/>
              </a:rPr>
              <a:t>			</a:t>
            </a:r>
            <a:r>
              <a:rPr kumimoji="0" lang="en-US" sz="1400" b="0" i="0" u="none" strike="noStrike" kern="1200" cap="none" spc="0" normalizeH="0" baseline="0" noProof="0" dirty="0">
                <a:ln>
                  <a:noFill/>
                </a:ln>
                <a:solidFill>
                  <a:schemeClr val="bg1"/>
                </a:solidFill>
                <a:effectLst/>
                <a:uLnTx/>
                <a:uFillTx/>
                <a:latin typeface="Arial" panose="020B0604020202020204" pitchFamily="34" charset="0"/>
                <a:ea typeface="ヒラギノ角ゴ Pro W3" charset="-128"/>
                <a:cs typeface="Arial" panose="020B0604020202020204" pitchFamily="34" charset="0"/>
              </a:rPr>
              <a:t>				6	2022-25	</a:t>
            </a:r>
            <a:r>
              <a:rPr lang="en-US" sz="1400" dirty="0">
                <a:solidFill>
                  <a:schemeClr val="bg1"/>
                </a:solidFill>
                <a:latin typeface="Arial" panose="020B0604020202020204" pitchFamily="34" charset="0"/>
                <a:cs typeface="Arial" panose="020B0604020202020204" pitchFamily="34" charset="0"/>
              </a:rPr>
              <a:t>GW, LTV, PR, HLS, Habitats</a:t>
            </a:r>
          </a:p>
          <a:p>
            <a:pPr marL="511175" lvl="1" indent="-225425">
              <a:spcAft>
                <a:spcPts val="200"/>
              </a:spcAft>
              <a:tabLst>
                <a:tab pos="1146175" algn="l"/>
              </a:tabLst>
              <a:defRPr/>
            </a:pPr>
            <a:r>
              <a:rPr lang="en-US" sz="1400" b="1" dirty="0">
                <a:solidFill>
                  <a:schemeClr val="bg1"/>
                </a:solidFill>
              </a:rPr>
              <a:t>Joint AR EVA Display - STAR</a:t>
            </a:r>
            <a:r>
              <a:rPr kumimoji="0" lang="en-US" sz="1400" b="0" i="0" u="none" strike="noStrike" kern="1200" cap="none" spc="0" normalizeH="0" baseline="0" noProof="0" dirty="0">
                <a:ln>
                  <a:noFill/>
                </a:ln>
                <a:solidFill>
                  <a:schemeClr val="bg1"/>
                </a:solidFill>
                <a:effectLst/>
                <a:uLnTx/>
                <a:uFillTx/>
                <a:latin typeface="Arial"/>
                <a:ea typeface="ヒラギノ角ゴ Pro W3" charset="-128"/>
                <a:cs typeface="Arial"/>
              </a:rPr>
              <a:t>	</a:t>
            </a:r>
            <a:r>
              <a:rPr kumimoji="0" lang="en-US" sz="1400" b="0" i="0" u="none" strike="noStrike" kern="1200" cap="none" spc="0" normalizeH="0" baseline="0" noProof="0" dirty="0">
                <a:ln>
                  <a:noFill/>
                </a:ln>
                <a:solidFill>
                  <a:schemeClr val="bg1"/>
                </a:solidFill>
                <a:effectLst/>
                <a:uLnTx/>
                <a:uFillTx/>
                <a:latin typeface="Arial" panose="020B0604020202020204" pitchFamily="34" charset="0"/>
                <a:ea typeface="ヒラギノ角ゴ Pro W3" charset="-128"/>
                <a:cs typeface="Arial" panose="020B0604020202020204" pitchFamily="34" charset="0"/>
              </a:rPr>
              <a:t>									4	2020-23	</a:t>
            </a:r>
            <a:r>
              <a:rPr kumimoji="0" lang="en-US" sz="1400" b="0" i="0" u="none" strike="noStrike" kern="1200" cap="none" spc="0" normalizeH="0" baseline="0" noProof="0" dirty="0" err="1">
                <a:ln>
                  <a:noFill/>
                </a:ln>
                <a:solidFill>
                  <a:schemeClr val="bg1"/>
                </a:solidFill>
                <a:effectLst/>
                <a:uLnTx/>
                <a:uFillTx/>
                <a:latin typeface="Arial" panose="020B0604020202020204" pitchFamily="34" charset="0"/>
                <a:ea typeface="ヒラギノ角ゴ Pro W3" charset="-128"/>
                <a:cs typeface="Arial" panose="020B0604020202020204" pitchFamily="34" charset="0"/>
              </a:rPr>
              <a:t>xEVA</a:t>
            </a:r>
            <a:r>
              <a:rPr lang="en-US" sz="1400" dirty="0">
                <a:solidFill>
                  <a:schemeClr val="bg1"/>
                </a:solidFill>
                <a:latin typeface="Arial" panose="020B0604020202020204" pitchFamily="34" charset="0"/>
                <a:cs typeface="Arial" panose="020B0604020202020204" pitchFamily="34" charset="0"/>
              </a:rPr>
              <a:t>S, LTV, HLS, Habitats</a:t>
            </a:r>
          </a:p>
          <a:p>
            <a:pPr marL="911225" lvl="2" indent="-225425">
              <a:spcAft>
                <a:spcPts val="200"/>
              </a:spcAft>
              <a:tabLst>
                <a:tab pos="1146175" algn="l"/>
              </a:tabLst>
              <a:defRPr/>
            </a:pPr>
            <a:r>
              <a:rPr lang="en-US" sz="1200" i="1" dirty="0">
                <a:solidFill>
                  <a:schemeClr val="bg1"/>
                </a:solidFill>
                <a:latin typeface="Arial" panose="020B0604020202020204" pitchFamily="34" charset="0"/>
                <a:cs typeface="Arial" panose="020B0604020202020204" pitchFamily="34" charset="0"/>
              </a:rPr>
              <a:t>2024 – JETT5 Testing												Completed</a:t>
            </a:r>
          </a:p>
          <a:p>
            <a:pPr marL="511175" lvl="1" indent="-225425">
              <a:spcAft>
                <a:spcPts val="200"/>
              </a:spcAft>
              <a:tabLst>
                <a:tab pos="1146175" algn="l"/>
              </a:tabLst>
              <a:defRPr/>
            </a:pPr>
            <a:r>
              <a:rPr kumimoji="0" lang="en-US" sz="1400" b="0" i="0" u="none" strike="noStrike" kern="1200" cap="none" spc="0" normalizeH="0" baseline="0" noProof="0" dirty="0">
                <a:ln>
                  <a:noFill/>
                </a:ln>
                <a:solidFill>
                  <a:schemeClr val="bg1"/>
                </a:solidFill>
                <a:effectLst/>
                <a:uLnTx/>
                <a:uFillTx/>
                <a:latin typeface="Arial"/>
                <a:ea typeface="ヒラギノ角ゴ Pro W3" charset="-128"/>
                <a:cs typeface="Arial"/>
              </a:rPr>
              <a:t>Radiation Tolerant &amp; Reliable Electronic Displays			</a:t>
            </a:r>
            <a:r>
              <a:rPr kumimoji="0" lang="en-US" sz="1400" b="0" i="0" u="none" strike="noStrike" kern="1200" cap="none" spc="0" normalizeH="0" baseline="0" noProof="0" dirty="0">
                <a:ln>
                  <a:noFill/>
                </a:ln>
                <a:solidFill>
                  <a:schemeClr val="bg1"/>
                </a:solidFill>
                <a:effectLst/>
                <a:uLnTx/>
                <a:uFillTx/>
                <a:latin typeface="Arial" panose="020B0604020202020204" pitchFamily="34" charset="0"/>
                <a:ea typeface="ヒラギノ角ゴ Pro W3" charset="-128"/>
                <a:cs typeface="Arial" panose="020B0604020202020204" pitchFamily="34" charset="0"/>
              </a:rPr>
              <a:t>				4	2021-23	</a:t>
            </a:r>
            <a:r>
              <a:rPr lang="en-US" sz="1400" dirty="0">
                <a:solidFill>
                  <a:schemeClr val="bg1"/>
                </a:solidFill>
                <a:latin typeface="Arial" panose="020B0604020202020204" pitchFamily="34" charset="0"/>
                <a:cs typeface="Arial" panose="020B0604020202020204" pitchFamily="34" charset="0"/>
              </a:rPr>
              <a:t>GW, </a:t>
            </a:r>
            <a:r>
              <a:rPr lang="en-US" sz="1400" dirty="0" err="1">
                <a:solidFill>
                  <a:schemeClr val="bg1"/>
                </a:solidFill>
                <a:latin typeface="Arial" panose="020B0604020202020204" pitchFamily="34" charset="0"/>
                <a:cs typeface="Arial" panose="020B0604020202020204" pitchFamily="34" charset="0"/>
              </a:rPr>
              <a:t>xEVAS</a:t>
            </a:r>
            <a:r>
              <a:rPr lang="en-US" sz="1400" dirty="0">
                <a:solidFill>
                  <a:schemeClr val="bg1"/>
                </a:solidFill>
                <a:latin typeface="Arial" panose="020B0604020202020204" pitchFamily="34" charset="0"/>
                <a:cs typeface="Arial" panose="020B0604020202020204" pitchFamily="34" charset="0"/>
              </a:rPr>
              <a:t>, LTV, PR, HLS, Habitats</a:t>
            </a:r>
          </a:p>
          <a:p>
            <a:pPr marL="911225" lvl="2" indent="-225425">
              <a:spcAft>
                <a:spcPts val="200"/>
              </a:spcAft>
              <a:tabLst>
                <a:tab pos="1146175" algn="l"/>
              </a:tabLst>
              <a:defRPr/>
            </a:pPr>
            <a:r>
              <a:rPr lang="en-US" sz="1200" i="1" dirty="0">
                <a:solidFill>
                  <a:schemeClr val="bg1"/>
                </a:solidFill>
                <a:latin typeface="Arial" panose="020B0604020202020204" pitchFamily="34" charset="0"/>
                <a:cs typeface="Arial" panose="020B0604020202020204" pitchFamily="34" charset="0"/>
              </a:rPr>
              <a:t>2022: Total Ionizing Dose Radiation Testing									Completed</a:t>
            </a:r>
          </a:p>
          <a:p>
            <a:pPr marL="911225" lvl="2" indent="-225425">
              <a:spcAft>
                <a:spcPts val="200"/>
              </a:spcAft>
              <a:tabLst>
                <a:tab pos="1146175" algn="l"/>
              </a:tabLst>
              <a:defRPr/>
            </a:pPr>
            <a:r>
              <a:rPr lang="en-US" sz="1200" i="1" dirty="0">
                <a:solidFill>
                  <a:schemeClr val="bg1"/>
                </a:solidFill>
                <a:latin typeface="Arial" panose="020B0604020202020204" pitchFamily="34" charset="0"/>
                <a:cs typeface="Arial" panose="020B0604020202020204" pitchFamily="34" charset="0"/>
              </a:rPr>
              <a:t>2023: Single Event Effects Radiation Testing								      	Completed </a:t>
            </a:r>
          </a:p>
          <a:p>
            <a:pPr marL="511175" lvl="1" indent="-225425">
              <a:spcAft>
                <a:spcPts val="200"/>
              </a:spcAft>
              <a:tabLst>
                <a:tab pos="1146175" algn="l"/>
              </a:tabLst>
              <a:defRPr/>
            </a:pPr>
            <a:r>
              <a:rPr lang="en-US" sz="1400" b="1" dirty="0">
                <a:solidFill>
                  <a:schemeClr val="bg1"/>
                </a:solidFill>
              </a:rPr>
              <a:t>Radiation Tolerant Displays</a:t>
            </a:r>
            <a:r>
              <a:rPr lang="en-US" sz="1400" dirty="0">
                <a:solidFill>
                  <a:schemeClr val="bg1"/>
                </a:solidFill>
              </a:rPr>
              <a:t>			</a:t>
            </a:r>
            <a:r>
              <a:rPr kumimoji="0" lang="en-US" sz="1400" b="0" i="0" u="none" strike="noStrike" kern="1200" cap="none" spc="0" normalizeH="0" baseline="0" noProof="0" dirty="0">
                <a:ln>
                  <a:noFill/>
                </a:ln>
                <a:solidFill>
                  <a:schemeClr val="bg1"/>
                </a:solidFill>
                <a:effectLst/>
                <a:uLnTx/>
                <a:uFillTx/>
                <a:latin typeface="Arial"/>
                <a:ea typeface="ヒラギノ角ゴ Pro W3" charset="-128"/>
                <a:cs typeface="Arial"/>
              </a:rPr>
              <a:t>			</a:t>
            </a:r>
            <a:r>
              <a:rPr kumimoji="0" lang="en-US" sz="1400" b="0" i="0" u="none" strike="noStrike" kern="1200" cap="none" spc="0" normalizeH="0" baseline="0" noProof="0" dirty="0">
                <a:ln>
                  <a:noFill/>
                </a:ln>
                <a:solidFill>
                  <a:schemeClr val="bg1"/>
                </a:solidFill>
                <a:effectLst/>
                <a:uLnTx/>
                <a:uFillTx/>
                <a:latin typeface="Arial" panose="020B0604020202020204" pitchFamily="34" charset="0"/>
                <a:ea typeface="ヒラギノ角ゴ Pro W3" charset="-128"/>
                <a:cs typeface="Arial" panose="020B0604020202020204" pitchFamily="34" charset="0"/>
              </a:rPr>
              <a:t>				6	2024-25	</a:t>
            </a:r>
            <a:r>
              <a:rPr lang="en-US" sz="1400" dirty="0">
                <a:solidFill>
                  <a:schemeClr val="bg1"/>
                </a:solidFill>
                <a:latin typeface="Arial" panose="020B0604020202020204" pitchFamily="34" charset="0"/>
                <a:cs typeface="Arial" panose="020B0604020202020204" pitchFamily="34" charset="0"/>
              </a:rPr>
              <a:t>GW, </a:t>
            </a:r>
            <a:r>
              <a:rPr lang="en-US" sz="1400" dirty="0" err="1">
                <a:solidFill>
                  <a:schemeClr val="bg1"/>
                </a:solidFill>
                <a:latin typeface="Arial" panose="020B0604020202020204" pitchFamily="34" charset="0"/>
                <a:cs typeface="Arial" panose="020B0604020202020204" pitchFamily="34" charset="0"/>
              </a:rPr>
              <a:t>xEVAS</a:t>
            </a:r>
            <a:r>
              <a:rPr lang="en-US" sz="1400" dirty="0">
                <a:solidFill>
                  <a:schemeClr val="bg1"/>
                </a:solidFill>
                <a:latin typeface="Arial" panose="020B0604020202020204" pitchFamily="34" charset="0"/>
                <a:cs typeface="Arial" panose="020B0604020202020204" pitchFamily="34" charset="0"/>
              </a:rPr>
              <a:t>, LTV, PR, HLS, Habitats</a:t>
            </a:r>
          </a:p>
          <a:p>
            <a:pPr marL="911225" lvl="2" indent="-225425">
              <a:spcAft>
                <a:spcPts val="200"/>
              </a:spcAft>
              <a:tabLst>
                <a:tab pos="1146175" algn="l"/>
              </a:tabLst>
              <a:defRPr/>
            </a:pPr>
            <a:r>
              <a:rPr lang="en-US" sz="1200" i="1" dirty="0">
                <a:solidFill>
                  <a:schemeClr val="bg1"/>
                </a:solidFill>
                <a:latin typeface="Arial" panose="020B0604020202020204" pitchFamily="34" charset="0"/>
                <a:cs typeface="Arial" panose="020B0604020202020204" pitchFamily="34" charset="0"/>
              </a:rPr>
              <a:t>2024: Display Prototype Development																		</a:t>
            </a:r>
            <a:endParaRPr lang="en-US" sz="1400" dirty="0">
              <a:solidFill>
                <a:schemeClr val="bg1"/>
              </a:solidFill>
            </a:endParaRPr>
          </a:p>
          <a:p>
            <a:pPr marL="685800" lvl="2" indent="0">
              <a:spcAft>
                <a:spcPts val="200"/>
              </a:spcAft>
              <a:buNone/>
              <a:tabLst>
                <a:tab pos="1146175" algn="l"/>
              </a:tabLst>
              <a:defRPr/>
            </a:pPr>
            <a:endParaRPr kumimoji="0" lang="en-US" sz="1400" b="0" i="0" u="none" strike="noStrike" kern="1200" cap="none" spc="0" normalizeH="0" baseline="0" noProof="0" dirty="0">
              <a:ln>
                <a:noFill/>
              </a:ln>
              <a:solidFill>
                <a:schemeClr val="bg1"/>
              </a:solidFill>
              <a:effectLst/>
              <a:uLnTx/>
              <a:uFillTx/>
              <a:latin typeface="Arial"/>
              <a:ea typeface="ヒラギノ角ゴ Pro W3" charset="-128"/>
              <a:cs typeface="Arial"/>
            </a:endParaRPr>
          </a:p>
          <a:p>
            <a:pPr marL="0" marR="0" lvl="0" indent="0" algn="l" defTabSz="457200" rtl="0" eaLnBrk="0" fontAlgn="base" latinLnBrk="0" hangingPunct="0">
              <a:lnSpc>
                <a:spcPct val="100000"/>
              </a:lnSpc>
              <a:spcBef>
                <a:spcPts val="0"/>
              </a:spcBef>
              <a:spcAft>
                <a:spcPts val="200"/>
              </a:spcAft>
              <a:buClrTx/>
              <a:buSzTx/>
              <a:buFont typeface="Arial" charset="0"/>
              <a:buNone/>
              <a:tabLst/>
              <a:defRPr/>
            </a:pPr>
            <a:r>
              <a:rPr kumimoji="0" lang="en-US" sz="1600" b="1" i="0" u="none" strike="noStrike" kern="1200" cap="none" spc="0" normalizeH="0" baseline="0" noProof="0" dirty="0">
                <a:ln>
                  <a:noFill/>
                </a:ln>
                <a:solidFill>
                  <a:schemeClr val="bg1"/>
                </a:solidFill>
                <a:effectLst/>
                <a:uLnTx/>
                <a:uFillTx/>
                <a:latin typeface="Arial"/>
                <a:ea typeface="ヒラギノ角ゴ Pro W3" charset="-128"/>
                <a:cs typeface="Arial"/>
              </a:rPr>
              <a:t>2. DEEP SPACE AUDIO SYSTEMS</a:t>
            </a:r>
          </a:p>
          <a:p>
            <a:pPr marL="511175" lvl="1" indent="-225425">
              <a:spcAft>
                <a:spcPts val="200"/>
              </a:spcAft>
              <a:tabLst>
                <a:tab pos="1146175" algn="l"/>
              </a:tabLst>
              <a:defRPr/>
            </a:pPr>
            <a:r>
              <a:rPr lang="en-US" sz="1400" dirty="0">
                <a:solidFill>
                  <a:schemeClr val="bg1"/>
                </a:solidFill>
              </a:rPr>
              <a:t>Acoustic Echo Cancellation</a:t>
            </a:r>
            <a:r>
              <a:rPr kumimoji="0" lang="en-US" sz="1400" b="1" i="0" u="none" strike="noStrike" kern="1200" cap="none" spc="0" normalizeH="0" baseline="0" noProof="0" dirty="0">
                <a:ln>
                  <a:noFill/>
                </a:ln>
                <a:solidFill>
                  <a:schemeClr val="bg1"/>
                </a:solidFill>
                <a:effectLst/>
                <a:uLnTx/>
                <a:uFillTx/>
                <a:latin typeface="Arial"/>
                <a:ea typeface="ヒラギノ角ゴ Pro W3" charset="-128"/>
                <a:cs typeface="Arial"/>
              </a:rPr>
              <a:t>							</a:t>
            </a:r>
            <a:r>
              <a:rPr kumimoji="0" lang="en-US" sz="1400" b="0" i="0" u="none" strike="noStrike" kern="1200" cap="none" spc="0" normalizeH="0" baseline="0" noProof="0" dirty="0">
                <a:ln>
                  <a:noFill/>
                </a:ln>
                <a:solidFill>
                  <a:schemeClr val="bg1"/>
                </a:solidFill>
                <a:effectLst/>
                <a:uLnTx/>
                <a:uFillTx/>
                <a:latin typeface="Arial"/>
                <a:ea typeface="ヒラギノ角ゴ Pro W3" charset="-128"/>
                <a:cs typeface="Arial"/>
              </a:rPr>
              <a:t>				7	2022-25	xEVAS, PR </a:t>
            </a:r>
            <a:endParaRPr lang="en-US" sz="1400" strike="sngStrike" dirty="0">
              <a:solidFill>
                <a:srgbClr val="FF0000"/>
              </a:solidFill>
            </a:endParaRPr>
          </a:p>
          <a:p>
            <a:pPr marL="511175" marR="0" lvl="1" indent="-225425" algn="l" defTabSz="457200" rtl="0" eaLnBrk="0" fontAlgn="base" latinLnBrk="0" hangingPunct="0">
              <a:lnSpc>
                <a:spcPct val="100000"/>
              </a:lnSpc>
              <a:spcBef>
                <a:spcPts val="0"/>
              </a:spcBef>
              <a:spcAft>
                <a:spcPts val="200"/>
              </a:spcAft>
              <a:buClrTx/>
              <a:buSzTx/>
              <a:buFont typeface="Arial" charset="0"/>
              <a:buChar char="–"/>
              <a:tabLst>
                <a:tab pos="1146175" algn="l"/>
              </a:tabLst>
              <a:defRPr/>
            </a:pPr>
            <a:r>
              <a:rPr lang="en-US" sz="1400" dirty="0">
                <a:solidFill>
                  <a:schemeClr val="bg1"/>
                </a:solidFill>
              </a:rPr>
              <a:t>Audio Systems													7	2024		GW, </a:t>
            </a:r>
            <a:r>
              <a:rPr lang="en-US" sz="1400" dirty="0" err="1">
                <a:solidFill>
                  <a:schemeClr val="bg1"/>
                </a:solidFill>
              </a:rPr>
              <a:t>xEVAS</a:t>
            </a:r>
            <a:endParaRPr lang="en-US" sz="1400" dirty="0">
              <a:solidFill>
                <a:schemeClr val="bg1"/>
              </a:solidFill>
            </a:endParaRPr>
          </a:p>
          <a:p>
            <a:pPr marL="511175" lvl="1" indent="-225425">
              <a:spcAft>
                <a:spcPts val="200"/>
              </a:spcAft>
              <a:tabLst>
                <a:tab pos="1146175" algn="l"/>
              </a:tabLst>
              <a:defRPr/>
            </a:pPr>
            <a:r>
              <a:rPr lang="en-US" sz="1400" dirty="0">
                <a:solidFill>
                  <a:schemeClr val="bg1"/>
                </a:solidFill>
              </a:rPr>
              <a:t>Bone Conduction Evaluation 										6	2022-23	</a:t>
            </a:r>
            <a:r>
              <a:rPr lang="en-US" sz="1400" dirty="0" err="1">
                <a:solidFill>
                  <a:schemeClr val="bg1"/>
                </a:solidFill>
              </a:rPr>
              <a:t>xEVAS</a:t>
            </a:r>
            <a:r>
              <a:rPr lang="en-US" sz="1400" dirty="0">
                <a:solidFill>
                  <a:schemeClr val="bg1"/>
                </a:solidFill>
              </a:rPr>
              <a:t>, PR</a:t>
            </a:r>
          </a:p>
          <a:p>
            <a:pPr marL="511175" lvl="1" indent="-225425">
              <a:spcAft>
                <a:spcPts val="200"/>
              </a:spcAft>
              <a:tabLst>
                <a:tab pos="1146175" algn="l"/>
              </a:tabLst>
              <a:defRPr/>
            </a:pPr>
            <a:r>
              <a:rPr lang="en-US" sz="1400" dirty="0">
                <a:solidFill>
                  <a:schemeClr val="bg1"/>
                </a:solidFill>
              </a:rPr>
              <a:t>ASO, IRIS														4	2020-22	</a:t>
            </a:r>
            <a:r>
              <a:rPr lang="en-US" sz="1400" dirty="0" err="1">
                <a:solidFill>
                  <a:schemeClr val="bg1"/>
                </a:solidFill>
              </a:rPr>
              <a:t>xEVAS</a:t>
            </a:r>
            <a:endParaRPr lang="en-US" sz="1400" dirty="0">
              <a:solidFill>
                <a:schemeClr val="bg1"/>
              </a:solidFill>
            </a:endParaRPr>
          </a:p>
          <a:p>
            <a:pPr marL="511175" lvl="1" indent="-225425">
              <a:spcAft>
                <a:spcPts val="200"/>
              </a:spcAft>
              <a:tabLst>
                <a:tab pos="1146175" algn="l"/>
              </a:tabLst>
              <a:defRPr/>
            </a:pPr>
            <a:r>
              <a:rPr lang="en-US" sz="1400" dirty="0">
                <a:solidFill>
                  <a:schemeClr val="bg1"/>
                </a:solidFill>
              </a:rPr>
              <a:t>Pratt Bone Conduction Headsets										4	2024-25	xEVAS, PR</a:t>
            </a:r>
            <a:endParaRPr kumimoji="0" lang="en-US" sz="1400" b="0" i="0" u="none" strike="sngStrike" kern="1200" cap="none" spc="0" normalizeH="0" baseline="0" noProof="0" dirty="0">
              <a:ln>
                <a:noFill/>
              </a:ln>
              <a:solidFill>
                <a:srgbClr val="FF0000"/>
              </a:solidFill>
              <a:effectLst/>
              <a:uLnTx/>
              <a:uFillTx/>
              <a:latin typeface="Arial"/>
              <a:ea typeface="ヒラギノ角ゴ Pro W3" charset="-128"/>
              <a:cs typeface="Arial"/>
            </a:endParaRPr>
          </a:p>
        </p:txBody>
      </p:sp>
      <p:sp>
        <p:nvSpPr>
          <p:cNvPr id="9" name="Slide Number Placeholder 1">
            <a:extLst>
              <a:ext uri="{FF2B5EF4-FFF2-40B4-BE49-F238E27FC236}">
                <a16:creationId xmlns:a16="http://schemas.microsoft.com/office/drawing/2014/main" id="{8078D1FC-7CB6-4B9B-57F6-00C696A2A989}"/>
              </a:ext>
            </a:extLst>
          </p:cNvPr>
          <p:cNvSpPr txBox="1">
            <a:spLocks/>
          </p:cNvSpPr>
          <p:nvPr/>
        </p:nvSpPr>
        <p:spPr>
          <a:xfrm>
            <a:off x="11448058" y="6500962"/>
            <a:ext cx="743942"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587C384-89D6-8141-B091-9776852F31EF}" type="slidenum">
              <a:rPr lang="en-US" altLang="x-none" sz="1400" smtClean="0">
                <a:solidFill>
                  <a:schemeClr val="bg1"/>
                </a:solidFill>
              </a:rPr>
              <a:pPr algn="r"/>
              <a:t>6</a:t>
            </a:fld>
            <a:endParaRPr lang="en-US" altLang="x-none" sz="1400" dirty="0">
              <a:solidFill>
                <a:schemeClr val="bg1"/>
              </a:solidFill>
            </a:endParaRPr>
          </a:p>
        </p:txBody>
      </p:sp>
    </p:spTree>
    <p:extLst>
      <p:ext uri="{BB962C8B-B14F-4D97-AF65-F5344CB8AC3E}">
        <p14:creationId xmlns:p14="http://schemas.microsoft.com/office/powerpoint/2010/main" val="1017821774"/>
      </p:ext>
    </p:extLst>
  </p:cSld>
  <p:clrMapOvr>
    <a:overrideClrMapping bg1="lt1" tx1="dk1" bg2="lt2" tx2="dk2" accent1="accent1" accent2="accent2" accent3="accent3" accent4="accent4" accent5="accent5" accent6="accent6" hlink="hlink" folHlink="folHlink"/>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2" name="Straight Arrow Connector 91">
            <a:extLst>
              <a:ext uri="{FF2B5EF4-FFF2-40B4-BE49-F238E27FC236}">
                <a16:creationId xmlns:a16="http://schemas.microsoft.com/office/drawing/2014/main" id="{4DF5662E-7EBE-08EE-2A2E-C6F456087FCB}"/>
              </a:ext>
            </a:extLst>
          </p:cNvPr>
          <p:cNvCxnSpPr>
            <a:cxnSpLocks/>
            <a:stCxn id="79" idx="1"/>
            <a:endCxn id="38" idx="1"/>
          </p:cNvCxnSpPr>
          <p:nvPr/>
        </p:nvCxnSpPr>
        <p:spPr>
          <a:xfrm flipV="1">
            <a:off x="965255" y="2944918"/>
            <a:ext cx="1868065" cy="2354"/>
          </a:xfrm>
          <a:prstGeom prst="straightConnector1">
            <a:avLst/>
          </a:prstGeom>
          <a:ln>
            <a:solidFill>
              <a:schemeClr val="bg1"/>
            </a:solidFill>
            <a:prstDash val="solid"/>
            <a:tailEnd type="triangle"/>
          </a:ln>
        </p:spPr>
        <p:style>
          <a:lnRef idx="2">
            <a:schemeClr val="accent1"/>
          </a:lnRef>
          <a:fillRef idx="0">
            <a:schemeClr val="accent1"/>
          </a:fillRef>
          <a:effectRef idx="1">
            <a:schemeClr val="accent1"/>
          </a:effectRef>
          <a:fontRef idx="minor">
            <a:schemeClr val="tx1"/>
          </a:fontRef>
        </p:style>
      </p:cxnSp>
      <p:sp>
        <p:nvSpPr>
          <p:cNvPr id="275" name="Rectangle 274">
            <a:extLst>
              <a:ext uri="{FF2B5EF4-FFF2-40B4-BE49-F238E27FC236}">
                <a16:creationId xmlns:a16="http://schemas.microsoft.com/office/drawing/2014/main" id="{2B98666E-4DFC-8665-5164-459C4F5C8BE7}"/>
              </a:ext>
            </a:extLst>
          </p:cNvPr>
          <p:cNvSpPr/>
          <p:nvPr/>
        </p:nvSpPr>
        <p:spPr>
          <a:xfrm flipH="1">
            <a:off x="27563" y="3422303"/>
            <a:ext cx="937692" cy="184362"/>
          </a:xfrm>
          <a:prstGeom prst="rect">
            <a:avLst/>
          </a:prstGeom>
          <a:solidFill>
            <a:srgbClr val="00B050"/>
          </a:solidFill>
          <a:ln w="12700">
            <a:noFill/>
            <a:prstDash val="solid"/>
            <a:extLst>
              <a:ext uri="{C807C97D-BFC1-408E-A445-0C87EB9F89A2}">
                <ask:lineSketchStyleProps xmlns:ask="http://schemas.microsoft.com/office/drawing/2018/sketchyshapes">
                  <ask:type>
                    <ask:lineSketchNone/>
                  </ask:type>
                </ask:lineSketchStyleProps>
              </a:ext>
            </a:extLst>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Helvetica" pitchFamily="2" charset="0"/>
                <a:ea typeface="+mn-ea"/>
                <a:cs typeface="+mn-cs"/>
              </a:rPr>
              <a:t>STAR </a:t>
            </a:r>
          </a:p>
        </p:txBody>
      </p:sp>
      <p:sp>
        <p:nvSpPr>
          <p:cNvPr id="21" name="Parallelogram 20">
            <a:extLst>
              <a:ext uri="{FF2B5EF4-FFF2-40B4-BE49-F238E27FC236}">
                <a16:creationId xmlns:a16="http://schemas.microsoft.com/office/drawing/2014/main" id="{DB8E008C-0A09-7C1A-5C67-66F5E8FEE83D}"/>
              </a:ext>
            </a:extLst>
          </p:cNvPr>
          <p:cNvSpPr/>
          <p:nvPr/>
        </p:nvSpPr>
        <p:spPr>
          <a:xfrm>
            <a:off x="29289" y="2310643"/>
            <a:ext cx="2806459" cy="172116"/>
          </a:xfrm>
          <a:prstGeom prst="parallelogram">
            <a:avLst/>
          </a:prstGeom>
          <a:solidFill>
            <a:srgbClr val="00B05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Helvetica" pitchFamily="2" charset="0"/>
                <a:ea typeface="+mn-ea"/>
                <a:cs typeface="Helvetica" panose="020B0604020202020204" pitchFamily="34" charset="0"/>
              </a:rPr>
              <a:t>HPSC</a:t>
            </a:r>
            <a:endParaRPr kumimoji="0" lang="en-US" sz="10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p:txBody>
      </p:sp>
      <p:sp>
        <p:nvSpPr>
          <p:cNvPr id="19" name="Rectangle 18">
            <a:extLst>
              <a:ext uri="{FF2B5EF4-FFF2-40B4-BE49-F238E27FC236}">
                <a16:creationId xmlns:a16="http://schemas.microsoft.com/office/drawing/2014/main" id="{0394245B-DE4D-DFE7-0CFB-706A3A255482}"/>
              </a:ext>
            </a:extLst>
          </p:cNvPr>
          <p:cNvSpPr/>
          <p:nvPr/>
        </p:nvSpPr>
        <p:spPr>
          <a:xfrm flipH="1">
            <a:off x="997883" y="1716888"/>
            <a:ext cx="3698049" cy="172116"/>
          </a:xfrm>
          <a:prstGeom prst="rect">
            <a:avLst/>
          </a:prstGeom>
          <a:solidFill>
            <a:srgbClr val="00B050"/>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solidFill>
                  <a:prstClr val="white"/>
                </a:solidFill>
                <a:latin typeface="Helvetica" panose="020B0604020202020204" pitchFamily="34" charset="0"/>
                <a:cs typeface="Helvetica" panose="020B0604020202020204" pitchFamily="34" charset="0"/>
              </a:rPr>
              <a:t>Radiation Tolerant Displays System</a:t>
            </a:r>
            <a:endParaRPr kumimoji="0" lang="en-US" sz="900" b="1" i="0" u="none" strike="sngStrike" kern="1200" cap="none" spc="0" normalizeH="0" baseline="0" noProof="0" dirty="0">
              <a:ln>
                <a:noFill/>
              </a:ln>
              <a:solidFill>
                <a:srgbClr val="FF0000"/>
              </a:solidFill>
              <a:effectLst/>
              <a:uLnTx/>
              <a:uFillTx/>
              <a:latin typeface="Helvetica" panose="020B0604020202020204" pitchFamily="34" charset="0"/>
              <a:ea typeface="+mn-ea"/>
              <a:cs typeface="Helvetica" panose="020B0604020202020204" pitchFamily="34" charset="0"/>
            </a:endParaRPr>
          </a:p>
        </p:txBody>
      </p:sp>
      <p:sp>
        <p:nvSpPr>
          <p:cNvPr id="78" name="Rectangle 77">
            <a:extLst>
              <a:ext uri="{FF2B5EF4-FFF2-40B4-BE49-F238E27FC236}">
                <a16:creationId xmlns:a16="http://schemas.microsoft.com/office/drawing/2014/main" id="{469568DB-F620-2BB7-E4B7-220B1EAACEB1}"/>
              </a:ext>
            </a:extLst>
          </p:cNvPr>
          <p:cNvSpPr/>
          <p:nvPr/>
        </p:nvSpPr>
        <p:spPr>
          <a:xfrm flipH="1">
            <a:off x="1517083" y="4847823"/>
            <a:ext cx="3721354" cy="145320"/>
          </a:xfrm>
          <a:prstGeom prst="rect">
            <a:avLst/>
          </a:prstGeom>
          <a:solidFill>
            <a:schemeClr val="bg1"/>
          </a:solidFill>
          <a:ln w="19050">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B050"/>
                </a:solidFill>
                <a:effectLst/>
                <a:uLnTx/>
                <a:uFillTx/>
                <a:latin typeface="Helvetica" panose="020B0604020202020204" pitchFamily="34" charset="0"/>
                <a:ea typeface="+mn-ea"/>
                <a:cs typeface="Helvetica" panose="020B0604020202020204" pitchFamily="34" charset="0"/>
              </a:rPr>
              <a:t>Display/Optics Evaluation and Characterization </a:t>
            </a:r>
          </a:p>
        </p:txBody>
      </p:sp>
      <p:sp>
        <p:nvSpPr>
          <p:cNvPr id="2" name="Slide Number Placeholder 1">
            <a:extLst>
              <a:ext uri="{FF2B5EF4-FFF2-40B4-BE49-F238E27FC236}">
                <a16:creationId xmlns:a16="http://schemas.microsoft.com/office/drawing/2014/main" id="{AD246718-113F-CE42-973B-3E2D36855176}"/>
              </a:ext>
            </a:extLst>
          </p:cNvPr>
          <p:cNvSpPr>
            <a:spLocks noGrp="1"/>
          </p:cNvSpPr>
          <p:nvPr>
            <p:ph type="sldNum" sz="quarter" idx="10"/>
          </p:nvPr>
        </p:nvSpPr>
        <p:spPr>
          <a:xfrm>
            <a:off x="11420496" y="6489365"/>
            <a:ext cx="74394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400" b="0" i="0" u="none" strike="noStrike" kern="1200" cap="none" spc="0" normalizeH="0" baseline="0" noProof="0" smtClean="0">
                <a:ln>
                  <a:noFill/>
                </a:ln>
                <a:solidFill>
                  <a:prstClr val="white"/>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x-none" sz="1400" b="0" i="0" u="none" strike="noStrike" kern="1200" cap="none" spc="0" normalizeH="0" baseline="0" noProof="0" dirty="0">
              <a:ln>
                <a:noFill/>
              </a:ln>
              <a:solidFill>
                <a:prstClr val="white"/>
              </a:solidFill>
              <a:effectLst/>
              <a:uLnTx/>
              <a:uFillTx/>
              <a:latin typeface="Helvetica" pitchFamily="2" charset="0"/>
              <a:ea typeface="+mn-ea"/>
              <a:cs typeface="Arial" panose="020B0604020202020204" pitchFamily="34" charset="0"/>
            </a:endParaRPr>
          </a:p>
        </p:txBody>
      </p:sp>
      <p:sp>
        <p:nvSpPr>
          <p:cNvPr id="3" name="Title 2">
            <a:extLst>
              <a:ext uri="{FF2B5EF4-FFF2-40B4-BE49-F238E27FC236}">
                <a16:creationId xmlns:a16="http://schemas.microsoft.com/office/drawing/2014/main" id="{DCB71CAF-978D-514D-AEA0-91F517B84D7A}"/>
              </a:ext>
            </a:extLst>
          </p:cNvPr>
          <p:cNvSpPr>
            <a:spLocks noGrp="1"/>
          </p:cNvSpPr>
          <p:nvPr>
            <p:ph type="title"/>
          </p:nvPr>
        </p:nvSpPr>
        <p:spPr>
          <a:xfrm>
            <a:off x="583978" y="174841"/>
            <a:ext cx="3590585" cy="370151"/>
          </a:xfrm>
        </p:spPr>
        <p:txBody>
          <a:bodyPr>
            <a:normAutofit fontScale="90000"/>
          </a:bodyPr>
          <a:lstStyle/>
          <a:p>
            <a:pPr>
              <a:spcBef>
                <a:spcPts val="0"/>
              </a:spcBef>
              <a:spcAft>
                <a:spcPts val="0"/>
              </a:spcAft>
            </a:pPr>
            <a:r>
              <a:rPr lang="en-US" sz="2000" dirty="0">
                <a:solidFill>
                  <a:prstClr val="white"/>
                </a:solidFill>
              </a:rPr>
              <a:t>DEEP SPACE CREW DISPLAYS</a:t>
            </a:r>
            <a:endParaRPr lang="en-US" sz="1600" i="1" dirty="0">
              <a:solidFill>
                <a:srgbClr val="FF0000"/>
              </a:solidFill>
            </a:endParaRPr>
          </a:p>
        </p:txBody>
      </p:sp>
      <p:sp>
        <p:nvSpPr>
          <p:cNvPr id="4" name="Text Placeholder 3">
            <a:extLst>
              <a:ext uri="{FF2B5EF4-FFF2-40B4-BE49-F238E27FC236}">
                <a16:creationId xmlns:a16="http://schemas.microsoft.com/office/drawing/2014/main" id="{D707FD7C-6DF8-A242-9292-1923C285D5A3}"/>
              </a:ext>
            </a:extLst>
          </p:cNvPr>
          <p:cNvSpPr>
            <a:spLocks noGrp="1"/>
          </p:cNvSpPr>
          <p:nvPr>
            <p:ph type="body" sz="quarter" idx="11"/>
          </p:nvPr>
        </p:nvSpPr>
        <p:spPr>
          <a:xfrm>
            <a:off x="8075357" y="46038"/>
            <a:ext cx="3840418" cy="507146"/>
          </a:xfrm>
        </p:spPr>
        <p:txBody>
          <a:bodyPr/>
          <a:lstStyle/>
          <a:p>
            <a:pPr>
              <a:spcAft>
                <a:spcPts val="0"/>
              </a:spcAft>
            </a:pPr>
            <a:r>
              <a:rPr lang="en-US" dirty="0"/>
              <a:t>POC: JSC EV/Geraldo Cisneros </a:t>
            </a:r>
            <a:endParaRPr lang="en-US" b="0" dirty="0"/>
          </a:p>
          <a:p>
            <a:pPr>
              <a:spcAft>
                <a:spcPts val="0"/>
              </a:spcAft>
            </a:pPr>
            <a:r>
              <a:rPr lang="en-US" dirty="0"/>
              <a:t>Revised: Fall 2024</a:t>
            </a:r>
          </a:p>
          <a:p>
            <a:pPr>
              <a:spcAft>
                <a:spcPts val="0"/>
              </a:spcAft>
            </a:pPr>
            <a:endParaRPr lang="en-US" dirty="0"/>
          </a:p>
        </p:txBody>
      </p:sp>
      <p:sp>
        <p:nvSpPr>
          <p:cNvPr id="48" name="Text Placeholder 40">
            <a:extLst>
              <a:ext uri="{FF2B5EF4-FFF2-40B4-BE49-F238E27FC236}">
                <a16:creationId xmlns:a16="http://schemas.microsoft.com/office/drawing/2014/main" id="{34AA53CA-AB23-4E9A-9E36-366789E391A4}"/>
              </a:ext>
            </a:extLst>
          </p:cNvPr>
          <p:cNvSpPr txBox="1">
            <a:spLocks/>
          </p:cNvSpPr>
          <p:nvPr/>
        </p:nvSpPr>
        <p:spPr>
          <a:xfrm>
            <a:off x="9319277" y="941904"/>
            <a:ext cx="2845161" cy="4736898"/>
          </a:xfrm>
          <a:prstGeom prst="rect">
            <a:avLst/>
          </a:prstGeom>
        </p:spPr>
        <p:txBody>
          <a:bodyPr/>
          <a:lst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600"/>
              </a:spcAft>
              <a:buClrTx/>
              <a:buSzTx/>
              <a:buFont typeface="Arial" charset="0"/>
              <a:buNone/>
              <a:tabLst/>
              <a:defRPr/>
            </a:pPr>
            <a:r>
              <a:rPr kumimoji="0" lang="en-US" sz="1050" b="1" i="1" u="sng" strike="noStrike" kern="1200" cap="none" spc="0" normalizeH="0" baseline="0" noProof="0" dirty="0">
                <a:ln>
                  <a:noFill/>
                </a:ln>
                <a:solidFill>
                  <a:prstClr val="black"/>
                </a:solidFill>
                <a:effectLst/>
                <a:uLnTx/>
                <a:uFillTx/>
                <a:latin typeface="Arial"/>
                <a:ea typeface="ヒラギノ角ゴ Pro W3" charset="-128"/>
                <a:cs typeface="Arial"/>
              </a:rPr>
              <a:t>Deliverables &amp; Milestones</a:t>
            </a:r>
          </a:p>
          <a:p>
            <a:pPr marL="168275" marR="0" lvl="0" indent="-168275" algn="l" defTabSz="457200" rtl="0" eaLnBrk="1" fontAlgn="base" latinLnBrk="0" hangingPunct="1">
              <a:spcBef>
                <a:spcPts val="0"/>
              </a:spcBef>
              <a:spcAft>
                <a:spcPts val="0"/>
              </a:spcAft>
              <a:buClrTx/>
              <a:buSzTx/>
              <a:buFont typeface="+mj-lt"/>
              <a:buAutoNum type="arabicPeriod"/>
              <a:tabLst/>
              <a:defRPr/>
            </a:pPr>
            <a:r>
              <a:rPr kumimoji="0" lang="en-US" sz="900" b="1" i="0" u="none" strike="noStrike" kern="1200" cap="none" spc="0" normalizeH="0" baseline="0" noProof="0" dirty="0">
                <a:ln>
                  <a:noFill/>
                </a:ln>
                <a:effectLst/>
                <a:uLnTx/>
                <a:uFillTx/>
                <a:latin typeface="Arial"/>
                <a:ea typeface="ヒラギノ角ゴ Pro W3" charset="-128"/>
                <a:cs typeface="Arial"/>
              </a:rPr>
              <a:t>RTD architecture configs defined for various system use cases</a:t>
            </a:r>
          </a:p>
          <a:p>
            <a:pPr marL="168275" marR="0" lvl="0" indent="-168275" algn="l" defTabSz="457200" rtl="0" eaLnBrk="1" fontAlgn="base" latinLnBrk="0" hangingPunct="1">
              <a:spcBef>
                <a:spcPts val="0"/>
              </a:spcBef>
              <a:spcAft>
                <a:spcPts val="0"/>
              </a:spcAft>
              <a:buClrTx/>
              <a:buSzTx/>
              <a:buFont typeface="+mj-lt"/>
              <a:buAutoNum type="arabicPeriod"/>
              <a:tabLst/>
              <a:defRPr/>
            </a:pPr>
            <a:r>
              <a:rPr kumimoji="0" lang="en-US" sz="900" b="1" i="0" u="none" strike="noStrike" kern="1200" cap="none" spc="0" normalizeH="0" baseline="0" noProof="0" dirty="0">
                <a:ln>
                  <a:noFill/>
                </a:ln>
                <a:effectLst/>
                <a:uLnTx/>
                <a:uFillTx/>
                <a:latin typeface="Arial"/>
                <a:ea typeface="ヒラギノ角ゴ Pro W3" charset="-128"/>
                <a:cs typeface="Arial"/>
              </a:rPr>
              <a:t>System prototype dev complete with flight like components and vendor supplied display</a:t>
            </a:r>
            <a:endParaRPr lang="en-US" sz="900" dirty="0"/>
          </a:p>
          <a:p>
            <a:pPr marL="168275" indent="-168275">
              <a:spcAft>
                <a:spcPts val="0"/>
              </a:spcAft>
              <a:buFont typeface="+mj-lt"/>
              <a:buAutoNum type="arabicPeriod"/>
              <a:defRPr/>
            </a:pPr>
            <a:r>
              <a:rPr kumimoji="0" lang="en-US" sz="900" b="1" i="0" u="none" strike="noStrike" kern="1200" cap="none" spc="0" normalizeH="0" baseline="0" noProof="0" dirty="0">
                <a:ln>
                  <a:noFill/>
                </a:ln>
                <a:effectLst/>
                <a:uLnTx/>
                <a:uFillTx/>
                <a:latin typeface="Arial"/>
                <a:ea typeface="ヒラギノ角ゴ Pro W3" charset="-128"/>
                <a:cs typeface="Arial"/>
              </a:rPr>
              <a:t>Radiation Tolerant System Reference Design</a:t>
            </a:r>
          </a:p>
          <a:p>
            <a:pPr marL="168275" marR="0" lvl="0" indent="-168275" algn="l" defTabSz="457200" rtl="0" eaLnBrk="1" fontAlgn="base" latinLnBrk="0" hangingPunct="1">
              <a:spcBef>
                <a:spcPts val="0"/>
              </a:spcBef>
              <a:spcAft>
                <a:spcPts val="0"/>
              </a:spcAft>
              <a:buClrTx/>
              <a:buSzTx/>
              <a:buFont typeface="+mj-lt"/>
              <a:buAutoNum type="arabicPeriod"/>
              <a:tabLst/>
              <a:defRPr/>
            </a:pPr>
            <a:r>
              <a:rPr kumimoji="0" lang="en-US" sz="900" b="1" i="0" u="none" strike="noStrike" kern="1200" cap="none" spc="0" normalizeH="0" baseline="0" noProof="0" dirty="0">
                <a:ln>
                  <a:noFill/>
                </a:ln>
                <a:effectLst/>
                <a:uLnTx/>
                <a:uFillTx/>
                <a:latin typeface="Arial"/>
                <a:ea typeface="ヒラギノ角ゴ Pro W3" charset="-128"/>
                <a:cs typeface="Arial"/>
              </a:rPr>
              <a:t>Joint AR participation in JETT5 Analog Test</a:t>
            </a:r>
          </a:p>
          <a:p>
            <a:pPr marL="168275" marR="0" lvl="0" indent="-168275" algn="l" defTabSz="457200" rtl="0" eaLnBrk="1" fontAlgn="base" latinLnBrk="0" hangingPunct="1">
              <a:spcBef>
                <a:spcPts val="0"/>
              </a:spcBef>
              <a:spcAft>
                <a:spcPts val="0"/>
              </a:spcAft>
              <a:buClrTx/>
              <a:buSzTx/>
              <a:buFont typeface="+mj-lt"/>
              <a:buAutoNum type="arabicPeriod"/>
              <a:tabLst/>
              <a:defRPr/>
            </a:pPr>
            <a:r>
              <a:rPr kumimoji="0" lang="en-US" sz="900" b="1" i="0" u="none" strike="noStrike" kern="1200" cap="none" spc="0" normalizeH="0" baseline="0" noProof="0" dirty="0">
                <a:ln>
                  <a:noFill/>
                </a:ln>
                <a:effectLst/>
                <a:uLnTx/>
                <a:uFillTx/>
                <a:latin typeface="Arial"/>
                <a:ea typeface="ヒラギノ角ゴ Pro W3" charset="-128"/>
                <a:cs typeface="Arial"/>
              </a:rPr>
              <a:t>STAR Software Releases</a:t>
            </a:r>
          </a:p>
          <a:p>
            <a:pPr marL="282575" marR="0" lvl="2" indent="-107950" algn="l" defTabSz="457200" rtl="0" eaLnBrk="1" fontAlgn="base" latinLnBrk="0" hangingPunct="1">
              <a:spcBef>
                <a:spcPts val="0"/>
              </a:spcBef>
              <a:spcAft>
                <a:spcPts val="0"/>
              </a:spcAft>
              <a:buClrTx/>
              <a:buSzTx/>
              <a:buFont typeface="+mj-lt"/>
              <a:buAutoNum type="arabicPeriod"/>
              <a:tabLst/>
              <a:defRPr/>
            </a:pPr>
            <a:r>
              <a:rPr kumimoji="0" lang="en-US" sz="900" b="1" i="0" u="none" strike="noStrike" kern="1200" cap="none" spc="0" normalizeH="0" baseline="0" noProof="0" dirty="0">
                <a:ln>
                  <a:noFill/>
                </a:ln>
                <a:effectLst/>
                <a:uLnTx/>
                <a:uFillTx/>
                <a:latin typeface="Arial"/>
                <a:ea typeface="ヒラギノ角ゴ Pro W3" charset="-128"/>
                <a:cs typeface="Arial"/>
              </a:rPr>
              <a:t>STAR Engine Released (Dec ‘23 – US Only Release)</a:t>
            </a:r>
          </a:p>
          <a:p>
            <a:pPr marL="0" lvl="1" indent="0">
              <a:spcAft>
                <a:spcPts val="0"/>
              </a:spcAft>
              <a:buNone/>
              <a:defRPr/>
            </a:pPr>
            <a:r>
              <a:rPr lang="en-US" sz="900" b="1" dirty="0"/>
              <a:t>6.  HPSC Dev Kits Available (Q2 ‘25)</a:t>
            </a:r>
          </a:p>
          <a:p>
            <a:pPr marL="0" marR="0" lvl="0" indent="0" algn="l" defTabSz="457200" rtl="0" eaLnBrk="1" fontAlgn="base" latinLnBrk="0" hangingPunct="1">
              <a:spcBef>
                <a:spcPts val="0"/>
              </a:spcBef>
              <a:spcAft>
                <a:spcPts val="0"/>
              </a:spcAft>
              <a:buClrTx/>
              <a:buSzTx/>
              <a:buNone/>
              <a:tabLst/>
              <a:defRPr/>
            </a:pPr>
            <a:endParaRPr kumimoji="0" lang="en-US" sz="900" b="1" i="0" u="none" strike="noStrike" kern="1200" cap="none" spc="0" normalizeH="0" baseline="0" noProof="0" dirty="0">
              <a:ln>
                <a:noFill/>
              </a:ln>
              <a:solidFill>
                <a:prstClr val="black"/>
              </a:solidFill>
              <a:effectLst/>
              <a:uLnTx/>
              <a:uFillTx/>
              <a:latin typeface="Arial"/>
              <a:ea typeface="ヒラギノ角ゴ Pro W3" charset="-128"/>
              <a:cs typeface="Arial"/>
            </a:endParaRPr>
          </a:p>
          <a:p>
            <a:pPr marL="0" marR="0" lvl="0" indent="0" algn="l" defTabSz="457200" rtl="0" eaLnBrk="1" fontAlgn="base" latinLnBrk="0" hangingPunct="1">
              <a:lnSpc>
                <a:spcPct val="100000"/>
              </a:lnSpc>
              <a:spcBef>
                <a:spcPts val="0"/>
              </a:spcBef>
              <a:spcAft>
                <a:spcPts val="600"/>
              </a:spcAft>
              <a:buClrTx/>
              <a:buSzTx/>
              <a:buFont typeface="Arial" charset="0"/>
              <a:buNone/>
              <a:tabLst/>
              <a:defRPr/>
            </a:pPr>
            <a:r>
              <a:rPr kumimoji="0" lang="en-US" sz="1050" b="1" i="1" u="sng" strike="noStrike" kern="1200" cap="none" spc="0" normalizeH="0" baseline="0" noProof="0" dirty="0">
                <a:ln>
                  <a:noFill/>
                </a:ln>
                <a:solidFill>
                  <a:prstClr val="black"/>
                </a:solidFill>
                <a:effectLst/>
                <a:uLnTx/>
                <a:uFillTx/>
                <a:latin typeface="Arial"/>
                <a:ea typeface="ヒラギノ角ゴ Pro W3" charset="-128"/>
                <a:cs typeface="Arial"/>
              </a:rPr>
              <a:t>Decision Points</a:t>
            </a:r>
          </a:p>
          <a:p>
            <a:pPr marL="168275" lvl="1" indent="-168275">
              <a:spcAft>
                <a:spcPts val="300"/>
              </a:spcAft>
              <a:buFont typeface="+mj-lt"/>
              <a:buAutoNum type="alphaLcPeriod"/>
              <a:defRPr/>
            </a:pPr>
            <a:r>
              <a:rPr lang="en-US" sz="1000" dirty="0">
                <a:latin typeface="Arial" panose="020B0604020202020204" pitchFamily="34" charset="0"/>
                <a:cs typeface="Arial" panose="020B0604020202020204" pitchFamily="34" charset="0"/>
              </a:rPr>
              <a:t>Assess infusion potential to pursue maturation to TRL 6</a:t>
            </a:r>
          </a:p>
          <a:p>
            <a:pPr marL="168275" lvl="1" indent="-168275">
              <a:spcAft>
                <a:spcPts val="300"/>
              </a:spcAft>
              <a:buFont typeface="+mj-lt"/>
              <a:buAutoNum type="alphaLcPeriod"/>
              <a:defRPr/>
            </a:pPr>
            <a:r>
              <a:rPr lang="en-US" sz="1000" dirty="0">
                <a:latin typeface="Arial" panose="020B0604020202020204" pitchFamily="34" charset="0"/>
                <a:cs typeface="Arial" panose="020B0604020202020204" pitchFamily="34" charset="0"/>
              </a:rPr>
              <a:t>Infuse into Programs/Projects (c-f below)</a:t>
            </a:r>
          </a:p>
          <a:p>
            <a:pPr marL="168275" marR="0" lvl="1" indent="-168275" algn="l" defTabSz="457200" rtl="0" eaLnBrk="1" fontAlgn="base" latinLnBrk="0" hangingPunct="1">
              <a:lnSpc>
                <a:spcPct val="100000"/>
              </a:lnSpc>
              <a:spcBef>
                <a:spcPts val="0"/>
              </a:spcBef>
              <a:spcAft>
                <a:spcPts val="300"/>
              </a:spcAft>
              <a:buClrTx/>
              <a:buSzTx/>
              <a:buFont typeface="+mj-lt"/>
              <a:buAutoNum type="alphaLcPeriod"/>
              <a:tabLst/>
              <a:defRPr/>
            </a:pPr>
            <a:r>
              <a:rPr kumimoji="0" lang="en-US" sz="1000" b="0" i="0" u="none" strike="noStrike" kern="1200" cap="none" spc="0" normalizeH="0" baseline="0" noProof="0" dirty="0">
                <a:ln>
                  <a:noFill/>
                </a:ln>
                <a:effectLst/>
                <a:uLnTx/>
                <a:uFillTx/>
                <a:latin typeface="Arial" panose="020B0604020202020204" pitchFamily="34" charset="0"/>
                <a:ea typeface="ヒラギノ角ゴ Pro W3" charset="-128"/>
                <a:cs typeface="Arial" panose="020B0604020202020204" pitchFamily="34" charset="0"/>
              </a:rPr>
              <a:t>Infuse into </a:t>
            </a:r>
            <a:r>
              <a:rPr kumimoji="0" lang="en-US" sz="1000" b="0" i="0" u="none" strike="noStrike" kern="1200" cap="none" spc="0" normalizeH="0" baseline="0" noProof="0" dirty="0" err="1">
                <a:ln>
                  <a:noFill/>
                </a:ln>
                <a:effectLst/>
                <a:uLnTx/>
                <a:uFillTx/>
                <a:latin typeface="Arial" panose="020B0604020202020204" pitchFamily="34" charset="0"/>
                <a:ea typeface="ヒラギノ角ゴ Pro W3" charset="-128"/>
                <a:cs typeface="Arial" panose="020B0604020202020204" pitchFamily="34" charset="0"/>
              </a:rPr>
              <a:t>xEVAS</a:t>
            </a:r>
            <a:endParaRPr kumimoji="0" lang="en-US" sz="1000" b="0" i="0" u="none" strike="noStrike" kern="1200" cap="none" spc="0" normalizeH="0" baseline="0" noProof="0" dirty="0">
              <a:ln>
                <a:noFill/>
              </a:ln>
              <a:effectLst/>
              <a:uLnTx/>
              <a:uFillTx/>
              <a:latin typeface="Arial" panose="020B0604020202020204" pitchFamily="34" charset="0"/>
              <a:ea typeface="ヒラギノ角ゴ Pro W3" charset="-128"/>
              <a:cs typeface="Arial" panose="020B0604020202020204" pitchFamily="34" charset="0"/>
            </a:endParaRPr>
          </a:p>
          <a:p>
            <a:pPr marL="168275" marR="0" lvl="1" indent="-168275" algn="l" defTabSz="457200" rtl="0" eaLnBrk="1" fontAlgn="base" latinLnBrk="0" hangingPunct="1">
              <a:lnSpc>
                <a:spcPct val="100000"/>
              </a:lnSpc>
              <a:spcBef>
                <a:spcPts val="0"/>
              </a:spcBef>
              <a:spcAft>
                <a:spcPts val="300"/>
              </a:spcAft>
              <a:buClrTx/>
              <a:buSzTx/>
              <a:buFont typeface="+mj-lt"/>
              <a:buAutoNum type="alphaLcPeriod"/>
              <a:tabLst/>
              <a:defRPr/>
            </a:pPr>
            <a:r>
              <a:rPr kumimoji="0" lang="en-US" sz="1000" b="0" i="0" u="none" strike="noStrike" kern="1200" cap="none" spc="0" normalizeH="0" baseline="0" noProof="0" dirty="0">
                <a:ln>
                  <a:noFill/>
                </a:ln>
                <a:effectLst/>
                <a:uLnTx/>
                <a:uFillTx/>
                <a:latin typeface="Arial" panose="020B0604020202020204" pitchFamily="34" charset="0"/>
                <a:ea typeface="ヒラギノ角ゴ Pro W3" charset="-128"/>
                <a:cs typeface="Arial" panose="020B0604020202020204" pitchFamily="34" charset="0"/>
              </a:rPr>
              <a:t>Infuse into PR </a:t>
            </a:r>
          </a:p>
          <a:p>
            <a:pPr marL="168275" marR="0" lvl="1" indent="-168275" algn="l" defTabSz="457200" rtl="0" eaLnBrk="1" fontAlgn="base" latinLnBrk="0" hangingPunct="1">
              <a:lnSpc>
                <a:spcPct val="100000"/>
              </a:lnSpc>
              <a:spcBef>
                <a:spcPts val="0"/>
              </a:spcBef>
              <a:spcAft>
                <a:spcPts val="300"/>
              </a:spcAft>
              <a:buClrTx/>
              <a:buSzTx/>
              <a:buFont typeface="+mj-lt"/>
              <a:buAutoNum type="alphaLcPeriod"/>
              <a:tabLst/>
              <a:defRPr/>
            </a:pPr>
            <a:r>
              <a:rPr kumimoji="0" lang="en-US" sz="1000" b="0" i="0" u="none" strike="noStrike" kern="1200" cap="none" spc="0" normalizeH="0" baseline="0" noProof="0" dirty="0">
                <a:ln>
                  <a:noFill/>
                </a:ln>
                <a:effectLst/>
                <a:uLnTx/>
                <a:uFillTx/>
                <a:latin typeface="Arial" panose="020B0604020202020204" pitchFamily="34" charset="0"/>
                <a:ea typeface="ヒラギノ角ゴ Pro W3" charset="-128"/>
                <a:cs typeface="Arial" panose="020B0604020202020204" pitchFamily="34" charset="0"/>
              </a:rPr>
              <a:t>Infuse into LTVS</a:t>
            </a:r>
          </a:p>
          <a:p>
            <a:pPr marL="168275" marR="0" lvl="1" indent="-168275" algn="l" defTabSz="457200" rtl="0" eaLnBrk="1" fontAlgn="base" latinLnBrk="0" hangingPunct="1">
              <a:lnSpc>
                <a:spcPct val="100000"/>
              </a:lnSpc>
              <a:spcBef>
                <a:spcPts val="0"/>
              </a:spcBef>
              <a:spcAft>
                <a:spcPts val="300"/>
              </a:spcAft>
              <a:buClrTx/>
              <a:buSzTx/>
              <a:buFont typeface="+mj-lt"/>
              <a:buAutoNum type="alphaLcPeriod"/>
              <a:tabLst/>
              <a:defRPr/>
            </a:pPr>
            <a:r>
              <a:rPr kumimoji="0" lang="en-US" sz="1000" b="0" i="0" u="none" strike="noStrike" kern="1200" cap="none" spc="0" normalizeH="0" baseline="0" noProof="0" dirty="0">
                <a:ln>
                  <a:noFill/>
                </a:ln>
                <a:effectLst/>
                <a:uLnTx/>
                <a:uFillTx/>
                <a:latin typeface="Arial" panose="020B0604020202020204" pitchFamily="34" charset="0"/>
                <a:ea typeface="ヒラギノ角ゴ Pro W3" charset="-128"/>
                <a:cs typeface="Arial" panose="020B0604020202020204" pitchFamily="34" charset="0"/>
              </a:rPr>
              <a:t>Infuse into GW</a:t>
            </a:r>
          </a:p>
          <a:p>
            <a:pPr marL="0" marR="0" lvl="1" indent="0" algn="l" defTabSz="457200" rtl="0" eaLnBrk="1" fontAlgn="base" latinLnBrk="0" hangingPunct="1">
              <a:lnSpc>
                <a:spcPct val="100000"/>
              </a:lnSpc>
              <a:spcBef>
                <a:spcPts val="0"/>
              </a:spcBef>
              <a:spcAft>
                <a:spcPts val="300"/>
              </a:spcAft>
              <a:buClrTx/>
              <a:buSzTx/>
              <a:buNone/>
              <a:tabLst/>
              <a:defRPr/>
            </a:pPr>
            <a:endParaRPr kumimoji="0" lang="en-US" sz="900" b="0" i="0" u="none" strike="noStrike" kern="1200" cap="none" spc="0" normalizeH="0" baseline="0" noProof="0" dirty="0">
              <a:ln>
                <a:noFill/>
              </a:ln>
              <a:solidFill>
                <a:srgbClr val="0070C0"/>
              </a:solidFill>
              <a:effectLst/>
              <a:uLnTx/>
              <a:uFillTx/>
              <a:latin typeface="Arial" panose="020B0604020202020204" pitchFamily="34" charset="0"/>
              <a:ea typeface="ヒラギノ角ゴ Pro W3" charset="-128"/>
              <a:cs typeface="Arial" panose="020B0604020202020204" pitchFamily="34" charset="0"/>
            </a:endParaRPr>
          </a:p>
          <a:p>
            <a:pPr marL="0" marR="0" lvl="0" indent="0" algn="l" defTabSz="457200" rtl="0" eaLnBrk="1" fontAlgn="base" latinLnBrk="0" hangingPunct="1">
              <a:lnSpc>
                <a:spcPct val="100000"/>
              </a:lnSpc>
              <a:spcBef>
                <a:spcPts val="0"/>
              </a:spcBef>
              <a:spcAft>
                <a:spcPts val="600"/>
              </a:spcAft>
              <a:buClrTx/>
              <a:buSzTx/>
              <a:buNone/>
              <a:tabLst/>
              <a:defRPr/>
            </a:pPr>
            <a:r>
              <a:rPr kumimoji="0" lang="en-US" sz="1000" b="1" i="1" u="sng" strike="noStrike" kern="1200" cap="none" spc="0" normalizeH="0" baseline="0" noProof="0" dirty="0">
                <a:ln>
                  <a:noFill/>
                </a:ln>
                <a:solidFill>
                  <a:prstClr val="black"/>
                </a:solidFill>
                <a:effectLst/>
                <a:uLnTx/>
                <a:uFillTx/>
                <a:latin typeface="Arial"/>
                <a:ea typeface="ヒラギノ角ゴ Pro W3" charset="-128"/>
                <a:cs typeface="Arial"/>
              </a:rPr>
              <a:t>Candidates Under Evaluation</a:t>
            </a:r>
            <a:endParaRPr lang="en-US" sz="1000" i="1" u="sng" dirty="0">
              <a:solidFill>
                <a:prstClr val="black"/>
              </a:solidFill>
            </a:endParaRPr>
          </a:p>
          <a:p>
            <a:pPr marL="112713" marR="0" lvl="0" indent="-112713" algn="l" defTabSz="457200" rtl="0" eaLnBrk="1" fontAlgn="base" latinLnBrk="0" hangingPunct="1">
              <a:lnSpc>
                <a:spcPct val="100000"/>
              </a:lnSpc>
              <a:spcBef>
                <a:spcPts val="0"/>
              </a:spcBef>
              <a:spcAft>
                <a:spcPts val="600"/>
              </a:spcAft>
              <a:buClrTx/>
              <a:buSzTx/>
              <a:buFont typeface="Courier New" panose="02070309020205020404" pitchFamily="49" charset="0"/>
              <a:buChar char="o"/>
              <a:tabLst/>
              <a:defRPr/>
            </a:pPr>
            <a:r>
              <a:rPr kumimoji="0" lang="en-US" sz="900" b="1" i="1" u="none" strike="noStrike" kern="1200" cap="none" spc="0" normalizeH="0" baseline="0" noProof="0" dirty="0">
                <a:ln>
                  <a:noFill/>
                </a:ln>
                <a:effectLst/>
                <a:uLnTx/>
                <a:uFillTx/>
                <a:latin typeface="Arial"/>
                <a:ea typeface="ヒラギノ角ゴ Pro W3" charset="-128"/>
                <a:cs typeface="Arial"/>
              </a:rPr>
              <a:t>Rad-Mat</a:t>
            </a:r>
            <a:r>
              <a:rPr lang="en-US" sz="900" i="1" dirty="0"/>
              <a:t> - </a:t>
            </a:r>
            <a:r>
              <a:rPr kumimoji="0" lang="en-US" sz="900" b="1" i="1" u="none" strike="noStrike" kern="1200" cap="none" spc="0" normalizeH="0" baseline="0" noProof="0" dirty="0">
                <a:ln>
                  <a:noFill/>
                </a:ln>
                <a:effectLst/>
                <a:uLnTx/>
                <a:uFillTx/>
                <a:latin typeface="Arial"/>
                <a:ea typeface="ヒラギノ角ゴ Pro W3" charset="-128"/>
                <a:cs typeface="Arial"/>
              </a:rPr>
              <a:t>Radiation hardened polymer material for displays</a:t>
            </a:r>
          </a:p>
        </p:txBody>
      </p:sp>
      <p:sp>
        <p:nvSpPr>
          <p:cNvPr id="6" name="Diamond 5">
            <a:extLst>
              <a:ext uri="{FF2B5EF4-FFF2-40B4-BE49-F238E27FC236}">
                <a16:creationId xmlns:a16="http://schemas.microsoft.com/office/drawing/2014/main" id="{3DCEA692-2B7C-AF8D-9935-CAB389143859}"/>
              </a:ext>
            </a:extLst>
          </p:cNvPr>
          <p:cNvSpPr/>
          <p:nvPr/>
        </p:nvSpPr>
        <p:spPr>
          <a:xfrm>
            <a:off x="10431641" y="2648898"/>
            <a:ext cx="228600" cy="228600"/>
          </a:xfrm>
          <a:prstGeom prst="diamond">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a</a:t>
            </a:r>
          </a:p>
        </p:txBody>
      </p:sp>
      <p:sp>
        <p:nvSpPr>
          <p:cNvPr id="9" name="Isosceles Triangle 8">
            <a:extLst>
              <a:ext uri="{FF2B5EF4-FFF2-40B4-BE49-F238E27FC236}">
                <a16:creationId xmlns:a16="http://schemas.microsoft.com/office/drawing/2014/main" id="{6213C4C8-9089-9FC2-AC6B-6FE71A2B3D6E}"/>
              </a:ext>
            </a:extLst>
          </p:cNvPr>
          <p:cNvSpPr/>
          <p:nvPr/>
        </p:nvSpPr>
        <p:spPr>
          <a:xfrm>
            <a:off x="11096646" y="978386"/>
            <a:ext cx="206354" cy="211623"/>
          </a:xfrm>
          <a:prstGeom prst="triangle">
            <a:avLst/>
          </a:prstGeom>
          <a:solidFill>
            <a:schemeClr val="bg1"/>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solidFill>
                  <a:prstClr val="black"/>
                </a:solidFill>
                <a:latin typeface="Helvetica" panose="020B0604020202020204" pitchFamily="34" charset="0"/>
                <a:cs typeface="Helvetica" panose="020B0604020202020204" pitchFamily="34" charset="0"/>
              </a:rPr>
              <a:t>#</a:t>
            </a:r>
            <a:endParaRPr kumimoji="0" lang="en-US" sz="8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47" name="Rectangle 146">
            <a:extLst>
              <a:ext uri="{FF2B5EF4-FFF2-40B4-BE49-F238E27FC236}">
                <a16:creationId xmlns:a16="http://schemas.microsoft.com/office/drawing/2014/main" id="{4870ABD9-AF0A-425B-A848-846AD83FFB63}"/>
              </a:ext>
            </a:extLst>
          </p:cNvPr>
          <p:cNvSpPr/>
          <p:nvPr/>
        </p:nvSpPr>
        <p:spPr>
          <a:xfrm flipH="1">
            <a:off x="35440" y="1544786"/>
            <a:ext cx="931331" cy="424244"/>
          </a:xfrm>
          <a:prstGeom prst="rect">
            <a:avLst/>
          </a:prstGeom>
          <a:solidFill>
            <a:srgbClr val="00B050"/>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Rad Tolerant &amp; Reliable Electronic Displays</a:t>
            </a:r>
            <a:endParaRPr kumimoji="0" lang="en-US" sz="10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p:txBody>
      </p:sp>
      <p:sp>
        <p:nvSpPr>
          <p:cNvPr id="39" name="Text Placeholder 4">
            <a:extLst>
              <a:ext uri="{FF2B5EF4-FFF2-40B4-BE49-F238E27FC236}">
                <a16:creationId xmlns:a16="http://schemas.microsoft.com/office/drawing/2014/main" id="{05F7F157-F77A-FDB9-6616-E30203AEF5AF}"/>
              </a:ext>
            </a:extLst>
          </p:cNvPr>
          <p:cNvSpPr txBox="1">
            <a:spLocks/>
          </p:cNvSpPr>
          <p:nvPr/>
        </p:nvSpPr>
        <p:spPr>
          <a:xfrm>
            <a:off x="6194631" y="6162074"/>
            <a:ext cx="5661846" cy="564266"/>
          </a:xfrm>
          <a:prstGeom prst="rect">
            <a:avLst/>
          </a:prstGeom>
        </p:spPr>
        <p:txBody>
          <a:bodyPr/>
          <a:lstStyle>
            <a:lvl1pPr marL="0" indent="0" algn="l" defTabSz="457200" rtl="0" eaLnBrk="1" fontAlgn="base" hangingPunct="1">
              <a:spcBef>
                <a:spcPts val="0"/>
              </a:spcBef>
              <a:spcAft>
                <a:spcPts val="600"/>
              </a:spcAft>
              <a:buFont typeface="Arial" charset="0"/>
              <a:buNone/>
              <a:defRPr sz="1200" b="0" kern="1200">
                <a:solidFill>
                  <a:schemeClr val="bg1"/>
                </a:solidFill>
                <a:latin typeface="Helvetica" pitchFamily="2" charset="0"/>
                <a:ea typeface="ヒラギノ角ゴ Pro W3" charset="-128"/>
                <a:cs typeface="Arial"/>
              </a:defRPr>
            </a:lvl1pPr>
            <a:lvl2pPr marL="457200" indent="0" algn="l" defTabSz="457200" rtl="0" eaLnBrk="1" fontAlgn="base" hangingPunct="1">
              <a:spcBef>
                <a:spcPts val="0"/>
              </a:spcBef>
              <a:spcAft>
                <a:spcPts val="600"/>
              </a:spcAft>
              <a:buFont typeface="Arial" charset="0"/>
              <a:buNone/>
              <a:defRPr sz="1200" b="0" kern="1200">
                <a:solidFill>
                  <a:schemeClr val="bg1"/>
                </a:solidFill>
                <a:latin typeface="Helvetica" pitchFamily="2" charset="0"/>
                <a:ea typeface="ヒラギノ角ゴ Pro W3" charset="-128"/>
                <a:cs typeface="Arial"/>
              </a:defRPr>
            </a:lvl2pPr>
            <a:lvl3pPr marL="914400" indent="0" algn="l" defTabSz="457200" rtl="0" eaLnBrk="1" fontAlgn="base" hangingPunct="1">
              <a:spcBef>
                <a:spcPts val="0"/>
              </a:spcBef>
              <a:spcAft>
                <a:spcPts val="600"/>
              </a:spcAft>
              <a:buFont typeface="Arial" charset="0"/>
              <a:buNone/>
              <a:defRPr sz="1200" b="0" kern="1200">
                <a:solidFill>
                  <a:schemeClr val="bg1"/>
                </a:solidFill>
                <a:latin typeface="Helvetica" pitchFamily="2" charset="0"/>
                <a:ea typeface="ヒラギノ角ゴ Pro W3" charset="-128"/>
                <a:cs typeface="Arial"/>
              </a:defRPr>
            </a:lvl3pPr>
            <a:lvl4pPr marL="1371600" indent="0" algn="l" defTabSz="457200" rtl="0" eaLnBrk="1" fontAlgn="base" hangingPunct="1">
              <a:spcBef>
                <a:spcPts val="0"/>
              </a:spcBef>
              <a:spcAft>
                <a:spcPts val="600"/>
              </a:spcAft>
              <a:buFont typeface="Arial" charset="0"/>
              <a:buNone/>
              <a:defRPr sz="1200" b="0" kern="1200">
                <a:solidFill>
                  <a:schemeClr val="bg1"/>
                </a:solidFill>
                <a:latin typeface="Helvetica" pitchFamily="2" charset="0"/>
                <a:ea typeface="ヒラギノ角ゴ Pro W3" charset="-128"/>
                <a:cs typeface="Arial"/>
              </a:defRPr>
            </a:lvl4pPr>
            <a:lvl5pPr marL="1828800" indent="0" algn="l" defTabSz="457200" rtl="0" eaLnBrk="1" fontAlgn="base" hangingPunct="1">
              <a:spcBef>
                <a:spcPts val="0"/>
              </a:spcBef>
              <a:spcAft>
                <a:spcPts val="600"/>
              </a:spcAft>
              <a:buFont typeface="Arial" charset="0"/>
              <a:buNone/>
              <a:defRPr sz="1200" b="0" kern="1200">
                <a:solidFill>
                  <a:schemeClr val="bg1"/>
                </a:solidFill>
                <a:latin typeface="Helvetica" pitchFamily="2" charset="0"/>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600"/>
              </a:spcAft>
              <a:buClrTx/>
              <a:buSzTx/>
              <a:buFont typeface="Arial" charset="0"/>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ヒラギノ角ゴ Pro W3" charset="-128"/>
                <a:cs typeface="Arial"/>
              </a:rPr>
              <a:t>KPPs: Display Performance (see page 18)</a:t>
            </a:r>
            <a:br>
              <a:rPr kumimoji="0" lang="en-US" sz="1100" b="0" i="0" u="none" strike="noStrike" kern="1200" cap="none" spc="0" normalizeH="0" baseline="0" noProof="0" dirty="0">
                <a:ln>
                  <a:noFill/>
                </a:ln>
                <a:solidFill>
                  <a:prstClr val="white"/>
                </a:solidFill>
                <a:effectLst/>
                <a:uLnTx/>
                <a:uFillTx/>
                <a:latin typeface="Helvetica" pitchFamily="2" charset="0"/>
                <a:ea typeface="ヒラギノ角ゴ Pro W3" charset="-128"/>
                <a:cs typeface="Arial"/>
              </a:rPr>
            </a:br>
            <a:r>
              <a:rPr kumimoji="0" lang="en-US" sz="1100" b="0" i="0" u="none" strike="noStrike" kern="1200" cap="none" spc="0" normalizeH="0" baseline="0" noProof="0" dirty="0">
                <a:ln>
                  <a:noFill/>
                </a:ln>
                <a:solidFill>
                  <a:prstClr val="white"/>
                </a:solidFill>
                <a:effectLst/>
                <a:uLnTx/>
                <a:uFillTx/>
                <a:latin typeface="Helvetica" pitchFamily="2" charset="0"/>
                <a:ea typeface="ヒラギノ角ゴ Pro W3" charset="-128"/>
                <a:cs typeface="Arial"/>
              </a:rPr>
              <a:t>FOM: Radiation Tolerance (see page 19)</a:t>
            </a:r>
          </a:p>
        </p:txBody>
      </p:sp>
      <p:sp>
        <p:nvSpPr>
          <p:cNvPr id="136" name="Isosceles Triangle 135">
            <a:extLst>
              <a:ext uri="{FF2B5EF4-FFF2-40B4-BE49-F238E27FC236}">
                <a16:creationId xmlns:a16="http://schemas.microsoft.com/office/drawing/2014/main" id="{E149BB0C-6535-4FC0-BABE-E53CA2FFF1F8}"/>
              </a:ext>
            </a:extLst>
          </p:cNvPr>
          <p:cNvSpPr/>
          <p:nvPr/>
        </p:nvSpPr>
        <p:spPr>
          <a:xfrm>
            <a:off x="2286803" y="1525610"/>
            <a:ext cx="189533" cy="206376"/>
          </a:xfrm>
          <a:prstGeom prst="triangle">
            <a:avLst/>
          </a:prstGeom>
          <a:solidFill>
            <a:schemeClr val="bg1"/>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1</a:t>
            </a:r>
            <a:endParaRPr kumimoji="0" lang="en-US" sz="5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7" name="Rectangle 16">
            <a:extLst>
              <a:ext uri="{FF2B5EF4-FFF2-40B4-BE49-F238E27FC236}">
                <a16:creationId xmlns:a16="http://schemas.microsoft.com/office/drawing/2014/main" id="{E3380208-9851-43AC-1DD3-554DA619912D}"/>
              </a:ext>
            </a:extLst>
          </p:cNvPr>
          <p:cNvSpPr/>
          <p:nvPr/>
        </p:nvSpPr>
        <p:spPr>
          <a:xfrm>
            <a:off x="2683247" y="2274795"/>
            <a:ext cx="117350" cy="15415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6</a:t>
            </a:r>
          </a:p>
        </p:txBody>
      </p:sp>
      <p:grpSp>
        <p:nvGrpSpPr>
          <p:cNvPr id="59" name="Group 58">
            <a:extLst>
              <a:ext uri="{FF2B5EF4-FFF2-40B4-BE49-F238E27FC236}">
                <a16:creationId xmlns:a16="http://schemas.microsoft.com/office/drawing/2014/main" id="{EE507270-D303-005E-4D0A-03F975715F49}"/>
              </a:ext>
            </a:extLst>
          </p:cNvPr>
          <p:cNvGrpSpPr/>
          <p:nvPr/>
        </p:nvGrpSpPr>
        <p:grpSpPr>
          <a:xfrm>
            <a:off x="1485328" y="437224"/>
            <a:ext cx="456804" cy="403312"/>
            <a:chOff x="1936585" y="3115566"/>
            <a:chExt cx="628048" cy="558051"/>
          </a:xfrm>
        </p:grpSpPr>
        <p:pic>
          <p:nvPicPr>
            <p:cNvPr id="61" name="Graphic 4">
              <a:extLst>
                <a:ext uri="{FF2B5EF4-FFF2-40B4-BE49-F238E27FC236}">
                  <a16:creationId xmlns:a16="http://schemas.microsoft.com/office/drawing/2014/main" id="{80B4FBD1-0692-23B7-E4F0-5D658BB44569}"/>
                </a:ext>
              </a:extLst>
            </p:cNvPr>
            <p:cNvPicPr>
              <a:picLocks noChangeAspect="1"/>
            </p:cNvPicPr>
            <p:nvPr/>
          </p:nvPicPr>
          <p:blipFill rotWithShape="1">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r="21584"/>
            <a:stretch/>
          </p:blipFill>
          <p:spPr>
            <a:xfrm>
              <a:off x="1936585" y="3125716"/>
              <a:ext cx="554814" cy="547901"/>
            </a:xfrm>
            <a:prstGeom prst="rect">
              <a:avLst/>
            </a:prstGeom>
          </p:spPr>
        </p:pic>
        <p:sp>
          <p:nvSpPr>
            <p:cNvPr id="63" name="Oval 62">
              <a:extLst>
                <a:ext uri="{FF2B5EF4-FFF2-40B4-BE49-F238E27FC236}">
                  <a16:creationId xmlns:a16="http://schemas.microsoft.com/office/drawing/2014/main" id="{C752BD25-7BCB-1C39-7D94-4A022269A25F}"/>
                </a:ext>
              </a:extLst>
            </p:cNvPr>
            <p:cNvSpPr/>
            <p:nvPr/>
          </p:nvSpPr>
          <p:spPr>
            <a:xfrm>
              <a:off x="2337306" y="3115566"/>
              <a:ext cx="227327" cy="238528"/>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A</a:t>
              </a:r>
            </a:p>
          </p:txBody>
        </p:sp>
      </p:grpSp>
      <p:sp>
        <p:nvSpPr>
          <p:cNvPr id="79" name="Rectangle 78">
            <a:extLst>
              <a:ext uri="{FF2B5EF4-FFF2-40B4-BE49-F238E27FC236}">
                <a16:creationId xmlns:a16="http://schemas.microsoft.com/office/drawing/2014/main" id="{B77375FC-E28F-D7E7-F209-B87E00CDA7A5}"/>
              </a:ext>
            </a:extLst>
          </p:cNvPr>
          <p:cNvSpPr/>
          <p:nvPr/>
        </p:nvSpPr>
        <p:spPr>
          <a:xfrm flipH="1">
            <a:off x="27562" y="2738208"/>
            <a:ext cx="937693" cy="418127"/>
          </a:xfrm>
          <a:prstGeom prst="rect">
            <a:avLst/>
          </a:prstGeom>
          <a:solidFill>
            <a:srgbClr val="00B050"/>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Helvetica" pitchFamily="2" charset="0"/>
                <a:ea typeface="+mn-ea"/>
                <a:cs typeface="+mn-cs"/>
              </a:rPr>
              <a:t>Joint AR EVA Display</a:t>
            </a:r>
          </a:p>
        </p:txBody>
      </p:sp>
      <p:sp>
        <p:nvSpPr>
          <p:cNvPr id="12" name="Oval 11">
            <a:extLst>
              <a:ext uri="{FF2B5EF4-FFF2-40B4-BE49-F238E27FC236}">
                <a16:creationId xmlns:a16="http://schemas.microsoft.com/office/drawing/2014/main" id="{56BEF8AD-CF7E-9B16-8783-E8244081A150}"/>
              </a:ext>
            </a:extLst>
          </p:cNvPr>
          <p:cNvSpPr/>
          <p:nvPr/>
        </p:nvSpPr>
        <p:spPr>
          <a:xfrm>
            <a:off x="1042587" y="1566361"/>
            <a:ext cx="176710" cy="171755"/>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solidFill>
                  <a:prstClr val="black"/>
                </a:solidFill>
                <a:latin typeface="Calibri"/>
              </a:rPr>
              <a:t>C</a:t>
            </a:r>
            <a:endParaRPr kumimoji="0" lang="en-US" sz="900" b="1" i="0" u="none" strike="noStrike" kern="1200" cap="none" spc="0" normalizeH="0" baseline="0" noProof="0" dirty="0">
              <a:ln>
                <a:noFill/>
              </a:ln>
              <a:solidFill>
                <a:prstClr val="black"/>
              </a:solidFill>
              <a:effectLst/>
              <a:uLnTx/>
              <a:uFillTx/>
              <a:latin typeface="Calibri"/>
              <a:ea typeface="+mn-ea"/>
              <a:cs typeface="+mn-cs"/>
            </a:endParaRPr>
          </a:p>
        </p:txBody>
      </p:sp>
      <p:sp>
        <p:nvSpPr>
          <p:cNvPr id="36" name="Arrow: Pentagon 35">
            <a:extLst>
              <a:ext uri="{FF2B5EF4-FFF2-40B4-BE49-F238E27FC236}">
                <a16:creationId xmlns:a16="http://schemas.microsoft.com/office/drawing/2014/main" id="{97930A90-BBDE-91C7-9064-E80D9A0BCCE6}"/>
              </a:ext>
            </a:extLst>
          </p:cNvPr>
          <p:cNvSpPr/>
          <p:nvPr/>
        </p:nvSpPr>
        <p:spPr>
          <a:xfrm>
            <a:off x="2955978" y="2867473"/>
            <a:ext cx="878408" cy="159084"/>
          </a:xfrm>
          <a:prstGeom prst="homePlate">
            <a:avLst/>
          </a:prstGeom>
          <a:solidFill>
            <a:schemeClr val="bg1"/>
          </a:solidFill>
          <a:ln>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err="1">
                <a:ln>
                  <a:noFill/>
                </a:ln>
                <a:solidFill>
                  <a:schemeClr val="tx1"/>
                </a:solidFill>
                <a:effectLst/>
                <a:uLnTx/>
                <a:uFillTx/>
                <a:latin typeface="Calibri"/>
                <a:ea typeface="+mn-ea"/>
                <a:cs typeface="Arial" panose="020B0604020202020204" pitchFamily="34" charset="0"/>
              </a:rPr>
              <a:t>xEVAS</a:t>
            </a:r>
            <a:r>
              <a:rPr kumimoji="0" lang="en-US" sz="1000" b="1" i="0" u="none" strike="noStrike" kern="1200" cap="none" spc="0" normalizeH="0" baseline="0" noProof="0" dirty="0">
                <a:ln>
                  <a:noFill/>
                </a:ln>
                <a:solidFill>
                  <a:schemeClr val="tx1"/>
                </a:solidFill>
                <a:effectLst/>
                <a:uLnTx/>
                <a:uFillTx/>
                <a:latin typeface="Calibri"/>
                <a:ea typeface="+mn-ea"/>
                <a:cs typeface="Arial" panose="020B0604020202020204" pitchFamily="34" charset="0"/>
              </a:rPr>
              <a:t> </a:t>
            </a:r>
            <a:r>
              <a:rPr kumimoji="0" lang="en-US" sz="1000" b="1" i="0" u="none" strike="noStrike" kern="1200" cap="none" spc="0" normalizeH="0" baseline="0" noProof="0" dirty="0" err="1">
                <a:ln>
                  <a:noFill/>
                </a:ln>
                <a:solidFill>
                  <a:schemeClr val="tx1"/>
                </a:solidFill>
                <a:effectLst/>
                <a:uLnTx/>
                <a:uFillTx/>
                <a:latin typeface="Calibri"/>
                <a:ea typeface="+mn-ea"/>
                <a:cs typeface="Arial" panose="020B0604020202020204" pitchFamily="34" charset="0"/>
              </a:rPr>
              <a:t>Impl</a:t>
            </a:r>
            <a:endParaRPr kumimoji="0" lang="en-US" sz="1000" b="1" i="0" u="none" strike="noStrike" kern="1200" cap="none" spc="0" normalizeH="0" baseline="0" noProof="0" dirty="0">
              <a:ln>
                <a:noFill/>
              </a:ln>
              <a:solidFill>
                <a:schemeClr val="tx1"/>
              </a:solidFill>
              <a:effectLst/>
              <a:uLnTx/>
              <a:uFillTx/>
              <a:latin typeface="Calibri"/>
              <a:ea typeface="+mn-ea"/>
              <a:cs typeface="Arial" panose="020B0604020202020204" pitchFamily="34" charset="0"/>
            </a:endParaRPr>
          </a:p>
        </p:txBody>
      </p:sp>
      <p:sp>
        <p:nvSpPr>
          <p:cNvPr id="38" name="Diamond 37">
            <a:extLst>
              <a:ext uri="{FF2B5EF4-FFF2-40B4-BE49-F238E27FC236}">
                <a16:creationId xmlns:a16="http://schemas.microsoft.com/office/drawing/2014/main" id="{776546CC-98D2-7472-7B7B-ECE9457DD878}"/>
              </a:ext>
            </a:extLst>
          </p:cNvPr>
          <p:cNvSpPr/>
          <p:nvPr/>
        </p:nvSpPr>
        <p:spPr>
          <a:xfrm>
            <a:off x="2833320" y="2837661"/>
            <a:ext cx="227426" cy="214514"/>
          </a:xfrm>
          <a:prstGeom prst="diamond">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Calibri"/>
              </a:rPr>
              <a:t>c</a:t>
            </a:r>
            <a:endParaRPr kumimoji="0" lang="en-US" sz="1200" b="1" i="0" u="none" strike="noStrike" kern="1200" cap="none" spc="0" normalizeH="0" baseline="0" noProof="0" dirty="0">
              <a:ln>
                <a:noFill/>
              </a:ln>
              <a:solidFill>
                <a:schemeClr val="tx1"/>
              </a:solidFill>
              <a:effectLst/>
              <a:uLnTx/>
              <a:uFillTx/>
              <a:latin typeface="Calibri"/>
              <a:ea typeface="+mn-ea"/>
              <a:cs typeface="+mn-cs"/>
            </a:endParaRPr>
          </a:p>
        </p:txBody>
      </p:sp>
      <p:cxnSp>
        <p:nvCxnSpPr>
          <p:cNvPr id="276" name="Straight Arrow Connector 275">
            <a:extLst>
              <a:ext uri="{FF2B5EF4-FFF2-40B4-BE49-F238E27FC236}">
                <a16:creationId xmlns:a16="http://schemas.microsoft.com/office/drawing/2014/main" id="{64BB70A9-8E30-3AC8-139F-DE99E3500350}"/>
              </a:ext>
            </a:extLst>
          </p:cNvPr>
          <p:cNvCxnSpPr>
            <a:cxnSpLocks/>
            <a:stCxn id="79" idx="2"/>
            <a:endCxn id="275" idx="0"/>
          </p:cNvCxnSpPr>
          <p:nvPr/>
        </p:nvCxnSpPr>
        <p:spPr>
          <a:xfrm>
            <a:off x="496408" y="3156335"/>
            <a:ext cx="1" cy="265968"/>
          </a:xfrm>
          <a:prstGeom prst="straightConnector1">
            <a:avLst/>
          </a:prstGeom>
          <a:ln>
            <a:solidFill>
              <a:schemeClr val="bg1"/>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337" name="Connector: Elbow 336">
            <a:extLst>
              <a:ext uri="{FF2B5EF4-FFF2-40B4-BE49-F238E27FC236}">
                <a16:creationId xmlns:a16="http://schemas.microsoft.com/office/drawing/2014/main" id="{9E32E19D-E5B1-BACD-FF07-E789D963B5DD}"/>
              </a:ext>
            </a:extLst>
          </p:cNvPr>
          <p:cNvCxnSpPr>
            <a:cxnSpLocks/>
            <a:endCxn id="47" idx="3"/>
          </p:cNvCxnSpPr>
          <p:nvPr/>
        </p:nvCxnSpPr>
        <p:spPr>
          <a:xfrm flipV="1">
            <a:off x="3377760" y="2046894"/>
            <a:ext cx="285345" cy="106353"/>
          </a:xfrm>
          <a:prstGeom prst="bentConnector2">
            <a:avLst/>
          </a:prstGeom>
          <a:ln>
            <a:solidFill>
              <a:schemeClr val="bg1"/>
            </a:solidFill>
            <a:prstDash val="solid"/>
            <a:tailEnd type="triangle"/>
          </a:ln>
        </p:spPr>
        <p:style>
          <a:lnRef idx="2">
            <a:schemeClr val="accent1"/>
          </a:lnRef>
          <a:fillRef idx="0">
            <a:schemeClr val="accent1"/>
          </a:fillRef>
          <a:effectRef idx="1">
            <a:schemeClr val="accent1"/>
          </a:effectRef>
          <a:fontRef idx="minor">
            <a:schemeClr val="tx1"/>
          </a:fontRef>
        </p:style>
      </p:cxnSp>
      <p:sp>
        <p:nvSpPr>
          <p:cNvPr id="390" name="Rounded Rectangle 24">
            <a:extLst>
              <a:ext uri="{FF2B5EF4-FFF2-40B4-BE49-F238E27FC236}">
                <a16:creationId xmlns:a16="http://schemas.microsoft.com/office/drawing/2014/main" id="{C07613DB-473E-7B55-E4FC-333E2B7D0412}"/>
              </a:ext>
            </a:extLst>
          </p:cNvPr>
          <p:cNvSpPr/>
          <p:nvPr/>
        </p:nvSpPr>
        <p:spPr>
          <a:xfrm>
            <a:off x="5803778" y="2326255"/>
            <a:ext cx="3423191" cy="3127996"/>
          </a:xfrm>
          <a:prstGeom prst="roundRect">
            <a:avLst>
              <a:gd name="adj" fmla="val 3479"/>
            </a:avLst>
          </a:prstGeom>
          <a:solidFill>
            <a:schemeClr val="bg1">
              <a:alpha val="85000"/>
            </a:schemeClr>
          </a:solidFill>
          <a:ln>
            <a:noFill/>
          </a:ln>
        </p:spPr>
        <p:style>
          <a:lnRef idx="1">
            <a:schemeClr val="accent1"/>
          </a:lnRef>
          <a:fillRef idx="3">
            <a:schemeClr val="accent1"/>
          </a:fillRef>
          <a:effectRef idx="2">
            <a:schemeClr val="accent1"/>
          </a:effectRef>
          <a:fontRef idx="minor">
            <a:schemeClr val="lt1"/>
          </a:fontRef>
        </p:style>
        <p:txBody>
          <a:bodyPr lIns="45720" rIns="45720" rtlCol="0" anchor="ctr"/>
          <a:lstStyle/>
          <a:p>
            <a:pPr marL="168275" marR="0" lvl="0" indent="-168275" algn="l" defTabSz="914400" rtl="0" eaLnBrk="1" fontAlgn="auto" latinLnBrk="0" hangingPunct="1">
              <a:lnSpc>
                <a:spcPct val="100000"/>
              </a:lnSpc>
              <a:spcBef>
                <a:spcPts val="0"/>
              </a:spcBef>
              <a:spcAft>
                <a:spcPts val="0"/>
              </a:spcAft>
              <a:buClr>
                <a:prstClr val="black"/>
              </a:buClr>
              <a:buSzTx/>
              <a:buFont typeface="+mj-lt"/>
              <a:buAutoNum type="alphaUcPeriod"/>
              <a:tabLst/>
              <a:defRPr/>
            </a:pPr>
            <a:r>
              <a:rPr kumimoji="0" lang="en-US" sz="850" b="1" i="0" u="none" strike="noStrike" kern="1200" cap="none" spc="0" normalizeH="0" baseline="0" noProof="0" dirty="0">
                <a:ln>
                  <a:noFill/>
                </a:ln>
                <a:solidFill>
                  <a:srgbClr val="3333FF"/>
                </a:solidFill>
                <a:effectLst/>
                <a:uLnTx/>
                <a:uFillTx/>
                <a:latin typeface="Helvetica" pitchFamily="2" charset="0"/>
                <a:ea typeface="+mn-ea"/>
                <a:cs typeface="+mn-cs"/>
                <a:hlinkClick r:id="rId5">
                  <a:extLst>
                    <a:ext uri="{A12FA001-AC4F-418D-AE19-62706E023703}">
                      <ahyp:hlinkClr xmlns:ahyp="http://schemas.microsoft.com/office/drawing/2018/hyperlinkcolor" val="tx"/>
                    </a:ext>
                  </a:extLst>
                </a:hlinkClick>
              </a:rPr>
              <a:t>CLPS 19D Firefly (202</a:t>
            </a:r>
            <a:r>
              <a:rPr lang="en-US" sz="850" b="1" dirty="0">
                <a:solidFill>
                  <a:srgbClr val="3333FF"/>
                </a:solidFill>
                <a:latin typeface="Helvetica" pitchFamily="2" charset="0"/>
                <a:hlinkClick r:id="rId5">
                  <a:extLst>
                    <a:ext uri="{A12FA001-AC4F-418D-AE19-62706E023703}">
                      <ahyp:hlinkClr xmlns:ahyp="http://schemas.microsoft.com/office/drawing/2018/hyperlinkcolor" val="tx"/>
                    </a:ext>
                  </a:extLst>
                </a:hlinkClick>
              </a:rPr>
              <a:t>5)</a:t>
            </a:r>
            <a:r>
              <a:rPr kumimoji="0" lang="en-US" sz="850" b="1" i="0" u="none" kern="1200" cap="none" spc="0" normalizeH="0" baseline="0" noProof="0" dirty="0">
                <a:ln>
                  <a:noFill/>
                </a:ln>
                <a:solidFill>
                  <a:schemeClr val="tx1"/>
                </a:solidFill>
                <a:effectLst/>
                <a:uLnTx/>
                <a:uFillTx/>
                <a:latin typeface="Helvetica" pitchFamily="2" charset="0"/>
                <a:ea typeface="+mn-ea"/>
                <a:cs typeface="+mn-cs"/>
              </a:rPr>
              <a:t>:</a:t>
            </a:r>
          </a:p>
          <a:p>
            <a:pPr marL="168275" indent="-168275">
              <a:buFont typeface="+mj-lt"/>
              <a:buAutoNum type="alphaUcPeriod"/>
              <a:defRPr/>
            </a:pPr>
            <a:r>
              <a:rPr lang="en-US" sz="850" b="1" dirty="0">
                <a:solidFill>
                  <a:prstClr val="black"/>
                </a:solidFill>
                <a:latin typeface="Helvetica" pitchFamily="2" charset="0"/>
              </a:rPr>
              <a:t>Radiation Tolerant and Reliable Electronic Displays – </a:t>
            </a:r>
            <a:r>
              <a:rPr lang="en-US" sz="850" dirty="0">
                <a:solidFill>
                  <a:prstClr val="black"/>
                </a:solidFill>
                <a:latin typeface="Helvetica" pitchFamily="2" charset="0"/>
              </a:rPr>
              <a:t>Radiation &amp; Performance Characterization of Pixel Displays</a:t>
            </a:r>
            <a:r>
              <a:rPr lang="en-US" sz="850" b="1" dirty="0">
                <a:solidFill>
                  <a:prstClr val="black"/>
                </a:solidFill>
                <a:latin typeface="Helvetica" pitchFamily="2" charset="0"/>
              </a:rPr>
              <a:t> </a:t>
            </a:r>
          </a:p>
          <a:p>
            <a:pPr marL="168275" marR="0" lvl="0" indent="-168275"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850" b="1" i="0" u="none" strike="noStrike" kern="1200" cap="none" spc="0" normalizeH="0" baseline="0" noProof="0" dirty="0">
                <a:ln>
                  <a:noFill/>
                </a:ln>
                <a:solidFill>
                  <a:prstClr val="black"/>
                </a:solidFill>
                <a:effectLst/>
                <a:uLnTx/>
                <a:uFillTx/>
                <a:latin typeface="Helvetica" pitchFamily="2" charset="0"/>
                <a:ea typeface="+mn-ea"/>
                <a:cs typeface="+mn-cs"/>
              </a:rPr>
              <a:t>Radiation-Tolerant Displays (RTD) –</a:t>
            </a:r>
          </a:p>
          <a:p>
            <a:pPr marL="344488" marR="0" lvl="1"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850" b="1" i="0" u="none" strike="noStrike" kern="1200" cap="none" spc="0" normalizeH="0" baseline="0" noProof="0" dirty="0">
                <a:ln>
                  <a:noFill/>
                </a:ln>
                <a:solidFill>
                  <a:prstClr val="black"/>
                </a:solidFill>
                <a:effectLst/>
                <a:uLnTx/>
                <a:uFillTx/>
                <a:latin typeface="Helvetica" pitchFamily="2" charset="0"/>
                <a:ea typeface="+mn-ea"/>
                <a:cs typeface="+mn-cs"/>
              </a:rPr>
              <a:t>Industry development of rad tolerant display panel</a:t>
            </a:r>
          </a:p>
          <a:p>
            <a:pPr marL="344488" marR="0" lvl="1"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850" b="1" i="0" u="none" strike="noStrike" kern="1200" cap="none" spc="0" normalizeH="0" baseline="0" noProof="0" dirty="0">
                <a:ln>
                  <a:noFill/>
                </a:ln>
                <a:solidFill>
                  <a:prstClr val="black"/>
                </a:solidFill>
                <a:effectLst/>
                <a:uLnTx/>
                <a:uFillTx/>
                <a:latin typeface="Helvetica" pitchFamily="2" charset="0"/>
                <a:ea typeface="+mn-ea"/>
                <a:cs typeface="+mn-cs"/>
              </a:rPr>
              <a:t>Industry development of rad tolerant smart head system</a:t>
            </a:r>
          </a:p>
          <a:p>
            <a:pPr marL="344488" marR="0" lvl="1" indent="-1111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1" i="0" u="none" strike="noStrike" kern="1200" cap="none" spc="0" normalizeH="0" baseline="0" noProof="0" dirty="0">
                <a:ln>
                  <a:noFill/>
                </a:ln>
                <a:solidFill>
                  <a:srgbClr val="3333FF"/>
                </a:solidFill>
                <a:effectLst/>
                <a:uLnTx/>
                <a:uFillTx/>
                <a:latin typeface="Helvetica" pitchFamily="2" charset="0"/>
                <a:ea typeface="+mn-ea"/>
                <a:cs typeface="+mn-cs"/>
                <a:hlinkClick r:id="rId6">
                  <a:extLst>
                    <a:ext uri="{A12FA001-AC4F-418D-AE19-62706E023703}">
                      <ahyp:hlinkClr xmlns:ahyp="http://schemas.microsoft.com/office/drawing/2018/hyperlinkcolor" val="tx"/>
                    </a:ext>
                  </a:extLst>
                </a:hlinkClick>
              </a:rPr>
              <a:t>Total Ionizing Dose</a:t>
            </a:r>
            <a:endParaRPr kumimoji="0" lang="en-US" sz="850" b="1" i="0" u="none" strike="noStrike" kern="1200" cap="none" spc="0" normalizeH="0" baseline="0" noProof="0" dirty="0">
              <a:ln>
                <a:noFill/>
              </a:ln>
              <a:solidFill>
                <a:srgbClr val="3333FF"/>
              </a:solidFill>
              <a:effectLst/>
              <a:uLnTx/>
              <a:uFillTx/>
              <a:latin typeface="Helvetica" pitchFamily="2" charset="0"/>
              <a:ea typeface="+mn-ea"/>
              <a:cs typeface="+mn-cs"/>
            </a:endParaRPr>
          </a:p>
          <a:p>
            <a:pPr marL="344488" marR="0" lvl="1" indent="-1111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50" b="1" i="0" u="none" strike="noStrike" kern="1200" cap="none" spc="0" normalizeH="0" baseline="0" noProof="0" dirty="0">
                <a:ln>
                  <a:noFill/>
                </a:ln>
                <a:solidFill>
                  <a:srgbClr val="3333FF"/>
                </a:solidFill>
                <a:effectLst/>
                <a:uLnTx/>
                <a:uFillTx/>
                <a:latin typeface="Helvetica" pitchFamily="2" charset="0"/>
                <a:ea typeface="+mn-ea"/>
                <a:cs typeface="+mn-cs"/>
                <a:hlinkClick r:id="rId7">
                  <a:extLst>
                    <a:ext uri="{A12FA001-AC4F-418D-AE19-62706E023703}">
                      <ahyp:hlinkClr xmlns:ahyp="http://schemas.microsoft.com/office/drawing/2018/hyperlinkcolor" val="tx"/>
                    </a:ext>
                  </a:extLst>
                </a:hlinkClick>
              </a:rPr>
              <a:t>Single Event Effects</a:t>
            </a:r>
            <a:endParaRPr kumimoji="0" lang="en-US" sz="850" b="1" i="0" u="none" strike="noStrike" kern="1200" cap="none" spc="0" normalizeH="0" baseline="0" noProof="0" dirty="0">
              <a:ln>
                <a:noFill/>
              </a:ln>
              <a:solidFill>
                <a:srgbClr val="3333FF"/>
              </a:solidFill>
              <a:effectLst/>
              <a:uLnTx/>
              <a:uFillTx/>
              <a:latin typeface="Helvetica" pitchFamily="2" charset="0"/>
              <a:ea typeface="+mn-ea"/>
              <a:cs typeface="+mn-cs"/>
            </a:endParaRPr>
          </a:p>
          <a:p>
            <a:pPr marL="168275" marR="0" lvl="0" indent="-168275" algn="l" defTabSz="914400" rtl="0" eaLnBrk="1" fontAlgn="auto" latinLnBrk="0" hangingPunct="1">
              <a:lnSpc>
                <a:spcPct val="100000"/>
              </a:lnSpc>
              <a:spcBef>
                <a:spcPts val="0"/>
              </a:spcBef>
              <a:spcAft>
                <a:spcPts val="0"/>
              </a:spcAft>
              <a:buClr>
                <a:prstClr val="black"/>
              </a:buClr>
              <a:buSzTx/>
              <a:buFont typeface="+mj-lt"/>
              <a:buAutoNum type="alphaUcPeriod"/>
              <a:tabLst/>
              <a:defRPr/>
            </a:pPr>
            <a:r>
              <a:rPr lang="en-US" sz="850" b="1" dirty="0">
                <a:solidFill>
                  <a:srgbClr val="3333FF"/>
                </a:solidFill>
                <a:latin typeface="Helvetica" pitchFamily="2" charset="0"/>
              </a:rPr>
              <a:t>Robust Multicore Middleware</a:t>
            </a:r>
          </a:p>
          <a:p>
            <a:pPr marL="168275" indent="-168275">
              <a:buFont typeface="+mj-lt"/>
              <a:buAutoNum type="alphaUcPeriod"/>
              <a:defRPr/>
            </a:pPr>
            <a:r>
              <a:rPr lang="en-US" sz="850" b="1" dirty="0">
                <a:solidFill>
                  <a:prstClr val="black"/>
                </a:solidFill>
                <a:latin typeface="Helvetica" pitchFamily="2" charset="0"/>
              </a:rPr>
              <a:t>High Performance Space Computer (HPSC) – TRL 6</a:t>
            </a:r>
          </a:p>
          <a:p>
            <a:pPr marL="168275" marR="0" lvl="0" indent="-168275"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850" b="1" i="0" u="none" strike="noStrike" kern="1200" cap="none" spc="0" normalizeH="0" baseline="0" noProof="0" dirty="0">
                <a:ln>
                  <a:noFill/>
                </a:ln>
                <a:solidFill>
                  <a:prstClr val="black"/>
                </a:solidFill>
                <a:effectLst/>
                <a:uLnTx/>
                <a:uFillTx/>
                <a:latin typeface="Helvetica" pitchFamily="2" charset="0"/>
                <a:ea typeface="+mn-ea"/>
                <a:cs typeface="+mn-cs"/>
              </a:rPr>
              <a:t>Joint AR EVA Display</a:t>
            </a:r>
          </a:p>
          <a:p>
            <a:pPr marL="168275" marR="0" lvl="0" indent="-168275" algn="l" defTabSz="914400" rtl="0" eaLnBrk="1" fontAlgn="auto" latinLnBrk="0" hangingPunct="1">
              <a:lnSpc>
                <a:spcPct val="100000"/>
              </a:lnSpc>
              <a:spcBef>
                <a:spcPts val="0"/>
              </a:spcBef>
              <a:spcAft>
                <a:spcPts val="0"/>
              </a:spcAft>
              <a:buClr>
                <a:prstClr val="black"/>
              </a:buClr>
              <a:buSzTx/>
              <a:buFont typeface="+mj-lt"/>
              <a:buAutoNum type="alphaUcPeriod"/>
              <a:tabLst/>
              <a:defRPr/>
            </a:pPr>
            <a:r>
              <a:rPr kumimoji="0" lang="en-US" sz="850" b="1" i="0" u="none" strike="noStrike" kern="1200" cap="none" spc="0" normalizeH="0" baseline="0" noProof="0" dirty="0">
                <a:ln>
                  <a:noFill/>
                </a:ln>
                <a:solidFill>
                  <a:srgbClr val="3333FF"/>
                </a:solidFill>
                <a:effectLst/>
                <a:uLnTx/>
                <a:uFillTx/>
                <a:latin typeface="Helvetica" pitchFamily="2" charset="0"/>
                <a:ea typeface="+mn-ea"/>
                <a:cs typeface="+mn-cs"/>
                <a:hlinkClick r:id="rId8">
                  <a:extLst>
                    <a:ext uri="{A12FA001-AC4F-418D-AE19-62706E023703}">
                      <ahyp:hlinkClr xmlns:ahyp="http://schemas.microsoft.com/office/drawing/2018/hyperlinkcolor" val="tx"/>
                    </a:ext>
                  </a:extLst>
                </a:hlinkClick>
              </a:rPr>
              <a:t>Space Technology Application Renderer (STAR) Graphics Engine</a:t>
            </a:r>
            <a:endParaRPr kumimoji="0" lang="en-US" sz="850" b="1" i="0" u="none" strike="noStrike" kern="1200" cap="none" spc="0" normalizeH="0" baseline="0" noProof="0" dirty="0">
              <a:ln>
                <a:noFill/>
              </a:ln>
              <a:solidFill>
                <a:srgbClr val="3333FF"/>
              </a:solidFill>
              <a:effectLst/>
              <a:uLnTx/>
              <a:uFillTx/>
              <a:latin typeface="Helvetica" pitchFamily="2" charset="0"/>
              <a:ea typeface="+mn-ea"/>
              <a:cs typeface="+mn-cs"/>
            </a:endParaRPr>
          </a:p>
          <a:p>
            <a:pPr marL="168275" marR="0" lvl="0" indent="-168275" algn="l" defTabSz="914400" rtl="0" eaLnBrk="1" fontAlgn="auto" latinLnBrk="0" hangingPunct="1">
              <a:lnSpc>
                <a:spcPct val="100000"/>
              </a:lnSpc>
              <a:spcBef>
                <a:spcPts val="0"/>
              </a:spcBef>
              <a:spcAft>
                <a:spcPts val="0"/>
              </a:spcAft>
              <a:buClr>
                <a:prstClr val="black"/>
              </a:buClr>
              <a:buSzTx/>
              <a:buFont typeface="+mj-lt"/>
              <a:buAutoNum type="alphaUcPeriod"/>
              <a:tabLst/>
              <a:defRPr/>
            </a:pPr>
            <a:r>
              <a:rPr lang="en-US" sz="850" b="1" dirty="0">
                <a:solidFill>
                  <a:srgbClr val="FF0000"/>
                </a:solidFill>
                <a:latin typeface="Helvetica" pitchFamily="2" charset="0"/>
                <a:hlinkClick r:id="rId9"/>
              </a:rPr>
              <a:t>2024 SBIR Phase I Selections</a:t>
            </a:r>
            <a:endParaRPr lang="en-US" sz="850" b="1" dirty="0">
              <a:solidFill>
                <a:srgbClr val="FF0000"/>
              </a:solidFill>
              <a:latin typeface="Helvetica" pitchFamily="2" charset="0"/>
            </a:endParaRPr>
          </a:p>
          <a:p>
            <a:pPr marL="625475" lvl="1" indent="-168275">
              <a:buClr>
                <a:prstClr val="black"/>
              </a:buClr>
              <a:buFont typeface="+mj-lt"/>
              <a:buAutoNum type="alphaUcPeriod"/>
              <a:defRPr/>
            </a:pPr>
            <a:r>
              <a:rPr lang="en-US" sz="850" b="1" dirty="0">
                <a:solidFill>
                  <a:schemeClr val="tx1"/>
                </a:solidFill>
                <a:latin typeface="Helvetica" pitchFamily="2" charset="0"/>
              </a:rPr>
              <a:t>Exploration Extravehicular Mobility Unit Spacesuit Heads-Up Display – SBIR Phase I</a:t>
            </a:r>
          </a:p>
          <a:p>
            <a:pPr marL="625475" lvl="1" indent="-168275">
              <a:buClr>
                <a:prstClr val="black"/>
              </a:buClr>
              <a:buFont typeface="+mj-lt"/>
              <a:buAutoNum type="alphaUcPeriod"/>
              <a:defRPr/>
            </a:pPr>
            <a:r>
              <a:rPr lang="en-US" sz="850" b="1" dirty="0">
                <a:solidFill>
                  <a:schemeClr val="tx1"/>
                </a:solidFill>
                <a:latin typeface="Helvetica" pitchFamily="2" charset="0"/>
              </a:rPr>
              <a:t>Multifocal Augmented Reality Visual Informatics System – SBIR Phase I</a:t>
            </a:r>
          </a:p>
          <a:p>
            <a:pPr marL="625475" lvl="1" indent="-168275">
              <a:buClr>
                <a:prstClr val="black"/>
              </a:buClr>
              <a:buFont typeface="+mj-lt"/>
              <a:buAutoNum type="alphaUcPeriod"/>
              <a:defRPr/>
            </a:pPr>
            <a:r>
              <a:rPr lang="en-US" sz="850" b="1" dirty="0">
                <a:solidFill>
                  <a:schemeClr val="tx1"/>
                </a:solidFill>
                <a:latin typeface="Helvetica" pitchFamily="2" charset="0"/>
              </a:rPr>
              <a:t>Holographic Enabled Display for xEVA – SBIR Phase I</a:t>
            </a:r>
          </a:p>
        </p:txBody>
      </p:sp>
      <p:sp>
        <p:nvSpPr>
          <p:cNvPr id="399" name="Rectangle: Rounded Corners 398">
            <a:extLst>
              <a:ext uri="{FF2B5EF4-FFF2-40B4-BE49-F238E27FC236}">
                <a16:creationId xmlns:a16="http://schemas.microsoft.com/office/drawing/2014/main" id="{CFF72A7C-FDF8-D04E-5CE0-4469BA77CC2F}"/>
              </a:ext>
            </a:extLst>
          </p:cNvPr>
          <p:cNvSpPr/>
          <p:nvPr/>
        </p:nvSpPr>
        <p:spPr>
          <a:xfrm>
            <a:off x="1892052" y="5091181"/>
            <a:ext cx="3107533" cy="253917"/>
          </a:xfrm>
          <a:prstGeom prst="roundRect">
            <a:avLst>
              <a:gd name="adj" fmla="val 43441"/>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Calibri"/>
                <a:ea typeface="+mn-ea"/>
                <a:cs typeface="Helvetica" panose="020B0604020202020204" pitchFamily="34" charset="0"/>
              </a:rPr>
              <a:t>Industry Development</a:t>
            </a:r>
          </a:p>
        </p:txBody>
      </p:sp>
      <p:sp>
        <p:nvSpPr>
          <p:cNvPr id="400" name="Isosceles Triangle 399">
            <a:extLst>
              <a:ext uri="{FF2B5EF4-FFF2-40B4-BE49-F238E27FC236}">
                <a16:creationId xmlns:a16="http://schemas.microsoft.com/office/drawing/2014/main" id="{20734FD8-C149-74D8-D04E-8852575480FE}"/>
              </a:ext>
            </a:extLst>
          </p:cNvPr>
          <p:cNvSpPr/>
          <p:nvPr/>
        </p:nvSpPr>
        <p:spPr>
          <a:xfrm>
            <a:off x="859581" y="3446360"/>
            <a:ext cx="249663" cy="242300"/>
          </a:xfrm>
          <a:prstGeom prst="triangle">
            <a:avLst/>
          </a:prstGeom>
          <a:solidFill>
            <a:schemeClr val="bg1"/>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5</a:t>
            </a:r>
            <a:endParaRPr kumimoji="0" lang="en-US" sz="8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409" name="Isosceles Triangle 408">
            <a:extLst>
              <a:ext uri="{FF2B5EF4-FFF2-40B4-BE49-F238E27FC236}">
                <a16:creationId xmlns:a16="http://schemas.microsoft.com/office/drawing/2014/main" id="{73C5C0C8-C10F-D876-B97A-07893AAC8E2E}"/>
              </a:ext>
            </a:extLst>
          </p:cNvPr>
          <p:cNvSpPr/>
          <p:nvPr/>
        </p:nvSpPr>
        <p:spPr>
          <a:xfrm>
            <a:off x="1313301" y="2786950"/>
            <a:ext cx="249663" cy="242300"/>
          </a:xfrm>
          <a:prstGeom prst="triangle">
            <a:avLst/>
          </a:prstGeom>
          <a:solidFill>
            <a:schemeClr val="bg1"/>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4</a:t>
            </a:r>
            <a:endParaRPr kumimoji="0" lang="en-US" sz="8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436" name="Rectangle 435">
            <a:extLst>
              <a:ext uri="{FF2B5EF4-FFF2-40B4-BE49-F238E27FC236}">
                <a16:creationId xmlns:a16="http://schemas.microsoft.com/office/drawing/2014/main" id="{50CC14B5-7DE4-2991-81FE-31CB34793927}"/>
              </a:ext>
            </a:extLst>
          </p:cNvPr>
          <p:cNvSpPr/>
          <p:nvPr/>
        </p:nvSpPr>
        <p:spPr>
          <a:xfrm>
            <a:off x="939831" y="3011921"/>
            <a:ext cx="154287" cy="1797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4</a:t>
            </a:r>
          </a:p>
        </p:txBody>
      </p:sp>
      <p:sp>
        <p:nvSpPr>
          <p:cNvPr id="23" name="Rectangle 22">
            <a:extLst>
              <a:ext uri="{FF2B5EF4-FFF2-40B4-BE49-F238E27FC236}">
                <a16:creationId xmlns:a16="http://schemas.microsoft.com/office/drawing/2014/main" id="{53665803-F414-3F81-B7FF-081E352F9409}"/>
              </a:ext>
            </a:extLst>
          </p:cNvPr>
          <p:cNvSpPr/>
          <p:nvPr/>
        </p:nvSpPr>
        <p:spPr>
          <a:xfrm>
            <a:off x="4583541" y="1558998"/>
            <a:ext cx="154287" cy="1729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6</a:t>
            </a:r>
          </a:p>
        </p:txBody>
      </p:sp>
      <p:sp>
        <p:nvSpPr>
          <p:cNvPr id="47" name="Isosceles Triangle 46">
            <a:extLst>
              <a:ext uri="{FF2B5EF4-FFF2-40B4-BE49-F238E27FC236}">
                <a16:creationId xmlns:a16="http://schemas.microsoft.com/office/drawing/2014/main" id="{05EA00B7-454A-F42F-5F7B-D8E92F80DCDB}"/>
              </a:ext>
            </a:extLst>
          </p:cNvPr>
          <p:cNvSpPr/>
          <p:nvPr/>
        </p:nvSpPr>
        <p:spPr>
          <a:xfrm>
            <a:off x="3568338" y="1848933"/>
            <a:ext cx="189533" cy="197961"/>
          </a:xfrm>
          <a:prstGeom prst="triangle">
            <a:avLst>
              <a:gd name="adj" fmla="val 50000"/>
            </a:avLst>
          </a:prstGeom>
          <a:solidFill>
            <a:schemeClr val="bg1"/>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2</a:t>
            </a:r>
            <a:endParaRPr kumimoji="0" lang="en-US" sz="5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5" name="Rectangle 14">
            <a:extLst>
              <a:ext uri="{FF2B5EF4-FFF2-40B4-BE49-F238E27FC236}">
                <a16:creationId xmlns:a16="http://schemas.microsoft.com/office/drawing/2014/main" id="{6D54E575-3D87-413B-0272-354CA7B05E65}"/>
              </a:ext>
            </a:extLst>
          </p:cNvPr>
          <p:cNvSpPr/>
          <p:nvPr/>
        </p:nvSpPr>
        <p:spPr>
          <a:xfrm>
            <a:off x="1811056" y="1556649"/>
            <a:ext cx="154287" cy="1797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4</a:t>
            </a:r>
          </a:p>
        </p:txBody>
      </p:sp>
      <p:sp>
        <p:nvSpPr>
          <p:cNvPr id="55" name="Rectangle 54">
            <a:extLst>
              <a:ext uri="{FF2B5EF4-FFF2-40B4-BE49-F238E27FC236}">
                <a16:creationId xmlns:a16="http://schemas.microsoft.com/office/drawing/2014/main" id="{BE8D3A16-3701-AA04-5BC8-038FB459C946}"/>
              </a:ext>
            </a:extLst>
          </p:cNvPr>
          <p:cNvSpPr/>
          <p:nvPr/>
        </p:nvSpPr>
        <p:spPr>
          <a:xfrm>
            <a:off x="3619587" y="1547507"/>
            <a:ext cx="154287" cy="1729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5</a:t>
            </a:r>
          </a:p>
        </p:txBody>
      </p:sp>
      <p:sp>
        <p:nvSpPr>
          <p:cNvPr id="65" name="Isosceles Triangle 64">
            <a:extLst>
              <a:ext uri="{FF2B5EF4-FFF2-40B4-BE49-F238E27FC236}">
                <a16:creationId xmlns:a16="http://schemas.microsoft.com/office/drawing/2014/main" id="{0FB87220-4636-C02A-F947-A2A3325A95B3}"/>
              </a:ext>
            </a:extLst>
          </p:cNvPr>
          <p:cNvSpPr/>
          <p:nvPr/>
        </p:nvSpPr>
        <p:spPr>
          <a:xfrm>
            <a:off x="4651780" y="1678008"/>
            <a:ext cx="249663" cy="242300"/>
          </a:xfrm>
          <a:prstGeom prst="triangle">
            <a:avLst/>
          </a:prstGeom>
          <a:solidFill>
            <a:schemeClr val="bg1"/>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solidFill>
                  <a:prstClr val="black"/>
                </a:solidFill>
                <a:latin typeface="Helvetica" panose="020B0604020202020204" pitchFamily="34" charset="0"/>
                <a:cs typeface="Helvetica" panose="020B0604020202020204" pitchFamily="34" charset="0"/>
              </a:rPr>
              <a:t>3</a:t>
            </a:r>
            <a:endParaRPr kumimoji="0" lang="en-US" sz="8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grpSp>
        <p:nvGrpSpPr>
          <p:cNvPr id="95" name="Group 94">
            <a:extLst>
              <a:ext uri="{FF2B5EF4-FFF2-40B4-BE49-F238E27FC236}">
                <a16:creationId xmlns:a16="http://schemas.microsoft.com/office/drawing/2014/main" id="{57DE60F9-C657-5766-0BC0-44FD38D2CB09}"/>
              </a:ext>
            </a:extLst>
          </p:cNvPr>
          <p:cNvGrpSpPr/>
          <p:nvPr/>
        </p:nvGrpSpPr>
        <p:grpSpPr>
          <a:xfrm>
            <a:off x="4860103" y="1611295"/>
            <a:ext cx="1100126" cy="214514"/>
            <a:chOff x="3714670" y="4191557"/>
            <a:chExt cx="1100126" cy="214514"/>
          </a:xfrm>
        </p:grpSpPr>
        <p:sp>
          <p:nvSpPr>
            <p:cNvPr id="96" name="Arrow: Pentagon 95">
              <a:extLst>
                <a:ext uri="{FF2B5EF4-FFF2-40B4-BE49-F238E27FC236}">
                  <a16:creationId xmlns:a16="http://schemas.microsoft.com/office/drawing/2014/main" id="{1AA00B72-1ACC-4462-2FA1-72D6FF5BF361}"/>
                </a:ext>
              </a:extLst>
            </p:cNvPr>
            <p:cNvSpPr/>
            <p:nvPr/>
          </p:nvSpPr>
          <p:spPr>
            <a:xfrm>
              <a:off x="3936388" y="4212902"/>
              <a:ext cx="878408" cy="159084"/>
            </a:xfrm>
            <a:prstGeom prst="homePlate">
              <a:avLst/>
            </a:prstGeom>
            <a:solidFill>
              <a:schemeClr val="bg1"/>
            </a:solidFill>
            <a:ln>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tx1"/>
                  </a:solidFill>
                  <a:effectLst/>
                  <a:uLnTx/>
                  <a:uFillTx/>
                  <a:latin typeface="Calibri"/>
                  <a:ea typeface="+mn-ea"/>
                  <a:cs typeface="Arial" panose="020B0604020202020204" pitchFamily="34" charset="0"/>
                </a:rPr>
                <a:t>Project </a:t>
              </a:r>
              <a:r>
                <a:rPr kumimoji="0" lang="en-US" sz="1000" b="1" i="0" u="none" strike="noStrike" kern="1200" cap="none" spc="0" normalizeH="0" baseline="0" noProof="0" dirty="0" err="1">
                  <a:ln>
                    <a:noFill/>
                  </a:ln>
                  <a:solidFill>
                    <a:schemeClr val="tx1"/>
                  </a:solidFill>
                  <a:effectLst/>
                  <a:uLnTx/>
                  <a:uFillTx/>
                  <a:latin typeface="Calibri"/>
                  <a:ea typeface="+mn-ea"/>
                  <a:cs typeface="Arial" panose="020B0604020202020204" pitchFamily="34" charset="0"/>
                </a:rPr>
                <a:t>Impl</a:t>
              </a:r>
              <a:endParaRPr kumimoji="0" lang="en-US" sz="1000" b="1" i="0" u="none" strike="noStrike" kern="1200" cap="none" spc="0" normalizeH="0" baseline="0" noProof="0" dirty="0">
                <a:ln>
                  <a:noFill/>
                </a:ln>
                <a:solidFill>
                  <a:schemeClr val="tx1"/>
                </a:solidFill>
                <a:effectLst/>
                <a:uLnTx/>
                <a:uFillTx/>
                <a:latin typeface="Calibri"/>
                <a:ea typeface="+mn-ea"/>
                <a:cs typeface="Arial" panose="020B0604020202020204" pitchFamily="34" charset="0"/>
              </a:endParaRPr>
            </a:p>
          </p:txBody>
        </p:sp>
        <p:sp>
          <p:nvSpPr>
            <p:cNvPr id="97" name="Diamond 96">
              <a:extLst>
                <a:ext uri="{FF2B5EF4-FFF2-40B4-BE49-F238E27FC236}">
                  <a16:creationId xmlns:a16="http://schemas.microsoft.com/office/drawing/2014/main" id="{88243316-22AE-F82B-0AC4-3F24BCF5B52F}"/>
                </a:ext>
              </a:extLst>
            </p:cNvPr>
            <p:cNvSpPr/>
            <p:nvPr/>
          </p:nvSpPr>
          <p:spPr>
            <a:xfrm>
              <a:off x="3714670" y="4191557"/>
              <a:ext cx="227426" cy="214514"/>
            </a:xfrm>
            <a:prstGeom prst="diamond">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Calibri"/>
                </a:rPr>
                <a:t>b</a:t>
              </a:r>
              <a:endParaRPr kumimoji="0" lang="en-US" sz="1200" b="1" i="0" u="none" strike="noStrike" kern="1200" cap="none" spc="0" normalizeH="0" baseline="0" noProof="0" dirty="0">
                <a:ln>
                  <a:noFill/>
                </a:ln>
                <a:solidFill>
                  <a:schemeClr val="tx1"/>
                </a:solidFill>
                <a:effectLst/>
                <a:uLnTx/>
                <a:uFillTx/>
                <a:latin typeface="Calibri"/>
                <a:ea typeface="+mn-ea"/>
                <a:cs typeface="+mn-cs"/>
              </a:endParaRPr>
            </a:p>
          </p:txBody>
        </p:sp>
      </p:grpSp>
      <p:sp>
        <p:nvSpPr>
          <p:cNvPr id="5" name="Parallelogram 4">
            <a:extLst>
              <a:ext uri="{FF2B5EF4-FFF2-40B4-BE49-F238E27FC236}">
                <a16:creationId xmlns:a16="http://schemas.microsoft.com/office/drawing/2014/main" id="{E44C1898-D54C-CECF-D40F-79FD8BB150B2}"/>
              </a:ext>
            </a:extLst>
          </p:cNvPr>
          <p:cNvSpPr/>
          <p:nvPr/>
        </p:nvSpPr>
        <p:spPr>
          <a:xfrm>
            <a:off x="1343833" y="3645490"/>
            <a:ext cx="640477" cy="419733"/>
          </a:xfrm>
          <a:prstGeom prst="parallelogram">
            <a:avLst/>
          </a:prstGeom>
          <a:solidFill>
            <a:srgbClr val="00B05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solidFill>
                  <a:schemeClr val="bg1"/>
                </a:solidFill>
                <a:latin typeface="Helvetica" panose="020B0604020202020204" pitchFamily="34" charset="0"/>
                <a:cs typeface="Helvetica" panose="020B0604020202020204" pitchFamily="34" charset="0"/>
              </a:rPr>
              <a:t>F</a:t>
            </a:r>
            <a:r>
              <a:rPr kumimoji="0" lang="en-US" sz="900" b="1" i="0" u="none" strike="noStrike" kern="1200" cap="none" spc="0" normalizeH="0" baseline="0" noProof="0" dirty="0">
                <a:ln>
                  <a:noFill/>
                </a:ln>
                <a:solidFill>
                  <a:schemeClr val="bg1"/>
                </a:solidFill>
                <a:effectLst/>
                <a:uLnTx/>
                <a:uFillTx/>
                <a:latin typeface="Helvetica" panose="020B0604020202020204" pitchFamily="34" charset="0"/>
                <a:ea typeface="+mn-ea"/>
                <a:cs typeface="Helvetica" panose="020B0604020202020204" pitchFamily="34" charset="0"/>
              </a:rPr>
              <a:t>Y24 SBIR Phase I</a:t>
            </a:r>
          </a:p>
        </p:txBody>
      </p:sp>
      <p:sp>
        <p:nvSpPr>
          <p:cNvPr id="7" name="Arrow: Pentagon 6">
            <a:extLst>
              <a:ext uri="{FF2B5EF4-FFF2-40B4-BE49-F238E27FC236}">
                <a16:creationId xmlns:a16="http://schemas.microsoft.com/office/drawing/2014/main" id="{FCF01B03-DE18-478C-8DFE-5AC0350D78A7}"/>
              </a:ext>
            </a:extLst>
          </p:cNvPr>
          <p:cNvSpPr/>
          <p:nvPr/>
        </p:nvSpPr>
        <p:spPr>
          <a:xfrm>
            <a:off x="3868465" y="3757421"/>
            <a:ext cx="888352" cy="160885"/>
          </a:xfrm>
          <a:prstGeom prst="homePlate">
            <a:avLst/>
          </a:prstGeom>
          <a:solidFill>
            <a:schemeClr val="bg1"/>
          </a:solidFill>
          <a:ln>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err="1">
                <a:ln>
                  <a:noFill/>
                </a:ln>
                <a:solidFill>
                  <a:schemeClr val="tx1"/>
                </a:solidFill>
                <a:effectLst/>
                <a:uLnTx/>
                <a:uFillTx/>
                <a:latin typeface="Calibri"/>
                <a:ea typeface="+mn-ea"/>
                <a:cs typeface="Arial" panose="020B0604020202020204" pitchFamily="34" charset="0"/>
              </a:rPr>
              <a:t>xEVAS</a:t>
            </a:r>
            <a:r>
              <a:rPr kumimoji="0" lang="en-US" sz="1000" b="1" i="0" u="none" strike="noStrike" kern="1200" cap="none" spc="0" normalizeH="0" baseline="0" noProof="0" dirty="0">
                <a:ln>
                  <a:noFill/>
                </a:ln>
                <a:solidFill>
                  <a:schemeClr val="tx1"/>
                </a:solidFill>
                <a:effectLst/>
                <a:uLnTx/>
                <a:uFillTx/>
                <a:latin typeface="Calibri"/>
                <a:ea typeface="+mn-ea"/>
                <a:cs typeface="Arial" panose="020B0604020202020204" pitchFamily="34" charset="0"/>
              </a:rPr>
              <a:t> </a:t>
            </a:r>
            <a:r>
              <a:rPr kumimoji="0" lang="en-US" sz="1000" b="1" i="0" u="none" strike="noStrike" kern="1200" cap="none" spc="0" normalizeH="0" baseline="0" noProof="0" dirty="0" err="1">
                <a:ln>
                  <a:noFill/>
                </a:ln>
                <a:solidFill>
                  <a:schemeClr val="tx1"/>
                </a:solidFill>
                <a:effectLst/>
                <a:uLnTx/>
                <a:uFillTx/>
                <a:latin typeface="Calibri"/>
                <a:ea typeface="+mn-ea"/>
                <a:cs typeface="Arial" panose="020B0604020202020204" pitchFamily="34" charset="0"/>
              </a:rPr>
              <a:t>Impl</a:t>
            </a:r>
            <a:endParaRPr kumimoji="0" lang="en-US" sz="1000" b="1" i="0" u="none" strike="noStrike" kern="1200" cap="none" spc="0" normalizeH="0" baseline="0" noProof="0" dirty="0">
              <a:ln>
                <a:noFill/>
              </a:ln>
              <a:solidFill>
                <a:schemeClr val="tx1"/>
              </a:solidFill>
              <a:effectLst/>
              <a:uLnTx/>
              <a:uFillTx/>
              <a:latin typeface="Calibri"/>
              <a:ea typeface="+mn-ea"/>
              <a:cs typeface="Arial" panose="020B0604020202020204" pitchFamily="34" charset="0"/>
            </a:endParaRPr>
          </a:p>
        </p:txBody>
      </p:sp>
      <p:sp>
        <p:nvSpPr>
          <p:cNvPr id="8" name="Diamond 7">
            <a:extLst>
              <a:ext uri="{FF2B5EF4-FFF2-40B4-BE49-F238E27FC236}">
                <a16:creationId xmlns:a16="http://schemas.microsoft.com/office/drawing/2014/main" id="{3A500F71-495D-DB8C-A29D-4A1BD1860845}"/>
              </a:ext>
            </a:extLst>
          </p:cNvPr>
          <p:cNvSpPr/>
          <p:nvPr/>
        </p:nvSpPr>
        <p:spPr>
          <a:xfrm>
            <a:off x="3755751" y="3729410"/>
            <a:ext cx="227426" cy="214514"/>
          </a:xfrm>
          <a:prstGeom prst="diamond">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Calibri"/>
              </a:rPr>
              <a:t>c</a:t>
            </a:r>
            <a:endParaRPr kumimoji="0" lang="en-US" sz="1200" b="1" i="0" u="none" strike="noStrike" kern="1200" cap="none" spc="0" normalizeH="0" baseline="0" noProof="0" dirty="0">
              <a:ln>
                <a:noFill/>
              </a:ln>
              <a:solidFill>
                <a:schemeClr val="tx1"/>
              </a:solidFill>
              <a:effectLst/>
              <a:uLnTx/>
              <a:uFillTx/>
              <a:latin typeface="Calibri"/>
              <a:ea typeface="+mn-ea"/>
              <a:cs typeface="+mn-cs"/>
            </a:endParaRPr>
          </a:p>
        </p:txBody>
      </p:sp>
      <p:sp>
        <p:nvSpPr>
          <p:cNvPr id="13" name="Oval 12">
            <a:extLst>
              <a:ext uri="{FF2B5EF4-FFF2-40B4-BE49-F238E27FC236}">
                <a16:creationId xmlns:a16="http://schemas.microsoft.com/office/drawing/2014/main" id="{350122CD-7A68-9008-061D-ADCCA0BC8EC0}"/>
              </a:ext>
            </a:extLst>
          </p:cNvPr>
          <p:cNvSpPr/>
          <p:nvPr/>
        </p:nvSpPr>
        <p:spPr>
          <a:xfrm>
            <a:off x="1255478" y="3941669"/>
            <a:ext cx="176710" cy="171755"/>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a:ea typeface="+mn-ea"/>
                <a:cs typeface="+mn-cs"/>
              </a:rPr>
              <a:t>H</a:t>
            </a:r>
          </a:p>
        </p:txBody>
      </p:sp>
      <p:sp>
        <p:nvSpPr>
          <p:cNvPr id="20" name="Parallelogram 19">
            <a:extLst>
              <a:ext uri="{FF2B5EF4-FFF2-40B4-BE49-F238E27FC236}">
                <a16:creationId xmlns:a16="http://schemas.microsoft.com/office/drawing/2014/main" id="{D86CB421-0827-6F4F-DF55-E2BBA0E803B1}"/>
              </a:ext>
            </a:extLst>
          </p:cNvPr>
          <p:cNvSpPr/>
          <p:nvPr/>
        </p:nvSpPr>
        <p:spPr>
          <a:xfrm>
            <a:off x="27562" y="2070208"/>
            <a:ext cx="1318427" cy="166077"/>
          </a:xfrm>
          <a:prstGeom prst="parallelogram">
            <a:avLst/>
          </a:prstGeom>
          <a:solidFill>
            <a:srgbClr val="00B05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Helvetica" pitchFamily="2" charset="0"/>
                <a:ea typeface="+mn-ea"/>
              </a:rPr>
              <a:t>RMM SBIR</a:t>
            </a:r>
            <a:endParaRPr kumimoji="0" lang="en-US" sz="1000" b="1" i="0" u="none" strike="noStrike" kern="1200" cap="none" spc="0" normalizeH="0" baseline="0" noProof="0" dirty="0">
              <a:ln>
                <a:noFill/>
              </a:ln>
              <a:solidFill>
                <a:schemeClr val="bg1"/>
              </a:solidFill>
              <a:effectLst/>
              <a:uLnTx/>
              <a:uFillTx/>
              <a:latin typeface="Helvetica" panose="020B0604020202020204" pitchFamily="34" charset="0"/>
              <a:ea typeface="+mn-ea"/>
              <a:cs typeface="Helvetica" panose="020B0604020202020204" pitchFamily="34" charset="0"/>
            </a:endParaRPr>
          </a:p>
        </p:txBody>
      </p:sp>
      <p:cxnSp>
        <p:nvCxnSpPr>
          <p:cNvPr id="41" name="Straight Arrow Connector 40">
            <a:extLst>
              <a:ext uri="{FF2B5EF4-FFF2-40B4-BE49-F238E27FC236}">
                <a16:creationId xmlns:a16="http://schemas.microsoft.com/office/drawing/2014/main" id="{AB081137-4638-BE28-3E2C-9E17D0BD9A6B}"/>
              </a:ext>
            </a:extLst>
          </p:cNvPr>
          <p:cNvCxnSpPr>
            <a:cxnSpLocks/>
            <a:stCxn id="20" idx="2"/>
          </p:cNvCxnSpPr>
          <p:nvPr/>
        </p:nvCxnSpPr>
        <p:spPr>
          <a:xfrm>
            <a:off x="1325229" y="2153247"/>
            <a:ext cx="472319" cy="0"/>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51" name="Rectangle 50">
            <a:extLst>
              <a:ext uri="{FF2B5EF4-FFF2-40B4-BE49-F238E27FC236}">
                <a16:creationId xmlns:a16="http://schemas.microsoft.com/office/drawing/2014/main" id="{E5FDD1FF-A799-BC3C-C3E2-FF29B0BBA39F}"/>
              </a:ext>
            </a:extLst>
          </p:cNvPr>
          <p:cNvSpPr/>
          <p:nvPr/>
        </p:nvSpPr>
        <p:spPr>
          <a:xfrm flipH="1">
            <a:off x="1807245" y="2063187"/>
            <a:ext cx="1598893" cy="184362"/>
          </a:xfrm>
          <a:prstGeom prst="rect">
            <a:avLst/>
          </a:prstGeom>
          <a:solidFill>
            <a:srgbClr val="00B050"/>
          </a:solidFill>
          <a:ln w="12700">
            <a:solidFill>
              <a:schemeClr val="bg1"/>
            </a:solidFill>
            <a:prstDash val="solid"/>
            <a:extLst>
              <a:ext uri="{C807C97D-BFC1-408E-A445-0C87EB9F89A2}">
                <ask:lineSketchStyleProps xmlns:ask="http://schemas.microsoft.com/office/drawing/2018/sketchyshapes">
                  <ask:type>
                    <ask:lineSketchNone/>
                  </ask:type>
                </ask:lineSketchStyleProps>
              </a:ext>
            </a:extLst>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Helvetica" pitchFamily="2" charset="0"/>
                <a:ea typeface="+mn-ea"/>
                <a:cs typeface="+mn-cs"/>
              </a:rPr>
              <a:t>RMM SBIR Phase III</a:t>
            </a:r>
          </a:p>
        </p:txBody>
      </p:sp>
      <p:sp>
        <p:nvSpPr>
          <p:cNvPr id="11" name="Isosceles Triangle 10">
            <a:extLst>
              <a:ext uri="{FF2B5EF4-FFF2-40B4-BE49-F238E27FC236}">
                <a16:creationId xmlns:a16="http://schemas.microsoft.com/office/drawing/2014/main" id="{FEC55215-77B6-F9F6-7D26-8BD9B1F24670}"/>
              </a:ext>
            </a:extLst>
          </p:cNvPr>
          <p:cNvSpPr/>
          <p:nvPr/>
        </p:nvSpPr>
        <p:spPr>
          <a:xfrm>
            <a:off x="2090899" y="2341834"/>
            <a:ext cx="249663" cy="242300"/>
          </a:xfrm>
          <a:prstGeom prst="triangle">
            <a:avLst/>
          </a:prstGeom>
          <a:solidFill>
            <a:schemeClr val="bg1"/>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6</a:t>
            </a:r>
            <a:endParaRPr kumimoji="0" lang="en-US" sz="8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29" name="Parallelogram 28">
            <a:extLst>
              <a:ext uri="{FF2B5EF4-FFF2-40B4-BE49-F238E27FC236}">
                <a16:creationId xmlns:a16="http://schemas.microsoft.com/office/drawing/2014/main" id="{7A3B8823-D33E-D241-F224-90A037BCE8BA}"/>
              </a:ext>
            </a:extLst>
          </p:cNvPr>
          <p:cNvSpPr/>
          <p:nvPr/>
        </p:nvSpPr>
        <p:spPr>
          <a:xfrm>
            <a:off x="1899287" y="4127269"/>
            <a:ext cx="932161" cy="585915"/>
          </a:xfrm>
          <a:prstGeom prst="parallelogram">
            <a:avLst/>
          </a:prstGeom>
          <a:solidFill>
            <a:srgbClr val="00B05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solidFill>
                  <a:schemeClr val="bg1"/>
                </a:solidFill>
                <a:latin typeface="Helvetica" pitchFamily="2" charset="0"/>
              </a:rPr>
              <a:t>Risk-Bounded, Goal-Driven AI</a:t>
            </a:r>
            <a:endParaRPr kumimoji="0" lang="en-US" sz="900" b="1" i="0" u="none" strike="sngStrike" kern="1200" cap="none" spc="0" normalizeH="0" baseline="0" noProof="0" dirty="0">
              <a:ln>
                <a:noFill/>
              </a:ln>
              <a:solidFill>
                <a:srgbClr val="FF0000"/>
              </a:solidFill>
              <a:effectLst/>
              <a:uLnTx/>
              <a:uFillTx/>
              <a:latin typeface="Helvetica" panose="020B0604020202020204" pitchFamily="34" charset="0"/>
              <a:cs typeface="Helvetica" panose="020B0604020202020204" pitchFamily="34" charset="0"/>
            </a:endParaRPr>
          </a:p>
        </p:txBody>
      </p:sp>
      <p:sp>
        <p:nvSpPr>
          <p:cNvPr id="32" name="Arrow: Pentagon 31">
            <a:extLst>
              <a:ext uri="{FF2B5EF4-FFF2-40B4-BE49-F238E27FC236}">
                <a16:creationId xmlns:a16="http://schemas.microsoft.com/office/drawing/2014/main" id="{5F6D1B3E-FC76-BD1C-28BB-165F85B8CC54}"/>
              </a:ext>
            </a:extLst>
          </p:cNvPr>
          <p:cNvSpPr/>
          <p:nvPr/>
        </p:nvSpPr>
        <p:spPr>
          <a:xfrm>
            <a:off x="3889737" y="4331595"/>
            <a:ext cx="878408" cy="159084"/>
          </a:xfrm>
          <a:prstGeom prst="homePlate">
            <a:avLst/>
          </a:prstGeom>
          <a:solidFill>
            <a:schemeClr val="bg1"/>
          </a:solidFill>
          <a:ln>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err="1">
                <a:ln>
                  <a:noFill/>
                </a:ln>
                <a:solidFill>
                  <a:schemeClr val="tx1"/>
                </a:solidFill>
                <a:effectLst/>
                <a:uLnTx/>
                <a:uFillTx/>
                <a:latin typeface="Calibri"/>
                <a:ea typeface="+mn-ea"/>
                <a:cs typeface="Arial" panose="020B0604020202020204" pitchFamily="34" charset="0"/>
              </a:rPr>
              <a:t>xEVAS</a:t>
            </a:r>
            <a:r>
              <a:rPr kumimoji="0" lang="en-US" sz="1000" b="1" i="0" u="none" strike="noStrike" kern="1200" cap="none" spc="0" normalizeH="0" baseline="0" noProof="0" dirty="0">
                <a:ln>
                  <a:noFill/>
                </a:ln>
                <a:solidFill>
                  <a:schemeClr val="tx1"/>
                </a:solidFill>
                <a:effectLst/>
                <a:uLnTx/>
                <a:uFillTx/>
                <a:latin typeface="Calibri"/>
                <a:ea typeface="+mn-ea"/>
                <a:cs typeface="Arial" panose="020B0604020202020204" pitchFamily="34" charset="0"/>
              </a:rPr>
              <a:t> </a:t>
            </a:r>
            <a:r>
              <a:rPr kumimoji="0" lang="en-US" sz="1000" b="1" i="0" u="none" strike="noStrike" kern="1200" cap="none" spc="0" normalizeH="0" baseline="0" noProof="0" dirty="0" err="1">
                <a:ln>
                  <a:noFill/>
                </a:ln>
                <a:solidFill>
                  <a:schemeClr val="tx1"/>
                </a:solidFill>
                <a:effectLst/>
                <a:uLnTx/>
                <a:uFillTx/>
                <a:latin typeface="Calibri"/>
                <a:ea typeface="+mn-ea"/>
                <a:cs typeface="Arial" panose="020B0604020202020204" pitchFamily="34" charset="0"/>
              </a:rPr>
              <a:t>Impl</a:t>
            </a:r>
            <a:endParaRPr kumimoji="0" lang="en-US" sz="1000" b="1" i="0" u="none" strike="noStrike" kern="1200" cap="none" spc="0" normalizeH="0" baseline="0" noProof="0" dirty="0">
              <a:ln>
                <a:noFill/>
              </a:ln>
              <a:solidFill>
                <a:schemeClr val="tx1"/>
              </a:solidFill>
              <a:effectLst/>
              <a:uLnTx/>
              <a:uFillTx/>
              <a:latin typeface="Calibri"/>
              <a:ea typeface="+mn-ea"/>
              <a:cs typeface="Arial" panose="020B0604020202020204" pitchFamily="34" charset="0"/>
            </a:endParaRPr>
          </a:p>
        </p:txBody>
      </p:sp>
      <p:sp>
        <p:nvSpPr>
          <p:cNvPr id="33" name="Diamond 32">
            <a:extLst>
              <a:ext uri="{FF2B5EF4-FFF2-40B4-BE49-F238E27FC236}">
                <a16:creationId xmlns:a16="http://schemas.microsoft.com/office/drawing/2014/main" id="{8B2530D6-3EFD-D22A-BA34-F0E8081460FF}"/>
              </a:ext>
            </a:extLst>
          </p:cNvPr>
          <p:cNvSpPr/>
          <p:nvPr/>
        </p:nvSpPr>
        <p:spPr>
          <a:xfrm>
            <a:off x="3767079" y="4301783"/>
            <a:ext cx="227426" cy="214514"/>
          </a:xfrm>
          <a:prstGeom prst="diamond">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Calibri"/>
              </a:rPr>
              <a:t>c</a:t>
            </a:r>
            <a:endParaRPr kumimoji="0" lang="en-US" sz="1200" b="1" i="0" u="none" strike="noStrike" kern="1200" cap="none" spc="0" normalizeH="0" baseline="0" noProof="0" dirty="0">
              <a:ln>
                <a:noFill/>
              </a:ln>
              <a:solidFill>
                <a:schemeClr val="tx1"/>
              </a:solidFill>
              <a:effectLst/>
              <a:uLnTx/>
              <a:uFillTx/>
              <a:latin typeface="Calibri"/>
              <a:ea typeface="+mn-ea"/>
              <a:cs typeface="+mn-cs"/>
            </a:endParaRPr>
          </a:p>
        </p:txBody>
      </p:sp>
      <p:cxnSp>
        <p:nvCxnSpPr>
          <p:cNvPr id="34" name="Straight Arrow Connector 33">
            <a:extLst>
              <a:ext uri="{FF2B5EF4-FFF2-40B4-BE49-F238E27FC236}">
                <a16:creationId xmlns:a16="http://schemas.microsoft.com/office/drawing/2014/main" id="{8E9A357E-85FF-61FA-6C50-212F5EEA5164}"/>
              </a:ext>
            </a:extLst>
          </p:cNvPr>
          <p:cNvCxnSpPr>
            <a:cxnSpLocks/>
            <a:stCxn id="29" idx="2"/>
            <a:endCxn id="33" idx="1"/>
          </p:cNvCxnSpPr>
          <p:nvPr/>
        </p:nvCxnSpPr>
        <p:spPr>
          <a:xfrm flipV="1">
            <a:off x="2758209" y="4409040"/>
            <a:ext cx="1008870" cy="11187"/>
          </a:xfrm>
          <a:prstGeom prst="straightConnector1">
            <a:avLst/>
          </a:prstGeom>
          <a:ln>
            <a:solidFill>
              <a:schemeClr val="bg1"/>
            </a:solidFill>
            <a:prstDash val="solid"/>
            <a:tailEnd type="triangle"/>
          </a:ln>
        </p:spPr>
        <p:style>
          <a:lnRef idx="2">
            <a:schemeClr val="accent1"/>
          </a:lnRef>
          <a:fillRef idx="0">
            <a:schemeClr val="accent1"/>
          </a:fillRef>
          <a:effectRef idx="1">
            <a:schemeClr val="accent1"/>
          </a:effectRef>
          <a:fontRef idx="minor">
            <a:schemeClr val="tx1"/>
          </a:fontRef>
        </p:style>
      </p:cxnSp>
      <p:sp>
        <p:nvSpPr>
          <p:cNvPr id="44" name="Arrow: Pentagon 43">
            <a:extLst>
              <a:ext uri="{FF2B5EF4-FFF2-40B4-BE49-F238E27FC236}">
                <a16:creationId xmlns:a16="http://schemas.microsoft.com/office/drawing/2014/main" id="{24FDA724-EA3A-7179-639F-AEC35E971650}"/>
              </a:ext>
            </a:extLst>
          </p:cNvPr>
          <p:cNvSpPr/>
          <p:nvPr/>
        </p:nvSpPr>
        <p:spPr>
          <a:xfrm>
            <a:off x="3889737" y="4583800"/>
            <a:ext cx="878408" cy="159084"/>
          </a:xfrm>
          <a:prstGeom prst="homePlate">
            <a:avLst/>
          </a:prstGeom>
          <a:solidFill>
            <a:schemeClr val="bg1"/>
          </a:solidFill>
          <a:ln>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tx1"/>
                </a:solidFill>
                <a:effectLst/>
                <a:uLnTx/>
                <a:uFillTx/>
                <a:latin typeface="Calibri"/>
                <a:ea typeface="+mn-ea"/>
                <a:cs typeface="Arial" panose="020B0604020202020204" pitchFamily="34" charset="0"/>
              </a:rPr>
              <a:t>LTV </a:t>
            </a:r>
            <a:r>
              <a:rPr kumimoji="0" lang="en-US" sz="1000" b="1" i="0" u="none" strike="noStrike" kern="1200" cap="none" spc="0" normalizeH="0" baseline="0" noProof="0" dirty="0" err="1">
                <a:ln>
                  <a:noFill/>
                </a:ln>
                <a:solidFill>
                  <a:schemeClr val="tx1"/>
                </a:solidFill>
                <a:effectLst/>
                <a:uLnTx/>
                <a:uFillTx/>
                <a:latin typeface="Calibri"/>
                <a:ea typeface="+mn-ea"/>
                <a:cs typeface="Arial" panose="020B0604020202020204" pitchFamily="34" charset="0"/>
              </a:rPr>
              <a:t>Impl</a:t>
            </a:r>
            <a:endParaRPr kumimoji="0" lang="en-US" sz="1000" b="1" i="0" u="none" strike="noStrike" kern="1200" cap="none" spc="0" normalizeH="0" baseline="0" noProof="0" dirty="0">
              <a:ln>
                <a:noFill/>
              </a:ln>
              <a:solidFill>
                <a:schemeClr val="tx1"/>
              </a:solidFill>
              <a:effectLst/>
              <a:uLnTx/>
              <a:uFillTx/>
              <a:latin typeface="Calibri"/>
              <a:ea typeface="+mn-ea"/>
              <a:cs typeface="Arial" panose="020B0604020202020204" pitchFamily="34" charset="0"/>
            </a:endParaRPr>
          </a:p>
        </p:txBody>
      </p:sp>
      <p:sp>
        <p:nvSpPr>
          <p:cNvPr id="45" name="Diamond 44">
            <a:extLst>
              <a:ext uri="{FF2B5EF4-FFF2-40B4-BE49-F238E27FC236}">
                <a16:creationId xmlns:a16="http://schemas.microsoft.com/office/drawing/2014/main" id="{21D5601B-DDB2-0201-9631-363EFF279CDD}"/>
              </a:ext>
            </a:extLst>
          </p:cNvPr>
          <p:cNvSpPr/>
          <p:nvPr/>
        </p:nvSpPr>
        <p:spPr>
          <a:xfrm>
            <a:off x="3767079" y="4553988"/>
            <a:ext cx="227426" cy="214514"/>
          </a:xfrm>
          <a:prstGeom prst="diamond">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Calibri"/>
              </a:rPr>
              <a:t>e</a:t>
            </a:r>
            <a:endParaRPr kumimoji="0" lang="en-US" sz="1200" b="1" i="0" u="none" strike="noStrike" kern="1200" cap="none" spc="0" normalizeH="0" baseline="0" noProof="0" dirty="0">
              <a:ln>
                <a:noFill/>
              </a:ln>
              <a:solidFill>
                <a:schemeClr val="tx1"/>
              </a:solidFill>
              <a:effectLst/>
              <a:uLnTx/>
              <a:uFillTx/>
              <a:latin typeface="Calibri"/>
              <a:ea typeface="+mn-ea"/>
              <a:cs typeface="+mn-cs"/>
            </a:endParaRPr>
          </a:p>
        </p:txBody>
      </p:sp>
      <p:sp>
        <p:nvSpPr>
          <p:cNvPr id="46" name="Arrow: Pentagon 45">
            <a:extLst>
              <a:ext uri="{FF2B5EF4-FFF2-40B4-BE49-F238E27FC236}">
                <a16:creationId xmlns:a16="http://schemas.microsoft.com/office/drawing/2014/main" id="{12E2C15B-1CFA-455A-FAD2-93779820175D}"/>
              </a:ext>
            </a:extLst>
          </p:cNvPr>
          <p:cNvSpPr/>
          <p:nvPr/>
        </p:nvSpPr>
        <p:spPr>
          <a:xfrm>
            <a:off x="3878409" y="4065223"/>
            <a:ext cx="878408" cy="159084"/>
          </a:xfrm>
          <a:prstGeom prst="homePlate">
            <a:avLst/>
          </a:prstGeom>
          <a:solidFill>
            <a:schemeClr val="bg1"/>
          </a:solidFill>
          <a:ln>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tx1"/>
                </a:solidFill>
                <a:effectLst/>
                <a:uLnTx/>
                <a:uFillTx/>
                <a:latin typeface="Calibri"/>
                <a:ea typeface="+mn-ea"/>
                <a:cs typeface="Arial" panose="020B0604020202020204" pitchFamily="34" charset="0"/>
              </a:rPr>
              <a:t>PR </a:t>
            </a:r>
            <a:r>
              <a:rPr kumimoji="0" lang="en-US" sz="1000" b="1" i="0" u="none" strike="noStrike" kern="1200" cap="none" spc="0" normalizeH="0" baseline="0" noProof="0" dirty="0" err="1">
                <a:ln>
                  <a:noFill/>
                </a:ln>
                <a:solidFill>
                  <a:schemeClr val="tx1"/>
                </a:solidFill>
                <a:effectLst/>
                <a:uLnTx/>
                <a:uFillTx/>
                <a:latin typeface="Calibri"/>
                <a:ea typeface="+mn-ea"/>
                <a:cs typeface="Arial" panose="020B0604020202020204" pitchFamily="34" charset="0"/>
              </a:rPr>
              <a:t>Impl</a:t>
            </a:r>
            <a:endParaRPr kumimoji="0" lang="en-US" sz="1000" b="1" i="0" u="none" strike="noStrike" kern="1200" cap="none" spc="0" normalizeH="0" baseline="0" noProof="0" dirty="0">
              <a:ln>
                <a:noFill/>
              </a:ln>
              <a:solidFill>
                <a:schemeClr val="tx1"/>
              </a:solidFill>
              <a:effectLst/>
              <a:uLnTx/>
              <a:uFillTx/>
              <a:latin typeface="Calibri"/>
              <a:ea typeface="+mn-ea"/>
              <a:cs typeface="Arial" panose="020B0604020202020204" pitchFamily="34" charset="0"/>
            </a:endParaRPr>
          </a:p>
        </p:txBody>
      </p:sp>
      <p:sp>
        <p:nvSpPr>
          <p:cNvPr id="49" name="Diamond 48">
            <a:extLst>
              <a:ext uri="{FF2B5EF4-FFF2-40B4-BE49-F238E27FC236}">
                <a16:creationId xmlns:a16="http://schemas.microsoft.com/office/drawing/2014/main" id="{CB5D3503-F8B2-D105-5946-4B9DB3DF01F0}"/>
              </a:ext>
            </a:extLst>
          </p:cNvPr>
          <p:cNvSpPr/>
          <p:nvPr/>
        </p:nvSpPr>
        <p:spPr>
          <a:xfrm>
            <a:off x="3755751" y="4035411"/>
            <a:ext cx="227426" cy="214514"/>
          </a:xfrm>
          <a:prstGeom prst="diamond">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Calibri"/>
              </a:rPr>
              <a:t>d</a:t>
            </a:r>
            <a:endParaRPr kumimoji="0" lang="en-US" sz="1200" b="1" i="0" u="none" strike="noStrike" kern="1200" cap="none" spc="0" normalizeH="0" baseline="0" noProof="0" dirty="0">
              <a:ln>
                <a:noFill/>
              </a:ln>
              <a:solidFill>
                <a:schemeClr val="tx1"/>
              </a:solidFill>
              <a:effectLst/>
              <a:uLnTx/>
              <a:uFillTx/>
              <a:latin typeface="Calibri"/>
              <a:ea typeface="+mn-ea"/>
              <a:cs typeface="+mn-cs"/>
            </a:endParaRPr>
          </a:p>
        </p:txBody>
      </p:sp>
      <p:sp>
        <p:nvSpPr>
          <p:cNvPr id="22" name="Title 2">
            <a:extLst>
              <a:ext uri="{FF2B5EF4-FFF2-40B4-BE49-F238E27FC236}">
                <a16:creationId xmlns:a16="http://schemas.microsoft.com/office/drawing/2014/main" id="{E98D7E8F-151A-40B0-BE1F-E325F32BD6A8}"/>
              </a:ext>
            </a:extLst>
          </p:cNvPr>
          <p:cNvSpPr txBox="1">
            <a:spLocks/>
          </p:cNvSpPr>
          <p:nvPr/>
        </p:nvSpPr>
        <p:spPr>
          <a:xfrm>
            <a:off x="4129983" y="140550"/>
            <a:ext cx="4017691" cy="558904"/>
          </a:xfrm>
          <a:prstGeom prst="rect">
            <a:avLst/>
          </a:prstGeom>
        </p:spPr>
        <p:txBody>
          <a:bodyPr vert="horz" lIns="91440" tIns="45720" rIns="91440" bIns="45720" rtlCol="0" anchor="t">
            <a:noAutofit/>
          </a:bodyPr>
          <a:lstStyle>
            <a:lvl1pPr algn="l" defTabSz="457200" rtl="0" eaLnBrk="1" fontAlgn="base" hangingPunct="1">
              <a:spcBef>
                <a:spcPct val="0"/>
              </a:spcBef>
              <a:spcAft>
                <a:spcPct val="0"/>
              </a:spcAft>
              <a:defRPr sz="2000" b="1" kern="1200">
                <a:solidFill>
                  <a:schemeClr val="bg1"/>
                </a:solidFill>
                <a:latin typeface="Helvetica" pitchFamily="2"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spcBef>
                <a:spcPts val="0"/>
              </a:spcBef>
              <a:spcAft>
                <a:spcPts val="0"/>
              </a:spcAft>
            </a:pPr>
            <a:r>
              <a:rPr lang="en-US" sz="1100" i="1" dirty="0">
                <a:cs typeface="Arial"/>
              </a:rPr>
              <a:t>(Shortfalls: 1541, 1550, 1551, 1552, 1553, 1554, 1555)</a:t>
            </a:r>
          </a:p>
          <a:p>
            <a:pPr>
              <a:spcBef>
                <a:spcPts val="0"/>
              </a:spcBef>
              <a:spcAft>
                <a:spcPts val="0"/>
              </a:spcAft>
            </a:pPr>
            <a:r>
              <a:rPr lang="en-US" sz="1100" i="1" dirty="0">
                <a:cs typeface="Arial"/>
              </a:rPr>
              <a:t>(ESDMD Tech. Gaps: 0201, 0202)</a:t>
            </a:r>
            <a:endParaRPr lang="en-US" sz="1100" i="1" dirty="0"/>
          </a:p>
        </p:txBody>
      </p:sp>
      <p:sp>
        <p:nvSpPr>
          <p:cNvPr id="25" name="Parallelogram 24">
            <a:extLst>
              <a:ext uri="{FF2B5EF4-FFF2-40B4-BE49-F238E27FC236}">
                <a16:creationId xmlns:a16="http://schemas.microsoft.com/office/drawing/2014/main" id="{D6667F2E-8AC4-0952-4BD4-EA0C5715423E}"/>
              </a:ext>
            </a:extLst>
          </p:cNvPr>
          <p:cNvSpPr/>
          <p:nvPr/>
        </p:nvSpPr>
        <p:spPr>
          <a:xfrm>
            <a:off x="1889532" y="3645490"/>
            <a:ext cx="1075499" cy="419733"/>
          </a:xfrm>
          <a:prstGeom prst="parallelogram">
            <a:avLst/>
          </a:prstGeom>
          <a:solidFill>
            <a:schemeClr val="bg1"/>
          </a:solidFill>
          <a:ln>
            <a:solidFill>
              <a:srgbClr val="00B050"/>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B050"/>
                </a:solidFill>
                <a:effectLst/>
                <a:uLnTx/>
                <a:uFillTx/>
                <a:latin typeface="Helvetica" panose="020B0604020202020204" pitchFamily="34" charset="0"/>
                <a:ea typeface="+mn-ea"/>
                <a:cs typeface="Helvetica" panose="020B0604020202020204" pitchFamily="34" charset="0"/>
              </a:rPr>
              <a:t>SBIR Phase II</a:t>
            </a:r>
          </a:p>
        </p:txBody>
      </p:sp>
      <p:sp>
        <p:nvSpPr>
          <p:cNvPr id="26" name="Parallelogram 25">
            <a:extLst>
              <a:ext uri="{FF2B5EF4-FFF2-40B4-BE49-F238E27FC236}">
                <a16:creationId xmlns:a16="http://schemas.microsoft.com/office/drawing/2014/main" id="{58F6EAE7-6F94-00E7-1570-D1540252F5AB}"/>
              </a:ext>
            </a:extLst>
          </p:cNvPr>
          <p:cNvSpPr/>
          <p:nvPr/>
        </p:nvSpPr>
        <p:spPr>
          <a:xfrm>
            <a:off x="2869397" y="3645490"/>
            <a:ext cx="800329" cy="419733"/>
          </a:xfrm>
          <a:prstGeom prst="parallelogram">
            <a:avLst/>
          </a:prstGeom>
          <a:solidFill>
            <a:schemeClr val="bg1"/>
          </a:solidFill>
          <a:ln>
            <a:solidFill>
              <a:srgbClr val="00B050"/>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B050"/>
                </a:solidFill>
                <a:effectLst/>
                <a:uLnTx/>
                <a:uFillTx/>
                <a:latin typeface="Helvetica" panose="020B0604020202020204" pitchFamily="34" charset="0"/>
                <a:ea typeface="+mn-ea"/>
                <a:cs typeface="Helvetica" panose="020B0604020202020204" pitchFamily="34" charset="0"/>
              </a:rPr>
              <a:t>SBIR Phase III</a:t>
            </a:r>
          </a:p>
        </p:txBody>
      </p:sp>
      <p:sp>
        <p:nvSpPr>
          <p:cNvPr id="14" name="Diamond 13">
            <a:extLst>
              <a:ext uri="{FF2B5EF4-FFF2-40B4-BE49-F238E27FC236}">
                <a16:creationId xmlns:a16="http://schemas.microsoft.com/office/drawing/2014/main" id="{EF0592F0-A2B4-011F-62C9-CA32E3A885CE}"/>
              </a:ext>
            </a:extLst>
          </p:cNvPr>
          <p:cNvSpPr/>
          <p:nvPr/>
        </p:nvSpPr>
        <p:spPr>
          <a:xfrm>
            <a:off x="4208443" y="1508281"/>
            <a:ext cx="223347" cy="234816"/>
          </a:xfrm>
          <a:prstGeom prst="diamond">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tx1"/>
                </a:solidFill>
                <a:effectLst/>
                <a:uLnTx/>
                <a:uFillTx/>
                <a:latin typeface="Helvetica" panose="020B0604020202020204" pitchFamily="34" charset="0"/>
                <a:ea typeface="+mn-ea"/>
                <a:cs typeface="Helvetica" panose="020B0604020202020204" pitchFamily="34" charset="0"/>
              </a:rPr>
              <a:t>a</a:t>
            </a:r>
          </a:p>
        </p:txBody>
      </p:sp>
    </p:spTree>
    <p:extLst>
      <p:ext uri="{BB962C8B-B14F-4D97-AF65-F5344CB8AC3E}">
        <p14:creationId xmlns:p14="http://schemas.microsoft.com/office/powerpoint/2010/main" val="32048818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CA59CB-8917-4F6C-86D4-9A0F238315CE}"/>
              </a:ext>
            </a:extLst>
          </p:cNvPr>
          <p:cNvSpPr>
            <a:spLocks noGrp="1"/>
          </p:cNvSpPr>
          <p:nvPr>
            <p:ph type="title"/>
          </p:nvPr>
        </p:nvSpPr>
        <p:spPr>
          <a:xfrm>
            <a:off x="837161" y="225685"/>
            <a:ext cx="8339298" cy="627313"/>
          </a:xfrm>
        </p:spPr>
        <p:txBody>
          <a:bodyPr/>
          <a:lstStyle/>
          <a:p>
            <a:r>
              <a:rPr lang="en-US" dirty="0"/>
              <a:t>NASA Funded Deep Space Crew Displays Investments</a:t>
            </a:r>
          </a:p>
        </p:txBody>
      </p:sp>
      <p:sp>
        <p:nvSpPr>
          <p:cNvPr id="6" name="Content Placeholder 5">
            <a:extLst>
              <a:ext uri="{FF2B5EF4-FFF2-40B4-BE49-F238E27FC236}">
                <a16:creationId xmlns:a16="http://schemas.microsoft.com/office/drawing/2014/main" id="{AAEFDC2B-C13F-4710-8B4B-D833E6AAF0BB}"/>
              </a:ext>
            </a:extLst>
          </p:cNvPr>
          <p:cNvSpPr>
            <a:spLocks noGrp="1"/>
          </p:cNvSpPr>
          <p:nvPr>
            <p:ph idx="1"/>
          </p:nvPr>
        </p:nvSpPr>
        <p:spPr>
          <a:xfrm>
            <a:off x="164112" y="794862"/>
            <a:ext cx="11863046" cy="5378835"/>
          </a:xfrm>
        </p:spPr>
        <p:txBody>
          <a:bodyPr>
            <a:noAutofit/>
          </a:bodyPr>
          <a:lstStyle/>
          <a:p>
            <a:pPr marL="0" indent="0">
              <a:buNone/>
            </a:pPr>
            <a:endParaRPr lang="en-US" sz="1600" dirty="0">
              <a:solidFill>
                <a:schemeClr val="bg1"/>
              </a:solidFill>
            </a:endParaRPr>
          </a:p>
          <a:p>
            <a:pPr marL="0" indent="0">
              <a:buNone/>
            </a:pP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B916FC36-6B95-E599-CCBC-0604BCCBDD26}"/>
              </a:ext>
            </a:extLst>
          </p:cNvPr>
          <p:cNvGraphicFramePr>
            <a:graphicFrameLocks noGrp="1"/>
          </p:cNvGraphicFramePr>
          <p:nvPr>
            <p:extLst>
              <p:ext uri="{D42A27DB-BD31-4B8C-83A1-F6EECF244321}">
                <p14:modId xmlns:p14="http://schemas.microsoft.com/office/powerpoint/2010/main" val="2620575951"/>
              </p:ext>
            </p:extLst>
          </p:nvPr>
        </p:nvGraphicFramePr>
        <p:xfrm>
          <a:off x="804247" y="1220875"/>
          <a:ext cx="10582776" cy="4526808"/>
        </p:xfrm>
        <a:graphic>
          <a:graphicData uri="http://schemas.openxmlformats.org/drawingml/2006/table">
            <a:tbl>
              <a:tblPr>
                <a:tableStyleId>{5C22544A-7EE6-4342-B048-85BDC9FD1C3A}</a:tableStyleId>
              </a:tblPr>
              <a:tblGrid>
                <a:gridCol w="1832985">
                  <a:extLst>
                    <a:ext uri="{9D8B030D-6E8A-4147-A177-3AD203B41FA5}">
                      <a16:colId xmlns:a16="http://schemas.microsoft.com/office/drawing/2014/main" val="1117329256"/>
                    </a:ext>
                  </a:extLst>
                </a:gridCol>
                <a:gridCol w="7164831">
                  <a:extLst>
                    <a:ext uri="{9D8B030D-6E8A-4147-A177-3AD203B41FA5}">
                      <a16:colId xmlns:a16="http://schemas.microsoft.com/office/drawing/2014/main" val="2830784762"/>
                    </a:ext>
                  </a:extLst>
                </a:gridCol>
                <a:gridCol w="863600">
                  <a:extLst>
                    <a:ext uri="{9D8B030D-6E8A-4147-A177-3AD203B41FA5}">
                      <a16:colId xmlns:a16="http://schemas.microsoft.com/office/drawing/2014/main" val="2385629607"/>
                    </a:ext>
                  </a:extLst>
                </a:gridCol>
                <a:gridCol w="721360">
                  <a:extLst>
                    <a:ext uri="{9D8B030D-6E8A-4147-A177-3AD203B41FA5}">
                      <a16:colId xmlns:a16="http://schemas.microsoft.com/office/drawing/2014/main" val="922410760"/>
                    </a:ext>
                  </a:extLst>
                </a:gridCol>
              </a:tblGrid>
              <a:tr h="134967">
                <a:tc>
                  <a:txBody>
                    <a:bodyPr/>
                    <a:lstStyle/>
                    <a:p>
                      <a:pPr marL="0" algn="ctr" defTabSz="457200" rtl="0" eaLnBrk="1" fontAlgn="b" latinLnBrk="0" hangingPunct="1"/>
                      <a:r>
                        <a:rPr lang="en-US" sz="1200" b="1" u="sng" strike="noStrike" kern="1200" dirty="0">
                          <a:solidFill>
                            <a:schemeClr val="bg1"/>
                          </a:solidFill>
                          <a:effectLst/>
                          <a:latin typeface="Arial" panose="020B0604020202020204" pitchFamily="34" charset="0"/>
                          <a:ea typeface="+mn-ea"/>
                          <a:cs typeface="Arial" panose="020B0604020202020204" pitchFamily="34" charset="0"/>
                        </a:rPr>
                        <a:t>Task Bar Name</a:t>
                      </a:r>
                    </a:p>
                  </a:txBody>
                  <a:tcPr marL="13716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200" b="1" u="sng" strike="noStrike" kern="1200" dirty="0">
                          <a:solidFill>
                            <a:schemeClr val="bg1"/>
                          </a:solidFill>
                          <a:effectLst/>
                          <a:latin typeface="Arial" panose="020B0604020202020204" pitchFamily="34" charset="0"/>
                          <a:ea typeface="+mn-ea"/>
                          <a:cs typeface="Arial" panose="020B0604020202020204" pitchFamily="34" charset="0"/>
                        </a:rPr>
                        <a:t>Description &amp; Status</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200" b="1" u="sng" strike="noStrike" kern="1200" dirty="0">
                          <a:solidFill>
                            <a:schemeClr val="bg1"/>
                          </a:solidFill>
                          <a:effectLst/>
                          <a:latin typeface="Arial" panose="020B0604020202020204" pitchFamily="34" charset="0"/>
                          <a:ea typeface="+mn-ea"/>
                          <a:cs typeface="Arial" panose="020B0604020202020204" pitchFamily="34" charset="0"/>
                        </a:rPr>
                        <a:t>Start</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200" b="1" u="sng" strike="noStrike" kern="1200" dirty="0">
                          <a:solidFill>
                            <a:schemeClr val="bg1"/>
                          </a:solidFill>
                          <a:effectLst/>
                          <a:latin typeface="Arial" panose="020B0604020202020204" pitchFamily="34" charset="0"/>
                          <a:ea typeface="+mn-ea"/>
                          <a:cs typeface="Arial" panose="020B0604020202020204" pitchFamily="34" charset="0"/>
                        </a:rPr>
                        <a:t>Finish</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6933709"/>
                  </a:ext>
                </a:extLst>
              </a:tr>
              <a:tr h="582918">
                <a:tc>
                  <a:txBody>
                    <a:bodyPr/>
                    <a:lstStyle/>
                    <a:p>
                      <a:pPr marL="55563" indent="0" algn="l" defTabSz="457200" rtl="0" eaLnBrk="1" fontAlgn="t" latinLnBrk="0" hangingPunct="1"/>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High Performance Space Computing (HPSC)</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The objective of HPSC is to develop a next-generation flight computing system that addresses computational performance, energy management and fault tolerance needs of NASA missions through 2040 and beyond.</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2022</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2025</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9687313"/>
                  </a:ext>
                </a:extLst>
              </a:tr>
              <a:tr h="285051">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noProof="0" dirty="0">
                          <a:solidFill>
                            <a:schemeClr val="bg1"/>
                          </a:solidFill>
                          <a:effectLst/>
                          <a:latin typeface="Arial" panose="020B0604020202020204" pitchFamily="34" charset="0"/>
                          <a:ea typeface="+mn-ea"/>
                          <a:cs typeface="Arial" panose="020B0604020202020204" pitchFamily="34" charset="0"/>
                        </a:rPr>
                        <a:t>Joint AR EVA Display</a:t>
                      </a:r>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p>
                      <a:pPr marL="55563" indent="0" algn="l" defTabSz="457200" rtl="0" eaLnBrk="1" fontAlgn="t" latinLnBrk="0" hangingPunct="1"/>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The Joint AR project worked to develop a space suit augmented reality display and control system reference design to promote crew autonomy and help meet the demands of future EVA missions in deep space. This project also produced a custom, NASA built, graphics engine known as STAR. </a:t>
                      </a:r>
                    </a:p>
                    <a:p>
                      <a:pPr marL="55563" marR="0" lvl="0" indent="0" algn="l" defTabSz="457200" rtl="0" eaLnBrk="1" fontAlgn="t" latinLnBrk="0" hangingPunct="1">
                        <a:lnSpc>
                          <a:spcPct val="100000"/>
                        </a:lnSpc>
                        <a:spcBef>
                          <a:spcPts val="0"/>
                        </a:spcBef>
                        <a:spcAft>
                          <a:spcPts val="0"/>
                        </a:spcAft>
                        <a:buClrTx/>
                        <a:buSzTx/>
                        <a:buFontTx/>
                        <a:buNone/>
                        <a:tabLst/>
                        <a:defRPr/>
                      </a:pPr>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2019</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2023</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6795184"/>
                  </a:ext>
                </a:extLst>
              </a:tr>
              <a:tr h="285051">
                <a:tc>
                  <a:txBody>
                    <a:bodyPr/>
                    <a:lstStyle/>
                    <a:p>
                      <a:pPr marL="55563" indent="0" algn="l" defTabSz="457200" rtl="0" eaLnBrk="1" fontAlgn="t" latinLnBrk="0" hangingPunct="1"/>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Spacesuit Technology Application Renderer (STAR)</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STAR is a low-power, high-performance, zero-dependency graphics engine developed by NASA for next-generation human exploration missions. STAR is light weight and feature's fault mitigation capabilities. STAR has been open sourced to US citizens. </a:t>
                      </a:r>
                    </a:p>
                    <a:p>
                      <a:pPr marL="55563" marR="0" lvl="0" indent="0" algn="l" defTabSz="457200" rtl="0" eaLnBrk="1" fontAlgn="t" latinLnBrk="0" hangingPunct="1">
                        <a:lnSpc>
                          <a:spcPct val="100000"/>
                        </a:lnSpc>
                        <a:spcBef>
                          <a:spcPts val="0"/>
                        </a:spcBef>
                        <a:spcAft>
                          <a:spcPts val="0"/>
                        </a:spcAft>
                        <a:buClrTx/>
                        <a:buSzTx/>
                        <a:buFontTx/>
                        <a:buNone/>
                        <a:tabLst/>
                        <a:defRPr/>
                      </a:pPr>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2021</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2023</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32699"/>
                  </a:ext>
                </a:extLst>
              </a:tr>
              <a:tr h="0">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Rad Tolerant &amp; Reliable Electronic Displays (2REDPANDAS)</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The Radiation Tolerant and Reliable Electronic Displays project was an early career initiative which took foundational steps towards the development of displays in deep space. This project characterized the performance and metrology of several pixel panel display technologies before and after their exposure to radiation. Complete, radiation characterization and test results collected and available for knowledge transfer</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2021</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2023</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232485"/>
                  </a:ext>
                </a:extLst>
              </a:tr>
              <a:tr h="1149066">
                <a:tc>
                  <a:txBody>
                    <a:bodyPr/>
                    <a:lstStyle/>
                    <a:p>
                      <a:pPr marL="55563" indent="0" algn="l" defTabSz="457200" rtl="0" eaLnBrk="1" fontAlgn="t" latinLnBrk="0" hangingPunct="1"/>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Radiation Tolerant Display System (RTD)</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Radiation Tolerant Displays aims to partner with industry to develop a reference design for a display and computer system that can withstand and mitigate the effects of radiation in deep space. The project seeks to develop a system that is scalable to meet the needs of various lunar assets and their respective use case. Fully funded, working toward architecture down selection, display system prototyping, and vendor selection processes. </a:t>
                      </a:r>
                    </a:p>
                    <a:p>
                      <a:pPr marL="55563" marR="0" lvl="0" indent="0" algn="l" defTabSz="457200" rtl="0" eaLnBrk="1" fontAlgn="t" latinLnBrk="0" hangingPunct="1">
                        <a:lnSpc>
                          <a:spcPct val="100000"/>
                        </a:lnSpc>
                        <a:spcBef>
                          <a:spcPts val="0"/>
                        </a:spcBef>
                        <a:spcAft>
                          <a:spcPts val="0"/>
                        </a:spcAft>
                        <a:buClrTx/>
                        <a:buSzTx/>
                        <a:buFontTx/>
                        <a:buNone/>
                        <a:tabLst/>
                        <a:defRPr/>
                      </a:pPr>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2024</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2025</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1969662"/>
                  </a:ext>
                </a:extLst>
              </a:tr>
            </a:tbl>
          </a:graphicData>
        </a:graphic>
      </p:graphicFrame>
      <p:sp>
        <p:nvSpPr>
          <p:cNvPr id="8" name="Slide Number Placeholder 1">
            <a:extLst>
              <a:ext uri="{FF2B5EF4-FFF2-40B4-BE49-F238E27FC236}">
                <a16:creationId xmlns:a16="http://schemas.microsoft.com/office/drawing/2014/main" id="{1398CAD2-6C65-73E7-F864-428D39E60E4D}"/>
              </a:ext>
            </a:extLst>
          </p:cNvPr>
          <p:cNvSpPr txBox="1">
            <a:spLocks/>
          </p:cNvSpPr>
          <p:nvPr/>
        </p:nvSpPr>
        <p:spPr>
          <a:xfrm>
            <a:off x="11690498" y="6533707"/>
            <a:ext cx="451883" cy="34301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587C384-89D6-8141-B091-9776852F31EF}" type="slidenum">
              <a:rPr lang="en-US" altLang="x-none" sz="1400" smtClean="0">
                <a:solidFill>
                  <a:schemeClr val="bg1"/>
                </a:solidFill>
              </a:rPr>
              <a:pPr algn="r"/>
              <a:t>8</a:t>
            </a:fld>
            <a:endParaRPr lang="en-US" altLang="x-none" sz="1400" dirty="0">
              <a:solidFill>
                <a:schemeClr val="bg1"/>
              </a:solidFill>
            </a:endParaRPr>
          </a:p>
        </p:txBody>
      </p:sp>
    </p:spTree>
    <p:extLst>
      <p:ext uri="{BB962C8B-B14F-4D97-AF65-F5344CB8AC3E}">
        <p14:creationId xmlns:p14="http://schemas.microsoft.com/office/powerpoint/2010/main" val="3149280240"/>
      </p:ext>
    </p:extLst>
  </p:cSld>
  <p:clrMapOvr>
    <a:overrideClrMapping bg1="lt1" tx1="dk1" bg2="lt2" tx2="dk2" accent1="accent1" accent2="accent2" accent3="accent3" accent4="accent4" accent5="accent5" accent6="accent6" hlink="hlink" folHlink="folHlink"/>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CA59CB-8917-4F6C-86D4-9A0F238315CE}"/>
              </a:ext>
            </a:extLst>
          </p:cNvPr>
          <p:cNvSpPr>
            <a:spLocks noGrp="1"/>
          </p:cNvSpPr>
          <p:nvPr>
            <p:ph type="title"/>
          </p:nvPr>
        </p:nvSpPr>
        <p:spPr>
          <a:xfrm>
            <a:off x="837160" y="225685"/>
            <a:ext cx="9635125" cy="627313"/>
          </a:xfrm>
        </p:spPr>
        <p:txBody>
          <a:bodyPr/>
          <a:lstStyle/>
          <a:p>
            <a:r>
              <a:rPr lang="en-US" dirty="0"/>
              <a:t>NASA Funded Deep Space Crew Displays Investments (Cont’d)</a:t>
            </a:r>
          </a:p>
        </p:txBody>
      </p:sp>
      <p:sp>
        <p:nvSpPr>
          <p:cNvPr id="6" name="Content Placeholder 5">
            <a:extLst>
              <a:ext uri="{FF2B5EF4-FFF2-40B4-BE49-F238E27FC236}">
                <a16:creationId xmlns:a16="http://schemas.microsoft.com/office/drawing/2014/main" id="{AAEFDC2B-C13F-4710-8B4B-D833E6AAF0BB}"/>
              </a:ext>
            </a:extLst>
          </p:cNvPr>
          <p:cNvSpPr>
            <a:spLocks noGrp="1"/>
          </p:cNvSpPr>
          <p:nvPr>
            <p:ph idx="1"/>
          </p:nvPr>
        </p:nvSpPr>
        <p:spPr>
          <a:xfrm>
            <a:off x="164112" y="794862"/>
            <a:ext cx="11863046" cy="5378835"/>
          </a:xfrm>
        </p:spPr>
        <p:txBody>
          <a:bodyPr>
            <a:noAutofit/>
          </a:bodyPr>
          <a:lstStyle/>
          <a:p>
            <a:pPr marL="0" indent="0">
              <a:buNone/>
            </a:pPr>
            <a:endParaRPr lang="en-US" sz="1600" dirty="0">
              <a:solidFill>
                <a:schemeClr val="bg1"/>
              </a:solidFill>
            </a:endParaRPr>
          </a:p>
          <a:p>
            <a:pPr marL="0" indent="0">
              <a:buNone/>
            </a:pP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B916FC36-6B95-E599-CCBC-0604BCCBDD26}"/>
              </a:ext>
            </a:extLst>
          </p:cNvPr>
          <p:cNvGraphicFramePr>
            <a:graphicFrameLocks noGrp="1"/>
          </p:cNvGraphicFramePr>
          <p:nvPr>
            <p:extLst>
              <p:ext uri="{D42A27DB-BD31-4B8C-83A1-F6EECF244321}">
                <p14:modId xmlns:p14="http://schemas.microsoft.com/office/powerpoint/2010/main" val="3354236442"/>
              </p:ext>
            </p:extLst>
          </p:nvPr>
        </p:nvGraphicFramePr>
        <p:xfrm>
          <a:off x="702647" y="1080411"/>
          <a:ext cx="10785976" cy="5273291"/>
        </p:xfrm>
        <a:graphic>
          <a:graphicData uri="http://schemas.openxmlformats.org/drawingml/2006/table">
            <a:tbl>
              <a:tblPr>
                <a:tableStyleId>{5C22544A-7EE6-4342-B048-85BDC9FD1C3A}</a:tableStyleId>
              </a:tblPr>
              <a:tblGrid>
                <a:gridCol w="1864702">
                  <a:extLst>
                    <a:ext uri="{9D8B030D-6E8A-4147-A177-3AD203B41FA5}">
                      <a16:colId xmlns:a16="http://schemas.microsoft.com/office/drawing/2014/main" val="1117329256"/>
                    </a:ext>
                  </a:extLst>
                </a:gridCol>
                <a:gridCol w="7163594">
                  <a:extLst>
                    <a:ext uri="{9D8B030D-6E8A-4147-A177-3AD203B41FA5}">
                      <a16:colId xmlns:a16="http://schemas.microsoft.com/office/drawing/2014/main" val="2830784762"/>
                    </a:ext>
                  </a:extLst>
                </a:gridCol>
                <a:gridCol w="934720">
                  <a:extLst>
                    <a:ext uri="{9D8B030D-6E8A-4147-A177-3AD203B41FA5}">
                      <a16:colId xmlns:a16="http://schemas.microsoft.com/office/drawing/2014/main" val="2385629607"/>
                    </a:ext>
                  </a:extLst>
                </a:gridCol>
                <a:gridCol w="822960">
                  <a:extLst>
                    <a:ext uri="{9D8B030D-6E8A-4147-A177-3AD203B41FA5}">
                      <a16:colId xmlns:a16="http://schemas.microsoft.com/office/drawing/2014/main" val="922410760"/>
                    </a:ext>
                  </a:extLst>
                </a:gridCol>
              </a:tblGrid>
              <a:tr h="543764">
                <a:tc>
                  <a:txBody>
                    <a:bodyPr/>
                    <a:lstStyle/>
                    <a:p>
                      <a:pPr marL="0" algn="ctr" defTabSz="457200" rtl="0" eaLnBrk="1" fontAlgn="b" latinLnBrk="0" hangingPunct="1"/>
                      <a:r>
                        <a:rPr lang="en-US" sz="1200" b="1" u="sng" strike="noStrike" kern="1200" dirty="0">
                          <a:solidFill>
                            <a:schemeClr val="bg1"/>
                          </a:solidFill>
                          <a:effectLst/>
                          <a:latin typeface="Arial" panose="020B0604020202020204" pitchFamily="34" charset="0"/>
                          <a:ea typeface="+mn-ea"/>
                          <a:cs typeface="Arial" panose="020B0604020202020204" pitchFamily="34" charset="0"/>
                        </a:rPr>
                        <a:t>Task Bar Name</a:t>
                      </a:r>
                    </a:p>
                  </a:txBody>
                  <a:tcPr marL="13716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200" b="1" u="sng" strike="noStrike" kern="1200" dirty="0">
                          <a:solidFill>
                            <a:schemeClr val="bg1"/>
                          </a:solidFill>
                          <a:effectLst/>
                          <a:latin typeface="Arial" panose="020B0604020202020204" pitchFamily="34" charset="0"/>
                          <a:ea typeface="+mn-ea"/>
                          <a:cs typeface="Arial" panose="020B0604020202020204" pitchFamily="34" charset="0"/>
                        </a:rPr>
                        <a:t>Description &amp; Status</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200" b="1" u="sng" strike="noStrike" kern="1200" dirty="0">
                          <a:solidFill>
                            <a:schemeClr val="bg1"/>
                          </a:solidFill>
                          <a:effectLst/>
                          <a:latin typeface="Arial" panose="020B0604020202020204" pitchFamily="34" charset="0"/>
                          <a:ea typeface="+mn-ea"/>
                          <a:cs typeface="Arial" panose="020B0604020202020204" pitchFamily="34" charset="0"/>
                        </a:rPr>
                        <a:t>Start</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200" b="1" u="sng" strike="noStrike" kern="1200" dirty="0">
                          <a:solidFill>
                            <a:schemeClr val="bg1"/>
                          </a:solidFill>
                          <a:effectLst/>
                          <a:latin typeface="Arial" panose="020B0604020202020204" pitchFamily="34" charset="0"/>
                          <a:ea typeface="+mn-ea"/>
                          <a:cs typeface="Arial" panose="020B0604020202020204" pitchFamily="34" charset="0"/>
                        </a:rPr>
                        <a:t>Finish</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6933709"/>
                  </a:ext>
                </a:extLst>
              </a:tr>
              <a:tr h="1078426">
                <a:tc>
                  <a:txBody>
                    <a:bodyPr/>
                    <a:lstStyle/>
                    <a:p>
                      <a:pPr marL="55563" indent="0" algn="l" defTabSz="457200" rtl="0" eaLnBrk="1" fontAlgn="t" latinLnBrk="0" hangingPunct="1"/>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Risk Mitigation Middleware (RMM)</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The significance of this Risk Mitigation Middleware (RMM) innovation is that it is the only feasible technology that provides a path to enabling these types of missions by allowing high-performance COTS processors to operate with a high degree of fault tolerance without the need for rad-hard electronics, and thus simultaneously meets advanced mission criticality and performance requirements</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2021</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2023</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9687313"/>
                  </a:ext>
                </a:extLst>
              </a:tr>
              <a:tr h="936232">
                <a:tc>
                  <a:txBody>
                    <a:bodyPr/>
                    <a:lstStyle/>
                    <a:p>
                      <a:pPr marL="55563" marR="0" lvl="0" indent="0" algn="l" defTabSz="457200" rtl="0" eaLnBrk="1" fontAlgn="t" latinLnBrk="0" hangingPunct="1">
                        <a:lnSpc>
                          <a:spcPct val="100000"/>
                        </a:lnSpc>
                        <a:spcBef>
                          <a:spcPts val="0"/>
                        </a:spcBef>
                        <a:spcAft>
                          <a:spcPts val="0"/>
                        </a:spcAft>
                        <a:buClr>
                          <a:prstClr val="black"/>
                        </a:buClr>
                        <a:buSzTx/>
                        <a:buFont typeface="+mj-lt"/>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Exploration Extravehicular Mobility Unit Spacesuit Heads-Up Display</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To address NASA’s need for an augmented reality (AR) display system for EVAs, This SBIR awardee proposes to develop a new Exploration Extravehicular Mobility Unit (</a:t>
                      </a:r>
                      <a:r>
                        <a:rPr lang="en-US" sz="1100" b="0" i="0" u="none" strike="noStrike" kern="1200" dirty="0" err="1">
                          <a:solidFill>
                            <a:schemeClr val="bg1"/>
                          </a:solidFill>
                          <a:effectLst/>
                          <a:latin typeface="Arial" panose="020B0604020202020204" pitchFamily="34" charset="0"/>
                          <a:ea typeface="+mn-ea"/>
                          <a:cs typeface="Arial" panose="020B0604020202020204" pitchFamily="34" charset="0"/>
                        </a:rPr>
                        <a:t>xEMU</a:t>
                      </a: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 Spacesuit Heads-up Display (</a:t>
                      </a:r>
                      <a:r>
                        <a:rPr lang="en-US" sz="1100" b="0" i="0" u="none" strike="noStrike" kern="1200" dirty="0" err="1">
                          <a:solidFill>
                            <a:schemeClr val="bg1"/>
                          </a:solidFill>
                          <a:effectLst/>
                          <a:latin typeface="Arial" panose="020B0604020202020204" pitchFamily="34" charset="0"/>
                          <a:ea typeface="+mn-ea"/>
                          <a:cs typeface="Arial" panose="020B0604020202020204" pitchFamily="34" charset="0"/>
                        </a:rPr>
                        <a:t>xHUD</a:t>
                      </a: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 based on innovative integration of laser projectors and wave guide pupil expander combiner (WPEC) optics. 2024 SBIR Phase I Awardee.  </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2024</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2025</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6795184"/>
                  </a:ext>
                </a:extLst>
              </a:tr>
              <a:tr h="927747">
                <a:tc>
                  <a:txBody>
                    <a:bodyPr/>
                    <a:lstStyle/>
                    <a:p>
                      <a:pPr marL="55563" indent="0" algn="l" defTabSz="457200" rtl="0" eaLnBrk="1" fontAlgn="t" latinLnBrk="0" hangingPunct="1">
                        <a:buClr>
                          <a:prstClr val="black"/>
                        </a:buClr>
                        <a:buFont typeface="+mj-lt"/>
                        <a:buNone/>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Multifocal Augmented Reality Visual Informatics System</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This proposed technology, the Multifocal Augmented Reality Visual Informatics System (MARVIS), is a spacesuit-integrated, head-decoupled, solid-state, augmented reality (AR) system designed to provide astronauts with an immersive, informative visual interface that significantly enhances decision-making capabilities and situational awareness (SA) during EVAs. 2024 SBIR Phase I Awardee</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2024</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2025</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32699"/>
                  </a:ext>
                </a:extLst>
              </a:tr>
              <a:tr h="893561">
                <a:tc>
                  <a:txBody>
                    <a:bodyPr/>
                    <a:lstStyle/>
                    <a:p>
                      <a:pPr marL="55563" indent="0" algn="l" defTabSz="457200" rtl="0" eaLnBrk="1" fontAlgn="t" latinLnBrk="0" hangingPunct="1">
                        <a:buClr>
                          <a:prstClr val="black"/>
                        </a:buClr>
                        <a:buFont typeface="+mj-lt"/>
                        <a:buNone/>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Holographic Enabled Display for </a:t>
                      </a:r>
                      <a:r>
                        <a:rPr lang="en-US" sz="1100" b="0" i="0" u="none" strike="noStrike" kern="1200" dirty="0" err="1">
                          <a:solidFill>
                            <a:schemeClr val="bg1"/>
                          </a:solidFill>
                          <a:effectLst/>
                          <a:latin typeface="Arial" panose="020B0604020202020204" pitchFamily="34" charset="0"/>
                          <a:ea typeface="+mn-ea"/>
                          <a:cs typeface="Arial" panose="020B0604020202020204" pitchFamily="34" charset="0"/>
                        </a:rPr>
                        <a:t>xEVA</a:t>
                      </a:r>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This proposed technology aims to develop a Heads-In Display coupled to information systems and potentially Augmented Reality processors and sensors. The proposed solution can bridge the technology gap that exists with state-of-the-art AR displays that can’t simultaneously provide the metrics of eye relief, field of view, brightness and resolution needed in a spacesuit helmet display. 2024 SBIR Phase I Awardee</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2024</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2025</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232485"/>
                  </a:ext>
                </a:extLst>
              </a:tr>
              <a:tr h="893561">
                <a:tc>
                  <a:txBody>
                    <a:bodyPr/>
                    <a:lstStyle/>
                    <a:p>
                      <a:pPr marL="55563" indent="0" algn="l" defTabSz="457200" rtl="0" eaLnBrk="1" fontAlgn="t" latinLnBrk="0" hangingPunct="1">
                        <a:buClr>
                          <a:prstClr val="black"/>
                        </a:buClr>
                        <a:buFont typeface="+mj-lt"/>
                        <a:buNone/>
                        <a:defRPr/>
                      </a:pPr>
                      <a:r>
                        <a:rPr lang="en-US" sz="1100" b="0" dirty="0">
                          <a:solidFill>
                            <a:schemeClr val="bg1"/>
                          </a:solidFill>
                          <a:latin typeface="Helvetica" pitchFamily="2" charset="0"/>
                        </a:rPr>
                        <a:t>Risk-Bounded, Goal-Driven AI for Human Planetary Exploration</a:t>
                      </a:r>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When planning an EVA, flight operations identifies goals and decides traverse paths and timelines given the constraints and risks of a mission. This proposal will mature risk-bounded, goal-driven AI methods for generating mixed traverse and activity planning for crewed Lunar and Martian exploration.</a:t>
                      </a:r>
                    </a:p>
                    <a:p>
                      <a:pPr marL="55563" marR="0" lvl="0" indent="0" algn="l" defTabSz="457200" rtl="0" eaLnBrk="1" fontAlgn="t" latinLnBrk="0" hangingPunct="1">
                        <a:lnSpc>
                          <a:spcPct val="100000"/>
                        </a:lnSpc>
                        <a:spcBef>
                          <a:spcPts val="0"/>
                        </a:spcBef>
                        <a:spcAft>
                          <a:spcPts val="0"/>
                        </a:spcAft>
                        <a:buClrTx/>
                        <a:buSzTx/>
                        <a:buFontTx/>
                        <a:buNone/>
                        <a:tabLst/>
                        <a:defRPr/>
                      </a:pPr>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2025</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2025</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7326146"/>
                  </a:ext>
                </a:extLst>
              </a:tr>
            </a:tbl>
          </a:graphicData>
        </a:graphic>
      </p:graphicFrame>
      <p:sp>
        <p:nvSpPr>
          <p:cNvPr id="8" name="Slide Number Placeholder 1">
            <a:extLst>
              <a:ext uri="{FF2B5EF4-FFF2-40B4-BE49-F238E27FC236}">
                <a16:creationId xmlns:a16="http://schemas.microsoft.com/office/drawing/2014/main" id="{1398CAD2-6C65-73E7-F864-428D39E60E4D}"/>
              </a:ext>
            </a:extLst>
          </p:cNvPr>
          <p:cNvSpPr txBox="1">
            <a:spLocks/>
          </p:cNvSpPr>
          <p:nvPr/>
        </p:nvSpPr>
        <p:spPr>
          <a:xfrm>
            <a:off x="11690498" y="6533707"/>
            <a:ext cx="451883" cy="34301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587C384-89D6-8141-B091-9776852F31EF}" type="slidenum">
              <a:rPr lang="en-US" altLang="x-none" sz="1400" smtClean="0">
                <a:solidFill>
                  <a:schemeClr val="bg1"/>
                </a:solidFill>
              </a:rPr>
              <a:pPr algn="r"/>
              <a:t>9</a:t>
            </a:fld>
            <a:endParaRPr lang="en-US" altLang="x-none" sz="1400" dirty="0">
              <a:solidFill>
                <a:schemeClr val="bg1"/>
              </a:solidFill>
            </a:endParaRPr>
          </a:p>
        </p:txBody>
      </p:sp>
    </p:spTree>
    <p:extLst>
      <p:ext uri="{BB962C8B-B14F-4D97-AF65-F5344CB8AC3E}">
        <p14:creationId xmlns:p14="http://schemas.microsoft.com/office/powerpoint/2010/main" val="4016891636"/>
      </p:ext>
    </p:extLst>
  </p:cSld>
  <p:clrMapOvr>
    <a:overrideClrMapping bg1="lt1" tx1="dk1" bg2="lt2" tx2="dk2" accent1="accent1" accent2="accent2" accent3="accent3" accent4="accent4" accent5="accent5" accent6="accent6" hlink="hlink" folHlink="folHlink"/>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CA59CB-8917-4F6C-86D4-9A0F238315CE}"/>
              </a:ext>
            </a:extLst>
          </p:cNvPr>
          <p:cNvSpPr>
            <a:spLocks noGrp="1"/>
          </p:cNvSpPr>
          <p:nvPr>
            <p:ph type="title"/>
          </p:nvPr>
        </p:nvSpPr>
        <p:spPr>
          <a:xfrm>
            <a:off x="854578" y="137547"/>
            <a:ext cx="8339298" cy="742950"/>
          </a:xfrm>
        </p:spPr>
        <p:txBody>
          <a:bodyPr/>
          <a:lstStyle/>
          <a:p>
            <a:r>
              <a:rPr lang="en-US" dirty="0"/>
              <a:t>Proposed Deep Space Crew Displays Investments</a:t>
            </a:r>
          </a:p>
        </p:txBody>
      </p:sp>
      <p:sp>
        <p:nvSpPr>
          <p:cNvPr id="6" name="Content Placeholder 5">
            <a:extLst>
              <a:ext uri="{FF2B5EF4-FFF2-40B4-BE49-F238E27FC236}">
                <a16:creationId xmlns:a16="http://schemas.microsoft.com/office/drawing/2014/main" id="{AAEFDC2B-C13F-4710-8B4B-D833E6AAF0BB}"/>
              </a:ext>
            </a:extLst>
          </p:cNvPr>
          <p:cNvSpPr>
            <a:spLocks noGrp="1"/>
          </p:cNvSpPr>
          <p:nvPr>
            <p:ph idx="1"/>
          </p:nvPr>
        </p:nvSpPr>
        <p:spPr>
          <a:xfrm>
            <a:off x="164112" y="794862"/>
            <a:ext cx="11863046" cy="5378835"/>
          </a:xfrm>
        </p:spPr>
        <p:txBody>
          <a:bodyPr>
            <a:noAutofit/>
          </a:bodyPr>
          <a:lstStyle/>
          <a:p>
            <a:pPr marL="0" indent="0">
              <a:buNone/>
            </a:pPr>
            <a:endParaRPr lang="en-US" sz="1600" dirty="0">
              <a:solidFill>
                <a:schemeClr val="bg1"/>
              </a:solidFill>
            </a:endParaRPr>
          </a:p>
          <a:p>
            <a:pPr marL="0" indent="0">
              <a:buNone/>
            </a:pP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B916FC36-6B95-E599-CCBC-0604BCCBDD26}"/>
              </a:ext>
            </a:extLst>
          </p:cNvPr>
          <p:cNvGraphicFramePr>
            <a:graphicFrameLocks noGrp="1"/>
          </p:cNvGraphicFramePr>
          <p:nvPr>
            <p:extLst>
              <p:ext uri="{D42A27DB-BD31-4B8C-83A1-F6EECF244321}">
                <p14:modId xmlns:p14="http://schemas.microsoft.com/office/powerpoint/2010/main" val="2139374361"/>
              </p:ext>
            </p:extLst>
          </p:nvPr>
        </p:nvGraphicFramePr>
        <p:xfrm>
          <a:off x="418774" y="1044734"/>
          <a:ext cx="10953419" cy="919069"/>
        </p:xfrm>
        <a:graphic>
          <a:graphicData uri="http://schemas.openxmlformats.org/drawingml/2006/table">
            <a:tbl>
              <a:tblPr>
                <a:tableStyleId>{5C22544A-7EE6-4342-B048-85BDC9FD1C3A}</a:tableStyleId>
              </a:tblPr>
              <a:tblGrid>
                <a:gridCol w="1341424">
                  <a:extLst>
                    <a:ext uri="{9D8B030D-6E8A-4147-A177-3AD203B41FA5}">
                      <a16:colId xmlns:a16="http://schemas.microsoft.com/office/drawing/2014/main" val="1117329256"/>
                    </a:ext>
                  </a:extLst>
                </a:gridCol>
                <a:gridCol w="7089512">
                  <a:extLst>
                    <a:ext uri="{9D8B030D-6E8A-4147-A177-3AD203B41FA5}">
                      <a16:colId xmlns:a16="http://schemas.microsoft.com/office/drawing/2014/main" val="2830784762"/>
                    </a:ext>
                  </a:extLst>
                </a:gridCol>
                <a:gridCol w="1366345">
                  <a:extLst>
                    <a:ext uri="{9D8B030D-6E8A-4147-A177-3AD203B41FA5}">
                      <a16:colId xmlns:a16="http://schemas.microsoft.com/office/drawing/2014/main" val="2385629607"/>
                    </a:ext>
                  </a:extLst>
                </a:gridCol>
                <a:gridCol w="1156138">
                  <a:extLst>
                    <a:ext uri="{9D8B030D-6E8A-4147-A177-3AD203B41FA5}">
                      <a16:colId xmlns:a16="http://schemas.microsoft.com/office/drawing/2014/main" val="922410760"/>
                    </a:ext>
                  </a:extLst>
                </a:gridCol>
              </a:tblGrid>
              <a:tr h="414181">
                <a:tc>
                  <a:txBody>
                    <a:bodyPr/>
                    <a:lstStyle/>
                    <a:p>
                      <a:pPr marL="0" algn="ctr" defTabSz="457200" rtl="0" eaLnBrk="1" fontAlgn="b" latinLnBrk="0" hangingPunct="1"/>
                      <a:r>
                        <a:rPr lang="en-US" sz="1100" b="1" u="sng" strike="noStrike" kern="1200" dirty="0">
                          <a:solidFill>
                            <a:schemeClr val="bg1"/>
                          </a:solidFill>
                          <a:effectLst/>
                          <a:latin typeface="Arial" panose="020B0604020202020204" pitchFamily="34" charset="0"/>
                          <a:ea typeface="+mn-ea"/>
                          <a:cs typeface="Arial" panose="020B0604020202020204" pitchFamily="34" charset="0"/>
                        </a:rPr>
                        <a:t>Task Bar Name</a:t>
                      </a:r>
                    </a:p>
                  </a:txBody>
                  <a:tcPr marL="13716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100" b="1" u="sng" strike="noStrike" kern="1200" dirty="0">
                          <a:solidFill>
                            <a:schemeClr val="bg1"/>
                          </a:solidFill>
                          <a:effectLst/>
                          <a:latin typeface="Arial" panose="020B0604020202020204" pitchFamily="34" charset="0"/>
                          <a:ea typeface="+mn-ea"/>
                          <a:cs typeface="Arial" panose="020B0604020202020204" pitchFamily="34" charset="0"/>
                        </a:rPr>
                        <a:t>Description &amp; Status</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100" b="1" u="sng" strike="noStrike" kern="1200" dirty="0">
                          <a:solidFill>
                            <a:schemeClr val="bg1"/>
                          </a:solidFill>
                          <a:effectLst/>
                          <a:latin typeface="Arial" panose="020B0604020202020204" pitchFamily="34" charset="0"/>
                          <a:ea typeface="+mn-ea"/>
                          <a:cs typeface="Arial" panose="020B0604020202020204" pitchFamily="34" charset="0"/>
                        </a:rPr>
                        <a:t>Start</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100" b="1" u="sng" strike="noStrike" kern="1200" dirty="0">
                          <a:solidFill>
                            <a:schemeClr val="bg1"/>
                          </a:solidFill>
                          <a:effectLst/>
                          <a:latin typeface="Arial" panose="020B0604020202020204" pitchFamily="34" charset="0"/>
                          <a:ea typeface="+mn-ea"/>
                          <a:cs typeface="Arial" panose="020B0604020202020204" pitchFamily="34" charset="0"/>
                        </a:rPr>
                        <a:t>Finish</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6933709"/>
                  </a:ext>
                </a:extLst>
              </a:tr>
              <a:tr h="190362">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Display/Optics evaluation and characterization</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Create and expand body of knowledge and subject matter expertise pertaining to display mediums, form factors, and metrology and determine the best techniques for verifying and validating displays for human spaceflight. </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2025</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2028</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2972108"/>
                  </a:ext>
                </a:extLst>
              </a:tr>
            </a:tbl>
          </a:graphicData>
        </a:graphic>
      </p:graphicFrame>
      <p:sp>
        <p:nvSpPr>
          <p:cNvPr id="8" name="Slide Number Placeholder 1">
            <a:extLst>
              <a:ext uri="{FF2B5EF4-FFF2-40B4-BE49-F238E27FC236}">
                <a16:creationId xmlns:a16="http://schemas.microsoft.com/office/drawing/2014/main" id="{DB5E1049-4553-292B-86B9-5612CA112844}"/>
              </a:ext>
            </a:extLst>
          </p:cNvPr>
          <p:cNvSpPr txBox="1">
            <a:spLocks/>
          </p:cNvSpPr>
          <p:nvPr/>
        </p:nvSpPr>
        <p:spPr>
          <a:xfrm>
            <a:off x="11431937" y="6488817"/>
            <a:ext cx="743942"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587C384-89D6-8141-B091-9776852F31EF}" type="slidenum">
              <a:rPr lang="en-US" altLang="x-none" sz="1400" smtClean="0">
                <a:solidFill>
                  <a:schemeClr val="bg1"/>
                </a:solidFill>
                <a:latin typeface="Helvetica" panose="020B0604020202020204" pitchFamily="34" charset="0"/>
                <a:cs typeface="Helvetica" panose="020B0604020202020204" pitchFamily="34" charset="0"/>
              </a:rPr>
              <a:pPr algn="r"/>
              <a:t>10</a:t>
            </a:fld>
            <a:endParaRPr lang="en-US" altLang="x-none" sz="1400" dirty="0">
              <a:solidFill>
                <a:schemeClr val="bg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403578257"/>
      </p:ext>
    </p:extLst>
  </p:cSld>
  <p:clrMapOvr>
    <a:overrideClrMapping bg1="lt1" tx1="dk1" bg2="lt2" tx2="dk2" accent1="accent1" accent2="accent2" accent3="accent3" accent4="accent4" accent5="accent5" accent6="accent6" hlink="hlink" folHlink="folHlink"/>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Connector: Elbow 25">
            <a:extLst>
              <a:ext uri="{FF2B5EF4-FFF2-40B4-BE49-F238E27FC236}">
                <a16:creationId xmlns:a16="http://schemas.microsoft.com/office/drawing/2014/main" id="{5530238F-FE80-6521-D868-68D7A4BBEDBE}"/>
              </a:ext>
            </a:extLst>
          </p:cNvPr>
          <p:cNvCxnSpPr>
            <a:cxnSpLocks/>
            <a:stCxn id="15" idx="1"/>
          </p:cNvCxnSpPr>
          <p:nvPr/>
        </p:nvCxnSpPr>
        <p:spPr>
          <a:xfrm flipV="1">
            <a:off x="2813556" y="4417015"/>
            <a:ext cx="208393" cy="7685"/>
          </a:xfrm>
          <a:prstGeom prst="bentConnector3">
            <a:avLst>
              <a:gd name="adj1" fmla="val -37757"/>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E669D5AE-ABA1-7E0E-89AA-1E41291ED51E}"/>
              </a:ext>
            </a:extLst>
          </p:cNvPr>
          <p:cNvSpPr/>
          <p:nvPr/>
        </p:nvSpPr>
        <p:spPr>
          <a:xfrm flipH="1">
            <a:off x="1879090" y="2439458"/>
            <a:ext cx="920915" cy="322059"/>
          </a:xfrm>
          <a:prstGeom prst="rect">
            <a:avLst/>
          </a:prstGeom>
          <a:solidFill>
            <a:schemeClr val="bg1">
              <a:lumMod val="95000"/>
            </a:schemeClr>
          </a:solidFill>
          <a:ln>
            <a:solidFill>
              <a:srgbClr val="00B050"/>
            </a:solidFill>
            <a:prstDash val="dash"/>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900" b="1" dirty="0">
                <a:solidFill>
                  <a:srgbClr val="00B050"/>
                </a:solidFill>
                <a:latin typeface="Helvetica" pitchFamily="2" charset="0"/>
              </a:rPr>
              <a:t>Bone Conduction Eval</a:t>
            </a:r>
          </a:p>
        </p:txBody>
      </p:sp>
      <p:sp>
        <p:nvSpPr>
          <p:cNvPr id="2" name="Slide Number Placeholder 1">
            <a:extLst>
              <a:ext uri="{FF2B5EF4-FFF2-40B4-BE49-F238E27FC236}">
                <a16:creationId xmlns:a16="http://schemas.microsoft.com/office/drawing/2014/main" id="{AD246718-113F-CE42-973B-3E2D36855176}"/>
              </a:ext>
            </a:extLst>
          </p:cNvPr>
          <p:cNvSpPr>
            <a:spLocks noGrp="1"/>
          </p:cNvSpPr>
          <p:nvPr>
            <p:ph type="sldNum" sz="quarter" idx="10"/>
          </p:nvPr>
        </p:nvSpPr>
        <p:spPr>
          <a:xfrm>
            <a:off x="11448058" y="6474382"/>
            <a:ext cx="743942" cy="365125"/>
          </a:xfrm>
        </p:spPr>
        <p:txBody>
          <a:bodyPr/>
          <a:lstStyle/>
          <a:p>
            <a:pPr lvl="0"/>
            <a:fld id="{A587C384-89D6-8141-B091-9776852F31EF}" type="slidenum">
              <a:rPr lang="en-US" altLang="x-none" sz="1400" b="0" noProof="0" smtClean="0"/>
              <a:pPr lvl="0"/>
              <a:t>11</a:t>
            </a:fld>
            <a:endParaRPr lang="en-US" altLang="x-none" b="0" noProof="0" dirty="0"/>
          </a:p>
        </p:txBody>
      </p:sp>
      <p:sp>
        <p:nvSpPr>
          <p:cNvPr id="3" name="Title 2">
            <a:extLst>
              <a:ext uri="{FF2B5EF4-FFF2-40B4-BE49-F238E27FC236}">
                <a16:creationId xmlns:a16="http://schemas.microsoft.com/office/drawing/2014/main" id="{DCB71CAF-978D-514D-AEA0-91F517B84D7A}"/>
              </a:ext>
            </a:extLst>
          </p:cNvPr>
          <p:cNvSpPr>
            <a:spLocks noGrp="1"/>
          </p:cNvSpPr>
          <p:nvPr>
            <p:ph type="title"/>
          </p:nvPr>
        </p:nvSpPr>
        <p:spPr>
          <a:xfrm>
            <a:off x="809370" y="132331"/>
            <a:ext cx="6754186" cy="384234"/>
          </a:xfrm>
        </p:spPr>
        <p:txBody>
          <a:bodyPr/>
          <a:lstStyle/>
          <a:p>
            <a:r>
              <a:rPr lang="en-US" sz="1800" dirty="0"/>
              <a:t>Deep Space Audio Systems </a:t>
            </a:r>
            <a:r>
              <a:rPr lang="en-US" sz="1800" i="1" dirty="0"/>
              <a:t>(Shortfalls 1541 and 1550)</a:t>
            </a:r>
          </a:p>
        </p:txBody>
      </p:sp>
      <p:sp>
        <p:nvSpPr>
          <p:cNvPr id="13" name="Text Placeholder 12">
            <a:extLst>
              <a:ext uri="{FF2B5EF4-FFF2-40B4-BE49-F238E27FC236}">
                <a16:creationId xmlns:a16="http://schemas.microsoft.com/office/drawing/2014/main" id="{BC838AD3-F2A3-46AB-A926-FE863661AC7A}"/>
              </a:ext>
            </a:extLst>
          </p:cNvPr>
          <p:cNvSpPr>
            <a:spLocks noGrp="1"/>
          </p:cNvSpPr>
          <p:nvPr>
            <p:ph type="body" sz="quarter" idx="12"/>
          </p:nvPr>
        </p:nvSpPr>
        <p:spPr>
          <a:xfrm>
            <a:off x="6189916" y="6115500"/>
            <a:ext cx="5661846" cy="564266"/>
          </a:xfrm>
        </p:spPr>
        <p:txBody>
          <a:bodyPr/>
          <a:lstStyle/>
          <a:p>
            <a:pPr>
              <a:spcAft>
                <a:spcPts val="0"/>
              </a:spcAft>
            </a:pPr>
            <a:r>
              <a:rPr lang="en-US" sz="1100" dirty="0"/>
              <a:t>KPP: Speech Intelligibility (see page 20)</a:t>
            </a:r>
          </a:p>
          <a:p>
            <a:pPr>
              <a:spcAft>
                <a:spcPts val="0"/>
              </a:spcAft>
            </a:pPr>
            <a:r>
              <a:rPr lang="en-US" sz="1100" dirty="0"/>
              <a:t>KPP: Speech Recognition Accuracy (see page 20)</a:t>
            </a:r>
          </a:p>
          <a:p>
            <a:pPr>
              <a:spcAft>
                <a:spcPts val="0"/>
              </a:spcAft>
            </a:pPr>
            <a:r>
              <a:rPr lang="en-US" sz="1100" dirty="0"/>
              <a:t>FOM: Radiation Tolerance (see page 21)</a:t>
            </a:r>
          </a:p>
        </p:txBody>
      </p:sp>
      <p:cxnSp>
        <p:nvCxnSpPr>
          <p:cNvPr id="28" name="Straight Connector 27">
            <a:extLst>
              <a:ext uri="{FF2B5EF4-FFF2-40B4-BE49-F238E27FC236}">
                <a16:creationId xmlns:a16="http://schemas.microsoft.com/office/drawing/2014/main" id="{280D789A-D9B8-4D45-97BE-A0DC16D70230}"/>
              </a:ext>
            </a:extLst>
          </p:cNvPr>
          <p:cNvCxnSpPr>
            <a:cxnSpLocks/>
          </p:cNvCxnSpPr>
          <p:nvPr/>
        </p:nvCxnSpPr>
        <p:spPr>
          <a:xfrm>
            <a:off x="119853" y="1508433"/>
            <a:ext cx="9119371" cy="0"/>
          </a:xfrm>
          <a:prstGeom prst="line">
            <a:avLst/>
          </a:prstGeom>
          <a:ln w="9525" cap="flat" cmpd="sng" algn="ctr">
            <a:solidFill>
              <a:srgbClr val="00B0F0"/>
            </a:solidFill>
            <a:prstDash val="lg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Rectangle 15">
            <a:extLst>
              <a:ext uri="{FF2B5EF4-FFF2-40B4-BE49-F238E27FC236}">
                <a16:creationId xmlns:a16="http://schemas.microsoft.com/office/drawing/2014/main" id="{877FFCB0-27F0-480C-A370-8D1013C50412}"/>
              </a:ext>
            </a:extLst>
          </p:cNvPr>
          <p:cNvSpPr/>
          <p:nvPr/>
        </p:nvSpPr>
        <p:spPr>
          <a:xfrm flipH="1">
            <a:off x="1896468" y="4827920"/>
            <a:ext cx="941905" cy="292426"/>
          </a:xfrm>
          <a:prstGeom prst="rect">
            <a:avLst/>
          </a:prstGeom>
          <a:solidFill>
            <a:schemeClr val="bg1">
              <a:lumMod val="95000"/>
            </a:schemeClr>
          </a:solidFill>
          <a:ln w="12700">
            <a:noFill/>
            <a:prstDash val="lgDash"/>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900" b="1" dirty="0">
                <a:solidFill>
                  <a:srgbClr val="00B050"/>
                </a:solidFill>
                <a:latin typeface="Helvetica" pitchFamily="2" charset="0"/>
              </a:rPr>
              <a:t>STT Perf &amp; Test Standards</a:t>
            </a:r>
          </a:p>
        </p:txBody>
      </p:sp>
      <p:sp>
        <p:nvSpPr>
          <p:cNvPr id="35" name="Rectangle 34">
            <a:extLst>
              <a:ext uri="{FF2B5EF4-FFF2-40B4-BE49-F238E27FC236}">
                <a16:creationId xmlns:a16="http://schemas.microsoft.com/office/drawing/2014/main" id="{B5A2BB8A-6271-4E6F-B523-9A62759E3525}"/>
              </a:ext>
            </a:extLst>
          </p:cNvPr>
          <p:cNvSpPr/>
          <p:nvPr/>
        </p:nvSpPr>
        <p:spPr>
          <a:xfrm flipH="1">
            <a:off x="1896468" y="4600193"/>
            <a:ext cx="1863833" cy="169268"/>
          </a:xfrm>
          <a:prstGeom prst="rect">
            <a:avLst/>
          </a:prstGeom>
          <a:solidFill>
            <a:schemeClr val="bg1">
              <a:lumMod val="95000"/>
            </a:schemeClr>
          </a:solidFill>
          <a:ln w="12700">
            <a:noFill/>
            <a:prstDash val="lgDash"/>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900" b="1" dirty="0">
                <a:solidFill>
                  <a:srgbClr val="00B050"/>
                </a:solidFill>
                <a:latin typeface="Helvetica" pitchFamily="2" charset="0"/>
              </a:rPr>
              <a:t>Local (non-Cloud) STT models</a:t>
            </a:r>
          </a:p>
        </p:txBody>
      </p:sp>
      <p:sp>
        <p:nvSpPr>
          <p:cNvPr id="23" name="Rectangle 22">
            <a:extLst>
              <a:ext uri="{FF2B5EF4-FFF2-40B4-BE49-F238E27FC236}">
                <a16:creationId xmlns:a16="http://schemas.microsoft.com/office/drawing/2014/main" id="{8DEB8815-C366-4E07-91A4-88E3ACFD72A1}"/>
              </a:ext>
            </a:extLst>
          </p:cNvPr>
          <p:cNvSpPr/>
          <p:nvPr/>
        </p:nvSpPr>
        <p:spPr>
          <a:xfrm flipH="1">
            <a:off x="2813557" y="5175142"/>
            <a:ext cx="3653718" cy="305282"/>
          </a:xfrm>
          <a:prstGeom prst="rect">
            <a:avLst/>
          </a:prstGeom>
          <a:solidFill>
            <a:schemeClr val="bg1">
              <a:lumMod val="95000"/>
            </a:schemeClr>
          </a:solidFill>
          <a:ln w="12700">
            <a:noFill/>
            <a:prstDash val="lgDash"/>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000" b="1" dirty="0">
                <a:solidFill>
                  <a:srgbClr val="00B050"/>
                </a:solidFill>
                <a:latin typeface="Helvetica" pitchFamily="2" charset="0"/>
              </a:rPr>
              <a:t>Speech Recognition - Lunar Demo Ops</a:t>
            </a:r>
          </a:p>
        </p:txBody>
      </p:sp>
      <p:sp>
        <p:nvSpPr>
          <p:cNvPr id="30" name="Rectangle 29">
            <a:extLst>
              <a:ext uri="{FF2B5EF4-FFF2-40B4-BE49-F238E27FC236}">
                <a16:creationId xmlns:a16="http://schemas.microsoft.com/office/drawing/2014/main" id="{DFBAC4AD-EA2E-4298-9D91-F7D2F8098754}"/>
              </a:ext>
            </a:extLst>
          </p:cNvPr>
          <p:cNvSpPr/>
          <p:nvPr/>
        </p:nvSpPr>
        <p:spPr>
          <a:xfrm flipH="1">
            <a:off x="6563853" y="5167429"/>
            <a:ext cx="2494050" cy="305283"/>
          </a:xfrm>
          <a:prstGeom prst="rect">
            <a:avLst/>
          </a:prstGeom>
          <a:solidFill>
            <a:schemeClr val="bg1">
              <a:lumMod val="95000"/>
            </a:schemeClr>
          </a:solidFill>
          <a:ln w="12700">
            <a:noFill/>
            <a:prstDash val="lgDash"/>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000" b="1" dirty="0">
                <a:solidFill>
                  <a:srgbClr val="00B050"/>
                </a:solidFill>
                <a:latin typeface="Helvetica" pitchFamily="2" charset="0"/>
              </a:rPr>
              <a:t>Speech Recognition, NLP, Voice Assistant for Mars</a:t>
            </a:r>
          </a:p>
        </p:txBody>
      </p:sp>
      <p:cxnSp>
        <p:nvCxnSpPr>
          <p:cNvPr id="69" name="Straight Connector 68">
            <a:extLst>
              <a:ext uri="{FF2B5EF4-FFF2-40B4-BE49-F238E27FC236}">
                <a16:creationId xmlns:a16="http://schemas.microsoft.com/office/drawing/2014/main" id="{04ACEDBF-74F2-47AF-9FA1-2C7919FB7761}"/>
              </a:ext>
            </a:extLst>
          </p:cNvPr>
          <p:cNvCxnSpPr>
            <a:cxnSpLocks/>
          </p:cNvCxnSpPr>
          <p:nvPr/>
        </p:nvCxnSpPr>
        <p:spPr>
          <a:xfrm>
            <a:off x="84123" y="3788354"/>
            <a:ext cx="9119738" cy="0"/>
          </a:xfrm>
          <a:prstGeom prst="line">
            <a:avLst/>
          </a:prstGeom>
          <a:ln w="9525" cap="flat" cmpd="sng" algn="ctr">
            <a:solidFill>
              <a:srgbClr val="00B0F0"/>
            </a:solidFill>
            <a:prstDash val="lg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0" name="Rectangle 69">
            <a:extLst>
              <a:ext uri="{FF2B5EF4-FFF2-40B4-BE49-F238E27FC236}">
                <a16:creationId xmlns:a16="http://schemas.microsoft.com/office/drawing/2014/main" id="{EF01E6DC-5E95-4A57-ACE3-E30856B8D21E}"/>
              </a:ext>
            </a:extLst>
          </p:cNvPr>
          <p:cNvSpPr/>
          <p:nvPr/>
        </p:nvSpPr>
        <p:spPr>
          <a:xfrm>
            <a:off x="-42445" y="3539574"/>
            <a:ext cx="2804014" cy="276999"/>
          </a:xfrm>
          <a:prstGeom prst="rect">
            <a:avLst/>
          </a:prstGeom>
        </p:spPr>
        <p:txBody>
          <a:bodyPr wrap="square">
            <a:spAutoFit/>
          </a:bodyPr>
          <a:lstStyle/>
          <a:p>
            <a:pPr>
              <a:defRPr/>
            </a:pPr>
            <a:r>
              <a:rPr lang="en-US" sz="1200" b="1" dirty="0">
                <a:solidFill>
                  <a:srgbClr val="F79646">
                    <a:lumMod val="40000"/>
                    <a:lumOff val="60000"/>
                  </a:srgbClr>
                </a:solidFill>
                <a:latin typeface="Calibri"/>
                <a:cs typeface="Arial" panose="020B0604020202020204" pitchFamily="34" charset="0"/>
              </a:rPr>
              <a:t>Voice for Autonomous Operations</a:t>
            </a:r>
          </a:p>
        </p:txBody>
      </p:sp>
      <p:sp>
        <p:nvSpPr>
          <p:cNvPr id="71" name="Rectangle 70">
            <a:extLst>
              <a:ext uri="{FF2B5EF4-FFF2-40B4-BE49-F238E27FC236}">
                <a16:creationId xmlns:a16="http://schemas.microsoft.com/office/drawing/2014/main" id="{F66A863D-03BE-4D3E-A417-CE8F4A516287}"/>
              </a:ext>
            </a:extLst>
          </p:cNvPr>
          <p:cNvSpPr/>
          <p:nvPr/>
        </p:nvSpPr>
        <p:spPr>
          <a:xfrm>
            <a:off x="-26738" y="1248046"/>
            <a:ext cx="2804014" cy="276999"/>
          </a:xfrm>
          <a:prstGeom prst="rect">
            <a:avLst/>
          </a:prstGeom>
        </p:spPr>
        <p:txBody>
          <a:bodyPr wrap="square">
            <a:spAutoFit/>
          </a:bodyPr>
          <a:lstStyle/>
          <a:p>
            <a:pPr>
              <a:defRPr/>
            </a:pPr>
            <a:r>
              <a:rPr lang="en-US" sz="1200" b="1" dirty="0">
                <a:solidFill>
                  <a:srgbClr val="F79646">
                    <a:lumMod val="40000"/>
                    <a:lumOff val="60000"/>
                  </a:srgbClr>
                </a:solidFill>
                <a:latin typeface="Calibri"/>
                <a:cs typeface="Arial" panose="020B0604020202020204" pitchFamily="34" charset="0"/>
              </a:rPr>
              <a:t>Core Spacecraft Audio System</a:t>
            </a:r>
          </a:p>
        </p:txBody>
      </p:sp>
      <p:sp>
        <p:nvSpPr>
          <p:cNvPr id="88" name="Rectangle 87">
            <a:extLst>
              <a:ext uri="{FF2B5EF4-FFF2-40B4-BE49-F238E27FC236}">
                <a16:creationId xmlns:a16="http://schemas.microsoft.com/office/drawing/2014/main" id="{2774D230-C0C1-4B4E-9F94-54F9A00B2929}"/>
              </a:ext>
            </a:extLst>
          </p:cNvPr>
          <p:cNvSpPr/>
          <p:nvPr/>
        </p:nvSpPr>
        <p:spPr>
          <a:xfrm flipH="1">
            <a:off x="20282" y="1826961"/>
            <a:ext cx="1842855" cy="234241"/>
          </a:xfrm>
          <a:prstGeom prst="rect">
            <a:avLst/>
          </a:prstGeom>
          <a:solidFill>
            <a:srgbClr val="00B05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900" b="1" dirty="0">
                <a:solidFill>
                  <a:prstClr val="white"/>
                </a:solidFill>
                <a:latin typeface="Helvetica" pitchFamily="2" charset="0"/>
              </a:rPr>
              <a:t>Acoustic Echo Cancellation</a:t>
            </a:r>
            <a:endParaRPr lang="en-US" sz="900" b="1" strike="sngStrike" dirty="0">
              <a:solidFill>
                <a:srgbClr val="FF0000"/>
              </a:solidFill>
              <a:latin typeface="Helvetica" pitchFamily="2" charset="0"/>
            </a:endParaRPr>
          </a:p>
        </p:txBody>
      </p:sp>
      <p:sp>
        <p:nvSpPr>
          <p:cNvPr id="94" name="Text Placeholder 3">
            <a:extLst>
              <a:ext uri="{FF2B5EF4-FFF2-40B4-BE49-F238E27FC236}">
                <a16:creationId xmlns:a16="http://schemas.microsoft.com/office/drawing/2014/main" id="{D26B6891-FF58-4DAF-ADA9-B7E2D1790030}"/>
              </a:ext>
            </a:extLst>
          </p:cNvPr>
          <p:cNvSpPr>
            <a:spLocks noGrp="1"/>
          </p:cNvSpPr>
          <p:nvPr>
            <p:ph type="body" sz="quarter" idx="11"/>
          </p:nvPr>
        </p:nvSpPr>
        <p:spPr>
          <a:xfrm>
            <a:off x="8135196" y="11112"/>
            <a:ext cx="3312862" cy="725824"/>
          </a:xfrm>
        </p:spPr>
        <p:txBody>
          <a:bodyPr/>
          <a:lstStyle/>
          <a:p>
            <a:r>
              <a:rPr lang="en-US" dirty="0"/>
              <a:t>POC: JSC EV/Geraldo Cisneros</a:t>
            </a:r>
          </a:p>
          <a:p>
            <a:r>
              <a:rPr lang="en-US" dirty="0"/>
              <a:t>Revised: Fall 2024</a:t>
            </a:r>
          </a:p>
          <a:p>
            <a:endParaRPr lang="en-US" dirty="0"/>
          </a:p>
        </p:txBody>
      </p:sp>
      <p:sp>
        <p:nvSpPr>
          <p:cNvPr id="99" name="Rectangle 98">
            <a:extLst>
              <a:ext uri="{FF2B5EF4-FFF2-40B4-BE49-F238E27FC236}">
                <a16:creationId xmlns:a16="http://schemas.microsoft.com/office/drawing/2014/main" id="{AE91F998-A5DC-4C3A-9EA7-66D2E6D7648D}"/>
              </a:ext>
            </a:extLst>
          </p:cNvPr>
          <p:cNvSpPr/>
          <p:nvPr/>
        </p:nvSpPr>
        <p:spPr>
          <a:xfrm flipH="1">
            <a:off x="24495" y="3816573"/>
            <a:ext cx="877724" cy="276999"/>
          </a:xfrm>
          <a:prstGeom prst="rect">
            <a:avLst/>
          </a:prstGeom>
          <a:solidFill>
            <a:srgbClr val="00B05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900" b="1" dirty="0">
                <a:solidFill>
                  <a:prstClr val="white"/>
                </a:solidFill>
                <a:latin typeface="Helvetica" pitchFamily="2" charset="0"/>
                <a:hlinkClick r:id="rId3"/>
              </a:rPr>
              <a:t>ASO</a:t>
            </a:r>
            <a:r>
              <a:rPr lang="en-US" sz="900" b="1" dirty="0">
                <a:solidFill>
                  <a:prstClr val="white"/>
                </a:solidFill>
                <a:latin typeface="Helvetica" pitchFamily="2" charset="0"/>
              </a:rPr>
              <a:t>, </a:t>
            </a:r>
            <a:r>
              <a:rPr lang="en-US" sz="900" b="1" dirty="0">
                <a:solidFill>
                  <a:prstClr val="white"/>
                </a:solidFill>
                <a:latin typeface="Helvetica" pitchFamily="2" charset="0"/>
                <a:hlinkClick r:id="rId4"/>
              </a:rPr>
              <a:t>IRIS</a:t>
            </a:r>
            <a:endParaRPr lang="en-US" sz="900" b="1" strike="sngStrike" dirty="0">
              <a:solidFill>
                <a:srgbClr val="FF0000"/>
              </a:solidFill>
              <a:latin typeface="Helvetica" pitchFamily="2" charset="0"/>
            </a:endParaRPr>
          </a:p>
        </p:txBody>
      </p:sp>
      <p:sp>
        <p:nvSpPr>
          <p:cNvPr id="105" name="Rectangle 104">
            <a:extLst>
              <a:ext uri="{FF2B5EF4-FFF2-40B4-BE49-F238E27FC236}">
                <a16:creationId xmlns:a16="http://schemas.microsoft.com/office/drawing/2014/main" id="{A6810583-2AF0-4867-983A-8D94A22FFB03}"/>
              </a:ext>
            </a:extLst>
          </p:cNvPr>
          <p:cNvSpPr/>
          <p:nvPr/>
        </p:nvSpPr>
        <p:spPr>
          <a:xfrm flipH="1">
            <a:off x="19285" y="2463324"/>
            <a:ext cx="922425" cy="189788"/>
          </a:xfrm>
          <a:prstGeom prst="rect">
            <a:avLst/>
          </a:prstGeom>
          <a:solidFill>
            <a:srgbClr val="00B05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900" b="1" dirty="0">
                <a:solidFill>
                  <a:prstClr val="white"/>
                </a:solidFill>
                <a:latin typeface="Helvetica" pitchFamily="2" charset="0"/>
              </a:rPr>
              <a:t>BCE</a:t>
            </a:r>
            <a:endParaRPr lang="en-US" sz="900" b="1" strike="sngStrike" dirty="0">
              <a:solidFill>
                <a:srgbClr val="FF0000"/>
              </a:solidFill>
              <a:latin typeface="Helvetica" pitchFamily="2" charset="0"/>
            </a:endParaRPr>
          </a:p>
        </p:txBody>
      </p:sp>
      <p:sp>
        <p:nvSpPr>
          <p:cNvPr id="21" name="Arrow: Pentagon 20">
            <a:extLst>
              <a:ext uri="{FF2B5EF4-FFF2-40B4-BE49-F238E27FC236}">
                <a16:creationId xmlns:a16="http://schemas.microsoft.com/office/drawing/2014/main" id="{0ECACF86-D936-54DB-F719-2E011F6EDB89}"/>
              </a:ext>
            </a:extLst>
          </p:cNvPr>
          <p:cNvSpPr/>
          <p:nvPr/>
        </p:nvSpPr>
        <p:spPr>
          <a:xfrm>
            <a:off x="1888768" y="1745282"/>
            <a:ext cx="911237" cy="163813"/>
          </a:xfrm>
          <a:prstGeom prst="homePlate">
            <a:avLst/>
          </a:prstGeom>
          <a:solidFill>
            <a:schemeClr val="bg1"/>
          </a:solidFill>
          <a:ln>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000" b="1" dirty="0" err="1">
                <a:solidFill>
                  <a:schemeClr val="tx1"/>
                </a:solidFill>
                <a:latin typeface="Calibri"/>
                <a:cs typeface="Arial" panose="020B0604020202020204" pitchFamily="34" charset="0"/>
              </a:rPr>
              <a:t>xEVAS</a:t>
            </a:r>
            <a:r>
              <a:rPr lang="en-US" sz="1000" b="1" dirty="0">
                <a:solidFill>
                  <a:schemeClr val="tx1"/>
                </a:solidFill>
                <a:latin typeface="Calibri"/>
                <a:cs typeface="Arial" panose="020B0604020202020204" pitchFamily="34" charset="0"/>
              </a:rPr>
              <a:t> </a:t>
            </a:r>
            <a:r>
              <a:rPr lang="en-US" sz="1000" b="1" dirty="0" err="1">
                <a:solidFill>
                  <a:schemeClr val="tx1"/>
                </a:solidFill>
                <a:latin typeface="Calibri"/>
                <a:cs typeface="Arial" panose="020B0604020202020204" pitchFamily="34" charset="0"/>
              </a:rPr>
              <a:t>Impl</a:t>
            </a:r>
            <a:endParaRPr lang="en-US" sz="1000" b="1" dirty="0">
              <a:solidFill>
                <a:schemeClr val="tx1"/>
              </a:solidFill>
              <a:latin typeface="Calibri"/>
              <a:cs typeface="Arial" panose="020B0604020202020204" pitchFamily="34" charset="0"/>
            </a:endParaRPr>
          </a:p>
        </p:txBody>
      </p:sp>
      <p:sp>
        <p:nvSpPr>
          <p:cNvPr id="22" name="Diamond 21">
            <a:extLst>
              <a:ext uri="{FF2B5EF4-FFF2-40B4-BE49-F238E27FC236}">
                <a16:creationId xmlns:a16="http://schemas.microsoft.com/office/drawing/2014/main" id="{23E24AF4-FA00-AB90-F80A-4666909C0273}"/>
              </a:ext>
            </a:extLst>
          </p:cNvPr>
          <p:cNvSpPr/>
          <p:nvPr/>
        </p:nvSpPr>
        <p:spPr>
          <a:xfrm>
            <a:off x="1772473" y="1719931"/>
            <a:ext cx="227426" cy="214514"/>
          </a:xfrm>
          <a:prstGeom prst="diamond">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a:t>
            </a:r>
          </a:p>
        </p:txBody>
      </p:sp>
      <p:sp>
        <p:nvSpPr>
          <p:cNvPr id="29" name="Arrow: Pentagon 28">
            <a:extLst>
              <a:ext uri="{FF2B5EF4-FFF2-40B4-BE49-F238E27FC236}">
                <a16:creationId xmlns:a16="http://schemas.microsoft.com/office/drawing/2014/main" id="{438EF2C4-1B45-CB1C-9D5C-26091E2F37BA}"/>
              </a:ext>
            </a:extLst>
          </p:cNvPr>
          <p:cNvSpPr/>
          <p:nvPr/>
        </p:nvSpPr>
        <p:spPr>
          <a:xfrm>
            <a:off x="2854763" y="2704962"/>
            <a:ext cx="911237" cy="163813"/>
          </a:xfrm>
          <a:prstGeom prst="homePlate">
            <a:avLst/>
          </a:prstGeom>
          <a:solidFill>
            <a:schemeClr val="bg1"/>
          </a:solidFill>
          <a:ln>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000" b="1" dirty="0">
                <a:solidFill>
                  <a:schemeClr val="tx1"/>
                </a:solidFill>
                <a:latin typeface="Calibri"/>
                <a:cs typeface="Arial" panose="020B0604020202020204" pitchFamily="34" charset="0"/>
              </a:rPr>
              <a:t>PR </a:t>
            </a:r>
            <a:r>
              <a:rPr lang="en-US" sz="1000" b="1" dirty="0" err="1">
                <a:solidFill>
                  <a:schemeClr val="tx1"/>
                </a:solidFill>
                <a:latin typeface="Calibri"/>
                <a:cs typeface="Arial" panose="020B0604020202020204" pitchFamily="34" charset="0"/>
              </a:rPr>
              <a:t>Impl</a:t>
            </a:r>
            <a:endParaRPr lang="en-US" sz="1000" b="1" dirty="0">
              <a:solidFill>
                <a:schemeClr val="tx1"/>
              </a:solidFill>
              <a:latin typeface="Calibri"/>
              <a:cs typeface="Arial" panose="020B0604020202020204" pitchFamily="34" charset="0"/>
            </a:endParaRPr>
          </a:p>
        </p:txBody>
      </p:sp>
      <p:sp>
        <p:nvSpPr>
          <p:cNvPr id="31" name="Diamond 30">
            <a:extLst>
              <a:ext uri="{FF2B5EF4-FFF2-40B4-BE49-F238E27FC236}">
                <a16:creationId xmlns:a16="http://schemas.microsoft.com/office/drawing/2014/main" id="{A6EAAEB1-3798-BBEF-0B86-253819F52986}"/>
              </a:ext>
            </a:extLst>
          </p:cNvPr>
          <p:cNvSpPr/>
          <p:nvPr/>
        </p:nvSpPr>
        <p:spPr>
          <a:xfrm>
            <a:off x="2715608" y="2679611"/>
            <a:ext cx="227426" cy="214514"/>
          </a:xfrm>
          <a:prstGeom prst="diamond">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prstClr val="black"/>
                </a:solidFill>
                <a:latin typeface="Calibri"/>
              </a:rPr>
              <a:t>b</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Rectangle 44">
            <a:extLst>
              <a:ext uri="{FF2B5EF4-FFF2-40B4-BE49-F238E27FC236}">
                <a16:creationId xmlns:a16="http://schemas.microsoft.com/office/drawing/2014/main" id="{1375C3C7-3DF4-6790-AADF-162475C0F7F4}"/>
              </a:ext>
            </a:extLst>
          </p:cNvPr>
          <p:cNvSpPr/>
          <p:nvPr/>
        </p:nvSpPr>
        <p:spPr>
          <a:xfrm>
            <a:off x="19286" y="2639221"/>
            <a:ext cx="154288" cy="15625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prstClr val="white"/>
                </a:solidFill>
                <a:effectLst>
                  <a:outerShdw blurRad="38100" dist="38100" dir="2700000" algn="tl">
                    <a:srgbClr val="000000">
                      <a:alpha val="43137"/>
                    </a:srgbClr>
                  </a:outerShdw>
                </a:effectLst>
                <a:latin typeface="Calibri"/>
              </a:rPr>
              <a:t>1</a:t>
            </a:r>
          </a:p>
        </p:txBody>
      </p:sp>
      <p:sp>
        <p:nvSpPr>
          <p:cNvPr id="49" name="TextBox 48">
            <a:extLst>
              <a:ext uri="{FF2B5EF4-FFF2-40B4-BE49-F238E27FC236}">
                <a16:creationId xmlns:a16="http://schemas.microsoft.com/office/drawing/2014/main" id="{7437FBC5-35DD-3B3F-5E93-4AA448762ADA}"/>
              </a:ext>
            </a:extLst>
          </p:cNvPr>
          <p:cNvSpPr txBox="1"/>
          <p:nvPr/>
        </p:nvSpPr>
        <p:spPr>
          <a:xfrm>
            <a:off x="9399911" y="931168"/>
            <a:ext cx="2714292" cy="3131627"/>
          </a:xfrm>
          <a:prstGeom prst="rect">
            <a:avLst/>
          </a:prstGeom>
          <a:noFill/>
        </p:spPr>
        <p:txBody>
          <a:bodyPr wrap="square">
            <a:spAutoFit/>
          </a:bodyPr>
          <a:lstStyle/>
          <a:p>
            <a:pPr marL="0" marR="0" lvl="0" indent="0" algn="l" defTabSz="457200" rtl="0" eaLnBrk="1" fontAlgn="base" latinLnBrk="0" hangingPunct="1">
              <a:lnSpc>
                <a:spcPct val="100000"/>
              </a:lnSpc>
              <a:spcBef>
                <a:spcPts val="0"/>
              </a:spcBef>
              <a:spcAft>
                <a:spcPts val="600"/>
              </a:spcAft>
              <a:buClrTx/>
              <a:buSzTx/>
              <a:buNone/>
              <a:tabLst/>
              <a:defRPr/>
            </a:pPr>
            <a:r>
              <a:rPr kumimoji="0" lang="en-US" sz="1050" b="1" i="1" u="sng" strike="noStrike" kern="1200" cap="none" spc="0" normalizeH="0" baseline="0" noProof="0" dirty="0">
                <a:ln>
                  <a:noFill/>
                </a:ln>
                <a:solidFill>
                  <a:prstClr val="black"/>
                </a:solidFill>
                <a:effectLst/>
                <a:uLnTx/>
                <a:uFillTx/>
                <a:latin typeface="Arial"/>
                <a:ea typeface="ヒラギノ角ゴ Pro W3" charset="-128"/>
                <a:cs typeface="Arial"/>
              </a:rPr>
              <a:t>Deliverables &amp; Milestones</a:t>
            </a:r>
          </a:p>
          <a:p>
            <a:pPr marL="168275" indent="-168275">
              <a:buFont typeface="+mj-lt"/>
              <a:buAutoNum type="arabicPeriod"/>
              <a:defRPr/>
            </a:pPr>
            <a:r>
              <a:rPr lang="en-US" sz="1000" b="1" dirty="0">
                <a:solidFill>
                  <a:prstClr val="black"/>
                </a:solidFill>
              </a:rPr>
              <a:t>Callisto Payload flown on Artemis I, demonstrated voice control</a:t>
            </a:r>
          </a:p>
          <a:p>
            <a:pPr marL="168275" indent="-168275">
              <a:buFont typeface="+mj-lt"/>
              <a:buAutoNum type="arabicPeriod"/>
              <a:defRPr/>
            </a:pPr>
            <a:r>
              <a:rPr lang="en-US" sz="1000" b="1" dirty="0">
                <a:solidFill>
                  <a:prstClr val="black"/>
                </a:solidFill>
              </a:rPr>
              <a:t>Completed thermal vacuum testing</a:t>
            </a:r>
          </a:p>
          <a:p>
            <a:pPr marL="168275" indent="-168275">
              <a:buFont typeface="+mj-lt"/>
              <a:buAutoNum type="arabicPeriod"/>
              <a:defRPr/>
            </a:pPr>
            <a:r>
              <a:rPr lang="en-US" sz="1000" b="1" dirty="0">
                <a:solidFill>
                  <a:prstClr val="black"/>
                </a:solidFill>
              </a:rPr>
              <a:t>JETT 5 Analog Test</a:t>
            </a:r>
          </a:p>
          <a:p>
            <a:pPr marL="625475" lvl="1" indent="-168275">
              <a:buFont typeface="+mj-lt"/>
              <a:buAutoNum type="arabicPeriod"/>
              <a:defRPr/>
            </a:pPr>
            <a:r>
              <a:rPr lang="en-US" sz="1000" b="1" dirty="0">
                <a:solidFill>
                  <a:prstClr val="black"/>
                </a:solidFill>
              </a:rPr>
              <a:t>Usefulness of real-time transcripts spawned EMSS product called Talky-Bot that is now used for ISS operations and will be part of the suite of tools provided by the EMSS team for Artemis</a:t>
            </a:r>
            <a:endParaRPr lang="en-US" sz="1100" b="1" i="1" u="sng" dirty="0">
              <a:solidFill>
                <a:prstClr val="black"/>
              </a:solidFill>
            </a:endParaRPr>
          </a:p>
          <a:p>
            <a:pPr marL="0" marR="0" lvl="0" indent="0" algn="l" defTabSz="457200" rtl="0" eaLnBrk="1" fontAlgn="base" latinLnBrk="0" hangingPunct="1">
              <a:lnSpc>
                <a:spcPct val="100000"/>
              </a:lnSpc>
              <a:spcBef>
                <a:spcPts val="0"/>
              </a:spcBef>
              <a:spcAft>
                <a:spcPts val="600"/>
              </a:spcAft>
              <a:buClrTx/>
              <a:buSzTx/>
              <a:buNone/>
              <a:tabLst/>
              <a:defRPr/>
            </a:pPr>
            <a:endParaRPr lang="en-US" sz="1100" b="1" i="1" u="sng" dirty="0">
              <a:solidFill>
                <a:prstClr val="black"/>
              </a:solidFill>
            </a:endParaRPr>
          </a:p>
          <a:p>
            <a:pPr marL="0" marR="0" lvl="0" indent="0" algn="l" defTabSz="457200" rtl="0" eaLnBrk="1" fontAlgn="base" latinLnBrk="0" hangingPunct="1">
              <a:lnSpc>
                <a:spcPct val="100000"/>
              </a:lnSpc>
              <a:spcBef>
                <a:spcPts val="0"/>
              </a:spcBef>
              <a:spcAft>
                <a:spcPts val="600"/>
              </a:spcAft>
              <a:buClrTx/>
              <a:buSzTx/>
              <a:buNone/>
              <a:tabLst/>
              <a:defRPr/>
            </a:pPr>
            <a:r>
              <a:rPr lang="en-US" sz="1100" b="1" i="1" u="sng" dirty="0">
                <a:solidFill>
                  <a:prstClr val="black"/>
                </a:solidFill>
              </a:rPr>
              <a:t>Decision Points</a:t>
            </a:r>
            <a:endParaRPr kumimoji="0" lang="en-US" sz="1100" b="1" i="1" u="sng" strike="noStrike" kern="1200" cap="none" spc="0" normalizeH="0" baseline="0" noProof="0" dirty="0">
              <a:ln>
                <a:noFill/>
              </a:ln>
              <a:solidFill>
                <a:prstClr val="black"/>
              </a:solidFill>
              <a:effectLst/>
              <a:uLnTx/>
              <a:uFillTx/>
              <a:latin typeface="Arial"/>
              <a:ea typeface="ヒラギノ角ゴ Pro W3" charset="-128"/>
              <a:cs typeface="Arial"/>
            </a:endParaRPr>
          </a:p>
          <a:p>
            <a:pPr marL="168275" marR="0" lvl="1" indent="-168275" algn="l" defTabSz="457200" rtl="0" eaLnBrk="1" fontAlgn="base" latinLnBrk="0" hangingPunct="1">
              <a:lnSpc>
                <a:spcPct val="100000"/>
              </a:lnSpc>
              <a:spcBef>
                <a:spcPts val="0"/>
              </a:spcBef>
              <a:spcAft>
                <a:spcPts val="300"/>
              </a:spcAft>
              <a:buClrTx/>
              <a:buSzTx/>
              <a:buFont typeface="+mj-lt"/>
              <a:buAutoNum type="alphaLcPeriod"/>
              <a:tabLst/>
              <a:defRPr/>
            </a:pPr>
            <a:r>
              <a:rPr lang="en-US" sz="1000" dirty="0">
                <a:latin typeface="Arial" panose="020B0604020202020204" pitchFamily="34" charset="0"/>
                <a:cs typeface="Arial" panose="020B0604020202020204" pitchFamily="34" charset="0"/>
              </a:rPr>
              <a:t>Infuse into </a:t>
            </a:r>
            <a:r>
              <a:rPr lang="en-US" sz="1000" dirty="0" err="1">
                <a:latin typeface="Arial" panose="020B0604020202020204" pitchFamily="34" charset="0"/>
                <a:cs typeface="Arial" panose="020B0604020202020204" pitchFamily="34" charset="0"/>
              </a:rPr>
              <a:t>xEVAS</a:t>
            </a:r>
            <a:endParaRPr lang="en-US" sz="1000" dirty="0">
              <a:latin typeface="Arial" panose="020B0604020202020204" pitchFamily="34" charset="0"/>
              <a:cs typeface="Arial" panose="020B0604020202020204" pitchFamily="34" charset="0"/>
            </a:endParaRPr>
          </a:p>
          <a:p>
            <a:pPr marL="168275" marR="0" lvl="1" indent="-168275" algn="l" defTabSz="457200" rtl="0" eaLnBrk="1" fontAlgn="base" latinLnBrk="0" hangingPunct="1">
              <a:lnSpc>
                <a:spcPct val="100000"/>
              </a:lnSpc>
              <a:spcBef>
                <a:spcPts val="0"/>
              </a:spcBef>
              <a:spcAft>
                <a:spcPts val="300"/>
              </a:spcAft>
              <a:buClrTx/>
              <a:buSzTx/>
              <a:buFont typeface="+mj-lt"/>
              <a:buAutoNum type="alphaLcPeriod"/>
              <a:tabLst/>
              <a:defRPr/>
            </a:pPr>
            <a:r>
              <a:rPr lang="en-US" sz="1000" dirty="0">
                <a:latin typeface="Arial" panose="020B0604020202020204" pitchFamily="34" charset="0"/>
                <a:cs typeface="Arial" panose="020B0604020202020204" pitchFamily="34" charset="0"/>
              </a:rPr>
              <a:t>Infuse into PR</a:t>
            </a:r>
          </a:p>
          <a:p>
            <a:pPr marR="0" lvl="0" algn="l" defTabSz="457200" rtl="0" eaLnBrk="1" fontAlgn="base" latinLnBrk="0" hangingPunct="1">
              <a:lnSpc>
                <a:spcPct val="100000"/>
              </a:lnSpc>
              <a:spcBef>
                <a:spcPts val="0"/>
              </a:spcBef>
              <a:spcAft>
                <a:spcPts val="600"/>
              </a:spcAft>
              <a:buClrTx/>
              <a:buSzTx/>
              <a:tabLst/>
              <a:defRPr/>
            </a:pPr>
            <a:endParaRPr kumimoji="0" lang="en-US" sz="1000" b="1" i="1" u="none" strike="noStrike" kern="1200" cap="none" spc="0" normalizeH="0" baseline="0" noProof="0" dirty="0">
              <a:ln>
                <a:noFill/>
              </a:ln>
              <a:solidFill>
                <a:prstClr val="black"/>
              </a:solidFill>
              <a:effectLst/>
              <a:uLnTx/>
              <a:uFillTx/>
              <a:latin typeface="Arial"/>
              <a:ea typeface="ヒラギノ角ゴ Pro W3" charset="-128"/>
              <a:cs typeface="Arial"/>
            </a:endParaRPr>
          </a:p>
          <a:p>
            <a:pPr marR="0" lvl="0" algn="l" defTabSz="457200" rtl="0" eaLnBrk="1" fontAlgn="base" latinLnBrk="0" hangingPunct="1">
              <a:lnSpc>
                <a:spcPct val="100000"/>
              </a:lnSpc>
              <a:spcBef>
                <a:spcPts val="0"/>
              </a:spcBef>
              <a:spcAft>
                <a:spcPts val="600"/>
              </a:spcAft>
              <a:buClrTx/>
              <a:buSzTx/>
              <a:tabLst/>
              <a:defRPr/>
            </a:pPr>
            <a:r>
              <a:rPr kumimoji="0" lang="en-US" sz="1000" b="1" i="1" u="sng" strike="noStrike" kern="1200" cap="none" spc="0" normalizeH="0" baseline="0" noProof="0" dirty="0">
                <a:ln>
                  <a:noFill/>
                </a:ln>
                <a:solidFill>
                  <a:prstClr val="black"/>
                </a:solidFill>
                <a:effectLst/>
                <a:uLnTx/>
                <a:uFillTx/>
                <a:latin typeface="Arial"/>
                <a:ea typeface="ヒラギノ角ゴ Pro W3" charset="-128"/>
                <a:cs typeface="Arial"/>
              </a:rPr>
              <a:t>Candidates Under Evaluation:</a:t>
            </a:r>
          </a:p>
        </p:txBody>
      </p:sp>
      <p:sp>
        <p:nvSpPr>
          <p:cNvPr id="50" name="Isosceles Triangle 49">
            <a:extLst>
              <a:ext uri="{FF2B5EF4-FFF2-40B4-BE49-F238E27FC236}">
                <a16:creationId xmlns:a16="http://schemas.microsoft.com/office/drawing/2014/main" id="{75AD8994-3D1D-833D-8F12-0295B0ABB33E}"/>
              </a:ext>
            </a:extLst>
          </p:cNvPr>
          <p:cNvSpPr/>
          <p:nvPr/>
        </p:nvSpPr>
        <p:spPr>
          <a:xfrm>
            <a:off x="11169842" y="938989"/>
            <a:ext cx="228600" cy="228601"/>
          </a:xfrm>
          <a:prstGeom prst="triangle">
            <a:avLst/>
          </a:prstGeom>
          <a:solidFill>
            <a:schemeClr val="bg1"/>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solidFill>
                  <a:prstClr val="black"/>
                </a:solidFill>
                <a:latin typeface="Helvetica" panose="020B0604020202020204" pitchFamily="34" charset="0"/>
                <a:cs typeface="Helvetica" panose="020B0604020202020204" pitchFamily="34" charset="0"/>
              </a:rPr>
              <a:t>#</a:t>
            </a:r>
            <a:endParaRPr kumimoji="0" lang="en-US" sz="8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51" name="Isosceles Triangle 50">
            <a:extLst>
              <a:ext uri="{FF2B5EF4-FFF2-40B4-BE49-F238E27FC236}">
                <a16:creationId xmlns:a16="http://schemas.microsoft.com/office/drawing/2014/main" id="{DE69123D-BE2E-BDDD-B427-869A086393DD}"/>
              </a:ext>
            </a:extLst>
          </p:cNvPr>
          <p:cNvSpPr/>
          <p:nvPr/>
        </p:nvSpPr>
        <p:spPr>
          <a:xfrm>
            <a:off x="790849" y="3992230"/>
            <a:ext cx="219082" cy="203066"/>
          </a:xfrm>
          <a:prstGeom prst="triangle">
            <a:avLst/>
          </a:prstGeom>
          <a:solidFill>
            <a:schemeClr val="bg1"/>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1</a:t>
            </a:r>
            <a:endParaRPr kumimoji="0" lang="en-US" sz="7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64" name="Rectangle 63">
            <a:extLst>
              <a:ext uri="{FF2B5EF4-FFF2-40B4-BE49-F238E27FC236}">
                <a16:creationId xmlns:a16="http://schemas.microsoft.com/office/drawing/2014/main" id="{79C85D43-417A-BDBA-30C5-84AF1CE31294}"/>
              </a:ext>
            </a:extLst>
          </p:cNvPr>
          <p:cNvSpPr/>
          <p:nvPr/>
        </p:nvSpPr>
        <p:spPr>
          <a:xfrm>
            <a:off x="1862367" y="1963417"/>
            <a:ext cx="154288" cy="15625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prstClr val="white"/>
                </a:solidFill>
                <a:effectLst>
                  <a:outerShdw blurRad="38100" dist="38100" dir="2700000" algn="tl">
                    <a:srgbClr val="000000">
                      <a:alpha val="43137"/>
                    </a:srgbClr>
                  </a:outerShdw>
                </a:effectLst>
                <a:latin typeface="Calibri"/>
              </a:rPr>
              <a:t>5</a:t>
            </a:r>
          </a:p>
        </p:txBody>
      </p:sp>
      <p:sp>
        <p:nvSpPr>
          <p:cNvPr id="75" name="Rectangle 74">
            <a:extLst>
              <a:ext uri="{FF2B5EF4-FFF2-40B4-BE49-F238E27FC236}">
                <a16:creationId xmlns:a16="http://schemas.microsoft.com/office/drawing/2014/main" id="{FFD1DF81-8DC0-2722-7CEF-1B39BF0A87C7}"/>
              </a:ext>
            </a:extLst>
          </p:cNvPr>
          <p:cNvSpPr/>
          <p:nvPr/>
        </p:nvSpPr>
        <p:spPr>
          <a:xfrm>
            <a:off x="2569270" y="2340231"/>
            <a:ext cx="154288" cy="15625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prstClr val="white"/>
                </a:solidFill>
                <a:effectLst>
                  <a:outerShdw blurRad="38100" dist="38100" dir="2700000" algn="tl">
                    <a:srgbClr val="000000">
                      <a:alpha val="43137"/>
                    </a:srgbClr>
                  </a:outerShdw>
                </a:effectLst>
                <a:latin typeface="Calibri"/>
              </a:rPr>
              <a:t>4</a:t>
            </a:r>
          </a:p>
        </p:txBody>
      </p:sp>
      <p:sp>
        <p:nvSpPr>
          <p:cNvPr id="72" name="Rounded Rectangle 24">
            <a:extLst>
              <a:ext uri="{FF2B5EF4-FFF2-40B4-BE49-F238E27FC236}">
                <a16:creationId xmlns:a16="http://schemas.microsoft.com/office/drawing/2014/main" id="{16A899F9-D1C4-46AE-A8F9-D935140769B8}"/>
              </a:ext>
            </a:extLst>
          </p:cNvPr>
          <p:cNvSpPr/>
          <p:nvPr/>
        </p:nvSpPr>
        <p:spPr>
          <a:xfrm>
            <a:off x="5123730" y="1551030"/>
            <a:ext cx="4152751" cy="2821831"/>
          </a:xfrm>
          <a:prstGeom prst="roundRect">
            <a:avLst>
              <a:gd name="adj" fmla="val 7173"/>
            </a:avLst>
          </a:prstGeom>
          <a:solidFill>
            <a:schemeClr val="bg1">
              <a:alpha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defRPr/>
            </a:pPr>
            <a:r>
              <a:rPr lang="en-US" sz="1100" b="1" dirty="0">
                <a:solidFill>
                  <a:schemeClr val="tx1"/>
                </a:solidFill>
                <a:latin typeface="Helvetica" pitchFamily="2" charset="0"/>
              </a:rPr>
              <a:t>A. Acoustic Echo Cancellation</a:t>
            </a:r>
          </a:p>
          <a:p>
            <a:pPr marL="400050" lvl="1" indent="-166688">
              <a:buClr>
                <a:schemeClr val="tx1"/>
              </a:buClr>
              <a:buFont typeface="+mj-lt"/>
              <a:buAutoNum type="arabicPeriod"/>
              <a:defRPr/>
            </a:pPr>
            <a:r>
              <a:rPr lang="en-US" sz="1100" b="1" dirty="0">
                <a:solidFill>
                  <a:srgbClr val="3333FF"/>
                </a:solidFill>
                <a:latin typeface="Helvetica" pitchFamily="2" charset="0"/>
                <a:hlinkClick r:id="rId5">
                  <a:extLst>
                    <a:ext uri="{A12FA001-AC4F-418D-AE19-62706E023703}">
                      <ahyp:hlinkClr xmlns:ahyp="http://schemas.microsoft.com/office/drawing/2018/hyperlinkcolor" val="tx"/>
                    </a:ext>
                  </a:extLst>
                </a:hlinkClick>
              </a:rPr>
              <a:t>CHP SCLT Acoustic Monitoring and Control Roadmap</a:t>
            </a:r>
            <a:endParaRPr lang="en-US" sz="1100" b="1" dirty="0">
              <a:solidFill>
                <a:srgbClr val="3333FF"/>
              </a:solidFill>
              <a:latin typeface="Helvetica" pitchFamily="2" charset="0"/>
            </a:endParaRPr>
          </a:p>
          <a:p>
            <a:pPr marL="400050" lvl="1" indent="-166688">
              <a:buFont typeface="+mj-lt"/>
              <a:buAutoNum type="arabicPeriod"/>
              <a:defRPr/>
            </a:pPr>
            <a:r>
              <a:rPr lang="en-US" sz="1100" b="1" dirty="0">
                <a:solidFill>
                  <a:schemeClr val="tx1"/>
                </a:solidFill>
                <a:latin typeface="Helvetica" pitchFamily="2" charset="0"/>
              </a:rPr>
              <a:t>Voice communication in a space suit requires ambient noise suppression and echo cancellation to achieve the required speech intelligibility level. This is particularly challenging if the mic and speaker are mounted in the helmet rather than integrated into a “comm cap.”</a:t>
            </a:r>
          </a:p>
          <a:p>
            <a:pPr>
              <a:defRPr/>
            </a:pPr>
            <a:r>
              <a:rPr lang="en-US" sz="1100" b="1" dirty="0">
                <a:solidFill>
                  <a:schemeClr val="tx1"/>
                </a:solidFill>
                <a:latin typeface="Helvetica" pitchFamily="2" charset="0"/>
              </a:rPr>
              <a:t>B. Bone Conduction Evaluation</a:t>
            </a:r>
          </a:p>
          <a:p>
            <a:pPr marL="400050" lvl="1" indent="-174625">
              <a:buClr>
                <a:schemeClr val="tx1"/>
              </a:buClr>
              <a:buFont typeface="+mj-lt"/>
              <a:buAutoNum type="arabicPeriod"/>
              <a:defRPr/>
            </a:pPr>
            <a:r>
              <a:rPr lang="en-US" sz="1100" b="1" u="sng" dirty="0">
                <a:solidFill>
                  <a:srgbClr val="3333FF"/>
                </a:solidFill>
                <a:latin typeface="Helvetica" pitchFamily="2" charset="0"/>
              </a:rPr>
              <a:t>See EHP PLSS Avionics and Power Roadmap</a:t>
            </a:r>
          </a:p>
          <a:p>
            <a:pPr>
              <a:defRPr/>
            </a:pPr>
            <a:r>
              <a:rPr lang="en-US" sz="1100" b="1" dirty="0">
                <a:solidFill>
                  <a:schemeClr val="tx1"/>
                </a:solidFill>
                <a:latin typeface="Helvetica" pitchFamily="2" charset="0"/>
              </a:rPr>
              <a:t>C. Speech recognition and speech-to-text</a:t>
            </a:r>
          </a:p>
          <a:p>
            <a:pPr marL="400050" lvl="1" indent="-173038">
              <a:buFont typeface="+mj-lt"/>
              <a:buAutoNum type="arabicPeriod"/>
              <a:defRPr/>
            </a:pPr>
            <a:r>
              <a:rPr lang="en-US" sz="1100" b="1" dirty="0">
                <a:solidFill>
                  <a:schemeClr val="tx1"/>
                </a:solidFill>
                <a:latin typeface="Helvetica" pitchFamily="2" charset="0"/>
              </a:rPr>
              <a:t>IRIS began the effort to make a custom, built-in-house speech recognition software. </a:t>
            </a:r>
          </a:p>
          <a:p>
            <a:pPr>
              <a:defRPr/>
            </a:pPr>
            <a:r>
              <a:rPr lang="en-US" sz="1100" b="1" dirty="0">
                <a:solidFill>
                  <a:schemeClr val="tx1"/>
                </a:solidFill>
                <a:latin typeface="Helvetica" pitchFamily="2" charset="0"/>
              </a:rPr>
              <a:t>D. Pratt Institute Bone Conduction (BC) Headsets</a:t>
            </a:r>
          </a:p>
        </p:txBody>
      </p:sp>
      <p:sp>
        <p:nvSpPr>
          <p:cNvPr id="81" name="Isosceles Triangle 80">
            <a:extLst>
              <a:ext uri="{FF2B5EF4-FFF2-40B4-BE49-F238E27FC236}">
                <a16:creationId xmlns:a16="http://schemas.microsoft.com/office/drawing/2014/main" id="{02CF7228-6835-F319-D52C-7DEDA01F5C48}"/>
              </a:ext>
            </a:extLst>
          </p:cNvPr>
          <p:cNvSpPr/>
          <p:nvPr/>
        </p:nvSpPr>
        <p:spPr>
          <a:xfrm>
            <a:off x="422190" y="1992145"/>
            <a:ext cx="228600" cy="228601"/>
          </a:xfrm>
          <a:prstGeom prst="triangle">
            <a:avLst/>
          </a:prstGeom>
          <a:solidFill>
            <a:schemeClr val="bg1"/>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solidFill>
                  <a:prstClr val="black"/>
                </a:solidFill>
                <a:latin typeface="Helvetica" panose="020B0604020202020204" pitchFamily="34" charset="0"/>
                <a:cs typeface="Helvetica" panose="020B0604020202020204" pitchFamily="34" charset="0"/>
              </a:rPr>
              <a:t>2</a:t>
            </a:r>
            <a:endParaRPr kumimoji="0" lang="en-US" sz="8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0" name="Arrow: Pentagon 9">
            <a:extLst>
              <a:ext uri="{FF2B5EF4-FFF2-40B4-BE49-F238E27FC236}">
                <a16:creationId xmlns:a16="http://schemas.microsoft.com/office/drawing/2014/main" id="{F2E92895-577A-6EA2-DF0E-7FD956732150}"/>
              </a:ext>
            </a:extLst>
          </p:cNvPr>
          <p:cNvSpPr/>
          <p:nvPr/>
        </p:nvSpPr>
        <p:spPr>
          <a:xfrm>
            <a:off x="2854763" y="2359912"/>
            <a:ext cx="911237" cy="163813"/>
          </a:xfrm>
          <a:prstGeom prst="homePlate">
            <a:avLst/>
          </a:prstGeom>
          <a:solidFill>
            <a:schemeClr val="bg1"/>
          </a:solidFill>
          <a:ln>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000" b="1" dirty="0" err="1">
                <a:solidFill>
                  <a:schemeClr val="tx1"/>
                </a:solidFill>
                <a:latin typeface="Calibri"/>
                <a:cs typeface="Arial" panose="020B0604020202020204" pitchFamily="34" charset="0"/>
              </a:rPr>
              <a:t>xEVAS</a:t>
            </a:r>
            <a:r>
              <a:rPr lang="en-US" sz="1000" b="1" dirty="0">
                <a:solidFill>
                  <a:schemeClr val="tx1"/>
                </a:solidFill>
                <a:latin typeface="Calibri"/>
                <a:cs typeface="Arial" panose="020B0604020202020204" pitchFamily="34" charset="0"/>
              </a:rPr>
              <a:t> </a:t>
            </a:r>
            <a:r>
              <a:rPr lang="en-US" sz="1000" b="1" dirty="0" err="1">
                <a:solidFill>
                  <a:schemeClr val="tx1"/>
                </a:solidFill>
                <a:latin typeface="Calibri"/>
                <a:cs typeface="Arial" panose="020B0604020202020204" pitchFamily="34" charset="0"/>
              </a:rPr>
              <a:t>Impl</a:t>
            </a:r>
            <a:endParaRPr lang="en-US" sz="1000" b="1" dirty="0">
              <a:solidFill>
                <a:schemeClr val="tx1"/>
              </a:solidFill>
              <a:latin typeface="Calibri"/>
              <a:cs typeface="Arial" panose="020B0604020202020204" pitchFamily="34" charset="0"/>
            </a:endParaRPr>
          </a:p>
        </p:txBody>
      </p:sp>
      <p:sp>
        <p:nvSpPr>
          <p:cNvPr id="11" name="Diamond 10">
            <a:extLst>
              <a:ext uri="{FF2B5EF4-FFF2-40B4-BE49-F238E27FC236}">
                <a16:creationId xmlns:a16="http://schemas.microsoft.com/office/drawing/2014/main" id="{A91B274D-44EB-6352-D1C1-3497BA3778C5}"/>
              </a:ext>
            </a:extLst>
          </p:cNvPr>
          <p:cNvSpPr/>
          <p:nvPr/>
        </p:nvSpPr>
        <p:spPr>
          <a:xfrm>
            <a:off x="2715608" y="2334561"/>
            <a:ext cx="227426" cy="214514"/>
          </a:xfrm>
          <a:prstGeom prst="diamond">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prstClr val="black"/>
                </a:solidFill>
                <a:latin typeface="Calibri"/>
              </a:rPr>
              <a:t>a</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Diamond 13">
            <a:extLst>
              <a:ext uri="{FF2B5EF4-FFF2-40B4-BE49-F238E27FC236}">
                <a16:creationId xmlns:a16="http://schemas.microsoft.com/office/drawing/2014/main" id="{AF9DFC0D-15AB-802F-E224-8148A55C1F56}"/>
              </a:ext>
            </a:extLst>
          </p:cNvPr>
          <p:cNvSpPr/>
          <p:nvPr/>
        </p:nvSpPr>
        <p:spPr>
          <a:xfrm>
            <a:off x="10381948" y="2928716"/>
            <a:ext cx="227426" cy="214514"/>
          </a:xfrm>
          <a:prstGeom prst="diamond">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a:t>
            </a:r>
          </a:p>
        </p:txBody>
      </p:sp>
      <p:sp>
        <p:nvSpPr>
          <p:cNvPr id="5" name="Rectangle 4">
            <a:extLst>
              <a:ext uri="{FF2B5EF4-FFF2-40B4-BE49-F238E27FC236}">
                <a16:creationId xmlns:a16="http://schemas.microsoft.com/office/drawing/2014/main" id="{AD619D2E-BC11-8B27-0A45-228546F447AE}"/>
              </a:ext>
            </a:extLst>
          </p:cNvPr>
          <p:cNvSpPr/>
          <p:nvPr/>
        </p:nvSpPr>
        <p:spPr>
          <a:xfrm flipH="1">
            <a:off x="1328924" y="2921569"/>
            <a:ext cx="555867" cy="214514"/>
          </a:xfrm>
          <a:prstGeom prst="rect">
            <a:avLst/>
          </a:prstGeom>
          <a:solidFill>
            <a:srgbClr val="00B05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900" b="1" dirty="0">
                <a:solidFill>
                  <a:schemeClr val="bg2"/>
                </a:solidFill>
                <a:latin typeface="Helvetica" pitchFamily="2" charset="0"/>
              </a:rPr>
              <a:t>Pratt  BC</a:t>
            </a:r>
            <a:endParaRPr lang="en-US" sz="900" b="1" strike="sngStrike" dirty="0">
              <a:solidFill>
                <a:srgbClr val="FF0000"/>
              </a:solidFill>
              <a:latin typeface="Helvetica" pitchFamily="2" charset="0"/>
            </a:endParaRPr>
          </a:p>
        </p:txBody>
      </p:sp>
      <p:sp>
        <p:nvSpPr>
          <p:cNvPr id="95" name="Oval 94">
            <a:extLst>
              <a:ext uri="{FF2B5EF4-FFF2-40B4-BE49-F238E27FC236}">
                <a16:creationId xmlns:a16="http://schemas.microsoft.com/office/drawing/2014/main" id="{59FBB91E-9524-2E16-DF07-168496CCCDFE}"/>
              </a:ext>
            </a:extLst>
          </p:cNvPr>
          <p:cNvSpPr/>
          <p:nvPr/>
        </p:nvSpPr>
        <p:spPr>
          <a:xfrm>
            <a:off x="1848003" y="3098893"/>
            <a:ext cx="216328" cy="207828"/>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Calibri"/>
              </a:rPr>
              <a:t>D</a:t>
            </a:r>
            <a:endParaRPr kumimoji="0" lang="en-US" sz="1100" b="1" i="0" u="none" strike="noStrike" kern="1200" cap="none" spc="0" normalizeH="0" baseline="0" noProof="0" dirty="0">
              <a:ln>
                <a:noFill/>
              </a:ln>
              <a:solidFill>
                <a:schemeClr val="tx1"/>
              </a:solidFill>
              <a:effectLst/>
              <a:uLnTx/>
              <a:uFillTx/>
              <a:latin typeface="Calibri"/>
              <a:ea typeface="+mn-ea"/>
              <a:cs typeface="+mn-cs"/>
            </a:endParaRPr>
          </a:p>
        </p:txBody>
      </p:sp>
      <p:cxnSp>
        <p:nvCxnSpPr>
          <p:cNvPr id="17" name="Connector: Elbow 16">
            <a:extLst>
              <a:ext uri="{FF2B5EF4-FFF2-40B4-BE49-F238E27FC236}">
                <a16:creationId xmlns:a16="http://schemas.microsoft.com/office/drawing/2014/main" id="{E89032E9-9EAE-F159-5210-66AF32A76B2B}"/>
              </a:ext>
            </a:extLst>
          </p:cNvPr>
          <p:cNvCxnSpPr>
            <a:cxnSpLocks/>
            <a:stCxn id="105" idx="2"/>
            <a:endCxn id="5" idx="3"/>
          </p:cNvCxnSpPr>
          <p:nvPr/>
        </p:nvCxnSpPr>
        <p:spPr>
          <a:xfrm rot="16200000" flipH="1">
            <a:off x="716853" y="2416755"/>
            <a:ext cx="375714" cy="848427"/>
          </a:xfrm>
          <a:prstGeom prst="bentConnector2">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2C86AD99-3336-03E8-D54C-576FC7798A4A}"/>
              </a:ext>
            </a:extLst>
          </p:cNvPr>
          <p:cNvSpPr/>
          <p:nvPr/>
        </p:nvSpPr>
        <p:spPr>
          <a:xfrm flipH="1">
            <a:off x="1271249" y="4340066"/>
            <a:ext cx="1542307" cy="169268"/>
          </a:xfrm>
          <a:prstGeom prst="rect">
            <a:avLst/>
          </a:prstGeom>
          <a:solidFill>
            <a:schemeClr val="bg1">
              <a:lumMod val="95000"/>
            </a:schemeClr>
          </a:solidFill>
          <a:ln w="12700">
            <a:solidFill>
              <a:srgbClr val="00B050"/>
            </a:solidFill>
            <a:prstDash val="solid"/>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900" b="1" dirty="0">
                <a:solidFill>
                  <a:srgbClr val="00B853"/>
                </a:solidFill>
                <a:latin typeface="Helvetica" pitchFamily="2" charset="0"/>
              </a:rPr>
              <a:t>EMSS Talky-Bot</a:t>
            </a:r>
          </a:p>
        </p:txBody>
      </p:sp>
      <p:sp>
        <p:nvSpPr>
          <p:cNvPr id="19" name="Rectangle 18">
            <a:extLst>
              <a:ext uri="{FF2B5EF4-FFF2-40B4-BE49-F238E27FC236}">
                <a16:creationId xmlns:a16="http://schemas.microsoft.com/office/drawing/2014/main" id="{061D3B8B-03E4-6E8E-A178-8DE6326F4E4D}"/>
              </a:ext>
            </a:extLst>
          </p:cNvPr>
          <p:cNvSpPr/>
          <p:nvPr/>
        </p:nvSpPr>
        <p:spPr>
          <a:xfrm flipH="1">
            <a:off x="-1" y="4340066"/>
            <a:ext cx="1271249" cy="169268"/>
          </a:xfrm>
          <a:prstGeom prst="rect">
            <a:avLst/>
          </a:prstGeom>
          <a:solidFill>
            <a:srgbClr val="00B853"/>
          </a:solidFill>
          <a:ln w="12700">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900" b="1" dirty="0">
                <a:solidFill>
                  <a:schemeClr val="bg1"/>
                </a:solidFill>
                <a:latin typeface="Helvetica" pitchFamily="2" charset="0"/>
              </a:rPr>
              <a:t>Real-Time Transcripts</a:t>
            </a:r>
          </a:p>
        </p:txBody>
      </p:sp>
      <p:sp>
        <p:nvSpPr>
          <p:cNvPr id="18" name="Isosceles Triangle 17">
            <a:extLst>
              <a:ext uri="{FF2B5EF4-FFF2-40B4-BE49-F238E27FC236}">
                <a16:creationId xmlns:a16="http://schemas.microsoft.com/office/drawing/2014/main" id="{40E61196-0436-342A-450C-8EE665E750AF}"/>
              </a:ext>
            </a:extLst>
          </p:cNvPr>
          <p:cNvSpPr/>
          <p:nvPr/>
        </p:nvSpPr>
        <p:spPr>
          <a:xfrm>
            <a:off x="1224747" y="4166069"/>
            <a:ext cx="191421" cy="202215"/>
          </a:xfrm>
          <a:prstGeom prst="triangle">
            <a:avLst/>
          </a:prstGeom>
          <a:solidFill>
            <a:schemeClr val="bg1"/>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3</a:t>
            </a:r>
            <a:endParaRPr kumimoji="0" lang="en-US" sz="7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20" name="Arrow: Pentagon 19">
            <a:extLst>
              <a:ext uri="{FF2B5EF4-FFF2-40B4-BE49-F238E27FC236}">
                <a16:creationId xmlns:a16="http://schemas.microsoft.com/office/drawing/2014/main" id="{4722E355-EEDD-5C5D-0800-FBF213C25590}"/>
              </a:ext>
            </a:extLst>
          </p:cNvPr>
          <p:cNvSpPr/>
          <p:nvPr/>
        </p:nvSpPr>
        <p:spPr>
          <a:xfrm>
            <a:off x="3149409" y="4340999"/>
            <a:ext cx="911237" cy="163813"/>
          </a:xfrm>
          <a:prstGeom prst="homePlate">
            <a:avLst/>
          </a:prstGeom>
          <a:solidFill>
            <a:schemeClr val="bg1"/>
          </a:solidFill>
          <a:ln>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000" b="1" dirty="0" err="1">
                <a:solidFill>
                  <a:schemeClr val="tx1"/>
                </a:solidFill>
                <a:latin typeface="Calibri"/>
                <a:cs typeface="Arial" panose="020B0604020202020204" pitchFamily="34" charset="0"/>
              </a:rPr>
              <a:t>xEVAS</a:t>
            </a:r>
            <a:r>
              <a:rPr lang="en-US" sz="1000" b="1" dirty="0">
                <a:solidFill>
                  <a:schemeClr val="tx1"/>
                </a:solidFill>
                <a:latin typeface="Calibri"/>
                <a:cs typeface="Arial" panose="020B0604020202020204" pitchFamily="34" charset="0"/>
              </a:rPr>
              <a:t> </a:t>
            </a:r>
            <a:r>
              <a:rPr lang="en-US" sz="1000" b="1" dirty="0" err="1">
                <a:solidFill>
                  <a:schemeClr val="tx1"/>
                </a:solidFill>
                <a:latin typeface="Calibri"/>
                <a:cs typeface="Arial" panose="020B0604020202020204" pitchFamily="34" charset="0"/>
              </a:rPr>
              <a:t>Impl</a:t>
            </a:r>
            <a:endParaRPr lang="en-US" sz="1000" b="1" dirty="0">
              <a:solidFill>
                <a:schemeClr val="tx1"/>
              </a:solidFill>
              <a:latin typeface="Calibri"/>
              <a:cs typeface="Arial" panose="020B0604020202020204" pitchFamily="34" charset="0"/>
            </a:endParaRPr>
          </a:p>
        </p:txBody>
      </p:sp>
      <p:sp>
        <p:nvSpPr>
          <p:cNvPr id="25" name="Diamond 24">
            <a:extLst>
              <a:ext uri="{FF2B5EF4-FFF2-40B4-BE49-F238E27FC236}">
                <a16:creationId xmlns:a16="http://schemas.microsoft.com/office/drawing/2014/main" id="{D7A396DE-5A83-0662-8DA9-9160828380A6}"/>
              </a:ext>
            </a:extLst>
          </p:cNvPr>
          <p:cNvSpPr/>
          <p:nvPr/>
        </p:nvSpPr>
        <p:spPr>
          <a:xfrm>
            <a:off x="3010254" y="4315648"/>
            <a:ext cx="227426" cy="214514"/>
          </a:xfrm>
          <a:prstGeom prst="diamond">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prstClr val="black"/>
                </a:solidFill>
                <a:latin typeface="Calibri"/>
              </a:rPr>
              <a:t>a</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4" name="Oval 3">
            <a:extLst>
              <a:ext uri="{FF2B5EF4-FFF2-40B4-BE49-F238E27FC236}">
                <a16:creationId xmlns:a16="http://schemas.microsoft.com/office/drawing/2014/main" id="{6A7B8D94-5721-E682-5F4C-5E55726BCE98}"/>
              </a:ext>
            </a:extLst>
          </p:cNvPr>
          <p:cNvSpPr/>
          <p:nvPr/>
        </p:nvSpPr>
        <p:spPr>
          <a:xfrm>
            <a:off x="19285" y="1626366"/>
            <a:ext cx="216328" cy="207828"/>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tx1"/>
                </a:solidFill>
                <a:effectLst/>
                <a:uLnTx/>
                <a:uFillTx/>
                <a:latin typeface="Calibri"/>
                <a:ea typeface="+mn-ea"/>
                <a:cs typeface="+mn-cs"/>
              </a:rPr>
              <a:t>A</a:t>
            </a:r>
          </a:p>
        </p:txBody>
      </p:sp>
    </p:spTree>
    <p:extLst>
      <p:ext uri="{BB962C8B-B14F-4D97-AF65-F5344CB8AC3E}">
        <p14:creationId xmlns:p14="http://schemas.microsoft.com/office/powerpoint/2010/main" val="210364606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CA59CB-8917-4F6C-86D4-9A0F238315CE}"/>
              </a:ext>
            </a:extLst>
          </p:cNvPr>
          <p:cNvSpPr>
            <a:spLocks noGrp="1"/>
          </p:cNvSpPr>
          <p:nvPr>
            <p:ph type="title"/>
          </p:nvPr>
        </p:nvSpPr>
        <p:spPr>
          <a:xfrm>
            <a:off x="854578" y="136666"/>
            <a:ext cx="8339298" cy="627313"/>
          </a:xfrm>
        </p:spPr>
        <p:txBody>
          <a:bodyPr/>
          <a:lstStyle/>
          <a:p>
            <a:r>
              <a:rPr lang="en-US" dirty="0"/>
              <a:t>NASA Funded Deep Space Audio Systems Investments</a:t>
            </a:r>
          </a:p>
        </p:txBody>
      </p:sp>
      <p:sp>
        <p:nvSpPr>
          <p:cNvPr id="6" name="Content Placeholder 5">
            <a:extLst>
              <a:ext uri="{FF2B5EF4-FFF2-40B4-BE49-F238E27FC236}">
                <a16:creationId xmlns:a16="http://schemas.microsoft.com/office/drawing/2014/main" id="{AAEFDC2B-C13F-4710-8B4B-D833E6AAF0BB}"/>
              </a:ext>
            </a:extLst>
          </p:cNvPr>
          <p:cNvSpPr>
            <a:spLocks noGrp="1"/>
          </p:cNvSpPr>
          <p:nvPr>
            <p:ph idx="1"/>
          </p:nvPr>
        </p:nvSpPr>
        <p:spPr>
          <a:xfrm>
            <a:off x="164112" y="794862"/>
            <a:ext cx="11863046" cy="5378835"/>
          </a:xfrm>
        </p:spPr>
        <p:txBody>
          <a:bodyPr>
            <a:noAutofit/>
          </a:bodyPr>
          <a:lstStyle/>
          <a:p>
            <a:pPr marL="0" indent="0">
              <a:buNone/>
            </a:pPr>
            <a:endParaRPr lang="en-US" sz="1600" dirty="0">
              <a:solidFill>
                <a:schemeClr val="bg1"/>
              </a:solidFill>
            </a:endParaRPr>
          </a:p>
          <a:p>
            <a:pPr marL="0" indent="0">
              <a:buNone/>
            </a:pP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B916FC36-6B95-E599-CCBC-0604BCCBDD26}"/>
              </a:ext>
            </a:extLst>
          </p:cNvPr>
          <p:cNvGraphicFramePr>
            <a:graphicFrameLocks noGrp="1"/>
          </p:cNvGraphicFramePr>
          <p:nvPr>
            <p:extLst>
              <p:ext uri="{D42A27DB-BD31-4B8C-83A1-F6EECF244321}">
                <p14:modId xmlns:p14="http://schemas.microsoft.com/office/powerpoint/2010/main" val="1666218203"/>
              </p:ext>
            </p:extLst>
          </p:nvPr>
        </p:nvGraphicFramePr>
        <p:xfrm>
          <a:off x="307027" y="1126084"/>
          <a:ext cx="11062012" cy="4693850"/>
        </p:xfrm>
        <a:graphic>
          <a:graphicData uri="http://schemas.openxmlformats.org/drawingml/2006/table">
            <a:tbl>
              <a:tblPr>
                <a:tableStyleId>{5C22544A-7EE6-4342-B048-85BDC9FD1C3A}</a:tableStyleId>
              </a:tblPr>
              <a:tblGrid>
                <a:gridCol w="1885693">
                  <a:extLst>
                    <a:ext uri="{9D8B030D-6E8A-4147-A177-3AD203B41FA5}">
                      <a16:colId xmlns:a16="http://schemas.microsoft.com/office/drawing/2014/main" val="1117329256"/>
                    </a:ext>
                  </a:extLst>
                </a:gridCol>
                <a:gridCol w="7510080">
                  <a:extLst>
                    <a:ext uri="{9D8B030D-6E8A-4147-A177-3AD203B41FA5}">
                      <a16:colId xmlns:a16="http://schemas.microsoft.com/office/drawing/2014/main" val="2830784762"/>
                    </a:ext>
                  </a:extLst>
                </a:gridCol>
                <a:gridCol w="883920">
                  <a:extLst>
                    <a:ext uri="{9D8B030D-6E8A-4147-A177-3AD203B41FA5}">
                      <a16:colId xmlns:a16="http://schemas.microsoft.com/office/drawing/2014/main" val="2385629607"/>
                    </a:ext>
                  </a:extLst>
                </a:gridCol>
                <a:gridCol w="782319">
                  <a:extLst>
                    <a:ext uri="{9D8B030D-6E8A-4147-A177-3AD203B41FA5}">
                      <a16:colId xmlns:a16="http://schemas.microsoft.com/office/drawing/2014/main" val="922410760"/>
                    </a:ext>
                  </a:extLst>
                </a:gridCol>
              </a:tblGrid>
              <a:tr h="462987">
                <a:tc>
                  <a:txBody>
                    <a:bodyPr/>
                    <a:lstStyle/>
                    <a:p>
                      <a:pPr marL="0" algn="ctr" defTabSz="457200" rtl="0" eaLnBrk="1" fontAlgn="b" latinLnBrk="0" hangingPunct="1"/>
                      <a:r>
                        <a:rPr lang="en-US" sz="1200" b="1" u="sng" strike="noStrike" kern="1200" dirty="0">
                          <a:solidFill>
                            <a:schemeClr val="bg1"/>
                          </a:solidFill>
                          <a:effectLst/>
                          <a:latin typeface="Arial" panose="020B0604020202020204" pitchFamily="34" charset="0"/>
                          <a:ea typeface="+mn-ea"/>
                          <a:cs typeface="Arial" panose="020B0604020202020204" pitchFamily="34" charset="0"/>
                        </a:rPr>
                        <a:t>Task Bar Name</a:t>
                      </a:r>
                    </a:p>
                  </a:txBody>
                  <a:tcPr marL="13716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200" b="1" u="sng" strike="noStrike" kern="1200">
                          <a:solidFill>
                            <a:schemeClr val="bg1"/>
                          </a:solidFill>
                          <a:effectLst/>
                          <a:latin typeface="Arial" panose="020B0604020202020204" pitchFamily="34" charset="0"/>
                          <a:ea typeface="+mn-ea"/>
                          <a:cs typeface="Arial" panose="020B0604020202020204" pitchFamily="34" charset="0"/>
                        </a:rPr>
                        <a:t>Description &amp; Status</a:t>
                      </a:r>
                      <a:endParaRPr lang="en-US" sz="1200" b="1" u="sng" strike="noStrike" kern="1200" dirty="0">
                        <a:solidFill>
                          <a:schemeClr val="bg1"/>
                        </a:solidFill>
                        <a:effectLst/>
                        <a:latin typeface="Arial" panose="020B0604020202020204" pitchFamily="34" charset="0"/>
                        <a:ea typeface="+mn-ea"/>
                        <a:cs typeface="Arial" panose="020B0604020202020204" pitchFamily="34" charset="0"/>
                      </a:endParaRP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200" b="1" u="sng" strike="noStrike" kern="1200" dirty="0">
                          <a:solidFill>
                            <a:schemeClr val="bg1"/>
                          </a:solidFill>
                          <a:effectLst/>
                          <a:latin typeface="Arial" panose="020B0604020202020204" pitchFamily="34" charset="0"/>
                          <a:ea typeface="+mn-ea"/>
                          <a:cs typeface="Arial" panose="020B0604020202020204" pitchFamily="34" charset="0"/>
                        </a:rPr>
                        <a:t>Start</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200" b="1" u="sng" strike="noStrike" kern="1200" dirty="0">
                          <a:solidFill>
                            <a:schemeClr val="bg1"/>
                          </a:solidFill>
                          <a:effectLst/>
                          <a:latin typeface="Arial" panose="020B0604020202020204" pitchFamily="34" charset="0"/>
                          <a:ea typeface="+mn-ea"/>
                          <a:cs typeface="Arial" panose="020B0604020202020204" pitchFamily="34" charset="0"/>
                        </a:rPr>
                        <a:t>Finish</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6933709"/>
                  </a:ext>
                </a:extLst>
              </a:tr>
              <a:tr h="932311">
                <a:tc>
                  <a:txBody>
                    <a:bodyPr/>
                    <a:lstStyle/>
                    <a:p>
                      <a:pPr marL="55563" indent="0" algn="l" defTabSz="457200" rtl="0" eaLnBrk="1" fontAlgn="t" latinLnBrk="0" hangingPunct="1"/>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Acoustic Echo Cancellation </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Development and evaluation of technology that identifies and eliminates echo in audio communication systems. This is crucial for ensuring clear and uninterrupted crew voice transmission in where signals may be reflected and captured again leading to disruptive feedback. </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2022</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2025</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9687313"/>
                  </a:ext>
                </a:extLst>
              </a:tr>
              <a:tr h="718726">
                <a:tc>
                  <a:txBody>
                    <a:bodyPr/>
                    <a:lstStyle/>
                    <a:p>
                      <a:pPr marL="60325" indent="0" algn="l"/>
                      <a:r>
                        <a:rPr lang="en-US" sz="1100">
                          <a:solidFill>
                            <a:schemeClr val="bg1"/>
                          </a:solidFill>
                          <a:latin typeface="Helvetica" pitchFamily="2" charset="0"/>
                        </a:rPr>
                        <a:t>Bone Conduction Evaluation (BCE)</a:t>
                      </a:r>
                    </a:p>
                    <a:p>
                      <a:pPr marL="55563" indent="0" algn="l" defTabSz="457200" rtl="0" eaLnBrk="1" fontAlgn="t" latinLnBrk="0" hangingPunct="1"/>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Investigation of bone conduction audio transducers to eliminate acoustic coupling of inbound/outbound audio in space suits. Includes custom design of bone conduction headsets optimized for long term wear comfort, fit and adjustability as well as optimization of transducer selection, placement and amplifier design.</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2022</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2023</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91580005"/>
                  </a:ext>
                </a:extLst>
              </a:tr>
              <a:tr h="859942">
                <a:tc>
                  <a:txBody>
                    <a:bodyPr/>
                    <a:lstStyle/>
                    <a:p>
                      <a:pPr marL="55563" indent="0" algn="l" defTabSz="457200" rtl="0" eaLnBrk="1" fontAlgn="t" latinLnBrk="0" hangingPunct="1"/>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Autonomous Systems and Operations(ASO), Intelligent Response and Interaction System (IRIS)</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kern="1200" dirty="0">
                          <a:solidFill>
                            <a:schemeClr val="bg1"/>
                          </a:solidFill>
                          <a:effectLst/>
                          <a:latin typeface="Arial" panose="020B0604020202020204" pitchFamily="34" charset="0"/>
                          <a:ea typeface="Calibri" panose="020F0502020204030204" pitchFamily="34" charset="0"/>
                          <a:cs typeface="Arial" panose="020B0604020202020204" pitchFamily="34" charset="0"/>
                        </a:rPr>
                        <a:t>IRIS began the effort to create a custom speech recognition software by building upon existing speech recognition software. IRIS prototypes had the capability to understand wake words and translate speech to text when in an environment with very little noise pollution. </a:t>
                      </a:r>
                      <a:endParaRPr lang="en-US" sz="1100" kern="1200" dirty="0">
                        <a:solidFill>
                          <a:schemeClr val="bg1"/>
                        </a:solidFill>
                        <a:effectLst/>
                        <a:latin typeface="Arial" panose="020B0604020202020204" pitchFamily="34" charset="0"/>
                        <a:ea typeface="+mn-ea"/>
                        <a:cs typeface="Arial" panose="020B0604020202020204" pitchFamily="34" charset="0"/>
                      </a:endParaRP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2020</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2023</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39350886"/>
                  </a:ext>
                </a:extLst>
              </a:tr>
              <a:tr h="859942">
                <a:tc>
                  <a:txBody>
                    <a:bodyPr/>
                    <a:lstStyle/>
                    <a:p>
                      <a:pPr marL="55563" indent="0" algn="l" defTabSz="457200" rtl="0" eaLnBrk="1" fontAlgn="t" latinLnBrk="0" hangingPunct="1"/>
                      <a:r>
                        <a:rPr lang="en-US" sz="1100" b="0" i="0" u="none" strike="noStrike" kern="1200">
                          <a:solidFill>
                            <a:schemeClr val="bg1"/>
                          </a:solidFill>
                          <a:effectLst/>
                          <a:latin typeface="Arial" panose="020B0604020202020204" pitchFamily="34" charset="0"/>
                          <a:ea typeface="+mn-ea"/>
                          <a:cs typeface="Arial" panose="020B0604020202020204" pitchFamily="34" charset="0"/>
                        </a:rPr>
                        <a:t>Pratt Institute Bone Conduction Headset</a:t>
                      </a:r>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kern="1200" dirty="0">
                          <a:solidFill>
                            <a:schemeClr val="bg1"/>
                          </a:solidFill>
                          <a:effectLst/>
                          <a:latin typeface="Arial" panose="020B0604020202020204" pitchFamily="34" charset="0"/>
                          <a:ea typeface="+mn-ea"/>
                          <a:cs typeface="Arial" panose="020B0604020202020204" pitchFamily="34" charset="0"/>
                        </a:rPr>
                        <a:t>Pratt institute is investigating the potential of bone conduction earphones equipped with moisture-proof transducers. This innovative approach aims to resolve the audio coupling issues encountered in space suit communications.</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2024</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2024</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284653"/>
                  </a:ext>
                </a:extLst>
              </a:tr>
              <a:tr h="859942">
                <a:tc>
                  <a:txBody>
                    <a:bodyPr/>
                    <a:lstStyle/>
                    <a:p>
                      <a:pPr marL="55563" indent="0" algn="l" defTabSz="457200" rtl="0" eaLnBrk="1" fontAlgn="t" latinLnBrk="0" hangingPunct="1"/>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EMSS Talky-Bot</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kern="1200" dirty="0">
                          <a:solidFill>
                            <a:schemeClr val="bg1"/>
                          </a:solidFill>
                          <a:effectLst/>
                          <a:latin typeface="Arial" panose="020B0604020202020204" pitchFamily="34" charset="0"/>
                          <a:ea typeface="+mn-ea"/>
                          <a:cs typeface="Arial" panose="020B0604020202020204" pitchFamily="34" charset="0"/>
                        </a:rPr>
                        <a:t>The real-time transcripts, used during JETT 5 Analog testing, were so useful that they spawned a new EMSS product called Talky-Bot that is now used for ISS operations and will be part of the suite of tools provided by the EMSS team for Artemis.</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2024</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2025</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63103547"/>
                  </a:ext>
                </a:extLst>
              </a:tr>
            </a:tbl>
          </a:graphicData>
        </a:graphic>
      </p:graphicFrame>
      <p:sp>
        <p:nvSpPr>
          <p:cNvPr id="8" name="Slide Number Placeholder 1">
            <a:extLst>
              <a:ext uri="{FF2B5EF4-FFF2-40B4-BE49-F238E27FC236}">
                <a16:creationId xmlns:a16="http://schemas.microsoft.com/office/drawing/2014/main" id="{FA0E941F-91E6-219F-ED5A-41DD4C4C5B9D}"/>
              </a:ext>
            </a:extLst>
          </p:cNvPr>
          <p:cNvSpPr txBox="1">
            <a:spLocks/>
          </p:cNvSpPr>
          <p:nvPr/>
        </p:nvSpPr>
        <p:spPr>
          <a:xfrm>
            <a:off x="11448058" y="6474382"/>
            <a:ext cx="743942"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587C384-89D6-8141-B091-9776852F31EF}" type="slidenum">
              <a:rPr lang="en-US" altLang="x-none" smtClean="0">
                <a:solidFill>
                  <a:schemeClr val="bg1"/>
                </a:solidFill>
              </a:rPr>
              <a:pPr algn="r"/>
              <a:t>12</a:t>
            </a:fld>
            <a:endParaRPr lang="en-US" altLang="x-none" dirty="0">
              <a:solidFill>
                <a:schemeClr val="bg1"/>
              </a:solidFill>
            </a:endParaRPr>
          </a:p>
        </p:txBody>
      </p:sp>
    </p:spTree>
    <p:extLst>
      <p:ext uri="{BB962C8B-B14F-4D97-AF65-F5344CB8AC3E}">
        <p14:creationId xmlns:p14="http://schemas.microsoft.com/office/powerpoint/2010/main" val="2215050803"/>
      </p:ext>
    </p:extLst>
  </p:cSld>
  <p:clrMapOvr>
    <a:overrideClrMapping bg1="lt1" tx1="dk1" bg2="lt2" tx2="dk2" accent1="accent1" accent2="accent2" accent3="accent3" accent4="accent4" accent5="accent5" accent6="accent6" hlink="hlink" folHlink="folHlink"/>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CA59CB-8917-4F6C-86D4-9A0F238315CE}"/>
              </a:ext>
            </a:extLst>
          </p:cNvPr>
          <p:cNvSpPr>
            <a:spLocks noGrp="1"/>
          </p:cNvSpPr>
          <p:nvPr>
            <p:ph type="title"/>
          </p:nvPr>
        </p:nvSpPr>
        <p:spPr>
          <a:xfrm>
            <a:off x="854578" y="137546"/>
            <a:ext cx="8339298" cy="742950"/>
          </a:xfrm>
        </p:spPr>
        <p:txBody>
          <a:bodyPr/>
          <a:lstStyle/>
          <a:p>
            <a:r>
              <a:rPr lang="en-US" dirty="0"/>
              <a:t>Proposed Deep Space Audio Systems Investments</a:t>
            </a:r>
          </a:p>
        </p:txBody>
      </p:sp>
      <p:sp>
        <p:nvSpPr>
          <p:cNvPr id="6" name="Content Placeholder 5">
            <a:extLst>
              <a:ext uri="{FF2B5EF4-FFF2-40B4-BE49-F238E27FC236}">
                <a16:creationId xmlns:a16="http://schemas.microsoft.com/office/drawing/2014/main" id="{AAEFDC2B-C13F-4710-8B4B-D833E6AAF0BB}"/>
              </a:ext>
            </a:extLst>
          </p:cNvPr>
          <p:cNvSpPr>
            <a:spLocks noGrp="1"/>
          </p:cNvSpPr>
          <p:nvPr>
            <p:ph idx="1"/>
          </p:nvPr>
        </p:nvSpPr>
        <p:spPr>
          <a:xfrm>
            <a:off x="164112" y="794862"/>
            <a:ext cx="11863046" cy="5378835"/>
          </a:xfrm>
        </p:spPr>
        <p:txBody>
          <a:bodyPr>
            <a:noAutofit/>
          </a:bodyPr>
          <a:lstStyle/>
          <a:p>
            <a:pPr marL="0" indent="0">
              <a:buNone/>
            </a:pPr>
            <a:endParaRPr lang="en-US" sz="1600" dirty="0">
              <a:solidFill>
                <a:schemeClr val="bg1"/>
              </a:solidFill>
            </a:endParaRPr>
          </a:p>
          <a:p>
            <a:pPr marL="0" indent="0">
              <a:buNone/>
            </a:pP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B916FC36-6B95-E599-CCBC-0604BCCBDD26}"/>
              </a:ext>
            </a:extLst>
          </p:cNvPr>
          <p:cNvGraphicFramePr>
            <a:graphicFrameLocks noGrp="1"/>
          </p:cNvGraphicFramePr>
          <p:nvPr>
            <p:extLst>
              <p:ext uri="{D42A27DB-BD31-4B8C-83A1-F6EECF244321}">
                <p14:modId xmlns:p14="http://schemas.microsoft.com/office/powerpoint/2010/main" val="3071756311"/>
              </p:ext>
            </p:extLst>
          </p:nvPr>
        </p:nvGraphicFramePr>
        <p:xfrm>
          <a:off x="507951" y="1172247"/>
          <a:ext cx="10940107" cy="3633222"/>
        </p:xfrm>
        <a:graphic>
          <a:graphicData uri="http://schemas.openxmlformats.org/drawingml/2006/table">
            <a:tbl>
              <a:tblPr>
                <a:tableStyleId>{5C22544A-7EE6-4342-B048-85BDC9FD1C3A}</a:tableStyleId>
              </a:tblPr>
              <a:tblGrid>
                <a:gridCol w="1565881">
                  <a:extLst>
                    <a:ext uri="{9D8B030D-6E8A-4147-A177-3AD203B41FA5}">
                      <a16:colId xmlns:a16="http://schemas.microsoft.com/office/drawing/2014/main" val="1117329256"/>
                    </a:ext>
                  </a:extLst>
                </a:gridCol>
                <a:gridCol w="7819745">
                  <a:extLst>
                    <a:ext uri="{9D8B030D-6E8A-4147-A177-3AD203B41FA5}">
                      <a16:colId xmlns:a16="http://schemas.microsoft.com/office/drawing/2014/main" val="2830784762"/>
                    </a:ext>
                  </a:extLst>
                </a:gridCol>
                <a:gridCol w="846002">
                  <a:extLst>
                    <a:ext uri="{9D8B030D-6E8A-4147-A177-3AD203B41FA5}">
                      <a16:colId xmlns:a16="http://schemas.microsoft.com/office/drawing/2014/main" val="2385629607"/>
                    </a:ext>
                  </a:extLst>
                </a:gridCol>
                <a:gridCol w="708479">
                  <a:extLst>
                    <a:ext uri="{9D8B030D-6E8A-4147-A177-3AD203B41FA5}">
                      <a16:colId xmlns:a16="http://schemas.microsoft.com/office/drawing/2014/main" val="922410760"/>
                    </a:ext>
                  </a:extLst>
                </a:gridCol>
              </a:tblGrid>
              <a:tr h="361635">
                <a:tc>
                  <a:txBody>
                    <a:bodyPr/>
                    <a:lstStyle/>
                    <a:p>
                      <a:pPr marL="0" algn="ctr" defTabSz="457200" rtl="0" eaLnBrk="1" fontAlgn="b" latinLnBrk="0" hangingPunct="1"/>
                      <a:r>
                        <a:rPr lang="en-US" sz="1100" b="1" u="sng" strike="noStrike" kern="1200" dirty="0">
                          <a:solidFill>
                            <a:schemeClr val="bg1"/>
                          </a:solidFill>
                          <a:effectLst/>
                          <a:latin typeface="Arial" panose="020B0604020202020204" pitchFamily="34" charset="0"/>
                          <a:ea typeface="+mn-ea"/>
                          <a:cs typeface="Arial" panose="020B0604020202020204" pitchFamily="34" charset="0"/>
                        </a:rPr>
                        <a:t>Task Bar Name</a:t>
                      </a:r>
                    </a:p>
                  </a:txBody>
                  <a:tcPr marL="13716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100" b="1" u="sng" strike="noStrike" kern="1200">
                          <a:solidFill>
                            <a:schemeClr val="bg1"/>
                          </a:solidFill>
                          <a:effectLst/>
                          <a:latin typeface="Arial" panose="020B0604020202020204" pitchFamily="34" charset="0"/>
                          <a:ea typeface="+mn-ea"/>
                          <a:cs typeface="Arial" panose="020B0604020202020204" pitchFamily="34" charset="0"/>
                        </a:rPr>
                        <a:t>Description &amp; Status</a:t>
                      </a:r>
                      <a:endParaRPr lang="en-US" sz="1100" b="1" u="sng" strike="noStrike" kern="1200" dirty="0">
                        <a:solidFill>
                          <a:schemeClr val="bg1"/>
                        </a:solidFill>
                        <a:effectLst/>
                        <a:latin typeface="Arial" panose="020B0604020202020204" pitchFamily="34" charset="0"/>
                        <a:ea typeface="+mn-ea"/>
                        <a:cs typeface="Arial" panose="020B0604020202020204" pitchFamily="34" charset="0"/>
                      </a:endParaRP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100" b="1" u="sng" strike="noStrike" kern="1200" dirty="0">
                          <a:solidFill>
                            <a:schemeClr val="bg1"/>
                          </a:solidFill>
                          <a:effectLst/>
                          <a:latin typeface="Arial" panose="020B0604020202020204" pitchFamily="34" charset="0"/>
                          <a:ea typeface="+mn-ea"/>
                          <a:cs typeface="Arial" panose="020B0604020202020204" pitchFamily="34" charset="0"/>
                        </a:rPr>
                        <a:t>Start</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fontAlgn="b" latinLnBrk="0" hangingPunct="1"/>
                      <a:r>
                        <a:rPr lang="en-US" sz="1100" b="1" u="sng" strike="noStrike" kern="1200" dirty="0">
                          <a:solidFill>
                            <a:schemeClr val="bg1"/>
                          </a:solidFill>
                          <a:effectLst/>
                          <a:latin typeface="Arial" panose="020B0604020202020204" pitchFamily="34" charset="0"/>
                          <a:ea typeface="+mn-ea"/>
                          <a:cs typeface="Arial" panose="020B0604020202020204" pitchFamily="34" charset="0"/>
                        </a:rPr>
                        <a:t>Finish</a:t>
                      </a:r>
                    </a:p>
                  </a:txBody>
                  <a:tcPr marL="45720" marR="457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6933709"/>
                  </a:ext>
                </a:extLst>
              </a:tr>
              <a:tr h="122715">
                <a:tc>
                  <a:txBody>
                    <a:bodyPr/>
                    <a:lstStyle/>
                    <a:p>
                      <a:pPr marL="55563" indent="0" algn="l" fontAlgn="t"/>
                      <a:r>
                        <a:rPr lang="en-US" sz="1100" b="0" i="0" u="none" strike="noStrike">
                          <a:solidFill>
                            <a:schemeClr val="bg1"/>
                          </a:solidFill>
                          <a:effectLst/>
                          <a:latin typeface="Arial" panose="020B0604020202020204" pitchFamily="34" charset="0"/>
                          <a:cs typeface="Arial" panose="020B0604020202020204" pitchFamily="34" charset="0"/>
                        </a:rPr>
                        <a:t>STT Performance &amp; Test Standards</a:t>
                      </a:r>
                    </a:p>
                    <a:p>
                      <a:pPr marL="55563" indent="0" algn="l" fontAlgn="t"/>
                      <a:endParaRPr lang="en-US" sz="1100" b="0" i="0" u="none" strike="noStrike" dirty="0">
                        <a:solidFill>
                          <a:schemeClr val="bg1"/>
                        </a:solidFill>
                        <a:effectLst/>
                        <a:latin typeface="Arial" panose="020B0604020202020204" pitchFamily="34" charset="0"/>
                        <a:cs typeface="Arial" panose="020B0604020202020204" pitchFamily="34" charset="0"/>
                      </a:endParaRP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a:solidFill>
                            <a:schemeClr val="bg1"/>
                          </a:solidFill>
                          <a:effectLst/>
                          <a:latin typeface="Arial" panose="020B0604020202020204" pitchFamily="34" charset="0"/>
                          <a:ea typeface="+mn-ea"/>
                          <a:cs typeface="Arial" panose="020B0604020202020204" pitchFamily="34" charset="0"/>
                        </a:rPr>
                        <a:t>Establishing benchmarks to assess the accuracy, speed, adaptability, and user experience of speech-to-text engines, with a specific focus on comparing cloud-based and local STT engines for their integration and compatibility across various platforms.</a:t>
                      </a:r>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2025</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2026</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56904460"/>
                  </a:ext>
                </a:extLst>
              </a:tr>
              <a:tr h="0">
                <a:tc>
                  <a:txBody>
                    <a:bodyPr/>
                    <a:lstStyle/>
                    <a:p>
                      <a:pPr marL="55563" indent="0" algn="l" fontAlgn="t"/>
                      <a:r>
                        <a:rPr lang="en-US" sz="1100" b="0" i="0" u="none" strike="noStrike" dirty="0">
                          <a:solidFill>
                            <a:schemeClr val="bg1"/>
                          </a:solidFill>
                          <a:effectLst/>
                          <a:latin typeface="Arial" panose="020B0604020202020204" pitchFamily="34" charset="0"/>
                          <a:cs typeface="Arial" panose="020B0604020202020204" pitchFamily="34" charset="0"/>
                        </a:rPr>
                        <a:t>Local (non-cloud) STT models</a:t>
                      </a:r>
                    </a:p>
                    <a:p>
                      <a:pPr marL="55563" indent="0" algn="l" defTabSz="457200" rtl="0" eaLnBrk="1" fontAlgn="t" latinLnBrk="0" hangingPunct="1"/>
                      <a:endParaRPr lang="en-US" sz="1100" b="0"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Focuses on creating STT</a:t>
                      </a:r>
                      <a:r>
                        <a:rPr lang="en-US" sz="1100" b="0" i="0" u="none" strike="sngStrike" kern="1200" dirty="0">
                          <a:solidFill>
                            <a:schemeClr val="bg1"/>
                          </a:solidFill>
                          <a:effectLst/>
                          <a:latin typeface="Arial" panose="020B0604020202020204" pitchFamily="34" charset="0"/>
                          <a:ea typeface="+mn-ea"/>
                          <a:cs typeface="Arial" panose="020B0604020202020204" pitchFamily="34" charset="0"/>
                        </a:rPr>
                        <a:t> </a:t>
                      </a: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models that operate locally, emphasizing the development of an efficient, accurate, and adaptable system capable of processing STT without cloud connectivity.</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2025</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2028</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2972108"/>
                  </a:ext>
                </a:extLst>
              </a:tr>
              <a:tr h="753937">
                <a:tc>
                  <a:txBody>
                    <a:bodyPr/>
                    <a:lstStyle/>
                    <a:p>
                      <a:pPr marL="55563" indent="0" algn="l" defTabSz="457200" rtl="0" eaLnBrk="1" fontAlgn="t" latinLnBrk="0" hangingPunct="1"/>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Bone Conduction Eval (Cont’d)</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Investigation of bone conduction audio transducers to eliminate acoustic coupling of inbound/outbound audio in space suits. Includes custom design of bone conduction headsets optimized for long term wear comfort, fit, and adjustability; as well as optimization of transducer selection, placement, and amplifier design.</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2025</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2026</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9293313"/>
                  </a:ext>
                </a:extLst>
              </a:tr>
              <a:tr h="753937">
                <a:tc>
                  <a:txBody>
                    <a:bodyPr/>
                    <a:lstStyle/>
                    <a:p>
                      <a:pPr marL="55563" indent="0" algn="l" defTabSz="457200" rtl="0" eaLnBrk="1" fontAlgn="t" latinLnBrk="0" hangingPunct="1"/>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Speech Recognition for Lunar Demo Ops</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Evaluation of control of non-critical systems using voice control.  Also includes use of speech-to-text for communication via long latency communication channels.		 </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2026</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2029</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390734"/>
                  </a:ext>
                </a:extLst>
              </a:tr>
              <a:tr h="753937">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dirty="0">
                          <a:solidFill>
                            <a:schemeClr val="bg1"/>
                          </a:solidFill>
                          <a:latin typeface="Helvetica" pitchFamily="2" charset="0"/>
                        </a:rPr>
                        <a:t>Speech Recognition, NLP, Voice Assistant for Mars</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5563" marR="0" lvl="0" indent="0" algn="l" defTabSz="4572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bg1"/>
                          </a:solidFill>
                          <a:effectLst/>
                          <a:latin typeface="Arial" panose="020B0604020202020204" pitchFamily="34" charset="0"/>
                          <a:ea typeface="+mn-ea"/>
                          <a:cs typeface="Arial" panose="020B0604020202020204" pitchFamily="34" charset="0"/>
                        </a:rPr>
                        <a:t>Expanded application of system control via voice and continued assessment of speech-to-text application for communication over long haul comm links.  </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2030</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100" b="0" i="0" u="none" strike="noStrike" dirty="0">
                          <a:solidFill>
                            <a:schemeClr val="bg1"/>
                          </a:solidFill>
                          <a:effectLst/>
                          <a:latin typeface="Arial" panose="020B0604020202020204" pitchFamily="34" charset="0"/>
                          <a:cs typeface="Arial" panose="020B0604020202020204" pitchFamily="34" charset="0"/>
                        </a:rPr>
                        <a:t>2036+</a:t>
                      </a:r>
                    </a:p>
                  </a:txBody>
                  <a:tcPr marL="1968" marR="1968" marT="1968"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60137172"/>
                  </a:ext>
                </a:extLst>
              </a:tr>
            </a:tbl>
          </a:graphicData>
        </a:graphic>
      </p:graphicFrame>
      <p:sp>
        <p:nvSpPr>
          <p:cNvPr id="8" name="Slide Number Placeholder 1">
            <a:extLst>
              <a:ext uri="{FF2B5EF4-FFF2-40B4-BE49-F238E27FC236}">
                <a16:creationId xmlns:a16="http://schemas.microsoft.com/office/drawing/2014/main" id="{F0408DA2-956B-A895-E6A1-81FF573995AB}"/>
              </a:ext>
            </a:extLst>
          </p:cNvPr>
          <p:cNvSpPr txBox="1">
            <a:spLocks/>
          </p:cNvSpPr>
          <p:nvPr/>
        </p:nvSpPr>
        <p:spPr>
          <a:xfrm>
            <a:off x="11448058" y="6465448"/>
            <a:ext cx="743942"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587C384-89D6-8141-B091-9776852F31EF}" type="slidenum">
              <a:rPr lang="en-US" altLang="x-none" smtClean="0">
                <a:solidFill>
                  <a:schemeClr val="bg1"/>
                </a:solidFill>
              </a:rPr>
              <a:pPr algn="r"/>
              <a:t>13</a:t>
            </a:fld>
            <a:endParaRPr lang="en-US" altLang="x-none" dirty="0">
              <a:solidFill>
                <a:schemeClr val="bg1"/>
              </a:solidFill>
            </a:endParaRPr>
          </a:p>
        </p:txBody>
      </p:sp>
    </p:spTree>
    <p:extLst>
      <p:ext uri="{BB962C8B-B14F-4D97-AF65-F5344CB8AC3E}">
        <p14:creationId xmlns:p14="http://schemas.microsoft.com/office/powerpoint/2010/main" val="3597069186"/>
      </p:ext>
    </p:extLst>
  </p:cSld>
  <p:clrMapOvr>
    <a:overrideClrMapping bg1="lt1" tx1="dk1" bg2="lt2" tx2="dk2" accent1="accent1" accent2="accent2" accent3="accent3" accent4="accent4" accent5="accent5" accent6="accent6" hlink="hlink" folHlink="folHlink"/>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5099D0-E980-4E08-A2F8-6ECEE76DAA6C}"/>
              </a:ext>
            </a:extLst>
          </p:cNvPr>
          <p:cNvSpPr>
            <a:spLocks noGrp="1"/>
          </p:cNvSpPr>
          <p:nvPr>
            <p:ph type="title"/>
          </p:nvPr>
        </p:nvSpPr>
        <p:spPr/>
        <p:txBody>
          <a:bodyPr/>
          <a:lstStyle/>
          <a:p>
            <a:r>
              <a:rPr lang="en-US" sz="2400" dirty="0"/>
              <a:t>Deep Space Crew Displays - KPPs Display Performance</a:t>
            </a:r>
          </a:p>
        </p:txBody>
      </p:sp>
      <p:sp>
        <p:nvSpPr>
          <p:cNvPr id="5" name="Content Placeholder 4">
            <a:extLst>
              <a:ext uri="{FF2B5EF4-FFF2-40B4-BE49-F238E27FC236}">
                <a16:creationId xmlns:a16="http://schemas.microsoft.com/office/drawing/2014/main" id="{A8FBB551-F78C-4C92-9652-65EFA4ABA209}"/>
              </a:ext>
            </a:extLst>
          </p:cNvPr>
          <p:cNvSpPr>
            <a:spLocks noGrp="1"/>
          </p:cNvSpPr>
          <p:nvPr>
            <p:ph idx="1"/>
          </p:nvPr>
        </p:nvSpPr>
        <p:spPr>
          <a:xfrm>
            <a:off x="609600" y="1003303"/>
            <a:ext cx="5117877" cy="5675793"/>
          </a:xfrm>
        </p:spPr>
        <p:txBody>
          <a:bodyPr>
            <a:normAutofit fontScale="92500" lnSpcReduction="20000"/>
          </a:bodyPr>
          <a:lstStyle/>
          <a:p>
            <a:r>
              <a:rPr lang="en-US" dirty="0"/>
              <a:t>NASA-STD-3001, Volume 2, </a:t>
            </a:r>
            <a:r>
              <a:rPr lang="en-US" dirty="0" err="1"/>
              <a:t>RevisionD</a:t>
            </a:r>
            <a:r>
              <a:rPr lang="en-US" dirty="0"/>
              <a:t>, Human Factors, Habitability, and Environmental Health,  specifies visual display parameters for spacecraft displays (right).</a:t>
            </a:r>
          </a:p>
          <a:p>
            <a:r>
              <a:rPr lang="en-US" dirty="0"/>
              <a:t>Display performance requirements vary by how the display is used. Table 10.4-2 represents performance goals for display technologies that may be considered for infusion.</a:t>
            </a:r>
          </a:p>
          <a:p>
            <a:r>
              <a:rPr lang="en-US" dirty="0"/>
              <a:t>NASA display standards do not encompass unique display form factors such as augmented reality, virtual reality, and projector-based displays. NASA STD-3001, and M2M GUI Standards (50040) are two relevant documents for displays. There are international display standards that are widely accepted by all projector, TV, and display companies which may be more applicable for unique form factors.</a:t>
            </a:r>
          </a:p>
        </p:txBody>
      </p:sp>
      <p:graphicFrame>
        <p:nvGraphicFramePr>
          <p:cNvPr id="6" name="Table 5">
            <a:extLst>
              <a:ext uri="{FF2B5EF4-FFF2-40B4-BE49-F238E27FC236}">
                <a16:creationId xmlns:a16="http://schemas.microsoft.com/office/drawing/2014/main" id="{65E08CF5-3F16-46C8-AB82-2C4EDDA51090}"/>
              </a:ext>
            </a:extLst>
          </p:cNvPr>
          <p:cNvGraphicFramePr>
            <a:graphicFrameLocks noGrp="1"/>
          </p:cNvGraphicFramePr>
          <p:nvPr>
            <p:extLst>
              <p:ext uri="{D42A27DB-BD31-4B8C-83A1-F6EECF244321}">
                <p14:modId xmlns:p14="http://schemas.microsoft.com/office/powerpoint/2010/main" val="2882989643"/>
              </p:ext>
            </p:extLst>
          </p:nvPr>
        </p:nvGraphicFramePr>
        <p:xfrm>
          <a:off x="5834269" y="1161527"/>
          <a:ext cx="6250939" cy="4877435"/>
        </p:xfrm>
        <a:graphic>
          <a:graphicData uri="http://schemas.openxmlformats.org/drawingml/2006/table">
            <a:tbl>
              <a:tblPr firstRow="1" firstCol="1" bandRow="1">
                <a:tableStyleId>{5C22544A-7EE6-4342-B048-85BDC9FD1C3A}</a:tableStyleId>
              </a:tblPr>
              <a:tblGrid>
                <a:gridCol w="1347185">
                  <a:extLst>
                    <a:ext uri="{9D8B030D-6E8A-4147-A177-3AD203B41FA5}">
                      <a16:colId xmlns:a16="http://schemas.microsoft.com/office/drawing/2014/main" val="3483519482"/>
                    </a:ext>
                  </a:extLst>
                </a:gridCol>
                <a:gridCol w="916086">
                  <a:extLst>
                    <a:ext uri="{9D8B030D-6E8A-4147-A177-3AD203B41FA5}">
                      <a16:colId xmlns:a16="http://schemas.microsoft.com/office/drawing/2014/main" val="3035954674"/>
                    </a:ext>
                  </a:extLst>
                </a:gridCol>
                <a:gridCol w="1077748">
                  <a:extLst>
                    <a:ext uri="{9D8B030D-6E8A-4147-A177-3AD203B41FA5}">
                      <a16:colId xmlns:a16="http://schemas.microsoft.com/office/drawing/2014/main" val="2478428253"/>
                    </a:ext>
                  </a:extLst>
                </a:gridCol>
                <a:gridCol w="1454960">
                  <a:extLst>
                    <a:ext uri="{9D8B030D-6E8A-4147-A177-3AD203B41FA5}">
                      <a16:colId xmlns:a16="http://schemas.microsoft.com/office/drawing/2014/main" val="567427646"/>
                    </a:ext>
                  </a:extLst>
                </a:gridCol>
                <a:gridCol w="1454960">
                  <a:extLst>
                    <a:ext uri="{9D8B030D-6E8A-4147-A177-3AD203B41FA5}">
                      <a16:colId xmlns:a16="http://schemas.microsoft.com/office/drawing/2014/main" val="2091075411"/>
                    </a:ext>
                  </a:extLst>
                </a:gridCol>
              </a:tblGrid>
              <a:tr h="147955">
                <a:tc>
                  <a:txBody>
                    <a:bodyPr/>
                    <a:lstStyle/>
                    <a:p>
                      <a:pPr marL="0" marR="0" algn="ctr">
                        <a:spcBef>
                          <a:spcPts val="0"/>
                        </a:spcBef>
                        <a:spcAft>
                          <a:spcPts val="0"/>
                        </a:spcAft>
                      </a:pPr>
                      <a:r>
                        <a:rPr lang="en-US" sz="1100">
                          <a:effectLst/>
                        </a:rPr>
                        <a:t>Metric</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Minimum</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Maximum</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Context</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Notes</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4097275125"/>
                  </a:ext>
                </a:extLst>
              </a:tr>
              <a:tr h="0">
                <a:tc>
                  <a:txBody>
                    <a:bodyPr/>
                    <a:lstStyle/>
                    <a:p>
                      <a:pPr marL="0" marR="0">
                        <a:spcBef>
                          <a:spcPts val="0"/>
                        </a:spcBef>
                        <a:spcAft>
                          <a:spcPts val="0"/>
                        </a:spcAft>
                      </a:pPr>
                      <a:r>
                        <a:rPr lang="en-US" sz="1000">
                          <a:effectLst/>
                        </a:rPr>
                        <a:t>Peak white luminance</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&gt;100 cd/m</a:t>
                      </a:r>
                      <a:r>
                        <a:rPr lang="en-US" sz="1000" baseline="30000">
                          <a:effectLst/>
                        </a:rPr>
                        <a:t>2</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Emissive displays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400 cd/m</a:t>
                      </a:r>
                      <a:r>
                        <a:rPr lang="en-US" sz="1000" baseline="30000">
                          <a:effectLst/>
                        </a:rPr>
                        <a:t>2 </a:t>
                      </a:r>
                      <a:r>
                        <a:rPr lang="en-US" sz="1000">
                          <a:effectLst/>
                        </a:rPr>
                        <a:t>or higher preferred</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404548005"/>
                  </a:ext>
                </a:extLst>
              </a:tr>
              <a:tr h="0">
                <a:tc>
                  <a:txBody>
                    <a:bodyPr/>
                    <a:lstStyle/>
                    <a:p>
                      <a:pPr marL="0" marR="0">
                        <a:spcBef>
                          <a:spcPts val="0"/>
                        </a:spcBef>
                        <a:spcAft>
                          <a:spcPts val="0"/>
                        </a:spcAft>
                      </a:pPr>
                      <a:r>
                        <a:rPr lang="en-US" sz="1000" dirty="0">
                          <a:effectLst/>
                        </a:rPr>
                        <a:t>Ambient contrast ratio</a:t>
                      </a:r>
                      <a:endParaRPr lang="en-US" sz="1100" dirty="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100:1</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 </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1000:1 or higher</a:t>
                      </a:r>
                      <a:endParaRPr lang="en-US" sz="1100">
                        <a:effectLst/>
                      </a:endParaRPr>
                    </a:p>
                    <a:p>
                      <a:pPr marL="0" marR="0">
                        <a:spcBef>
                          <a:spcPts val="0"/>
                        </a:spcBef>
                        <a:spcAft>
                          <a:spcPts val="0"/>
                        </a:spcAft>
                      </a:pPr>
                      <a:r>
                        <a:rPr lang="en-US" sz="1000">
                          <a:effectLst/>
                        </a:rPr>
                        <a:t>preferred</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2411129429"/>
                  </a:ext>
                </a:extLst>
              </a:tr>
              <a:tr h="0">
                <a:tc>
                  <a:txBody>
                    <a:bodyPr/>
                    <a:lstStyle/>
                    <a:p>
                      <a:pPr marL="0" marR="0">
                        <a:spcBef>
                          <a:spcPts val="0"/>
                        </a:spcBef>
                        <a:spcAft>
                          <a:spcPts val="0"/>
                        </a:spcAft>
                      </a:pPr>
                      <a:r>
                        <a:rPr lang="en-US" sz="1000">
                          <a:effectLst/>
                        </a:rPr>
                        <a:t>Color gamut area</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0.17</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Color displays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Fraction of CIE 1976 u’v’ chromaticity space</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761294863"/>
                  </a:ext>
                </a:extLst>
              </a:tr>
              <a:tr h="0">
                <a:tc>
                  <a:txBody>
                    <a:bodyPr/>
                    <a:lstStyle/>
                    <a:p>
                      <a:pPr marL="0" marR="0">
                        <a:spcBef>
                          <a:spcPts val="0"/>
                        </a:spcBef>
                        <a:spcAft>
                          <a:spcPts val="0"/>
                        </a:spcAft>
                      </a:pPr>
                      <a:r>
                        <a:rPr lang="en-US" sz="1000" dirty="0">
                          <a:effectLst/>
                        </a:rPr>
                        <a:t>Viewing angle</a:t>
                      </a:r>
                      <a:endParaRPr lang="en-US" sz="1100" dirty="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-/+45 deg</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as defined by task analysis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 </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Four-point viewing angle (left, right, up, down), contrast and color gamut criteria met</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2809297629"/>
                  </a:ext>
                </a:extLst>
              </a:tr>
              <a:tr h="0">
                <a:tc>
                  <a:txBody>
                    <a:bodyPr/>
                    <a:lstStyle/>
                    <a:p>
                      <a:pPr marL="0" marR="0">
                        <a:spcBef>
                          <a:spcPts val="0"/>
                        </a:spcBef>
                        <a:spcAft>
                          <a:spcPts val="0"/>
                        </a:spcAft>
                      </a:pPr>
                      <a:r>
                        <a:rPr lang="en-US" sz="1000">
                          <a:effectLst/>
                        </a:rPr>
                        <a:t>Spatial resolution</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32 pixels/deg</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Image and video displays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64 pixels/deg or higher preferred</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2944856384"/>
                  </a:ext>
                </a:extLst>
              </a:tr>
              <a:tr h="205105">
                <a:tc>
                  <a:txBody>
                    <a:bodyPr/>
                    <a:lstStyle/>
                    <a:p>
                      <a:pPr marL="0" marR="0">
                        <a:spcBef>
                          <a:spcPts val="0"/>
                        </a:spcBef>
                        <a:spcAft>
                          <a:spcPts val="0"/>
                        </a:spcAft>
                      </a:pPr>
                      <a:r>
                        <a:rPr lang="en-US" sz="1000" dirty="0">
                          <a:effectLst/>
                        </a:rPr>
                        <a:t>Frame rate</a:t>
                      </a:r>
                      <a:endParaRPr lang="en-US" sz="1100" dirty="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dirty="0">
                          <a:effectLst/>
                        </a:rPr>
                        <a:t>60 Hz</a:t>
                      </a:r>
                      <a:endParaRPr lang="en-US" sz="1100" dirty="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Video displays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dirty="0">
                          <a:effectLst/>
                        </a:rPr>
                        <a:t>60Hz is an absolute minimum to avoid flicker, but 90Hz should be the minimum for any display used for active control</a:t>
                      </a:r>
                      <a:endParaRPr lang="en-US"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770627140"/>
                  </a:ext>
                </a:extLst>
              </a:tr>
              <a:tr h="0">
                <a:tc>
                  <a:txBody>
                    <a:bodyPr/>
                    <a:lstStyle/>
                    <a:p>
                      <a:pPr marL="0" marR="0">
                        <a:spcBef>
                          <a:spcPts val="0"/>
                        </a:spcBef>
                        <a:spcAft>
                          <a:spcPts val="0"/>
                        </a:spcAft>
                      </a:pPr>
                      <a:r>
                        <a:rPr lang="en-US" sz="1000">
                          <a:effectLst/>
                        </a:rPr>
                        <a:t>Moving edge blur</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15 ms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 </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Using metric GET (preferable) or BET; use average of five equal lightness levels, including white and black</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59119402"/>
                  </a:ext>
                </a:extLst>
              </a:tr>
              <a:tr h="0">
                <a:tc rowSpan="2">
                  <a:txBody>
                    <a:bodyPr/>
                    <a:lstStyle/>
                    <a:p>
                      <a:pPr marL="0" marR="0">
                        <a:spcBef>
                          <a:spcPts val="0"/>
                        </a:spcBef>
                        <a:spcAft>
                          <a:spcPts val="0"/>
                        </a:spcAft>
                      </a:pPr>
                      <a:r>
                        <a:rPr lang="en-US" sz="1000">
                          <a:effectLst/>
                        </a:rPr>
                        <a:t>Number of colors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2</a:t>
                      </a:r>
                      <a:r>
                        <a:rPr lang="en-US" sz="1000" baseline="30000">
                          <a:effectLst/>
                        </a:rPr>
                        <a:t>24</a:t>
                      </a:r>
                      <a:endParaRPr lang="en-US" sz="1100">
                        <a:effectLst/>
                      </a:endParaRPr>
                    </a:p>
                    <a:p>
                      <a:pPr marL="0" marR="0" algn="ctr">
                        <a:spcBef>
                          <a:spcPts val="0"/>
                        </a:spcBef>
                        <a:spcAft>
                          <a:spcPts val="0"/>
                        </a:spcAft>
                      </a:pPr>
                      <a:r>
                        <a:rPr lang="en-US" sz="1000">
                          <a:effectLst/>
                        </a:rPr>
                        <a:t>(1,627,716)</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Image and video displays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 </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432707368"/>
                  </a:ext>
                </a:extLst>
              </a:tr>
              <a:tr h="0">
                <a:tc vMerge="1">
                  <a:txBody>
                    <a:bodyPr/>
                    <a:lstStyle/>
                    <a:p>
                      <a:endParaRPr lang="en-US"/>
                    </a:p>
                  </a:txBody>
                  <a:tcPr/>
                </a:tc>
                <a:tc>
                  <a:txBody>
                    <a:bodyPr/>
                    <a:lstStyle/>
                    <a:p>
                      <a:pPr marL="0" marR="0" algn="ctr">
                        <a:spcBef>
                          <a:spcPts val="0"/>
                        </a:spcBef>
                        <a:spcAft>
                          <a:spcPts val="0"/>
                        </a:spcAft>
                      </a:pPr>
                      <a:r>
                        <a:rPr lang="en-US" sz="1000">
                          <a:effectLst/>
                        </a:rPr>
                        <a:t>2</a:t>
                      </a:r>
                      <a:r>
                        <a:rPr lang="en-US" sz="1000" baseline="30000">
                          <a:effectLst/>
                        </a:rPr>
                        <a:t>12</a:t>
                      </a:r>
                      <a:endParaRPr lang="en-US" sz="1100">
                        <a:effectLst/>
                      </a:endParaRPr>
                    </a:p>
                    <a:p>
                      <a:pPr marL="0" marR="0" algn="ctr">
                        <a:spcBef>
                          <a:spcPts val="0"/>
                        </a:spcBef>
                        <a:spcAft>
                          <a:spcPts val="0"/>
                        </a:spcAft>
                      </a:pPr>
                      <a:r>
                        <a:rPr lang="en-US" sz="1000">
                          <a:effectLst/>
                        </a:rPr>
                        <a:t>(4,096)</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Text and graphics displays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dirty="0">
                          <a:effectLst/>
                        </a:rPr>
                        <a:t> </a:t>
                      </a:r>
                      <a:endParaRPr lang="en-US"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2169637763"/>
                  </a:ext>
                </a:extLst>
              </a:tr>
              <a:tr h="325120">
                <a:tc>
                  <a:txBody>
                    <a:bodyPr/>
                    <a:lstStyle/>
                    <a:p>
                      <a:pPr marL="0" marR="0">
                        <a:spcBef>
                          <a:spcPts val="0"/>
                        </a:spcBef>
                        <a:spcAft>
                          <a:spcPts val="0"/>
                        </a:spcAft>
                      </a:pPr>
                      <a:r>
                        <a:rPr lang="en-US" sz="1000">
                          <a:effectLst/>
                        </a:rPr>
                        <a:t>Number of gray levels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2</a:t>
                      </a:r>
                      <a:r>
                        <a:rPr lang="en-US" sz="1000" baseline="30000">
                          <a:effectLst/>
                        </a:rPr>
                        <a:t>8</a:t>
                      </a:r>
                      <a:endParaRPr lang="en-US" sz="1100">
                        <a:effectLst/>
                      </a:endParaRPr>
                    </a:p>
                    <a:p>
                      <a:pPr marL="0" marR="0" algn="ctr">
                        <a:spcBef>
                          <a:spcPts val="0"/>
                        </a:spcBef>
                        <a:spcAft>
                          <a:spcPts val="0"/>
                        </a:spcAft>
                      </a:pPr>
                      <a:r>
                        <a:rPr lang="en-US" sz="1000">
                          <a:effectLst/>
                        </a:rPr>
                        <a:t>(256)</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000">
                          <a:effectLst/>
                        </a:rPr>
                        <a:t>--</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B/W image and video displays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000">
                          <a:effectLst/>
                        </a:rPr>
                        <a:t> </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2267696355"/>
                  </a:ext>
                </a:extLst>
              </a:tr>
              <a:tr h="422275">
                <a:tc gridSpan="5">
                  <a:txBody>
                    <a:bodyPr/>
                    <a:lstStyle/>
                    <a:p>
                      <a:pPr marL="0" marR="0">
                        <a:spcBef>
                          <a:spcPts val="0"/>
                        </a:spcBef>
                        <a:spcAft>
                          <a:spcPts val="0"/>
                        </a:spcAft>
                      </a:pPr>
                      <a:r>
                        <a:rPr lang="en-US" sz="900" b="0" dirty="0">
                          <a:effectLst/>
                        </a:rPr>
                        <a:t>Except where noted, metrics are as defined as in International Committee on Display Metrology (ICDM), Display Measurement Standard (DMS 1.0), or Video Electronics Standards Association (VESA) Flat Panel Display Measurements (FPDM 2.0). Further details on metrics may be found in chapter 10, Crew Interfaces, of the HIDH.</a:t>
                      </a:r>
                      <a:endParaRPr lang="en-US" sz="1100" b="0" dirty="0">
                        <a:effectLst/>
                        <a:latin typeface="Calibri" panose="020F0502020204030204" pitchFamily="34" charset="0"/>
                        <a:ea typeface="Calibri" panose="020F0502020204030204" pitchFamily="34"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0989697"/>
                  </a:ext>
                </a:extLst>
              </a:tr>
            </a:tbl>
          </a:graphicData>
        </a:graphic>
      </p:graphicFrame>
      <p:sp>
        <p:nvSpPr>
          <p:cNvPr id="9" name="TextBox 8">
            <a:extLst>
              <a:ext uri="{FF2B5EF4-FFF2-40B4-BE49-F238E27FC236}">
                <a16:creationId xmlns:a16="http://schemas.microsoft.com/office/drawing/2014/main" id="{00BB7DA1-6158-4A71-9879-F26221C50316}"/>
              </a:ext>
            </a:extLst>
          </p:cNvPr>
          <p:cNvSpPr txBox="1"/>
          <p:nvPr/>
        </p:nvSpPr>
        <p:spPr>
          <a:xfrm>
            <a:off x="5941061" y="6051583"/>
            <a:ext cx="6250939" cy="52322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400" dirty="0" bmk="_Toc490210189">
                <a:solidFill>
                  <a:schemeClr val="bg1"/>
                </a:solidFill>
                <a:latin typeface="Arial"/>
                <a:ea typeface="ヒラギノ角ゴ Pro W3" charset="-128"/>
                <a:cs typeface="Arial"/>
              </a:rPr>
              <a:t>T</a:t>
            </a:r>
            <a:r>
              <a:rPr lang="en-US" altLang="en-US" sz="1400" dirty="0" bmk="">
                <a:solidFill>
                  <a:schemeClr val="bg1"/>
                </a:solidFill>
                <a:latin typeface="Arial"/>
                <a:ea typeface="ヒラギノ角ゴ Pro W3" charset="-128"/>
                <a:cs typeface="Arial"/>
              </a:rPr>
              <a:t>able 10.4-2 Visual Display Parameters</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400" dirty="0" bmk="">
                <a:solidFill>
                  <a:schemeClr val="bg1"/>
                </a:solidFill>
                <a:latin typeface="Arial"/>
                <a:ea typeface="ヒラギノ角ゴ Pro W3" charset="-128"/>
                <a:cs typeface="Arial"/>
              </a:rPr>
              <a:t>From NASA-STD-3001 Vol 2 Rev D</a:t>
            </a:r>
            <a:endParaRPr lang="en-US" altLang="en-US" sz="1400" dirty="0">
              <a:solidFill>
                <a:schemeClr val="bg1"/>
              </a:solidFill>
              <a:latin typeface="Arial"/>
              <a:ea typeface="ヒラギノ角ゴ Pro W3" charset="-128"/>
              <a:cs typeface="Arial"/>
            </a:endParaRPr>
          </a:p>
        </p:txBody>
      </p:sp>
    </p:spTree>
    <p:extLst>
      <p:ext uri="{BB962C8B-B14F-4D97-AF65-F5344CB8AC3E}">
        <p14:creationId xmlns:p14="http://schemas.microsoft.com/office/powerpoint/2010/main" val="3822037978"/>
      </p:ext>
    </p:extLst>
  </p:cSld>
  <p:clrMapOvr>
    <a:masterClrMapping/>
  </p:clrMapOvr>
  <p:transition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D914F-136F-4E2D-B21E-0B94B2B0883D}"/>
              </a:ext>
            </a:extLst>
          </p:cNvPr>
          <p:cNvSpPr>
            <a:spLocks noGrp="1"/>
          </p:cNvSpPr>
          <p:nvPr>
            <p:ph type="title"/>
          </p:nvPr>
        </p:nvSpPr>
        <p:spPr>
          <a:xfrm>
            <a:off x="823929" y="164511"/>
            <a:ext cx="9601387" cy="742950"/>
          </a:xfrm>
        </p:spPr>
        <p:txBody>
          <a:bodyPr/>
          <a:lstStyle/>
          <a:p>
            <a:r>
              <a:rPr lang="en-US" sz="2400" dirty="0"/>
              <a:t>Deep Space Crew Displays - FOM Radiation Tolerance</a:t>
            </a:r>
          </a:p>
        </p:txBody>
      </p:sp>
      <p:sp>
        <p:nvSpPr>
          <p:cNvPr id="6" name="Content Placeholder 5">
            <a:extLst>
              <a:ext uri="{FF2B5EF4-FFF2-40B4-BE49-F238E27FC236}">
                <a16:creationId xmlns:a16="http://schemas.microsoft.com/office/drawing/2014/main" id="{60644C26-871D-401B-999B-C55ADE3BEFDE}"/>
              </a:ext>
            </a:extLst>
          </p:cNvPr>
          <p:cNvSpPr>
            <a:spLocks noGrp="1"/>
          </p:cNvSpPr>
          <p:nvPr>
            <p:ph idx="1"/>
          </p:nvPr>
        </p:nvSpPr>
        <p:spPr>
          <a:xfrm>
            <a:off x="178777" y="1012095"/>
            <a:ext cx="6724379" cy="5659637"/>
          </a:xfrm>
        </p:spPr>
        <p:txBody>
          <a:bodyPr>
            <a:normAutofit fontScale="85000" lnSpcReduction="20000"/>
          </a:bodyPr>
          <a:lstStyle/>
          <a:p>
            <a:r>
              <a:rPr lang="en-US" dirty="0">
                <a:latin typeface="Arial" panose="020B0604020202020204" pitchFamily="34" charset="0"/>
                <a:cs typeface="Arial" panose="020B0604020202020204" pitchFamily="34" charset="0"/>
              </a:rPr>
              <a:t>Radiation tolerance is the driving FOM for this gap, with an overall goal to maximize display reliability</a:t>
            </a:r>
          </a:p>
          <a:p>
            <a:pPr marL="403225" lvl="1" indent="-225425"/>
            <a:r>
              <a:rPr lang="en-US" dirty="0">
                <a:latin typeface="Arial" panose="020B0604020202020204" pitchFamily="34" charset="0"/>
                <a:cs typeface="Arial" panose="020B0604020202020204" pitchFamily="34" charset="0"/>
              </a:rPr>
              <a:t>Displays are composed of the pixel or projector technologies, driver circuitry, rendering pipeline, and computing/networking controllers</a:t>
            </a:r>
          </a:p>
          <a:p>
            <a:pPr marL="403225" lvl="1" indent="-225425"/>
            <a:r>
              <a:rPr lang="en-US" dirty="0">
                <a:latin typeface="Arial" panose="020B0604020202020204" pitchFamily="34" charset="0"/>
                <a:cs typeface="Arial" panose="020B0604020202020204" pitchFamily="34" charset="0"/>
              </a:rPr>
              <a:t>Reliability requirements vary by use case, function, and the overall spacecraft displays and controls architecture. Radiation tolerance requirements vary by mission environment and duration.</a:t>
            </a:r>
          </a:p>
          <a:p>
            <a:pPr marL="403225" lvl="1" indent="-225425"/>
            <a:r>
              <a:rPr lang="en-US" dirty="0">
                <a:latin typeface="Arial" panose="020B0604020202020204" pitchFamily="34" charset="0"/>
                <a:cs typeface="Arial" panose="020B0604020202020204" pitchFamily="34" charset="0"/>
              </a:rPr>
              <a:t>This gap targets displays used by crew to perform safety-critical tasks with short time-to-effect hazards in the Lunar vicinity or Lunar surface</a:t>
            </a:r>
          </a:p>
          <a:p>
            <a:pPr marL="0" indent="0">
              <a:buNone/>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RT Design Goal 1: Destructive Single Event Effects (SEEs) Immunity</a:t>
            </a:r>
          </a:p>
          <a:p>
            <a:pPr lvl="1"/>
            <a:r>
              <a:rPr lang="en-US" dirty="0">
                <a:latin typeface="Arial" panose="020B0604020202020204" pitchFamily="34" charset="0"/>
                <a:cs typeface="Arial" panose="020B0604020202020204" pitchFamily="34" charset="0"/>
              </a:rPr>
              <a:t>Up to Linear Energy Transfer (LET) of 60 MeV-cm2/mg</a:t>
            </a:r>
          </a:p>
          <a:p>
            <a:pPr lvl="1"/>
            <a:r>
              <a:rPr lang="en-US" dirty="0">
                <a:latin typeface="Arial" panose="020B0604020202020204" pitchFamily="34" charset="0"/>
                <a:cs typeface="Arial" panose="020B0604020202020204" pitchFamily="34" charset="0"/>
              </a:rPr>
              <a:t>SEE characterization of performance, failure modes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RT Design Goal 2: Non-destructive SEE Immunity</a:t>
            </a:r>
          </a:p>
          <a:p>
            <a:pPr lvl="1"/>
            <a:r>
              <a:rPr lang="en-US" dirty="0">
                <a:latin typeface="Arial" panose="020B0604020202020204" pitchFamily="34" charset="0"/>
                <a:cs typeface="Arial" panose="020B0604020202020204" pitchFamily="34" charset="0"/>
              </a:rPr>
              <a:t>Minimize probability of down time</a:t>
            </a:r>
          </a:p>
          <a:p>
            <a:pPr lvl="1"/>
            <a:r>
              <a:rPr lang="en-US" dirty="0">
                <a:latin typeface="Arial" panose="020B0604020202020204" pitchFamily="34" charset="0"/>
                <a:cs typeface="Arial" panose="020B0604020202020204" pitchFamily="34" charset="0"/>
              </a:rPr>
              <a:t>Minimize duration of down time</a:t>
            </a:r>
          </a:p>
          <a:p>
            <a:pPr marL="0" indent="0">
              <a:buNone/>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RT Design Goal 3: Total Ionizing Dose (TID) Tolerance</a:t>
            </a:r>
          </a:p>
          <a:p>
            <a:pPr lvl="1"/>
            <a:r>
              <a:rPr lang="en-US" dirty="0">
                <a:latin typeface="Arial" panose="020B0604020202020204" pitchFamily="34" charset="0"/>
                <a:cs typeface="Arial" panose="020B0604020202020204" pitchFamily="34" charset="0"/>
              </a:rPr>
              <a:t>100Krads(Si), TNID and ELDRs considered</a:t>
            </a:r>
          </a:p>
          <a:p>
            <a:pPr lvl="1"/>
            <a:r>
              <a:rPr lang="en-US" dirty="0">
                <a:latin typeface="Arial" panose="020B0604020202020204" pitchFamily="34" charset="0"/>
                <a:cs typeface="Arial" panose="020B0604020202020204" pitchFamily="34" charset="0"/>
              </a:rPr>
              <a:t>TID characterization of performance, failure modes</a:t>
            </a:r>
          </a:p>
          <a:p>
            <a:pPr lvl="1"/>
            <a:endParaRPr lang="en-US" dirty="0">
              <a:latin typeface="Arial" panose="020B0604020202020204" pitchFamily="34" charset="0"/>
              <a:cs typeface="Arial" panose="020B0604020202020204" pitchFamily="34" charset="0"/>
            </a:endParaRPr>
          </a:p>
        </p:txBody>
      </p:sp>
      <p:graphicFrame>
        <p:nvGraphicFramePr>
          <p:cNvPr id="3" name="Table 3">
            <a:extLst>
              <a:ext uri="{FF2B5EF4-FFF2-40B4-BE49-F238E27FC236}">
                <a16:creationId xmlns:a16="http://schemas.microsoft.com/office/drawing/2014/main" id="{D1D440C7-CCF1-4DEA-9A16-49B65845AB95}"/>
              </a:ext>
            </a:extLst>
          </p:cNvPr>
          <p:cNvGraphicFramePr>
            <a:graphicFrameLocks noGrp="1"/>
          </p:cNvGraphicFramePr>
          <p:nvPr>
            <p:extLst>
              <p:ext uri="{D42A27DB-BD31-4B8C-83A1-F6EECF244321}">
                <p14:modId xmlns:p14="http://schemas.microsoft.com/office/powerpoint/2010/main" val="2666761576"/>
              </p:ext>
            </p:extLst>
          </p:nvPr>
        </p:nvGraphicFramePr>
        <p:xfrm>
          <a:off x="6915664" y="1982633"/>
          <a:ext cx="5097559" cy="3901440"/>
        </p:xfrm>
        <a:graphic>
          <a:graphicData uri="http://schemas.openxmlformats.org/drawingml/2006/table">
            <a:tbl>
              <a:tblPr firstRow="1" bandRow="1">
                <a:tableStyleId>{5C22544A-7EE6-4342-B048-85BDC9FD1C3A}</a:tableStyleId>
              </a:tblPr>
              <a:tblGrid>
                <a:gridCol w="3732016">
                  <a:extLst>
                    <a:ext uri="{9D8B030D-6E8A-4147-A177-3AD203B41FA5}">
                      <a16:colId xmlns:a16="http://schemas.microsoft.com/office/drawing/2014/main" val="1818417568"/>
                    </a:ext>
                  </a:extLst>
                </a:gridCol>
                <a:gridCol w="1365543">
                  <a:extLst>
                    <a:ext uri="{9D8B030D-6E8A-4147-A177-3AD203B41FA5}">
                      <a16:colId xmlns:a16="http://schemas.microsoft.com/office/drawing/2014/main" val="4100409014"/>
                    </a:ext>
                  </a:extLst>
                </a:gridCol>
              </a:tblGrid>
              <a:tr h="522714">
                <a:tc>
                  <a:txBody>
                    <a:bodyPr/>
                    <a:lstStyle/>
                    <a:p>
                      <a:pPr algn="l"/>
                      <a:r>
                        <a:rPr lang="en-US" sz="1600" dirty="0">
                          <a:solidFill>
                            <a:schemeClr val="bg1"/>
                          </a:solidFill>
                        </a:rPr>
                        <a:t>Notional </a:t>
                      </a:r>
                      <a:r>
                        <a:rPr lang="en-US" sz="1600" dirty="0"/>
                        <a:t>Lunar Mission Description</a:t>
                      </a:r>
                    </a:p>
                    <a:p>
                      <a:pPr algn="l"/>
                      <a:r>
                        <a:rPr lang="en-US" sz="1400" b="0" i="1" dirty="0">
                          <a:solidFill>
                            <a:schemeClr val="bg1"/>
                          </a:solidFill>
                        </a:rPr>
                        <a:t>Displays are operated only during crewed periods</a:t>
                      </a:r>
                    </a:p>
                  </a:txBody>
                  <a:tcPr/>
                </a:tc>
                <a:tc>
                  <a:txBody>
                    <a:bodyPr/>
                    <a:lstStyle/>
                    <a:p>
                      <a:r>
                        <a:rPr lang="en-US" sz="1600" dirty="0"/>
                        <a:t>Example Spacecraft</a:t>
                      </a:r>
                    </a:p>
                  </a:txBody>
                  <a:tcPr/>
                </a:tc>
                <a:extLst>
                  <a:ext uri="{0D108BD9-81ED-4DB2-BD59-A6C34878D82A}">
                    <a16:rowId xmlns:a16="http://schemas.microsoft.com/office/drawing/2014/main" val="3137040755"/>
                  </a:ext>
                </a:extLst>
              </a:tr>
              <a:tr h="347962">
                <a:tc>
                  <a:txBody>
                    <a:bodyPr/>
                    <a:lstStyle/>
                    <a:p>
                      <a:r>
                        <a:rPr lang="en-US" sz="1600" dirty="0">
                          <a:solidFill>
                            <a:schemeClr val="tx1"/>
                          </a:solidFill>
                        </a:rPr>
                        <a:t>30 days in Lunar orbit</a:t>
                      </a:r>
                    </a:p>
                    <a:p>
                      <a:r>
                        <a:rPr lang="en-US" sz="1600" i="1" dirty="0">
                          <a:solidFill>
                            <a:schemeClr val="tx1"/>
                          </a:solidFill>
                        </a:rPr>
                        <a:t>Crewed for full mission</a:t>
                      </a:r>
                    </a:p>
                  </a:txBody>
                  <a:tcPr/>
                </a:tc>
                <a:tc>
                  <a:txBody>
                    <a:bodyPr/>
                    <a:lstStyle/>
                    <a:p>
                      <a:r>
                        <a:rPr lang="en-US" sz="1600" dirty="0"/>
                        <a:t>Orion</a:t>
                      </a:r>
                    </a:p>
                  </a:txBody>
                  <a:tcPr/>
                </a:tc>
                <a:extLst>
                  <a:ext uri="{0D108BD9-81ED-4DB2-BD59-A6C34878D82A}">
                    <a16:rowId xmlns:a16="http://schemas.microsoft.com/office/drawing/2014/main" val="3755410795"/>
                  </a:ext>
                </a:extLst>
              </a:tr>
              <a:tr h="347962">
                <a:tc>
                  <a:txBody>
                    <a:bodyPr/>
                    <a:lstStyle/>
                    <a:p>
                      <a:r>
                        <a:rPr lang="en-US" sz="1600" dirty="0">
                          <a:solidFill>
                            <a:schemeClr val="tx1"/>
                          </a:solidFill>
                        </a:rPr>
                        <a:t>15 years in Lunar orbit</a:t>
                      </a:r>
                    </a:p>
                    <a:p>
                      <a:r>
                        <a:rPr lang="en-US" sz="1600" i="1" dirty="0">
                          <a:solidFill>
                            <a:schemeClr val="tx1"/>
                          </a:solidFill>
                        </a:rPr>
                        <a:t>Crewed for 30 days annually</a:t>
                      </a:r>
                    </a:p>
                  </a:txBody>
                  <a:tcPr/>
                </a:tc>
                <a:tc>
                  <a:txBody>
                    <a:bodyPr/>
                    <a:lstStyle/>
                    <a:p>
                      <a:r>
                        <a:rPr lang="en-US" sz="1600" dirty="0"/>
                        <a:t>Gateway</a:t>
                      </a:r>
                    </a:p>
                  </a:txBody>
                  <a:tcPr/>
                </a:tc>
                <a:extLst>
                  <a:ext uri="{0D108BD9-81ED-4DB2-BD59-A6C34878D82A}">
                    <a16:rowId xmlns:a16="http://schemas.microsoft.com/office/drawing/2014/main" val="137334957"/>
                  </a:ext>
                </a:extLst>
              </a:tr>
              <a:tr h="347962">
                <a:tc>
                  <a:txBody>
                    <a:bodyPr/>
                    <a:lstStyle/>
                    <a:p>
                      <a:r>
                        <a:rPr lang="en-US" sz="1600" dirty="0">
                          <a:solidFill>
                            <a:schemeClr val="tx1"/>
                          </a:solidFill>
                        </a:rPr>
                        <a:t>10 years on Lunar surface</a:t>
                      </a:r>
                    </a:p>
                    <a:p>
                      <a:r>
                        <a:rPr lang="en-US" sz="1600" i="1" dirty="0">
                          <a:solidFill>
                            <a:schemeClr val="tx1"/>
                          </a:solidFill>
                        </a:rPr>
                        <a:t>Crewed for 20 days annually</a:t>
                      </a:r>
                    </a:p>
                  </a:txBody>
                  <a:tcPr/>
                </a:tc>
                <a:tc>
                  <a:txBody>
                    <a:bodyPr/>
                    <a:lstStyle/>
                    <a:p>
                      <a:r>
                        <a:rPr lang="en-US" sz="1600" dirty="0"/>
                        <a:t>Lunar Rover</a:t>
                      </a:r>
                    </a:p>
                  </a:txBody>
                  <a:tcPr/>
                </a:tc>
                <a:extLst>
                  <a:ext uri="{0D108BD9-81ED-4DB2-BD59-A6C34878D82A}">
                    <a16:rowId xmlns:a16="http://schemas.microsoft.com/office/drawing/2014/main" val="3015699609"/>
                  </a:ext>
                </a:extLst>
              </a:tr>
              <a:tr h="347962">
                <a:tc>
                  <a:txBody>
                    <a:bodyPr/>
                    <a:lstStyle/>
                    <a:p>
                      <a:r>
                        <a:rPr lang="en-US" sz="1600" dirty="0">
                          <a:solidFill>
                            <a:schemeClr val="tx1"/>
                          </a:solidFill>
                        </a:rPr>
                        <a:t>10 years in Lunar orbit</a:t>
                      </a:r>
                    </a:p>
                    <a:p>
                      <a:r>
                        <a:rPr lang="en-US" sz="1600" i="1" dirty="0">
                          <a:solidFill>
                            <a:schemeClr val="tx1"/>
                          </a:solidFill>
                        </a:rPr>
                        <a:t>Crewed for 20 days annually, transported to/from Lunar Surface</a:t>
                      </a:r>
                    </a:p>
                  </a:txBody>
                  <a:tcPr/>
                </a:tc>
                <a:tc>
                  <a:txBody>
                    <a:bodyPr/>
                    <a:lstStyle/>
                    <a:p>
                      <a:r>
                        <a:rPr lang="en-US" sz="1600" dirty="0"/>
                        <a:t>Space Suit</a:t>
                      </a:r>
                    </a:p>
                  </a:txBody>
                  <a:tcPr/>
                </a:tc>
                <a:extLst>
                  <a:ext uri="{0D108BD9-81ED-4DB2-BD59-A6C34878D82A}">
                    <a16:rowId xmlns:a16="http://schemas.microsoft.com/office/drawing/2014/main" val="261962092"/>
                  </a:ext>
                </a:extLst>
              </a:tr>
              <a:tr h="347962">
                <a:tc>
                  <a:txBody>
                    <a:bodyPr/>
                    <a:lstStyle/>
                    <a:p>
                      <a:r>
                        <a:rPr lang="en-US" sz="1600" dirty="0">
                          <a:solidFill>
                            <a:schemeClr val="tx1"/>
                          </a:solidFill>
                        </a:rPr>
                        <a:t>3 months in Lunar orbit</a:t>
                      </a:r>
                    </a:p>
                    <a:p>
                      <a:r>
                        <a:rPr lang="en-US" sz="1600" i="1" dirty="0">
                          <a:solidFill>
                            <a:schemeClr val="tx1"/>
                          </a:solidFill>
                        </a:rPr>
                        <a:t>Crewed for 20 days on Lunar surface</a:t>
                      </a:r>
                    </a:p>
                  </a:txBody>
                  <a:tcPr/>
                </a:tc>
                <a:tc>
                  <a:txBody>
                    <a:bodyPr/>
                    <a:lstStyle/>
                    <a:p>
                      <a:r>
                        <a:rPr lang="en-US" sz="1600" dirty="0"/>
                        <a:t>Lunar Lander</a:t>
                      </a:r>
                    </a:p>
                  </a:txBody>
                  <a:tcPr/>
                </a:tc>
                <a:extLst>
                  <a:ext uri="{0D108BD9-81ED-4DB2-BD59-A6C34878D82A}">
                    <a16:rowId xmlns:a16="http://schemas.microsoft.com/office/drawing/2014/main" val="3174088822"/>
                  </a:ext>
                </a:extLst>
              </a:tr>
            </a:tbl>
          </a:graphicData>
        </a:graphic>
      </p:graphicFrame>
      <p:sp>
        <p:nvSpPr>
          <p:cNvPr id="4" name="TextBox 3">
            <a:extLst>
              <a:ext uri="{FF2B5EF4-FFF2-40B4-BE49-F238E27FC236}">
                <a16:creationId xmlns:a16="http://schemas.microsoft.com/office/drawing/2014/main" id="{281B5FE5-A9E8-4D8B-8440-3A96A17E2F40}"/>
              </a:ext>
            </a:extLst>
          </p:cNvPr>
          <p:cNvSpPr txBox="1"/>
          <p:nvPr/>
        </p:nvSpPr>
        <p:spPr>
          <a:xfrm>
            <a:off x="10637822" y="944957"/>
            <a:ext cx="1484044" cy="861774"/>
          </a:xfrm>
          <a:prstGeom prst="rect">
            <a:avLst/>
          </a:prstGeom>
          <a:noFill/>
        </p:spPr>
        <p:txBody>
          <a:bodyPr wrap="square" rtlCol="0">
            <a:spAutoFit/>
          </a:bodyPr>
          <a:lstStyle/>
          <a:p>
            <a:pPr algn="just"/>
            <a:r>
              <a:rPr lang="en-US" sz="1000" b="1" u="sng" dirty="0"/>
              <a:t>Reference: SLS-SPEC-159</a:t>
            </a:r>
          </a:p>
          <a:p>
            <a:r>
              <a:rPr lang="en-US" sz="1000" dirty="0">
                <a:effectLst/>
              </a:rPr>
              <a:t>Cross-Program Design Specification for Natural Environments (DSNE)</a:t>
            </a:r>
            <a:endParaRPr lang="en-US" sz="1000" dirty="0"/>
          </a:p>
          <a:p>
            <a:endParaRPr lang="en-US" sz="1000" dirty="0">
              <a:latin typeface="Arial"/>
              <a:cs typeface="Arial"/>
            </a:endParaRPr>
          </a:p>
        </p:txBody>
      </p:sp>
    </p:spTree>
    <p:extLst>
      <p:ext uri="{BB962C8B-B14F-4D97-AF65-F5344CB8AC3E}">
        <p14:creationId xmlns:p14="http://schemas.microsoft.com/office/powerpoint/2010/main" val="2047448407"/>
      </p:ext>
    </p:extLst>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FE8501-85E3-4215-B62C-ED9E612EDBE1}"/>
              </a:ext>
            </a:extLst>
          </p:cNvPr>
          <p:cNvSpPr>
            <a:spLocks noGrp="1"/>
          </p:cNvSpPr>
          <p:nvPr>
            <p:ph type="title"/>
          </p:nvPr>
        </p:nvSpPr>
        <p:spPr>
          <a:xfrm>
            <a:off x="823929" y="164511"/>
            <a:ext cx="9601387" cy="742950"/>
          </a:xfrm>
        </p:spPr>
        <p:txBody>
          <a:bodyPr/>
          <a:lstStyle/>
          <a:p>
            <a:r>
              <a:rPr lang="en-US" dirty="0"/>
              <a:t>Deep Space Audio Systems - KPP</a:t>
            </a:r>
          </a:p>
        </p:txBody>
      </p:sp>
      <p:sp>
        <p:nvSpPr>
          <p:cNvPr id="5" name="Content Placeholder 4">
            <a:extLst>
              <a:ext uri="{FF2B5EF4-FFF2-40B4-BE49-F238E27FC236}">
                <a16:creationId xmlns:a16="http://schemas.microsoft.com/office/drawing/2014/main" id="{60B8A991-18C0-4401-8732-561B83449C88}"/>
              </a:ext>
            </a:extLst>
          </p:cNvPr>
          <p:cNvSpPr>
            <a:spLocks noGrp="1"/>
          </p:cNvSpPr>
          <p:nvPr>
            <p:ph idx="1"/>
          </p:nvPr>
        </p:nvSpPr>
        <p:spPr/>
        <p:txBody>
          <a:bodyPr>
            <a:normAutofit fontScale="77500" lnSpcReduction="20000"/>
          </a:bodyPr>
          <a:lstStyle/>
          <a:p>
            <a:pPr marL="0" indent="0">
              <a:buNone/>
            </a:pPr>
            <a:r>
              <a:rPr lang="en-US" u="sng" dirty="0"/>
              <a:t>Speech Intelligibility KPP</a:t>
            </a:r>
          </a:p>
          <a:p>
            <a:pPr marL="115888" lvl="1" indent="0">
              <a:buNone/>
            </a:pPr>
            <a:r>
              <a:rPr lang="en-US" dirty="0"/>
              <a:t>Speech intelligibility refers to the ability of a person to correctly identify speech in accordance with a standardized testing method</a:t>
            </a:r>
          </a:p>
          <a:p>
            <a:pPr marL="115888" lvl="1" indent="0">
              <a:buNone/>
            </a:pPr>
            <a:endParaRPr lang="en-US" dirty="0"/>
          </a:p>
          <a:p>
            <a:pPr marL="115888" lvl="1" indent="0">
              <a:buNone/>
            </a:pPr>
            <a:r>
              <a:rPr lang="en-US" dirty="0"/>
              <a:t>NASA-STD-3001 Vol 2 Human Factors, Habitability, and Environmental Health specifies speech intelligibility requirements for audio systems:</a:t>
            </a:r>
          </a:p>
          <a:p>
            <a:pPr marL="511175" lvl="1" indent="0">
              <a:buNone/>
            </a:pPr>
            <a:r>
              <a:rPr lang="en-US" dirty="0"/>
              <a:t>10.5.3.7 Speech Intelligibility: For critical communications, </a:t>
            </a:r>
            <a:r>
              <a:rPr lang="en-US" u="sng" dirty="0"/>
              <a:t>the system shall ensure 90% English word recognition</a:t>
            </a:r>
            <a:r>
              <a:rPr lang="en-US" dirty="0"/>
              <a:t>, using ANSI/ASA S3.2-2009, Method for Measuring the Intelligibility of Speech over Communication Systems.</a:t>
            </a:r>
          </a:p>
          <a:p>
            <a:pPr marL="0" lvl="2" indent="0">
              <a:buNone/>
            </a:pPr>
            <a:endParaRPr lang="en-US" dirty="0"/>
          </a:p>
          <a:p>
            <a:pPr marL="0" indent="0">
              <a:buNone/>
            </a:pPr>
            <a:r>
              <a:rPr lang="en-US" sz="2000" u="sng" dirty="0"/>
              <a:t>Speech Recognition KPP</a:t>
            </a:r>
          </a:p>
          <a:p>
            <a:pPr marL="115888" lvl="1" indent="0">
              <a:buNone/>
            </a:pPr>
            <a:r>
              <a:rPr lang="en-US" dirty="0"/>
              <a:t>Speech recognition accuracy refers to the performance of a hardware and software system in recognizing human spoken words. In Human Spaceflight this may be used for a variety of commanding or speech-to-text applications such as voice transcription when real-time voice is impractical.</a:t>
            </a:r>
          </a:p>
          <a:p>
            <a:pPr marL="115888" lvl="1" indent="0">
              <a:buNone/>
            </a:pPr>
            <a:endParaRPr lang="en-US" dirty="0"/>
          </a:p>
          <a:p>
            <a:pPr marL="115888" lvl="1" indent="0">
              <a:buNone/>
            </a:pPr>
            <a:r>
              <a:rPr lang="en-US" dirty="0"/>
              <a:t>Speech recognition solutions with a performance minimum of 90% accuracy may be considered for infusion in some spaceflight applications. </a:t>
            </a:r>
          </a:p>
          <a:p>
            <a:pPr marL="115888" lvl="1" indent="0">
              <a:buNone/>
            </a:pPr>
            <a:r>
              <a:rPr lang="en-US" dirty="0"/>
              <a:t>Significantly higher accuracy, &gt;99%, would be required for speech recognition to be considered for critical commanding.</a:t>
            </a:r>
          </a:p>
          <a:p>
            <a:pPr marL="115888" lvl="1" indent="0">
              <a:buNone/>
            </a:pPr>
            <a:endParaRPr lang="en-US" dirty="0"/>
          </a:p>
          <a:p>
            <a:pPr marL="115888" lvl="1" indent="0">
              <a:buNone/>
            </a:pPr>
            <a:r>
              <a:rPr lang="en-US" dirty="0"/>
              <a:t>Notes</a:t>
            </a:r>
          </a:p>
          <a:p>
            <a:pPr marL="401638" lvl="1" indent="-285750"/>
            <a:r>
              <a:rPr lang="en-US" dirty="0"/>
              <a:t>There are no industry standard performance metrics or test methods for speech recognition systems. Word error rate may be used to assess speech to text performance but is not suitable for systems that directly execute commands from speech.</a:t>
            </a:r>
          </a:p>
          <a:p>
            <a:pPr marL="401638" lvl="1" indent="-285750"/>
            <a:r>
              <a:rPr lang="en-US" dirty="0"/>
              <a:t>Spacecraft speech recognition engines cannot rely on Earth-based servers due to communication delays. This necessitates a novel “offline” speech recognition architecture that deviates from modern commercial implementations.</a:t>
            </a:r>
          </a:p>
          <a:p>
            <a:pPr marL="401638" lvl="1" indent="-285750"/>
            <a:r>
              <a:rPr lang="en-US" dirty="0"/>
              <a:t>KPP: The above NASA-STD-3001 Speech Intelligibility requirement is an appropriate target, although specific use cases and operational design may ultimately determine a higher or lower accuracy requirement</a:t>
            </a:r>
          </a:p>
          <a:p>
            <a:endParaRPr lang="en-US" dirty="0"/>
          </a:p>
        </p:txBody>
      </p:sp>
    </p:spTree>
    <p:extLst>
      <p:ext uri="{BB962C8B-B14F-4D97-AF65-F5344CB8AC3E}">
        <p14:creationId xmlns:p14="http://schemas.microsoft.com/office/powerpoint/2010/main" val="2976929469"/>
      </p:ext>
    </p:extLst>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D914F-136F-4E2D-B21E-0B94B2B0883D}"/>
              </a:ext>
            </a:extLst>
          </p:cNvPr>
          <p:cNvSpPr>
            <a:spLocks noGrp="1"/>
          </p:cNvSpPr>
          <p:nvPr>
            <p:ph type="title"/>
          </p:nvPr>
        </p:nvSpPr>
        <p:spPr>
          <a:xfrm>
            <a:off x="932954" y="122827"/>
            <a:ext cx="9601387" cy="742950"/>
          </a:xfrm>
        </p:spPr>
        <p:txBody>
          <a:bodyPr/>
          <a:lstStyle/>
          <a:p>
            <a:r>
              <a:rPr lang="en-US" sz="2400" dirty="0"/>
              <a:t>Deep Space Audio Systems - FOM Radiation Tolerance</a:t>
            </a:r>
          </a:p>
        </p:txBody>
      </p:sp>
      <p:sp>
        <p:nvSpPr>
          <p:cNvPr id="6" name="Content Placeholder 5">
            <a:extLst>
              <a:ext uri="{FF2B5EF4-FFF2-40B4-BE49-F238E27FC236}">
                <a16:creationId xmlns:a16="http://schemas.microsoft.com/office/drawing/2014/main" id="{60644C26-871D-401B-999B-C55ADE3BEFDE}"/>
              </a:ext>
            </a:extLst>
          </p:cNvPr>
          <p:cNvSpPr>
            <a:spLocks noGrp="1"/>
          </p:cNvSpPr>
          <p:nvPr>
            <p:ph idx="1"/>
          </p:nvPr>
        </p:nvSpPr>
        <p:spPr>
          <a:xfrm>
            <a:off x="178777" y="1012095"/>
            <a:ext cx="6858509" cy="5659637"/>
          </a:xfrm>
        </p:spPr>
        <p:txBody>
          <a:bodyPr>
            <a:normAutofit fontScale="92500" lnSpcReduction="20000"/>
          </a:bodyPr>
          <a:lstStyle/>
          <a:p>
            <a:r>
              <a:rPr lang="en-US" dirty="0"/>
              <a:t>Radiation tolerance is the driving FOM for this gap, with an overall goal to maximize audio system reliability</a:t>
            </a:r>
          </a:p>
          <a:p>
            <a:pPr marL="403225" lvl="1" indent="-225425"/>
            <a:r>
              <a:rPr lang="en-US" dirty="0"/>
              <a:t>Voice communication and annunciation of caution and warning via spacecraft Audio systems are critical spacecraft functions</a:t>
            </a:r>
          </a:p>
          <a:p>
            <a:pPr marL="403225" lvl="1" indent="-225425"/>
            <a:r>
              <a:rPr lang="en-US" dirty="0"/>
              <a:t>Radiation tolerance requirements vary by mission environment and duration</a:t>
            </a:r>
          </a:p>
          <a:p>
            <a:pPr marL="0" indent="0">
              <a:buNone/>
            </a:pPr>
            <a:endParaRPr lang="en-US" dirty="0"/>
          </a:p>
          <a:p>
            <a:r>
              <a:rPr lang="en-US" dirty="0"/>
              <a:t>RT Design Goal 1: Destructive Single Event Effects (SEEs) Immunity</a:t>
            </a:r>
          </a:p>
          <a:p>
            <a:pPr lvl="1"/>
            <a:r>
              <a:rPr lang="en-US" dirty="0"/>
              <a:t>Up to Linear Energy Transfer (LET) of 60 MeV-cm2/mg</a:t>
            </a:r>
          </a:p>
          <a:p>
            <a:pPr lvl="1"/>
            <a:r>
              <a:rPr lang="en-US" dirty="0"/>
              <a:t>SEE characterization of performance, failure modes</a:t>
            </a:r>
          </a:p>
          <a:p>
            <a:endParaRPr lang="en-US" dirty="0"/>
          </a:p>
          <a:p>
            <a:r>
              <a:rPr lang="en-US" dirty="0"/>
              <a:t>RT Design Goal 2: Non-destructive SEE Immunity</a:t>
            </a:r>
          </a:p>
          <a:p>
            <a:pPr lvl="1"/>
            <a:r>
              <a:rPr lang="en-US" dirty="0"/>
              <a:t>Minimize probability of down time</a:t>
            </a:r>
          </a:p>
          <a:p>
            <a:pPr lvl="1"/>
            <a:r>
              <a:rPr lang="en-US" dirty="0"/>
              <a:t>Minimize duration of down time</a:t>
            </a:r>
          </a:p>
          <a:p>
            <a:pPr marL="0" indent="0">
              <a:buNone/>
            </a:pPr>
            <a:endParaRPr lang="en-US" dirty="0"/>
          </a:p>
          <a:p>
            <a:r>
              <a:rPr lang="en-US" dirty="0"/>
              <a:t>RT Design Goal 3: Total Ionizing Dose (TID) Tolerance</a:t>
            </a:r>
          </a:p>
          <a:p>
            <a:pPr lvl="1"/>
            <a:r>
              <a:rPr lang="en-US" dirty="0"/>
              <a:t>100Krads(Si), TNID and ELDRs considered</a:t>
            </a:r>
          </a:p>
          <a:p>
            <a:pPr lvl="1"/>
            <a:r>
              <a:rPr lang="en-US" dirty="0"/>
              <a:t>TID characterization of performance, failure modes</a:t>
            </a:r>
          </a:p>
          <a:p>
            <a:pPr lvl="1"/>
            <a:endParaRPr lang="en-US" dirty="0"/>
          </a:p>
        </p:txBody>
      </p:sp>
      <p:graphicFrame>
        <p:nvGraphicFramePr>
          <p:cNvPr id="3" name="Table 3">
            <a:extLst>
              <a:ext uri="{FF2B5EF4-FFF2-40B4-BE49-F238E27FC236}">
                <a16:creationId xmlns:a16="http://schemas.microsoft.com/office/drawing/2014/main" id="{D1D440C7-CCF1-4DEA-9A16-49B65845AB95}"/>
              </a:ext>
            </a:extLst>
          </p:cNvPr>
          <p:cNvGraphicFramePr>
            <a:graphicFrameLocks noGrp="1"/>
          </p:cNvGraphicFramePr>
          <p:nvPr>
            <p:extLst>
              <p:ext uri="{D42A27DB-BD31-4B8C-83A1-F6EECF244321}">
                <p14:modId xmlns:p14="http://schemas.microsoft.com/office/powerpoint/2010/main" val="1811741071"/>
              </p:ext>
            </p:extLst>
          </p:nvPr>
        </p:nvGraphicFramePr>
        <p:xfrm>
          <a:off x="7096278" y="1982633"/>
          <a:ext cx="4975937" cy="3718560"/>
        </p:xfrm>
        <a:graphic>
          <a:graphicData uri="http://schemas.openxmlformats.org/drawingml/2006/table">
            <a:tbl>
              <a:tblPr firstRow="1" bandRow="1">
                <a:tableStyleId>{5C22544A-7EE6-4342-B048-85BDC9FD1C3A}</a:tableStyleId>
              </a:tblPr>
              <a:tblGrid>
                <a:gridCol w="3893131">
                  <a:extLst>
                    <a:ext uri="{9D8B030D-6E8A-4147-A177-3AD203B41FA5}">
                      <a16:colId xmlns:a16="http://schemas.microsoft.com/office/drawing/2014/main" val="1818417568"/>
                    </a:ext>
                  </a:extLst>
                </a:gridCol>
                <a:gridCol w="1082806">
                  <a:extLst>
                    <a:ext uri="{9D8B030D-6E8A-4147-A177-3AD203B41FA5}">
                      <a16:colId xmlns:a16="http://schemas.microsoft.com/office/drawing/2014/main" val="4100409014"/>
                    </a:ext>
                  </a:extLst>
                </a:gridCol>
              </a:tblGrid>
              <a:tr h="522714">
                <a:tc>
                  <a:txBody>
                    <a:bodyPr/>
                    <a:lstStyle/>
                    <a:p>
                      <a:pPr algn="l"/>
                      <a:r>
                        <a:rPr lang="en-US" sz="1600" dirty="0">
                          <a:solidFill>
                            <a:schemeClr val="bg1"/>
                          </a:solidFill>
                        </a:rPr>
                        <a:t>Notional</a:t>
                      </a:r>
                      <a:r>
                        <a:rPr lang="en-US" sz="1600" dirty="0">
                          <a:solidFill>
                            <a:srgbClr val="FF0000"/>
                          </a:solidFill>
                        </a:rPr>
                        <a:t> </a:t>
                      </a:r>
                      <a:r>
                        <a:rPr lang="en-US" sz="1600" dirty="0"/>
                        <a:t>Lunar Mission Description</a:t>
                      </a:r>
                    </a:p>
                    <a:p>
                      <a:pPr algn="l"/>
                      <a:r>
                        <a:rPr lang="en-US" sz="1400" b="0" i="1" dirty="0">
                          <a:solidFill>
                            <a:schemeClr val="bg1"/>
                          </a:solidFill>
                        </a:rPr>
                        <a:t>Displays are operated only during crewed periods</a:t>
                      </a:r>
                    </a:p>
                  </a:txBody>
                  <a:tcPr/>
                </a:tc>
                <a:tc>
                  <a:txBody>
                    <a:bodyPr/>
                    <a:lstStyle/>
                    <a:p>
                      <a:r>
                        <a:rPr lang="en-US" sz="1600" dirty="0"/>
                        <a:t>Example Spacecraft</a:t>
                      </a:r>
                    </a:p>
                  </a:txBody>
                  <a:tcPr/>
                </a:tc>
                <a:extLst>
                  <a:ext uri="{0D108BD9-81ED-4DB2-BD59-A6C34878D82A}">
                    <a16:rowId xmlns:a16="http://schemas.microsoft.com/office/drawing/2014/main" val="3137040755"/>
                  </a:ext>
                </a:extLst>
              </a:tr>
              <a:tr h="347962">
                <a:tc>
                  <a:txBody>
                    <a:bodyPr/>
                    <a:lstStyle/>
                    <a:p>
                      <a:r>
                        <a:rPr lang="en-US" sz="1600" dirty="0">
                          <a:solidFill>
                            <a:schemeClr val="tx1"/>
                          </a:solidFill>
                        </a:rPr>
                        <a:t>30 days in Lunar orbit</a:t>
                      </a:r>
                    </a:p>
                    <a:p>
                      <a:r>
                        <a:rPr lang="en-US" sz="1600" i="1" dirty="0">
                          <a:solidFill>
                            <a:schemeClr val="tx1"/>
                          </a:solidFill>
                        </a:rPr>
                        <a:t>Crewed for full mission</a:t>
                      </a:r>
                    </a:p>
                  </a:txBody>
                  <a:tcPr/>
                </a:tc>
                <a:tc>
                  <a:txBody>
                    <a:bodyPr/>
                    <a:lstStyle/>
                    <a:p>
                      <a:r>
                        <a:rPr lang="en-US" sz="1600" dirty="0"/>
                        <a:t>Orion</a:t>
                      </a:r>
                    </a:p>
                  </a:txBody>
                  <a:tcPr/>
                </a:tc>
                <a:extLst>
                  <a:ext uri="{0D108BD9-81ED-4DB2-BD59-A6C34878D82A}">
                    <a16:rowId xmlns:a16="http://schemas.microsoft.com/office/drawing/2014/main" val="3755410795"/>
                  </a:ext>
                </a:extLst>
              </a:tr>
              <a:tr h="347962">
                <a:tc>
                  <a:txBody>
                    <a:bodyPr/>
                    <a:lstStyle/>
                    <a:p>
                      <a:r>
                        <a:rPr lang="en-US" sz="1600" dirty="0">
                          <a:solidFill>
                            <a:schemeClr val="tx1"/>
                          </a:solidFill>
                        </a:rPr>
                        <a:t>15 years in Lunar orbit</a:t>
                      </a:r>
                    </a:p>
                    <a:p>
                      <a:r>
                        <a:rPr lang="en-US" sz="1600" i="1" dirty="0">
                          <a:solidFill>
                            <a:schemeClr val="tx1"/>
                          </a:solidFill>
                        </a:rPr>
                        <a:t>Crewed for 30 days annually</a:t>
                      </a:r>
                    </a:p>
                  </a:txBody>
                  <a:tcPr/>
                </a:tc>
                <a:tc>
                  <a:txBody>
                    <a:bodyPr/>
                    <a:lstStyle/>
                    <a:p>
                      <a:r>
                        <a:rPr lang="en-US" sz="1600" dirty="0"/>
                        <a:t>Gateway</a:t>
                      </a:r>
                    </a:p>
                  </a:txBody>
                  <a:tcPr/>
                </a:tc>
                <a:extLst>
                  <a:ext uri="{0D108BD9-81ED-4DB2-BD59-A6C34878D82A}">
                    <a16:rowId xmlns:a16="http://schemas.microsoft.com/office/drawing/2014/main" val="137334957"/>
                  </a:ext>
                </a:extLst>
              </a:tr>
              <a:tr h="347962">
                <a:tc>
                  <a:txBody>
                    <a:bodyPr/>
                    <a:lstStyle/>
                    <a:p>
                      <a:r>
                        <a:rPr lang="en-US" sz="1600" dirty="0">
                          <a:solidFill>
                            <a:schemeClr val="tx1"/>
                          </a:solidFill>
                        </a:rPr>
                        <a:t>10 years on Lunar surface</a:t>
                      </a:r>
                    </a:p>
                    <a:p>
                      <a:r>
                        <a:rPr lang="en-US" sz="1600" i="1" dirty="0">
                          <a:solidFill>
                            <a:schemeClr val="tx1"/>
                          </a:solidFill>
                        </a:rPr>
                        <a:t>Crewed for 20 days annually</a:t>
                      </a:r>
                    </a:p>
                  </a:txBody>
                  <a:tcPr/>
                </a:tc>
                <a:tc>
                  <a:txBody>
                    <a:bodyPr/>
                    <a:lstStyle/>
                    <a:p>
                      <a:r>
                        <a:rPr lang="en-US" sz="1600" dirty="0"/>
                        <a:t>Lunar Rover</a:t>
                      </a:r>
                    </a:p>
                  </a:txBody>
                  <a:tcPr/>
                </a:tc>
                <a:extLst>
                  <a:ext uri="{0D108BD9-81ED-4DB2-BD59-A6C34878D82A}">
                    <a16:rowId xmlns:a16="http://schemas.microsoft.com/office/drawing/2014/main" val="3015699609"/>
                  </a:ext>
                </a:extLst>
              </a:tr>
              <a:tr h="347962">
                <a:tc>
                  <a:txBody>
                    <a:bodyPr/>
                    <a:lstStyle/>
                    <a:p>
                      <a:r>
                        <a:rPr lang="en-US" sz="1600" dirty="0">
                          <a:solidFill>
                            <a:schemeClr val="tx1"/>
                          </a:solidFill>
                        </a:rPr>
                        <a:t>10 years in Lunar orbit</a:t>
                      </a:r>
                    </a:p>
                    <a:p>
                      <a:r>
                        <a:rPr lang="en-US" sz="1600" i="1" dirty="0">
                          <a:solidFill>
                            <a:schemeClr val="tx1"/>
                          </a:solidFill>
                        </a:rPr>
                        <a:t>Crewed for 20 days annually on Lunar Surface</a:t>
                      </a:r>
                    </a:p>
                  </a:txBody>
                  <a:tcPr/>
                </a:tc>
                <a:tc>
                  <a:txBody>
                    <a:bodyPr/>
                    <a:lstStyle/>
                    <a:p>
                      <a:r>
                        <a:rPr lang="en-US" sz="1600" dirty="0"/>
                        <a:t>Space Suit</a:t>
                      </a:r>
                    </a:p>
                  </a:txBody>
                  <a:tcPr/>
                </a:tc>
                <a:extLst>
                  <a:ext uri="{0D108BD9-81ED-4DB2-BD59-A6C34878D82A}">
                    <a16:rowId xmlns:a16="http://schemas.microsoft.com/office/drawing/2014/main" val="261962092"/>
                  </a:ext>
                </a:extLst>
              </a:tr>
              <a:tr h="347962">
                <a:tc>
                  <a:txBody>
                    <a:bodyPr/>
                    <a:lstStyle/>
                    <a:p>
                      <a:r>
                        <a:rPr lang="en-US" sz="1600" dirty="0">
                          <a:solidFill>
                            <a:schemeClr val="tx1"/>
                          </a:solidFill>
                        </a:rPr>
                        <a:t>3 months in Lunar orbit</a:t>
                      </a:r>
                    </a:p>
                    <a:p>
                      <a:r>
                        <a:rPr lang="en-US" sz="1600" i="1" dirty="0">
                          <a:solidFill>
                            <a:schemeClr val="tx1"/>
                          </a:solidFill>
                        </a:rPr>
                        <a:t>Crewed for 20 days on Lunar surface</a:t>
                      </a:r>
                    </a:p>
                  </a:txBody>
                  <a:tcPr/>
                </a:tc>
                <a:tc>
                  <a:txBody>
                    <a:bodyPr/>
                    <a:lstStyle/>
                    <a:p>
                      <a:r>
                        <a:rPr lang="en-US" sz="1600" dirty="0"/>
                        <a:t>Lunar Lander</a:t>
                      </a:r>
                    </a:p>
                  </a:txBody>
                  <a:tcPr/>
                </a:tc>
                <a:extLst>
                  <a:ext uri="{0D108BD9-81ED-4DB2-BD59-A6C34878D82A}">
                    <a16:rowId xmlns:a16="http://schemas.microsoft.com/office/drawing/2014/main" val="3174088822"/>
                  </a:ext>
                </a:extLst>
              </a:tr>
            </a:tbl>
          </a:graphicData>
        </a:graphic>
      </p:graphicFrame>
      <p:sp>
        <p:nvSpPr>
          <p:cNvPr id="4" name="TextBox 3">
            <a:extLst>
              <a:ext uri="{FF2B5EF4-FFF2-40B4-BE49-F238E27FC236}">
                <a16:creationId xmlns:a16="http://schemas.microsoft.com/office/drawing/2014/main" id="{281B5FE5-A9E8-4D8B-8440-3A96A17E2F40}"/>
              </a:ext>
            </a:extLst>
          </p:cNvPr>
          <p:cNvSpPr txBox="1"/>
          <p:nvPr/>
        </p:nvSpPr>
        <p:spPr>
          <a:xfrm>
            <a:off x="10637822" y="944957"/>
            <a:ext cx="1484044" cy="861774"/>
          </a:xfrm>
          <a:prstGeom prst="rect">
            <a:avLst/>
          </a:prstGeom>
          <a:noFill/>
        </p:spPr>
        <p:txBody>
          <a:bodyPr wrap="square" rtlCol="0">
            <a:spAutoFit/>
          </a:bodyPr>
          <a:lstStyle/>
          <a:p>
            <a:pPr algn="just"/>
            <a:r>
              <a:rPr lang="en-US" sz="1000" b="1" u="sng" dirty="0"/>
              <a:t>Reference: SLS-SPEC-159</a:t>
            </a:r>
          </a:p>
          <a:p>
            <a:r>
              <a:rPr lang="en-US" sz="1000" dirty="0">
                <a:effectLst/>
              </a:rPr>
              <a:t>Cross-Program Design Specification for Natural Environments (DSNE)</a:t>
            </a:r>
            <a:endParaRPr lang="en-US" sz="1000" dirty="0"/>
          </a:p>
          <a:p>
            <a:endParaRPr lang="en-US" sz="1000" dirty="0">
              <a:latin typeface="Arial"/>
              <a:cs typeface="Arial"/>
            </a:endParaRPr>
          </a:p>
        </p:txBody>
      </p:sp>
    </p:spTree>
    <p:extLst>
      <p:ext uri="{BB962C8B-B14F-4D97-AF65-F5344CB8AC3E}">
        <p14:creationId xmlns:p14="http://schemas.microsoft.com/office/powerpoint/2010/main" val="1124834893"/>
      </p:ext>
    </p:extLst>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A83B024-ADC6-4DB6-B66E-B71F4AD0DA07}"/>
              </a:ext>
            </a:extLst>
          </p:cNvPr>
          <p:cNvSpPr>
            <a:spLocks noGrp="1"/>
          </p:cNvSpPr>
          <p:nvPr>
            <p:ph type="title"/>
          </p:nvPr>
        </p:nvSpPr>
        <p:spPr>
          <a:xfrm>
            <a:off x="2983121" y="2349969"/>
            <a:ext cx="5961807" cy="1861456"/>
          </a:xfrm>
        </p:spPr>
        <p:txBody>
          <a:bodyPr/>
          <a:lstStyle/>
          <a:p>
            <a:pPr algn="ctr"/>
            <a:r>
              <a:rPr lang="en-US" sz="4000" dirty="0"/>
              <a:t>BACK-UP</a:t>
            </a:r>
          </a:p>
        </p:txBody>
      </p:sp>
      <p:sp>
        <p:nvSpPr>
          <p:cNvPr id="2" name="Slide Number Placeholder 1">
            <a:extLst>
              <a:ext uri="{FF2B5EF4-FFF2-40B4-BE49-F238E27FC236}">
                <a16:creationId xmlns:a16="http://schemas.microsoft.com/office/drawing/2014/main" id="{BB20C55B-50F8-496D-B20E-D53B6CB8FBFA}"/>
              </a:ext>
            </a:extLst>
          </p:cNvPr>
          <p:cNvSpPr>
            <a:spLocks noGrp="1"/>
          </p:cNvSpPr>
          <p:nvPr>
            <p:ph type="sldNum" sz="quarter" idx="10"/>
          </p:nvPr>
        </p:nvSpPr>
        <p:spPr/>
        <p:txBody>
          <a:bodyPr/>
          <a:lstStyle/>
          <a:p>
            <a:pPr>
              <a:defRPr/>
            </a:pPr>
            <a:fld id="{A587C384-89D6-8141-B091-9776852F31EF}" type="slidenum">
              <a:rPr lang="en-US" altLang="x-none" smtClean="0"/>
              <a:pPr>
                <a:defRPr/>
              </a:pPr>
              <a:t>18</a:t>
            </a:fld>
            <a:endParaRPr lang="en-US" altLang="x-none" dirty="0"/>
          </a:p>
        </p:txBody>
      </p:sp>
    </p:spTree>
    <p:extLst>
      <p:ext uri="{BB962C8B-B14F-4D97-AF65-F5344CB8AC3E}">
        <p14:creationId xmlns:p14="http://schemas.microsoft.com/office/powerpoint/2010/main" val="1540894373"/>
      </p:ext>
    </p:extLst>
  </p:cSld>
  <p:clrMapOvr>
    <a:masterClrMapping/>
  </p:clrMapOvr>
  <p:transition advClick="0"/>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10C15636-ACC8-0448-4893-DCAE2D5C5039}"/>
              </a:ext>
            </a:extLst>
          </p:cNvPr>
          <p:cNvGraphicFramePr>
            <a:graphicFrameLocks noGrp="1"/>
          </p:cNvGraphicFramePr>
          <p:nvPr/>
        </p:nvGraphicFramePr>
        <p:xfrm>
          <a:off x="4521836" y="2122825"/>
          <a:ext cx="3938100" cy="2071783"/>
        </p:xfrm>
        <a:graphic>
          <a:graphicData uri="http://schemas.openxmlformats.org/drawingml/2006/table">
            <a:tbl>
              <a:tblPr firstRow="1" bandRow="1">
                <a:effectLst/>
                <a:tableStyleId>{5940675A-B579-460E-94D1-54222C63F5DA}</a:tableStyleId>
              </a:tblPr>
              <a:tblGrid>
                <a:gridCol w="984525">
                  <a:extLst>
                    <a:ext uri="{9D8B030D-6E8A-4147-A177-3AD203B41FA5}">
                      <a16:colId xmlns:a16="http://schemas.microsoft.com/office/drawing/2014/main" val="3166234997"/>
                    </a:ext>
                  </a:extLst>
                </a:gridCol>
                <a:gridCol w="984525">
                  <a:extLst>
                    <a:ext uri="{9D8B030D-6E8A-4147-A177-3AD203B41FA5}">
                      <a16:colId xmlns:a16="http://schemas.microsoft.com/office/drawing/2014/main" val="1751836588"/>
                    </a:ext>
                  </a:extLst>
                </a:gridCol>
                <a:gridCol w="984525">
                  <a:extLst>
                    <a:ext uri="{9D8B030D-6E8A-4147-A177-3AD203B41FA5}">
                      <a16:colId xmlns:a16="http://schemas.microsoft.com/office/drawing/2014/main" val="159538157"/>
                    </a:ext>
                  </a:extLst>
                </a:gridCol>
                <a:gridCol w="984525">
                  <a:extLst>
                    <a:ext uri="{9D8B030D-6E8A-4147-A177-3AD203B41FA5}">
                      <a16:colId xmlns:a16="http://schemas.microsoft.com/office/drawing/2014/main" val="1049225395"/>
                    </a:ext>
                  </a:extLst>
                </a:gridCol>
              </a:tblGrid>
              <a:tr h="260366">
                <a:tc>
                  <a:txBody>
                    <a:bodyPr/>
                    <a:lstStyle/>
                    <a:p>
                      <a:pPr lvl="0" algn="ctr"/>
                      <a:r>
                        <a:rPr lang="en-US" sz="1200" b="1">
                          <a:solidFill>
                            <a:srgbClr val="FFFFFF"/>
                          </a:solidFill>
                          <a:latin typeface="Helvetica" pitchFamily="2"/>
                          <a:cs typeface="Arial" pitchFamily="34"/>
                        </a:rPr>
                        <a:t>FY20</a:t>
                      </a:r>
                    </a:p>
                  </a:txBody>
                  <a:tcPr anchor="ctr">
                    <a:lnR w="12701" cap="flat" cmpd="sng" algn="ctr">
                      <a:solidFill>
                        <a:srgbClr val="F2F2F2"/>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10253F"/>
                    </a:solidFill>
                  </a:tcPr>
                </a:tc>
                <a:tc>
                  <a:txBody>
                    <a:bodyPr/>
                    <a:lstStyle/>
                    <a:p>
                      <a:pPr lvl="0" algn="ctr"/>
                      <a:r>
                        <a:rPr lang="en-US" sz="1200" b="1">
                          <a:solidFill>
                            <a:srgbClr val="FFFFFF"/>
                          </a:solidFill>
                          <a:latin typeface="Helvetica" pitchFamily="2"/>
                          <a:cs typeface="Arial" pitchFamily="34"/>
                        </a:rPr>
                        <a:t>FY21</a:t>
                      </a:r>
                    </a:p>
                  </a:txBody>
                  <a:tcPr anchor="ctr">
                    <a:lnL w="12701" cap="flat" cmpd="sng" algn="ctr">
                      <a:solidFill>
                        <a:srgbClr val="F2F2F2"/>
                      </a:solidFill>
                      <a:prstDash val="solid"/>
                      <a:round/>
                      <a:headEnd type="none" w="med" len="med"/>
                      <a:tailEnd type="none" w="med" len="med"/>
                    </a:lnL>
                    <a:lnR w="12701" cap="flat" cmpd="sng" algn="ctr">
                      <a:solidFill>
                        <a:srgbClr val="F2F2F2"/>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10253F"/>
                    </a:solidFill>
                  </a:tcPr>
                </a:tc>
                <a:tc>
                  <a:txBody>
                    <a:bodyPr/>
                    <a:lstStyle/>
                    <a:p>
                      <a:pPr lvl="0" algn="ctr"/>
                      <a:r>
                        <a:rPr lang="en-US" sz="1200" b="1">
                          <a:solidFill>
                            <a:srgbClr val="FFFFFF"/>
                          </a:solidFill>
                          <a:latin typeface="Helvetica" pitchFamily="2"/>
                          <a:cs typeface="Arial" pitchFamily="34"/>
                        </a:rPr>
                        <a:t>FY22</a:t>
                      </a:r>
                    </a:p>
                  </a:txBody>
                  <a:tcPr anchor="ctr">
                    <a:lnL w="12701" cap="flat" cmpd="sng" algn="ctr">
                      <a:solidFill>
                        <a:srgbClr val="F2F2F2"/>
                      </a:solidFill>
                      <a:prstDash val="solid"/>
                      <a:round/>
                      <a:headEnd type="none" w="med" len="med"/>
                      <a:tailEnd type="none" w="med" len="med"/>
                    </a:lnL>
                    <a:lnR w="12701" cap="flat" cmpd="sng" algn="ctr">
                      <a:solidFill>
                        <a:srgbClr val="F2F2F2"/>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10253F"/>
                    </a:solidFill>
                  </a:tcPr>
                </a:tc>
                <a:tc>
                  <a:txBody>
                    <a:bodyPr/>
                    <a:lstStyle/>
                    <a:p>
                      <a:pPr lvl="0" algn="ctr"/>
                      <a:r>
                        <a:rPr lang="en-US" sz="1200" b="1">
                          <a:solidFill>
                            <a:srgbClr val="FFFFFF"/>
                          </a:solidFill>
                          <a:latin typeface="Helvetica" pitchFamily="2"/>
                          <a:cs typeface="Arial" pitchFamily="34"/>
                        </a:rPr>
                        <a:t>FY23</a:t>
                      </a:r>
                    </a:p>
                  </a:txBody>
                  <a:tcPr anchor="ctr">
                    <a:lnL w="12701" cap="flat" cmpd="sng" algn="ctr">
                      <a:solidFill>
                        <a:srgbClr val="F2F2F2"/>
                      </a:solidFill>
                      <a:prstDash val="solid"/>
                      <a:round/>
                      <a:headEnd type="none" w="med" len="med"/>
                      <a:tailEnd type="none" w="med" len="med"/>
                    </a:lnL>
                    <a:lnR w="12701" cap="flat" cmpd="sng" algn="ctr">
                      <a:solidFill>
                        <a:srgbClr val="F2F2F2"/>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10253F"/>
                    </a:solidFill>
                  </a:tcPr>
                </a:tc>
                <a:extLst>
                  <a:ext uri="{0D108BD9-81ED-4DB2-BD59-A6C34878D82A}">
                    <a16:rowId xmlns:a16="http://schemas.microsoft.com/office/drawing/2014/main" val="1323529806"/>
                  </a:ext>
                </a:extLst>
              </a:tr>
              <a:tr h="1797463">
                <a:tc>
                  <a:txBody>
                    <a:bodyPr/>
                    <a:lstStyle/>
                    <a:p>
                      <a:pPr lvl="0"/>
                      <a:endParaRPr lang="en-US" sz="1400">
                        <a:solidFill>
                          <a:srgbClr val="FFFFFF"/>
                        </a:solidFill>
                        <a:latin typeface="Helvetica" pitchFamily="2"/>
                        <a:cs typeface="Arial" pitchFamily="34"/>
                      </a:endParaRPr>
                    </a:p>
                  </a:txBody>
                  <a:tcPr>
                    <a:lnR w="19046" cap="flat" cmpd="sng" algn="ctr">
                      <a:solidFill>
                        <a:srgbClr val="7F7F7F"/>
                      </a:solidFill>
                      <a:prstDash val="solid"/>
                      <a:round/>
                      <a:headEnd type="none" w="med" len="med"/>
                      <a:tailEnd type="none" w="med" len="med"/>
                    </a:lnR>
                    <a:lnT w="28575" cap="flat" cmpd="sng" algn="ctr">
                      <a:solidFill>
                        <a:srgbClr val="FFFFFF"/>
                      </a:solidFill>
                      <a:prstDash val="solid"/>
                      <a:round/>
                      <a:headEnd type="none" w="med" len="med"/>
                      <a:tailEnd type="none" w="med" len="med"/>
                    </a:lnT>
                  </a:tcPr>
                </a:tc>
                <a:tc>
                  <a:txBody>
                    <a:bodyPr/>
                    <a:lstStyle/>
                    <a:p>
                      <a:pPr lvl="0"/>
                      <a:endParaRPr lang="en-US" sz="1400">
                        <a:solidFill>
                          <a:srgbClr val="FFFFFF"/>
                        </a:solidFill>
                        <a:latin typeface="Helvetica" pitchFamily="2"/>
                        <a:cs typeface="Arial" pitchFamily="34"/>
                      </a:endParaRPr>
                    </a:p>
                  </a:txBody>
                  <a:tcPr>
                    <a:lnL w="19046" cap="flat" cmpd="sng" algn="ctr">
                      <a:solidFill>
                        <a:srgbClr val="7F7F7F"/>
                      </a:solidFill>
                      <a:prstDash val="solid"/>
                      <a:round/>
                      <a:headEnd type="none" w="med" len="med"/>
                      <a:tailEnd type="none" w="med" len="med"/>
                    </a:lnL>
                    <a:lnR w="19046" cap="flat" cmpd="sng" algn="ctr">
                      <a:solidFill>
                        <a:srgbClr val="7F7F7F"/>
                      </a:solidFill>
                      <a:prstDash val="solid"/>
                      <a:round/>
                      <a:headEnd type="none" w="med" len="med"/>
                      <a:tailEnd type="none" w="med" len="med"/>
                    </a:lnR>
                    <a:lnT w="28575" cap="flat" cmpd="sng" algn="ctr">
                      <a:solidFill>
                        <a:srgbClr val="FFFFFF"/>
                      </a:solidFill>
                      <a:prstDash val="solid"/>
                      <a:round/>
                      <a:headEnd type="none" w="med" len="med"/>
                      <a:tailEnd type="none" w="med" len="med"/>
                    </a:lnT>
                  </a:tcPr>
                </a:tc>
                <a:tc>
                  <a:txBody>
                    <a:bodyPr/>
                    <a:lstStyle/>
                    <a:p>
                      <a:pPr lvl="0"/>
                      <a:endParaRPr lang="en-US" sz="1400">
                        <a:solidFill>
                          <a:srgbClr val="FFFFFF"/>
                        </a:solidFill>
                        <a:latin typeface="Helvetica" pitchFamily="2"/>
                        <a:cs typeface="Arial" pitchFamily="34"/>
                      </a:endParaRPr>
                    </a:p>
                  </a:txBody>
                  <a:tcPr>
                    <a:lnL w="19046" cap="flat" cmpd="sng" algn="ctr">
                      <a:solidFill>
                        <a:srgbClr val="7F7F7F"/>
                      </a:solidFill>
                      <a:prstDash val="solid"/>
                      <a:round/>
                      <a:headEnd type="none" w="med" len="med"/>
                      <a:tailEnd type="none" w="med" len="med"/>
                    </a:lnL>
                    <a:lnR w="19046" cap="flat" cmpd="sng" algn="ctr">
                      <a:solidFill>
                        <a:srgbClr val="7F7F7F"/>
                      </a:solidFill>
                      <a:prstDash val="solid"/>
                      <a:round/>
                      <a:headEnd type="none" w="med" len="med"/>
                      <a:tailEnd type="none" w="med" len="med"/>
                    </a:lnR>
                    <a:lnT w="28575" cap="flat" cmpd="sng" algn="ctr">
                      <a:solidFill>
                        <a:srgbClr val="FFFFFF"/>
                      </a:solidFill>
                      <a:prstDash val="solid"/>
                      <a:round/>
                      <a:headEnd type="none" w="med" len="med"/>
                      <a:tailEnd type="none" w="med" len="med"/>
                    </a:lnT>
                  </a:tcPr>
                </a:tc>
                <a:tc>
                  <a:txBody>
                    <a:bodyPr/>
                    <a:lstStyle/>
                    <a:p>
                      <a:pPr lvl="0"/>
                      <a:endParaRPr lang="en-US" sz="1400">
                        <a:solidFill>
                          <a:srgbClr val="FFFFFF"/>
                        </a:solidFill>
                        <a:latin typeface="Helvetica" pitchFamily="2"/>
                        <a:cs typeface="Arial" pitchFamily="34"/>
                      </a:endParaRPr>
                    </a:p>
                  </a:txBody>
                  <a:tcPr>
                    <a:lnL w="19046" cap="flat" cmpd="sng" algn="ctr">
                      <a:solidFill>
                        <a:srgbClr val="7F7F7F"/>
                      </a:solidFill>
                      <a:prstDash val="solid"/>
                      <a:round/>
                      <a:headEnd type="none" w="med" len="med"/>
                      <a:tailEnd type="none" w="med" len="med"/>
                    </a:lnL>
                    <a:lnR w="19046" cap="flat" cmpd="sng" algn="ctr">
                      <a:solidFill>
                        <a:srgbClr val="7F7F7F"/>
                      </a:solidFill>
                      <a:prstDash val="solid"/>
                      <a:round/>
                      <a:headEnd type="none" w="med" len="med"/>
                      <a:tailEnd type="none" w="med" len="med"/>
                    </a:lnR>
                    <a:lnT w="28575" cap="flat" cmpd="sng" algn="ctr">
                      <a:solidFill>
                        <a:srgbClr val="FFFFFF"/>
                      </a:solidFill>
                      <a:prstDash val="solid"/>
                      <a:round/>
                      <a:headEnd type="none" w="med" len="med"/>
                      <a:tailEnd type="none" w="med" len="med"/>
                    </a:lnT>
                  </a:tcPr>
                </a:tc>
                <a:extLst>
                  <a:ext uri="{0D108BD9-81ED-4DB2-BD59-A6C34878D82A}">
                    <a16:rowId xmlns:a16="http://schemas.microsoft.com/office/drawing/2014/main" val="3855895258"/>
                  </a:ext>
                </a:extLst>
              </a:tr>
            </a:tbl>
          </a:graphicData>
        </a:graphic>
      </p:graphicFrame>
      <p:sp>
        <p:nvSpPr>
          <p:cNvPr id="3" name="Right Arrow 9">
            <a:extLst>
              <a:ext uri="{FF2B5EF4-FFF2-40B4-BE49-F238E27FC236}">
                <a16:creationId xmlns:a16="http://schemas.microsoft.com/office/drawing/2014/main" id="{0FF5B4EC-D99F-4A6B-523F-FA2166032157}"/>
              </a:ext>
            </a:extLst>
          </p:cNvPr>
          <p:cNvSpPr/>
          <p:nvPr/>
        </p:nvSpPr>
        <p:spPr>
          <a:xfrm>
            <a:off x="5758708" y="3801051"/>
            <a:ext cx="2349733" cy="268733"/>
          </a:xfrm>
          <a:custGeom>
            <a:avLst>
              <a:gd name="f0" fmla="val 20365"/>
              <a:gd name="f1" fmla="val 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17375E">
              <a:alpha val="75000"/>
            </a:srgbClr>
          </a:solidFill>
          <a:ln w="12701" cap="flat">
            <a:solidFill>
              <a:srgbClr val="FFFFFF"/>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100" b="0" i="0" u="none" strike="noStrike" kern="1200" cap="none" spc="0" normalizeH="0" baseline="0" noProof="0">
                <a:ln>
                  <a:noFill/>
                </a:ln>
                <a:solidFill>
                  <a:srgbClr val="FFFFFF"/>
                </a:solidFill>
                <a:effectLst/>
                <a:uLnTx/>
                <a:uFillTx/>
                <a:latin typeface="Arial" pitchFamily="34"/>
                <a:ea typeface="+mn-ea"/>
                <a:cs typeface="Arial" pitchFamily="34"/>
              </a:rPr>
              <a:t>Activity Name</a:t>
            </a:r>
          </a:p>
        </p:txBody>
      </p:sp>
      <p:sp>
        <p:nvSpPr>
          <p:cNvPr id="4" name="Rectangle 10">
            <a:extLst>
              <a:ext uri="{FF2B5EF4-FFF2-40B4-BE49-F238E27FC236}">
                <a16:creationId xmlns:a16="http://schemas.microsoft.com/office/drawing/2014/main" id="{FF0DDF9D-02C8-A7D7-17AD-828ECED496C0}"/>
              </a:ext>
            </a:extLst>
          </p:cNvPr>
          <p:cNvSpPr/>
          <p:nvPr/>
        </p:nvSpPr>
        <p:spPr>
          <a:xfrm>
            <a:off x="6498430" y="2637632"/>
            <a:ext cx="1475457" cy="274320"/>
          </a:xfrm>
          <a:prstGeom prst="rect">
            <a:avLst/>
          </a:prstGeom>
          <a:solidFill>
            <a:srgbClr val="FFFFFF"/>
          </a:solidFill>
          <a:ln w="9528" cap="flat">
            <a:solidFill>
              <a:srgbClr val="00B050"/>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100" b="0" i="0" u="none" strike="noStrike" kern="0" cap="none" spc="0" normalizeH="0" baseline="0" noProof="0" dirty="0">
                <a:ln>
                  <a:noFill/>
                </a:ln>
                <a:solidFill>
                  <a:srgbClr val="00B050"/>
                </a:solidFill>
                <a:effectLst/>
                <a:uLnTx/>
                <a:uFillTx/>
                <a:latin typeface="Arial" pitchFamily="34"/>
                <a:ea typeface="+mn-ea"/>
                <a:cs typeface="Arial" pitchFamily="34"/>
              </a:rPr>
              <a:t>Proposed </a:t>
            </a:r>
            <a:r>
              <a:rPr kumimoji="0" lang="en-US" sz="1100" b="0" i="0" u="none" strike="noStrike" kern="1200" cap="none" spc="0" normalizeH="0" baseline="0" noProof="0" dirty="0">
                <a:ln>
                  <a:noFill/>
                </a:ln>
                <a:solidFill>
                  <a:srgbClr val="00B050"/>
                </a:solidFill>
                <a:effectLst/>
                <a:uLnTx/>
                <a:uFillTx/>
                <a:latin typeface="Arial" pitchFamily="34"/>
                <a:ea typeface="+mn-ea"/>
                <a:cs typeface="Arial" pitchFamily="34"/>
              </a:rPr>
              <a:t>Activity</a:t>
            </a:r>
          </a:p>
        </p:txBody>
      </p:sp>
      <p:sp>
        <p:nvSpPr>
          <p:cNvPr id="5" name="Rectangle 11">
            <a:extLst>
              <a:ext uri="{FF2B5EF4-FFF2-40B4-BE49-F238E27FC236}">
                <a16:creationId xmlns:a16="http://schemas.microsoft.com/office/drawing/2014/main" id="{AF2C2FA8-C37B-14D1-9D3C-5DA300B45C2F}"/>
              </a:ext>
            </a:extLst>
          </p:cNvPr>
          <p:cNvSpPr/>
          <p:nvPr/>
        </p:nvSpPr>
        <p:spPr>
          <a:xfrm flipH="1">
            <a:off x="4537307" y="2633636"/>
            <a:ext cx="1974573" cy="274320"/>
          </a:xfrm>
          <a:prstGeom prst="rect">
            <a:avLst/>
          </a:prstGeom>
          <a:solidFill>
            <a:srgbClr val="00B050">
              <a:alpha val="75000"/>
            </a:srgbClr>
          </a:solidFill>
          <a:ln w="12701" cap="flat">
            <a:solidFill>
              <a:srgbClr val="FFFFFF"/>
            </a:solidFill>
            <a:prstDash val="solid"/>
            <a:miter/>
          </a:ln>
        </p:spPr>
        <p:txBody>
          <a:bodyPr vert="horz" wrap="square" lIns="0" tIns="45720" rIns="0" bIns="45720" anchor="ctr" anchorCtr="1" compatLnSpc="1">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100" b="0" i="0" u="none" strike="noStrike" kern="0" cap="none" spc="0" normalizeH="0" baseline="0" noProof="0">
                <a:ln>
                  <a:noFill/>
                </a:ln>
                <a:solidFill>
                  <a:srgbClr val="FFFFFF"/>
                </a:solidFill>
                <a:effectLst/>
                <a:uLnTx/>
                <a:uFillTx/>
                <a:latin typeface="Arial" pitchFamily="34"/>
                <a:ea typeface="+mn-ea"/>
                <a:cs typeface="Arial" pitchFamily="34"/>
              </a:rPr>
              <a:t>Investment Name</a:t>
            </a:r>
            <a:endParaRPr kumimoji="0" lang="en-US" sz="1100" b="0" i="0" u="none" strike="noStrike" kern="1200" cap="none" spc="0" normalizeH="0" baseline="0" noProof="0">
              <a:ln>
                <a:noFill/>
              </a:ln>
              <a:solidFill>
                <a:srgbClr val="FFFFFF"/>
              </a:solidFill>
              <a:effectLst/>
              <a:uLnTx/>
              <a:uFillTx/>
              <a:latin typeface="Arial" pitchFamily="34"/>
              <a:ea typeface="+mn-ea"/>
              <a:cs typeface="Arial" pitchFamily="34"/>
            </a:endParaRPr>
          </a:p>
        </p:txBody>
      </p:sp>
      <p:sp>
        <p:nvSpPr>
          <p:cNvPr id="6" name="TextBox 69">
            <a:extLst>
              <a:ext uri="{FF2B5EF4-FFF2-40B4-BE49-F238E27FC236}">
                <a16:creationId xmlns:a16="http://schemas.microsoft.com/office/drawing/2014/main" id="{DE8C7D31-749C-C784-7185-4B5960098989}"/>
              </a:ext>
            </a:extLst>
          </p:cNvPr>
          <p:cNvSpPr txBox="1"/>
          <p:nvPr/>
        </p:nvSpPr>
        <p:spPr>
          <a:xfrm>
            <a:off x="8693548" y="2449330"/>
            <a:ext cx="3083247" cy="738661"/>
          </a:xfrm>
          <a:prstGeom prst="rect">
            <a:avLst/>
          </a:prstGeom>
          <a:solidFill>
            <a:srgbClr val="FFFFFF"/>
          </a:solidFill>
          <a:ln cap="flat">
            <a:noFill/>
          </a:ln>
          <a:effectLst>
            <a:outerShdw dist="38096" dir="2700000" algn="tl">
              <a:srgbClr val="000000">
                <a:alpha val="40000"/>
              </a:srgbClr>
            </a:outerShdw>
          </a:effectLst>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0000"/>
                </a:solidFill>
                <a:effectLst/>
                <a:uLnTx/>
                <a:uFillTx/>
                <a:latin typeface="Arial" pitchFamily="34"/>
                <a:ea typeface="+mn-ea"/>
                <a:cs typeface="Arial" pitchFamily="34"/>
              </a:rPr>
              <a:t>White background indicate activities that are under evaluation but are not yet confirmed or fully funded.</a:t>
            </a:r>
          </a:p>
        </p:txBody>
      </p:sp>
      <p:sp>
        <p:nvSpPr>
          <p:cNvPr id="7" name="Rectangular Callout 2">
            <a:extLst>
              <a:ext uri="{FF2B5EF4-FFF2-40B4-BE49-F238E27FC236}">
                <a16:creationId xmlns:a16="http://schemas.microsoft.com/office/drawing/2014/main" id="{2468006D-8224-D5EB-3E46-FC4C6A666600}"/>
              </a:ext>
            </a:extLst>
          </p:cNvPr>
          <p:cNvSpPr/>
          <p:nvPr/>
        </p:nvSpPr>
        <p:spPr>
          <a:xfrm>
            <a:off x="4537307" y="1016282"/>
            <a:ext cx="3283994" cy="738661"/>
          </a:xfrm>
          <a:custGeom>
            <a:avLst>
              <a:gd name="f0" fmla="val 6591"/>
              <a:gd name="f1" fmla="val 19253"/>
            </a:avLst>
            <a:gdLst>
              <a:gd name="f2" fmla="val 10800000"/>
              <a:gd name="f3" fmla="val 5400000"/>
              <a:gd name="f4" fmla="val 180"/>
              <a:gd name="f5" fmla="val w"/>
              <a:gd name="f6" fmla="val h"/>
              <a:gd name="f7" fmla="val 0"/>
              <a:gd name="f8" fmla="val 21600"/>
              <a:gd name="f9" fmla="+- 0 0 1"/>
              <a:gd name="f10" fmla="val 2147483647"/>
              <a:gd name="f11" fmla="val 3590"/>
              <a:gd name="f12" fmla="val 8970"/>
              <a:gd name="f13" fmla="val 12630"/>
              <a:gd name="f14" fmla="val 18010"/>
              <a:gd name="f15" fmla="val -2147483647"/>
              <a:gd name="f16" fmla="+- 0 0 180"/>
              <a:gd name="f17" fmla="*/ f5 1 21600"/>
              <a:gd name="f18" fmla="*/ f6 1 21600"/>
              <a:gd name="f19" fmla="+- f8 0 f7"/>
              <a:gd name="f20" fmla="pin -2147483647 f0 2147483647"/>
              <a:gd name="f21" fmla="pin -2147483647 f1 2147483647"/>
              <a:gd name="f22" fmla="*/ f16 f2 1"/>
              <a:gd name="f23" fmla="val f20"/>
              <a:gd name="f24" fmla="val f21"/>
              <a:gd name="f25" fmla="*/ f19 1 21600"/>
              <a:gd name="f26" fmla="*/ f20 f17 1"/>
              <a:gd name="f27" fmla="*/ f21 f18 1"/>
              <a:gd name="f28" fmla="*/ f22 1 f4"/>
              <a:gd name="f29" fmla="+- f23 0 10800"/>
              <a:gd name="f30" fmla="+- f24 0 10800"/>
              <a:gd name="f31" fmla="+- f24 0 21600"/>
              <a:gd name="f32" fmla="+- f23 0 21600"/>
              <a:gd name="f33" fmla="*/ 0 f25 1"/>
              <a:gd name="f34" fmla="*/ 21600 f25 1"/>
              <a:gd name="f35" fmla="*/ f23 f17 1"/>
              <a:gd name="f36" fmla="*/ f24 f18 1"/>
              <a:gd name="f37" fmla="+- f28 0 f3"/>
              <a:gd name="f38" fmla="abs f29"/>
              <a:gd name="f39" fmla="abs f30"/>
              <a:gd name="f40" fmla="*/ f33 1 f25"/>
              <a:gd name="f41" fmla="*/ f34 1 f25"/>
              <a:gd name="f42" fmla="+- f38 0 f39"/>
              <a:gd name="f43" fmla="+- f39 0 f38"/>
              <a:gd name="f44" fmla="*/ f40 f17 1"/>
              <a:gd name="f45" fmla="*/ f41 f17 1"/>
              <a:gd name="f46" fmla="*/ f41 f18 1"/>
              <a:gd name="f47" fmla="*/ f40 f18 1"/>
              <a:gd name="f48" fmla="?: f30 f9 f42"/>
              <a:gd name="f49" fmla="?: f30 f42 f9"/>
              <a:gd name="f50" fmla="?: f29 f9 f43"/>
              <a:gd name="f51" fmla="?: f29 f43 f9"/>
              <a:gd name="f52" fmla="?: f23 f9 f48"/>
              <a:gd name="f53" fmla="?: f23 f9 f49"/>
              <a:gd name="f54" fmla="?: f31 f50 f9"/>
              <a:gd name="f55" fmla="?: f31 f51 f9"/>
              <a:gd name="f56" fmla="?: f32 f49 f9"/>
              <a:gd name="f57" fmla="?: f32 f48 f9"/>
              <a:gd name="f58" fmla="?: f24 f9 f51"/>
              <a:gd name="f59" fmla="?: f24 f9 f50"/>
              <a:gd name="f60" fmla="?: f52 f23 0"/>
              <a:gd name="f61" fmla="?: f52 f24 6280"/>
              <a:gd name="f62" fmla="?: f53 f23 0"/>
              <a:gd name="f63" fmla="?: f53 f24 15320"/>
              <a:gd name="f64" fmla="?: f54 f23 6280"/>
              <a:gd name="f65" fmla="?: f54 f24 21600"/>
              <a:gd name="f66" fmla="?: f55 f23 15320"/>
              <a:gd name="f67" fmla="?: f55 f24 21600"/>
              <a:gd name="f68" fmla="?: f56 f23 21600"/>
              <a:gd name="f69" fmla="?: f56 f24 15320"/>
              <a:gd name="f70" fmla="?: f57 f23 21600"/>
              <a:gd name="f71" fmla="?: f57 f24 6280"/>
              <a:gd name="f72" fmla="?: f58 f23 15320"/>
              <a:gd name="f73" fmla="?: f58 f24 0"/>
              <a:gd name="f74" fmla="?: f59 f23 6280"/>
              <a:gd name="f75" fmla="?: f59 f24 0"/>
            </a:gdLst>
            <a:ahLst>
              <a:ahXY gdRefX="f0" minX="f15" maxX="f10" gdRefY="f1" minY="f15" maxY="f10">
                <a:pos x="f26" y="f27"/>
              </a:ahXY>
            </a:ahLst>
            <a:cxnLst>
              <a:cxn ang="3cd4">
                <a:pos x="hc" y="t"/>
              </a:cxn>
              <a:cxn ang="0">
                <a:pos x="r" y="vc"/>
              </a:cxn>
              <a:cxn ang="cd4">
                <a:pos x="hc" y="b"/>
              </a:cxn>
              <a:cxn ang="cd2">
                <a:pos x="l" y="vc"/>
              </a:cxn>
              <a:cxn ang="f37">
                <a:pos x="f35" y="f36"/>
              </a:cxn>
            </a:cxnLst>
            <a:rect l="f44" t="f47" r="f45" b="f46"/>
            <a:pathLst>
              <a:path w="21600" h="21600">
                <a:moveTo>
                  <a:pt x="f7" y="f7"/>
                </a:moveTo>
                <a:lnTo>
                  <a:pt x="f7" y="f11"/>
                </a:lnTo>
                <a:lnTo>
                  <a:pt x="f60" y="f61"/>
                </a:lnTo>
                <a:lnTo>
                  <a:pt x="f7" y="f12"/>
                </a:lnTo>
                <a:lnTo>
                  <a:pt x="f7" y="f13"/>
                </a:lnTo>
                <a:lnTo>
                  <a:pt x="f62" y="f63"/>
                </a:lnTo>
                <a:lnTo>
                  <a:pt x="f7" y="f14"/>
                </a:lnTo>
                <a:lnTo>
                  <a:pt x="f7" y="f8"/>
                </a:lnTo>
                <a:lnTo>
                  <a:pt x="f11" y="f8"/>
                </a:lnTo>
                <a:lnTo>
                  <a:pt x="f64" y="f65"/>
                </a:lnTo>
                <a:lnTo>
                  <a:pt x="f12" y="f8"/>
                </a:lnTo>
                <a:lnTo>
                  <a:pt x="f13" y="f8"/>
                </a:lnTo>
                <a:lnTo>
                  <a:pt x="f66" y="f67"/>
                </a:lnTo>
                <a:lnTo>
                  <a:pt x="f14" y="f8"/>
                </a:lnTo>
                <a:lnTo>
                  <a:pt x="f8" y="f8"/>
                </a:lnTo>
                <a:lnTo>
                  <a:pt x="f8" y="f14"/>
                </a:lnTo>
                <a:lnTo>
                  <a:pt x="f68" y="f69"/>
                </a:lnTo>
                <a:lnTo>
                  <a:pt x="f8" y="f13"/>
                </a:lnTo>
                <a:lnTo>
                  <a:pt x="f8" y="f12"/>
                </a:lnTo>
                <a:lnTo>
                  <a:pt x="f70" y="f71"/>
                </a:lnTo>
                <a:lnTo>
                  <a:pt x="f8" y="f11"/>
                </a:lnTo>
                <a:lnTo>
                  <a:pt x="f8" y="f7"/>
                </a:lnTo>
                <a:lnTo>
                  <a:pt x="f14" y="f7"/>
                </a:lnTo>
                <a:lnTo>
                  <a:pt x="f72" y="f73"/>
                </a:lnTo>
                <a:lnTo>
                  <a:pt x="f13" y="f7"/>
                </a:lnTo>
                <a:lnTo>
                  <a:pt x="f12" y="f7"/>
                </a:lnTo>
                <a:lnTo>
                  <a:pt x="f74" y="f75"/>
                </a:lnTo>
                <a:lnTo>
                  <a:pt x="f11" y="f7"/>
                </a:lnTo>
                <a:lnTo>
                  <a:pt x="f7" y="f7"/>
                </a:lnTo>
                <a:close/>
              </a:path>
            </a:pathLst>
          </a:custGeom>
          <a:solidFill>
            <a:srgbClr val="FFFFFF"/>
          </a:solidFill>
          <a:ln cap="flat">
            <a:noFill/>
            <a:prstDash val="solid"/>
          </a:ln>
          <a:effectLst>
            <a:outerShdw dist="38096" dir="2700000" algn="tl">
              <a:srgbClr val="000000">
                <a:alpha val="40000"/>
              </a:srgbClr>
            </a:outerShdw>
          </a:effectLst>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0000"/>
                </a:solidFill>
                <a:effectLst/>
                <a:uLnTx/>
                <a:uFillTx/>
                <a:latin typeface="Arial" pitchFamily="34"/>
                <a:ea typeface="+mn-ea"/>
                <a:cs typeface="Arial" pitchFamily="34"/>
              </a:rPr>
              <a:t>Each box represents an activity or set of activities and the length of the box denotes the duration of the activity.</a:t>
            </a:r>
          </a:p>
        </p:txBody>
      </p:sp>
      <p:sp>
        <p:nvSpPr>
          <p:cNvPr id="8" name="Right Brace 5">
            <a:extLst>
              <a:ext uri="{FF2B5EF4-FFF2-40B4-BE49-F238E27FC236}">
                <a16:creationId xmlns:a16="http://schemas.microsoft.com/office/drawing/2014/main" id="{064E6242-3FDB-4AF2-DD0A-BDD4E05B4D45}"/>
              </a:ext>
            </a:extLst>
          </p:cNvPr>
          <p:cNvSpPr/>
          <p:nvPr/>
        </p:nvSpPr>
        <p:spPr>
          <a:xfrm rot="16200004">
            <a:off x="5346351" y="957294"/>
            <a:ext cx="356487" cy="1974573"/>
          </a:xfrm>
          <a:custGeom>
            <a:avLst/>
            <a:gdLst>
              <a:gd name="f0" fmla="val 10800000"/>
              <a:gd name="f1" fmla="val 5400000"/>
              <a:gd name="f2" fmla="val 16200000"/>
              <a:gd name="f3" fmla="val 180"/>
              <a:gd name="f4" fmla="val w"/>
              <a:gd name="f5" fmla="val h"/>
              <a:gd name="f6" fmla="val ss"/>
              <a:gd name="f7" fmla="val 0"/>
              <a:gd name="f8" fmla="*/ 5419351 1 1725033"/>
              <a:gd name="f9" fmla="+- 0 0 5400000"/>
              <a:gd name="f10" fmla="val 43730"/>
              <a:gd name="f11" fmla="val 61577"/>
              <a:gd name="f12" fmla="+- 0 0 -180"/>
              <a:gd name="f13" fmla="+- 0 0 -270"/>
              <a:gd name="f14" fmla="+- 0 0 -360"/>
              <a:gd name="f15" fmla="abs f4"/>
              <a:gd name="f16" fmla="abs f5"/>
              <a:gd name="f17" fmla="abs f6"/>
              <a:gd name="f18" fmla="+- 2700000 f1 0"/>
              <a:gd name="f19" fmla="*/ f12 f0 1"/>
              <a:gd name="f20" fmla="*/ f13 f0 1"/>
              <a:gd name="f21" fmla="*/ f14 f0 1"/>
              <a:gd name="f22" fmla="?: f15 f4 1"/>
              <a:gd name="f23" fmla="?: f16 f5 1"/>
              <a:gd name="f24" fmla="?: f17 f6 1"/>
              <a:gd name="f25" fmla="+- f18 0 f1"/>
              <a:gd name="f26" fmla="*/ f19 1 f3"/>
              <a:gd name="f27" fmla="*/ f20 1 f3"/>
              <a:gd name="f28" fmla="*/ f21 1 f3"/>
              <a:gd name="f29" fmla="*/ f22 1 21600"/>
              <a:gd name="f30" fmla="*/ f23 1 21600"/>
              <a:gd name="f31" fmla="*/ 21600 f22 1"/>
              <a:gd name="f32" fmla="*/ 21600 f23 1"/>
              <a:gd name="f33" fmla="+- f25 f1 0"/>
              <a:gd name="f34" fmla="+- f26 0 f1"/>
              <a:gd name="f35" fmla="+- f27 0 f1"/>
              <a:gd name="f36" fmla="+- f28 0 f1"/>
              <a:gd name="f37" fmla="min f30 f29"/>
              <a:gd name="f38" fmla="*/ f31 1 f24"/>
              <a:gd name="f39" fmla="*/ f32 1 f24"/>
              <a:gd name="f40" fmla="*/ f33 f8 1"/>
              <a:gd name="f41" fmla="val f38"/>
              <a:gd name="f42" fmla="val f39"/>
              <a:gd name="f43" fmla="*/ f40 1 f0"/>
              <a:gd name="f44" fmla="*/ f7 f37 1"/>
              <a:gd name="f45" fmla="+- f42 0 f7"/>
              <a:gd name="f46" fmla="+- f41 0 f7"/>
              <a:gd name="f47" fmla="+- 0 0 f43"/>
              <a:gd name="f48" fmla="*/ f41 f37 1"/>
              <a:gd name="f49" fmla="*/ f42 f37 1"/>
              <a:gd name="f50" fmla="*/ f46 1 2"/>
              <a:gd name="f51" fmla="min f46 f45"/>
              <a:gd name="f52" fmla="*/ f45 f11 1"/>
              <a:gd name="f53" fmla="+- 0 0 f47"/>
              <a:gd name="f54" fmla="+- f7 f50 0"/>
              <a:gd name="f55" fmla="*/ f51 f10 1"/>
              <a:gd name="f56" fmla="*/ f52 1 100000"/>
              <a:gd name="f57" fmla="*/ f53 f0 1"/>
              <a:gd name="f58" fmla="*/ f50 f37 1"/>
              <a:gd name="f59" fmla="*/ f55 1 100000"/>
              <a:gd name="f60" fmla="*/ f57 1 f8"/>
              <a:gd name="f61" fmla="*/ f54 f37 1"/>
              <a:gd name="f62" fmla="*/ f56 f37 1"/>
              <a:gd name="f63" fmla="+- f56 0 f59"/>
              <a:gd name="f64" fmla="+- f42 0 f59"/>
              <a:gd name="f65" fmla="+- f60 0 f1"/>
              <a:gd name="f66" fmla="*/ f59 f37 1"/>
              <a:gd name="f67" fmla="cos 1 f65"/>
              <a:gd name="f68" fmla="sin 1 f65"/>
              <a:gd name="f69" fmla="*/ f63 f37 1"/>
              <a:gd name="f70" fmla="*/ f64 f37 1"/>
              <a:gd name="f71" fmla="+- 0 0 f67"/>
              <a:gd name="f72" fmla="+- 0 0 f68"/>
              <a:gd name="f73" fmla="+- 0 0 f71"/>
              <a:gd name="f74" fmla="+- 0 0 f72"/>
              <a:gd name="f75" fmla="val f73"/>
              <a:gd name="f76" fmla="val f74"/>
              <a:gd name="f77" fmla="*/ f75 f50 1"/>
              <a:gd name="f78" fmla="*/ f76 f59 1"/>
              <a:gd name="f79" fmla="+- f7 f77 0"/>
              <a:gd name="f80" fmla="+- f59 0 f78"/>
              <a:gd name="f81" fmla="+- f42 f78 0"/>
              <a:gd name="f82" fmla="+- f81 0 f59"/>
              <a:gd name="f83" fmla="*/ f80 f37 1"/>
              <a:gd name="f84" fmla="*/ f79 f37 1"/>
              <a:gd name="f85" fmla="*/ f82 f37 1"/>
            </a:gdLst>
            <a:ahLst/>
            <a:cxnLst>
              <a:cxn ang="3cd4">
                <a:pos x="hc" y="t"/>
              </a:cxn>
              <a:cxn ang="0">
                <a:pos x="r" y="vc"/>
              </a:cxn>
              <a:cxn ang="cd4">
                <a:pos x="hc" y="b"/>
              </a:cxn>
              <a:cxn ang="cd2">
                <a:pos x="l" y="vc"/>
              </a:cxn>
              <a:cxn ang="f34">
                <a:pos x="f44" y="f44"/>
              </a:cxn>
              <a:cxn ang="f35">
                <a:pos x="f48" y="f62"/>
              </a:cxn>
              <a:cxn ang="f36">
                <a:pos x="f44" y="f49"/>
              </a:cxn>
            </a:cxnLst>
            <a:rect l="f44" t="f83" r="f84" b="f85"/>
            <a:pathLst>
              <a:path stroke="0">
                <a:moveTo>
                  <a:pt x="f44" y="f44"/>
                </a:moveTo>
                <a:arcTo wR="f58" hR="f66" stAng="f2" swAng="f1"/>
                <a:lnTo>
                  <a:pt x="f61" y="f69"/>
                </a:lnTo>
                <a:arcTo wR="f58" hR="f66" stAng="f0" swAng="f9"/>
                <a:arcTo wR="f58" hR="f66" stAng="f2" swAng="f9"/>
                <a:lnTo>
                  <a:pt x="f61" y="f70"/>
                </a:lnTo>
                <a:arcTo wR="f58" hR="f66" stAng="f7" swAng="f1"/>
                <a:close/>
              </a:path>
              <a:path fill="none">
                <a:moveTo>
                  <a:pt x="f44" y="f44"/>
                </a:moveTo>
                <a:arcTo wR="f58" hR="f66" stAng="f2" swAng="f1"/>
                <a:lnTo>
                  <a:pt x="f61" y="f69"/>
                </a:lnTo>
                <a:arcTo wR="f58" hR="f66" stAng="f0" swAng="f9"/>
                <a:arcTo wR="f58" hR="f66" stAng="f2" swAng="f9"/>
                <a:lnTo>
                  <a:pt x="f61" y="f70"/>
                </a:lnTo>
                <a:arcTo wR="f58" hR="f66" stAng="f7" swAng="f1"/>
              </a:path>
            </a:pathLst>
          </a:custGeom>
          <a:noFill/>
          <a:ln w="38103" cap="flat">
            <a:solidFill>
              <a:srgbClr val="FFFFFF"/>
            </a:solidFill>
            <a:prstDash val="solid"/>
            <a:miter/>
          </a:ln>
          <a:effectLst>
            <a:outerShdw dist="19997" dir="5400000" algn="tl">
              <a:srgbClr val="000000">
                <a:alpha val="38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1200" cap="none" spc="0" normalizeH="0" baseline="0" noProof="0">
              <a:ln>
                <a:noFill/>
              </a:ln>
              <a:solidFill>
                <a:srgbClr val="000000"/>
              </a:solidFill>
              <a:effectLst/>
              <a:uLnTx/>
              <a:uFillTx/>
              <a:latin typeface="Arial" pitchFamily="34"/>
              <a:ea typeface="+mn-ea"/>
              <a:cs typeface="Arial" pitchFamily="34"/>
            </a:endParaRPr>
          </a:p>
        </p:txBody>
      </p:sp>
      <p:sp>
        <p:nvSpPr>
          <p:cNvPr id="9" name="Rectangular Callout 6">
            <a:extLst>
              <a:ext uri="{FF2B5EF4-FFF2-40B4-BE49-F238E27FC236}">
                <a16:creationId xmlns:a16="http://schemas.microsoft.com/office/drawing/2014/main" id="{A5613883-443D-7CB4-13CF-E6FD8BCF8FCA}"/>
              </a:ext>
            </a:extLst>
          </p:cNvPr>
          <p:cNvSpPr/>
          <p:nvPr/>
        </p:nvSpPr>
        <p:spPr>
          <a:xfrm>
            <a:off x="406048" y="4742489"/>
            <a:ext cx="3617311" cy="523219"/>
          </a:xfrm>
          <a:custGeom>
            <a:avLst>
              <a:gd name="f0" fmla="val 5223"/>
              <a:gd name="f1" fmla="val 53848"/>
            </a:avLst>
            <a:gdLst>
              <a:gd name="f2" fmla="val 10800000"/>
              <a:gd name="f3" fmla="val 5400000"/>
              <a:gd name="f4" fmla="val 180"/>
              <a:gd name="f5" fmla="val w"/>
              <a:gd name="f6" fmla="val h"/>
              <a:gd name="f7" fmla="val 0"/>
              <a:gd name="f8" fmla="val 21600"/>
              <a:gd name="f9" fmla="+- 0 0 1"/>
              <a:gd name="f10" fmla="val 2147483647"/>
              <a:gd name="f11" fmla="val 3590"/>
              <a:gd name="f12" fmla="val 8970"/>
              <a:gd name="f13" fmla="val 12630"/>
              <a:gd name="f14" fmla="val 18010"/>
              <a:gd name="f15" fmla="val -2147483647"/>
              <a:gd name="f16" fmla="+- 0 0 180"/>
              <a:gd name="f17" fmla="*/ f5 1 21600"/>
              <a:gd name="f18" fmla="*/ f6 1 21600"/>
              <a:gd name="f19" fmla="+- f8 0 f7"/>
              <a:gd name="f20" fmla="pin -2147483647 f0 2147483647"/>
              <a:gd name="f21" fmla="pin -2147483647 f1 2147483647"/>
              <a:gd name="f22" fmla="*/ f16 f2 1"/>
              <a:gd name="f23" fmla="val f20"/>
              <a:gd name="f24" fmla="val f21"/>
              <a:gd name="f25" fmla="*/ f19 1 21600"/>
              <a:gd name="f26" fmla="*/ f20 f17 1"/>
              <a:gd name="f27" fmla="*/ f21 f18 1"/>
              <a:gd name="f28" fmla="*/ f22 1 f4"/>
              <a:gd name="f29" fmla="+- f23 0 10800"/>
              <a:gd name="f30" fmla="+- f24 0 10800"/>
              <a:gd name="f31" fmla="+- f24 0 21600"/>
              <a:gd name="f32" fmla="+- f23 0 21600"/>
              <a:gd name="f33" fmla="*/ 0 f25 1"/>
              <a:gd name="f34" fmla="*/ 21600 f25 1"/>
              <a:gd name="f35" fmla="*/ f23 f17 1"/>
              <a:gd name="f36" fmla="*/ f24 f18 1"/>
              <a:gd name="f37" fmla="+- f28 0 f3"/>
              <a:gd name="f38" fmla="abs f29"/>
              <a:gd name="f39" fmla="abs f30"/>
              <a:gd name="f40" fmla="*/ f33 1 f25"/>
              <a:gd name="f41" fmla="*/ f34 1 f25"/>
              <a:gd name="f42" fmla="+- f38 0 f39"/>
              <a:gd name="f43" fmla="+- f39 0 f38"/>
              <a:gd name="f44" fmla="*/ f40 f17 1"/>
              <a:gd name="f45" fmla="*/ f41 f17 1"/>
              <a:gd name="f46" fmla="*/ f41 f18 1"/>
              <a:gd name="f47" fmla="*/ f40 f18 1"/>
              <a:gd name="f48" fmla="?: f30 f9 f42"/>
              <a:gd name="f49" fmla="?: f30 f42 f9"/>
              <a:gd name="f50" fmla="?: f29 f9 f43"/>
              <a:gd name="f51" fmla="?: f29 f43 f9"/>
              <a:gd name="f52" fmla="?: f23 f9 f48"/>
              <a:gd name="f53" fmla="?: f23 f9 f49"/>
              <a:gd name="f54" fmla="?: f31 f50 f9"/>
              <a:gd name="f55" fmla="?: f31 f51 f9"/>
              <a:gd name="f56" fmla="?: f32 f49 f9"/>
              <a:gd name="f57" fmla="?: f32 f48 f9"/>
              <a:gd name="f58" fmla="?: f24 f9 f51"/>
              <a:gd name="f59" fmla="?: f24 f9 f50"/>
              <a:gd name="f60" fmla="?: f52 f23 0"/>
              <a:gd name="f61" fmla="?: f52 f24 6280"/>
              <a:gd name="f62" fmla="?: f53 f23 0"/>
              <a:gd name="f63" fmla="?: f53 f24 15320"/>
              <a:gd name="f64" fmla="?: f54 f23 6280"/>
              <a:gd name="f65" fmla="?: f54 f24 21600"/>
              <a:gd name="f66" fmla="?: f55 f23 15320"/>
              <a:gd name="f67" fmla="?: f55 f24 21600"/>
              <a:gd name="f68" fmla="?: f56 f23 21600"/>
              <a:gd name="f69" fmla="?: f56 f24 15320"/>
              <a:gd name="f70" fmla="?: f57 f23 21600"/>
              <a:gd name="f71" fmla="?: f57 f24 6280"/>
              <a:gd name="f72" fmla="?: f58 f23 15320"/>
              <a:gd name="f73" fmla="?: f58 f24 0"/>
              <a:gd name="f74" fmla="?: f59 f23 6280"/>
              <a:gd name="f75" fmla="?: f59 f24 0"/>
            </a:gdLst>
            <a:ahLst>
              <a:ahXY gdRefX="f0" minX="f15" maxX="f10" gdRefY="f1" minY="f15" maxY="f10">
                <a:pos x="f26" y="f27"/>
              </a:ahXY>
            </a:ahLst>
            <a:cxnLst>
              <a:cxn ang="3cd4">
                <a:pos x="hc" y="t"/>
              </a:cxn>
              <a:cxn ang="0">
                <a:pos x="r" y="vc"/>
              </a:cxn>
              <a:cxn ang="cd4">
                <a:pos x="hc" y="b"/>
              </a:cxn>
              <a:cxn ang="cd2">
                <a:pos x="l" y="vc"/>
              </a:cxn>
              <a:cxn ang="f37">
                <a:pos x="f35" y="f36"/>
              </a:cxn>
            </a:cxnLst>
            <a:rect l="f44" t="f47" r="f45" b="f46"/>
            <a:pathLst>
              <a:path w="21600" h="21600">
                <a:moveTo>
                  <a:pt x="f7" y="f7"/>
                </a:moveTo>
                <a:lnTo>
                  <a:pt x="f7" y="f11"/>
                </a:lnTo>
                <a:lnTo>
                  <a:pt x="f60" y="f61"/>
                </a:lnTo>
                <a:lnTo>
                  <a:pt x="f7" y="f12"/>
                </a:lnTo>
                <a:lnTo>
                  <a:pt x="f7" y="f13"/>
                </a:lnTo>
                <a:lnTo>
                  <a:pt x="f62" y="f63"/>
                </a:lnTo>
                <a:lnTo>
                  <a:pt x="f7" y="f14"/>
                </a:lnTo>
                <a:lnTo>
                  <a:pt x="f7" y="f8"/>
                </a:lnTo>
                <a:lnTo>
                  <a:pt x="f11" y="f8"/>
                </a:lnTo>
                <a:lnTo>
                  <a:pt x="f64" y="f65"/>
                </a:lnTo>
                <a:lnTo>
                  <a:pt x="f12" y="f8"/>
                </a:lnTo>
                <a:lnTo>
                  <a:pt x="f13" y="f8"/>
                </a:lnTo>
                <a:lnTo>
                  <a:pt x="f66" y="f67"/>
                </a:lnTo>
                <a:lnTo>
                  <a:pt x="f14" y="f8"/>
                </a:lnTo>
                <a:lnTo>
                  <a:pt x="f8" y="f8"/>
                </a:lnTo>
                <a:lnTo>
                  <a:pt x="f8" y="f14"/>
                </a:lnTo>
                <a:lnTo>
                  <a:pt x="f68" y="f69"/>
                </a:lnTo>
                <a:lnTo>
                  <a:pt x="f8" y="f13"/>
                </a:lnTo>
                <a:lnTo>
                  <a:pt x="f8" y="f12"/>
                </a:lnTo>
                <a:lnTo>
                  <a:pt x="f70" y="f71"/>
                </a:lnTo>
                <a:lnTo>
                  <a:pt x="f8" y="f11"/>
                </a:lnTo>
                <a:lnTo>
                  <a:pt x="f8" y="f7"/>
                </a:lnTo>
                <a:lnTo>
                  <a:pt x="f14" y="f7"/>
                </a:lnTo>
                <a:lnTo>
                  <a:pt x="f72" y="f73"/>
                </a:lnTo>
                <a:lnTo>
                  <a:pt x="f13" y="f7"/>
                </a:lnTo>
                <a:lnTo>
                  <a:pt x="f12" y="f7"/>
                </a:lnTo>
                <a:lnTo>
                  <a:pt x="f74" y="f75"/>
                </a:lnTo>
                <a:lnTo>
                  <a:pt x="f11" y="f7"/>
                </a:lnTo>
                <a:lnTo>
                  <a:pt x="f7" y="f7"/>
                </a:lnTo>
                <a:close/>
              </a:path>
            </a:pathLst>
          </a:custGeom>
          <a:solidFill>
            <a:srgbClr val="FFFFFF"/>
          </a:solidFill>
          <a:ln cap="flat">
            <a:noFill/>
            <a:prstDash val="solid"/>
          </a:ln>
          <a:effectLst>
            <a:outerShdw dist="38096" dir="2700000" algn="tl">
              <a:srgbClr val="000000">
                <a:alpha val="40000"/>
              </a:srgbClr>
            </a:outerShdw>
          </a:effectLst>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0000"/>
                </a:solidFill>
                <a:effectLst/>
                <a:uLnTx/>
                <a:uFillTx/>
                <a:latin typeface="Arial" pitchFamily="34"/>
                <a:ea typeface="+mn-ea"/>
                <a:cs typeface="Arial" pitchFamily="34"/>
              </a:rPr>
              <a:t>Color codes and icon keys are located in the bottom left corner of each slide.</a:t>
            </a:r>
          </a:p>
        </p:txBody>
      </p:sp>
      <p:sp>
        <p:nvSpPr>
          <p:cNvPr id="10" name="Rectangular Callout 8">
            <a:extLst>
              <a:ext uri="{FF2B5EF4-FFF2-40B4-BE49-F238E27FC236}">
                <a16:creationId xmlns:a16="http://schemas.microsoft.com/office/drawing/2014/main" id="{736A61D1-7B1C-29EC-9EB7-A903A5FB0115}"/>
              </a:ext>
            </a:extLst>
          </p:cNvPr>
          <p:cNvSpPr/>
          <p:nvPr/>
        </p:nvSpPr>
        <p:spPr>
          <a:xfrm>
            <a:off x="415201" y="894548"/>
            <a:ext cx="3608158" cy="1600437"/>
          </a:xfrm>
          <a:custGeom>
            <a:avLst>
              <a:gd name="f0" fmla="val 25343"/>
              <a:gd name="f1" fmla="val 24901"/>
            </a:avLst>
            <a:gdLst>
              <a:gd name="f2" fmla="val 10800000"/>
              <a:gd name="f3" fmla="val 5400000"/>
              <a:gd name="f4" fmla="val 180"/>
              <a:gd name="f5" fmla="val w"/>
              <a:gd name="f6" fmla="val h"/>
              <a:gd name="f7" fmla="val 0"/>
              <a:gd name="f8" fmla="val 21600"/>
              <a:gd name="f9" fmla="+- 0 0 1"/>
              <a:gd name="f10" fmla="val 2147483647"/>
              <a:gd name="f11" fmla="val 3590"/>
              <a:gd name="f12" fmla="val 8970"/>
              <a:gd name="f13" fmla="val 12630"/>
              <a:gd name="f14" fmla="val 18010"/>
              <a:gd name="f15" fmla="val -2147483647"/>
              <a:gd name="f16" fmla="+- 0 0 180"/>
              <a:gd name="f17" fmla="*/ f5 1 21600"/>
              <a:gd name="f18" fmla="*/ f6 1 21600"/>
              <a:gd name="f19" fmla="+- f8 0 f7"/>
              <a:gd name="f20" fmla="pin -2147483647 f0 2147483647"/>
              <a:gd name="f21" fmla="pin -2147483647 f1 2147483647"/>
              <a:gd name="f22" fmla="*/ f16 f2 1"/>
              <a:gd name="f23" fmla="val f20"/>
              <a:gd name="f24" fmla="val f21"/>
              <a:gd name="f25" fmla="*/ f19 1 21600"/>
              <a:gd name="f26" fmla="*/ f20 f17 1"/>
              <a:gd name="f27" fmla="*/ f21 f18 1"/>
              <a:gd name="f28" fmla="*/ f22 1 f4"/>
              <a:gd name="f29" fmla="+- f23 0 10800"/>
              <a:gd name="f30" fmla="+- f24 0 10800"/>
              <a:gd name="f31" fmla="+- f24 0 21600"/>
              <a:gd name="f32" fmla="+- f23 0 21600"/>
              <a:gd name="f33" fmla="*/ 0 f25 1"/>
              <a:gd name="f34" fmla="*/ 21600 f25 1"/>
              <a:gd name="f35" fmla="*/ f23 f17 1"/>
              <a:gd name="f36" fmla="*/ f24 f18 1"/>
              <a:gd name="f37" fmla="+- f28 0 f3"/>
              <a:gd name="f38" fmla="abs f29"/>
              <a:gd name="f39" fmla="abs f30"/>
              <a:gd name="f40" fmla="*/ f33 1 f25"/>
              <a:gd name="f41" fmla="*/ f34 1 f25"/>
              <a:gd name="f42" fmla="+- f38 0 f39"/>
              <a:gd name="f43" fmla="+- f39 0 f38"/>
              <a:gd name="f44" fmla="*/ f40 f17 1"/>
              <a:gd name="f45" fmla="*/ f41 f17 1"/>
              <a:gd name="f46" fmla="*/ f41 f18 1"/>
              <a:gd name="f47" fmla="*/ f40 f18 1"/>
              <a:gd name="f48" fmla="?: f30 f9 f42"/>
              <a:gd name="f49" fmla="?: f30 f42 f9"/>
              <a:gd name="f50" fmla="?: f29 f9 f43"/>
              <a:gd name="f51" fmla="?: f29 f43 f9"/>
              <a:gd name="f52" fmla="?: f23 f9 f48"/>
              <a:gd name="f53" fmla="?: f23 f9 f49"/>
              <a:gd name="f54" fmla="?: f31 f50 f9"/>
              <a:gd name="f55" fmla="?: f31 f51 f9"/>
              <a:gd name="f56" fmla="?: f32 f49 f9"/>
              <a:gd name="f57" fmla="?: f32 f48 f9"/>
              <a:gd name="f58" fmla="?: f24 f9 f51"/>
              <a:gd name="f59" fmla="?: f24 f9 f50"/>
              <a:gd name="f60" fmla="?: f52 f23 0"/>
              <a:gd name="f61" fmla="?: f52 f24 6280"/>
              <a:gd name="f62" fmla="?: f53 f23 0"/>
              <a:gd name="f63" fmla="?: f53 f24 15320"/>
              <a:gd name="f64" fmla="?: f54 f23 6280"/>
              <a:gd name="f65" fmla="?: f54 f24 21600"/>
              <a:gd name="f66" fmla="?: f55 f23 15320"/>
              <a:gd name="f67" fmla="?: f55 f24 21600"/>
              <a:gd name="f68" fmla="?: f56 f23 21600"/>
              <a:gd name="f69" fmla="?: f56 f24 15320"/>
              <a:gd name="f70" fmla="?: f57 f23 21600"/>
              <a:gd name="f71" fmla="?: f57 f24 6280"/>
              <a:gd name="f72" fmla="?: f58 f23 15320"/>
              <a:gd name="f73" fmla="?: f58 f24 0"/>
              <a:gd name="f74" fmla="?: f59 f23 6280"/>
              <a:gd name="f75" fmla="?: f59 f24 0"/>
            </a:gdLst>
            <a:ahLst>
              <a:ahXY gdRefX="f0" minX="f15" maxX="f10" gdRefY="f1" minY="f15" maxY="f10">
                <a:pos x="f26" y="f27"/>
              </a:ahXY>
            </a:ahLst>
            <a:cxnLst>
              <a:cxn ang="3cd4">
                <a:pos x="hc" y="t"/>
              </a:cxn>
              <a:cxn ang="0">
                <a:pos x="r" y="vc"/>
              </a:cxn>
              <a:cxn ang="cd4">
                <a:pos x="hc" y="b"/>
              </a:cxn>
              <a:cxn ang="cd2">
                <a:pos x="l" y="vc"/>
              </a:cxn>
              <a:cxn ang="f37">
                <a:pos x="f35" y="f36"/>
              </a:cxn>
            </a:cxnLst>
            <a:rect l="f44" t="f47" r="f45" b="f46"/>
            <a:pathLst>
              <a:path w="21600" h="21600">
                <a:moveTo>
                  <a:pt x="f7" y="f7"/>
                </a:moveTo>
                <a:lnTo>
                  <a:pt x="f7" y="f11"/>
                </a:lnTo>
                <a:lnTo>
                  <a:pt x="f60" y="f61"/>
                </a:lnTo>
                <a:lnTo>
                  <a:pt x="f7" y="f12"/>
                </a:lnTo>
                <a:lnTo>
                  <a:pt x="f7" y="f13"/>
                </a:lnTo>
                <a:lnTo>
                  <a:pt x="f62" y="f63"/>
                </a:lnTo>
                <a:lnTo>
                  <a:pt x="f7" y="f14"/>
                </a:lnTo>
                <a:lnTo>
                  <a:pt x="f7" y="f8"/>
                </a:lnTo>
                <a:lnTo>
                  <a:pt x="f11" y="f8"/>
                </a:lnTo>
                <a:lnTo>
                  <a:pt x="f64" y="f65"/>
                </a:lnTo>
                <a:lnTo>
                  <a:pt x="f12" y="f8"/>
                </a:lnTo>
                <a:lnTo>
                  <a:pt x="f13" y="f8"/>
                </a:lnTo>
                <a:lnTo>
                  <a:pt x="f66" y="f67"/>
                </a:lnTo>
                <a:lnTo>
                  <a:pt x="f14" y="f8"/>
                </a:lnTo>
                <a:lnTo>
                  <a:pt x="f8" y="f8"/>
                </a:lnTo>
                <a:lnTo>
                  <a:pt x="f8" y="f14"/>
                </a:lnTo>
                <a:lnTo>
                  <a:pt x="f68" y="f69"/>
                </a:lnTo>
                <a:lnTo>
                  <a:pt x="f8" y="f13"/>
                </a:lnTo>
                <a:lnTo>
                  <a:pt x="f8" y="f12"/>
                </a:lnTo>
                <a:lnTo>
                  <a:pt x="f70" y="f71"/>
                </a:lnTo>
                <a:lnTo>
                  <a:pt x="f8" y="f11"/>
                </a:lnTo>
                <a:lnTo>
                  <a:pt x="f8" y="f7"/>
                </a:lnTo>
                <a:lnTo>
                  <a:pt x="f14" y="f7"/>
                </a:lnTo>
                <a:lnTo>
                  <a:pt x="f72" y="f73"/>
                </a:lnTo>
                <a:lnTo>
                  <a:pt x="f13" y="f7"/>
                </a:lnTo>
                <a:lnTo>
                  <a:pt x="f12" y="f7"/>
                </a:lnTo>
                <a:lnTo>
                  <a:pt x="f74" y="f75"/>
                </a:lnTo>
                <a:lnTo>
                  <a:pt x="f11" y="f7"/>
                </a:lnTo>
                <a:lnTo>
                  <a:pt x="f7" y="f7"/>
                </a:lnTo>
                <a:close/>
              </a:path>
            </a:pathLst>
          </a:custGeom>
          <a:solidFill>
            <a:srgbClr val="FFFFFF"/>
          </a:solidFill>
          <a:ln cap="flat">
            <a:noFill/>
            <a:prstDash val="solid"/>
          </a:ln>
          <a:effectLst>
            <a:outerShdw dist="38096" dir="2700000" algn="tl">
              <a:srgbClr val="000000">
                <a:alpha val="40000"/>
              </a:srgbClr>
            </a:outerShdw>
          </a:effectLst>
        </p:spPr>
        <p:txBody>
          <a:bodyPr vert="horz" wrap="square" lIns="91440" tIns="45720" rIns="91440" bIns="45720" anchor="t" anchorCtr="0" compatLnSpc="1">
            <a:spAutoFit/>
          </a:bodyPr>
          <a:lstStyle/>
          <a:p>
            <a:pPr marL="0" marR="0" lvl="1" indent="0" algn="l" defTabSz="914400" rtl="0" eaLnBrk="1" fontAlgn="auto" latinLnBrk="0" hangingPunct="1">
              <a:lnSpc>
                <a:spcPct val="100000"/>
              </a:lnSpc>
              <a:spcBef>
                <a:spcPts val="0"/>
              </a:spcBef>
              <a:spcAft>
                <a:spcPts val="60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0000"/>
                </a:solidFill>
                <a:effectLst/>
                <a:uLnTx/>
                <a:uFillTx/>
                <a:latin typeface="Arial" pitchFamily="34"/>
                <a:ea typeface="+mn-ea"/>
                <a:cs typeface="Arial" pitchFamily="34"/>
              </a:rPr>
              <a:t>The color of each box represents the activity is planned/funded and the platform where the activity takes place (not the platform where the technology will be enabled). In this example the activity takes place on the ground although it may be the development of hardware for flight.</a:t>
            </a:r>
          </a:p>
        </p:txBody>
      </p:sp>
      <p:sp>
        <p:nvSpPr>
          <p:cNvPr id="11" name="Rectangular Callout 35">
            <a:extLst>
              <a:ext uri="{FF2B5EF4-FFF2-40B4-BE49-F238E27FC236}">
                <a16:creationId xmlns:a16="http://schemas.microsoft.com/office/drawing/2014/main" id="{C7545257-AB20-C8A2-41D2-5D195A44247D}"/>
              </a:ext>
            </a:extLst>
          </p:cNvPr>
          <p:cNvSpPr/>
          <p:nvPr/>
        </p:nvSpPr>
        <p:spPr>
          <a:xfrm>
            <a:off x="8717478" y="3455087"/>
            <a:ext cx="2578571" cy="1169554"/>
          </a:xfrm>
          <a:custGeom>
            <a:avLst>
              <a:gd name="f0" fmla="val -5262"/>
              <a:gd name="f1" fmla="val 6923"/>
            </a:avLst>
            <a:gdLst>
              <a:gd name="f2" fmla="val 10800000"/>
              <a:gd name="f3" fmla="val 5400000"/>
              <a:gd name="f4" fmla="val 180"/>
              <a:gd name="f5" fmla="val w"/>
              <a:gd name="f6" fmla="val h"/>
              <a:gd name="f7" fmla="val 0"/>
              <a:gd name="f8" fmla="val 21600"/>
              <a:gd name="f9" fmla="+- 0 0 1"/>
              <a:gd name="f10" fmla="val 2147483647"/>
              <a:gd name="f11" fmla="val 3590"/>
              <a:gd name="f12" fmla="val 8970"/>
              <a:gd name="f13" fmla="val 12630"/>
              <a:gd name="f14" fmla="val 18010"/>
              <a:gd name="f15" fmla="val -2147483647"/>
              <a:gd name="f16" fmla="+- 0 0 180"/>
              <a:gd name="f17" fmla="*/ f5 1 21600"/>
              <a:gd name="f18" fmla="*/ f6 1 21600"/>
              <a:gd name="f19" fmla="+- f8 0 f7"/>
              <a:gd name="f20" fmla="pin -2147483647 f0 2147483647"/>
              <a:gd name="f21" fmla="pin -2147483647 f1 2147483647"/>
              <a:gd name="f22" fmla="*/ f16 f2 1"/>
              <a:gd name="f23" fmla="val f20"/>
              <a:gd name="f24" fmla="val f21"/>
              <a:gd name="f25" fmla="*/ f19 1 21600"/>
              <a:gd name="f26" fmla="*/ f20 f17 1"/>
              <a:gd name="f27" fmla="*/ f21 f18 1"/>
              <a:gd name="f28" fmla="*/ f22 1 f4"/>
              <a:gd name="f29" fmla="+- f23 0 10800"/>
              <a:gd name="f30" fmla="+- f24 0 10800"/>
              <a:gd name="f31" fmla="+- f24 0 21600"/>
              <a:gd name="f32" fmla="+- f23 0 21600"/>
              <a:gd name="f33" fmla="*/ 0 f25 1"/>
              <a:gd name="f34" fmla="*/ 21600 f25 1"/>
              <a:gd name="f35" fmla="*/ f23 f17 1"/>
              <a:gd name="f36" fmla="*/ f24 f18 1"/>
              <a:gd name="f37" fmla="+- f28 0 f3"/>
              <a:gd name="f38" fmla="abs f29"/>
              <a:gd name="f39" fmla="abs f30"/>
              <a:gd name="f40" fmla="*/ f33 1 f25"/>
              <a:gd name="f41" fmla="*/ f34 1 f25"/>
              <a:gd name="f42" fmla="+- f38 0 f39"/>
              <a:gd name="f43" fmla="+- f39 0 f38"/>
              <a:gd name="f44" fmla="*/ f40 f17 1"/>
              <a:gd name="f45" fmla="*/ f41 f17 1"/>
              <a:gd name="f46" fmla="*/ f41 f18 1"/>
              <a:gd name="f47" fmla="*/ f40 f18 1"/>
              <a:gd name="f48" fmla="?: f30 f9 f42"/>
              <a:gd name="f49" fmla="?: f30 f42 f9"/>
              <a:gd name="f50" fmla="?: f29 f9 f43"/>
              <a:gd name="f51" fmla="?: f29 f43 f9"/>
              <a:gd name="f52" fmla="?: f23 f9 f48"/>
              <a:gd name="f53" fmla="?: f23 f9 f49"/>
              <a:gd name="f54" fmla="?: f31 f50 f9"/>
              <a:gd name="f55" fmla="?: f31 f51 f9"/>
              <a:gd name="f56" fmla="?: f32 f49 f9"/>
              <a:gd name="f57" fmla="?: f32 f48 f9"/>
              <a:gd name="f58" fmla="?: f24 f9 f51"/>
              <a:gd name="f59" fmla="?: f24 f9 f50"/>
              <a:gd name="f60" fmla="?: f52 f23 0"/>
              <a:gd name="f61" fmla="?: f52 f24 6280"/>
              <a:gd name="f62" fmla="?: f53 f23 0"/>
              <a:gd name="f63" fmla="?: f53 f24 15320"/>
              <a:gd name="f64" fmla="?: f54 f23 6280"/>
              <a:gd name="f65" fmla="?: f54 f24 21600"/>
              <a:gd name="f66" fmla="?: f55 f23 15320"/>
              <a:gd name="f67" fmla="?: f55 f24 21600"/>
              <a:gd name="f68" fmla="?: f56 f23 21600"/>
              <a:gd name="f69" fmla="?: f56 f24 15320"/>
              <a:gd name="f70" fmla="?: f57 f23 21600"/>
              <a:gd name="f71" fmla="?: f57 f24 6280"/>
              <a:gd name="f72" fmla="?: f58 f23 15320"/>
              <a:gd name="f73" fmla="?: f58 f24 0"/>
              <a:gd name="f74" fmla="?: f59 f23 6280"/>
              <a:gd name="f75" fmla="?: f59 f24 0"/>
            </a:gdLst>
            <a:ahLst>
              <a:ahXY gdRefX="f0" minX="f15" maxX="f10" gdRefY="f1" minY="f15" maxY="f10">
                <a:pos x="f26" y="f27"/>
              </a:ahXY>
            </a:ahLst>
            <a:cxnLst>
              <a:cxn ang="3cd4">
                <a:pos x="hc" y="t"/>
              </a:cxn>
              <a:cxn ang="0">
                <a:pos x="r" y="vc"/>
              </a:cxn>
              <a:cxn ang="cd4">
                <a:pos x="hc" y="b"/>
              </a:cxn>
              <a:cxn ang="cd2">
                <a:pos x="l" y="vc"/>
              </a:cxn>
              <a:cxn ang="f37">
                <a:pos x="f35" y="f36"/>
              </a:cxn>
            </a:cxnLst>
            <a:rect l="f44" t="f47" r="f45" b="f46"/>
            <a:pathLst>
              <a:path w="21600" h="21600">
                <a:moveTo>
                  <a:pt x="f7" y="f7"/>
                </a:moveTo>
                <a:lnTo>
                  <a:pt x="f7" y="f11"/>
                </a:lnTo>
                <a:lnTo>
                  <a:pt x="f60" y="f61"/>
                </a:lnTo>
                <a:lnTo>
                  <a:pt x="f7" y="f12"/>
                </a:lnTo>
                <a:lnTo>
                  <a:pt x="f7" y="f13"/>
                </a:lnTo>
                <a:lnTo>
                  <a:pt x="f62" y="f63"/>
                </a:lnTo>
                <a:lnTo>
                  <a:pt x="f7" y="f14"/>
                </a:lnTo>
                <a:lnTo>
                  <a:pt x="f7" y="f8"/>
                </a:lnTo>
                <a:lnTo>
                  <a:pt x="f11" y="f8"/>
                </a:lnTo>
                <a:lnTo>
                  <a:pt x="f64" y="f65"/>
                </a:lnTo>
                <a:lnTo>
                  <a:pt x="f12" y="f8"/>
                </a:lnTo>
                <a:lnTo>
                  <a:pt x="f13" y="f8"/>
                </a:lnTo>
                <a:lnTo>
                  <a:pt x="f66" y="f67"/>
                </a:lnTo>
                <a:lnTo>
                  <a:pt x="f14" y="f8"/>
                </a:lnTo>
                <a:lnTo>
                  <a:pt x="f8" y="f8"/>
                </a:lnTo>
                <a:lnTo>
                  <a:pt x="f8" y="f14"/>
                </a:lnTo>
                <a:lnTo>
                  <a:pt x="f68" y="f69"/>
                </a:lnTo>
                <a:lnTo>
                  <a:pt x="f8" y="f13"/>
                </a:lnTo>
                <a:lnTo>
                  <a:pt x="f8" y="f12"/>
                </a:lnTo>
                <a:lnTo>
                  <a:pt x="f70" y="f71"/>
                </a:lnTo>
                <a:lnTo>
                  <a:pt x="f8" y="f11"/>
                </a:lnTo>
                <a:lnTo>
                  <a:pt x="f8" y="f7"/>
                </a:lnTo>
                <a:lnTo>
                  <a:pt x="f14" y="f7"/>
                </a:lnTo>
                <a:lnTo>
                  <a:pt x="f72" y="f73"/>
                </a:lnTo>
                <a:lnTo>
                  <a:pt x="f13" y="f7"/>
                </a:lnTo>
                <a:lnTo>
                  <a:pt x="f12" y="f7"/>
                </a:lnTo>
                <a:lnTo>
                  <a:pt x="f74" y="f75"/>
                </a:lnTo>
                <a:lnTo>
                  <a:pt x="f11" y="f7"/>
                </a:lnTo>
                <a:lnTo>
                  <a:pt x="f7" y="f7"/>
                </a:lnTo>
                <a:close/>
              </a:path>
            </a:pathLst>
          </a:custGeom>
          <a:solidFill>
            <a:srgbClr val="FFFFFF"/>
          </a:solidFill>
          <a:ln cap="flat">
            <a:noFill/>
            <a:prstDash val="solid"/>
          </a:ln>
          <a:effectLst>
            <a:outerShdw dist="38096" dir="2700000" algn="tl">
              <a:srgbClr val="000000">
                <a:alpha val="40000"/>
              </a:srgbClr>
            </a:outerShdw>
          </a:effectLst>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0000"/>
                </a:solidFill>
                <a:effectLst/>
                <a:uLnTx/>
                <a:uFillTx/>
                <a:latin typeface="Arial" pitchFamily="34"/>
                <a:ea typeface="+mn-ea"/>
                <a:cs typeface="Arial" pitchFamily="34"/>
              </a:rPr>
              <a:t>Boxes that end in an arrow indicate activities without a defined end date or where the hardware will go into regular operation after a demo. </a:t>
            </a:r>
          </a:p>
        </p:txBody>
      </p:sp>
      <p:sp>
        <p:nvSpPr>
          <p:cNvPr id="12" name="Oval 58">
            <a:extLst>
              <a:ext uri="{FF2B5EF4-FFF2-40B4-BE49-F238E27FC236}">
                <a16:creationId xmlns:a16="http://schemas.microsoft.com/office/drawing/2014/main" id="{43D86419-5F44-F377-78A8-BD64FE37F5BD}"/>
              </a:ext>
            </a:extLst>
          </p:cNvPr>
          <p:cNvSpPr/>
          <p:nvPr/>
        </p:nvSpPr>
        <p:spPr>
          <a:xfrm>
            <a:off x="4380067" y="871121"/>
            <a:ext cx="282668" cy="28266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1200" cap="none" spc="0" normalizeH="0" baseline="0" noProof="0" dirty="0">
                <a:ln>
                  <a:noFill/>
                </a:ln>
                <a:solidFill>
                  <a:srgbClr val="000000"/>
                </a:solidFill>
                <a:effectLst/>
                <a:uLnTx/>
                <a:uFillTx/>
                <a:latin typeface="Arial" pitchFamily="34"/>
                <a:ea typeface="+mn-ea"/>
                <a:cs typeface="Arial" pitchFamily="34"/>
              </a:rPr>
              <a:t>1</a:t>
            </a:r>
          </a:p>
        </p:txBody>
      </p:sp>
      <p:sp>
        <p:nvSpPr>
          <p:cNvPr id="13" name="Oval 59">
            <a:extLst>
              <a:ext uri="{FF2B5EF4-FFF2-40B4-BE49-F238E27FC236}">
                <a16:creationId xmlns:a16="http://schemas.microsoft.com/office/drawing/2014/main" id="{279D9F94-E682-678F-A267-4895238956D1}"/>
              </a:ext>
            </a:extLst>
          </p:cNvPr>
          <p:cNvSpPr/>
          <p:nvPr/>
        </p:nvSpPr>
        <p:spPr>
          <a:xfrm>
            <a:off x="156024" y="850904"/>
            <a:ext cx="282668" cy="28266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1200" cap="none" spc="0" normalizeH="0" baseline="0" noProof="0" dirty="0">
                <a:ln>
                  <a:noFill/>
                </a:ln>
                <a:solidFill>
                  <a:srgbClr val="000000"/>
                </a:solidFill>
                <a:effectLst/>
                <a:uLnTx/>
                <a:uFillTx/>
                <a:latin typeface="Arial" pitchFamily="34"/>
                <a:ea typeface="+mn-ea"/>
                <a:cs typeface="Arial" pitchFamily="34"/>
              </a:rPr>
              <a:t>2</a:t>
            </a:r>
          </a:p>
        </p:txBody>
      </p:sp>
      <p:sp>
        <p:nvSpPr>
          <p:cNvPr id="14" name="Oval 60">
            <a:extLst>
              <a:ext uri="{FF2B5EF4-FFF2-40B4-BE49-F238E27FC236}">
                <a16:creationId xmlns:a16="http://schemas.microsoft.com/office/drawing/2014/main" id="{6375C14A-4E5F-E0F1-EC3A-A662B27DDEB1}"/>
              </a:ext>
            </a:extLst>
          </p:cNvPr>
          <p:cNvSpPr/>
          <p:nvPr/>
        </p:nvSpPr>
        <p:spPr>
          <a:xfrm>
            <a:off x="8527237" y="3348194"/>
            <a:ext cx="282668" cy="28266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1200" cap="none" spc="0" normalizeH="0" baseline="0" noProof="0" dirty="0">
                <a:ln>
                  <a:noFill/>
                </a:ln>
                <a:solidFill>
                  <a:srgbClr val="000000"/>
                </a:solidFill>
                <a:effectLst/>
                <a:uLnTx/>
                <a:uFillTx/>
                <a:latin typeface="Arial" pitchFamily="34"/>
                <a:ea typeface="+mn-ea"/>
                <a:cs typeface="Arial" pitchFamily="34"/>
              </a:rPr>
              <a:t>8</a:t>
            </a:r>
          </a:p>
        </p:txBody>
      </p:sp>
      <p:sp>
        <p:nvSpPr>
          <p:cNvPr id="15" name="Oval 61">
            <a:extLst>
              <a:ext uri="{FF2B5EF4-FFF2-40B4-BE49-F238E27FC236}">
                <a16:creationId xmlns:a16="http://schemas.microsoft.com/office/drawing/2014/main" id="{B3146227-2130-5CB0-3E57-96868EE5BF3D}"/>
              </a:ext>
            </a:extLst>
          </p:cNvPr>
          <p:cNvSpPr/>
          <p:nvPr/>
        </p:nvSpPr>
        <p:spPr>
          <a:xfrm>
            <a:off x="248808" y="4570198"/>
            <a:ext cx="282668" cy="28266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1200" cap="none" spc="0" normalizeH="0" baseline="0" noProof="0" dirty="0">
                <a:ln>
                  <a:noFill/>
                </a:ln>
                <a:solidFill>
                  <a:srgbClr val="000000"/>
                </a:solidFill>
                <a:effectLst/>
                <a:uLnTx/>
                <a:uFillTx/>
                <a:latin typeface="Arial" pitchFamily="34"/>
                <a:ea typeface="+mn-ea"/>
                <a:cs typeface="Arial" pitchFamily="34"/>
              </a:rPr>
              <a:t>4</a:t>
            </a:r>
          </a:p>
        </p:txBody>
      </p:sp>
      <p:sp>
        <p:nvSpPr>
          <p:cNvPr id="16" name="Oval 62">
            <a:extLst>
              <a:ext uri="{FF2B5EF4-FFF2-40B4-BE49-F238E27FC236}">
                <a16:creationId xmlns:a16="http://schemas.microsoft.com/office/drawing/2014/main" id="{BD9E22E4-9A70-92A7-4F6D-3E8E5661014B}"/>
              </a:ext>
            </a:extLst>
          </p:cNvPr>
          <p:cNvSpPr/>
          <p:nvPr/>
        </p:nvSpPr>
        <p:spPr>
          <a:xfrm>
            <a:off x="8561646" y="2239338"/>
            <a:ext cx="282668" cy="28266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0" cap="none" spc="0" normalizeH="0" baseline="0" noProof="0" dirty="0">
                <a:ln>
                  <a:noFill/>
                </a:ln>
                <a:solidFill>
                  <a:srgbClr val="000000"/>
                </a:solidFill>
                <a:effectLst/>
                <a:uLnTx/>
                <a:uFillTx/>
                <a:latin typeface="Arial" pitchFamily="34"/>
                <a:ea typeface="+mn-ea"/>
                <a:cs typeface="Arial" pitchFamily="34"/>
              </a:rPr>
              <a:t>9</a:t>
            </a:r>
            <a:endParaRPr kumimoji="0" lang="en-US" sz="1200" b="1" i="0" u="none" strike="noStrike" kern="1200" cap="none" spc="0" normalizeH="0" baseline="0" noProof="0" dirty="0">
              <a:ln>
                <a:noFill/>
              </a:ln>
              <a:solidFill>
                <a:srgbClr val="000000"/>
              </a:solidFill>
              <a:effectLst/>
              <a:uLnTx/>
              <a:uFillTx/>
              <a:latin typeface="Arial" pitchFamily="34"/>
              <a:ea typeface="+mn-ea"/>
              <a:cs typeface="Arial" pitchFamily="34"/>
            </a:endParaRPr>
          </a:p>
        </p:txBody>
      </p:sp>
      <p:sp>
        <p:nvSpPr>
          <p:cNvPr id="17" name="Rectangle 47">
            <a:extLst>
              <a:ext uri="{FF2B5EF4-FFF2-40B4-BE49-F238E27FC236}">
                <a16:creationId xmlns:a16="http://schemas.microsoft.com/office/drawing/2014/main" id="{9D4CC023-A2C3-7F8C-7F4E-31386C9D19BA}"/>
              </a:ext>
            </a:extLst>
          </p:cNvPr>
          <p:cNvSpPr/>
          <p:nvPr/>
        </p:nvSpPr>
        <p:spPr>
          <a:xfrm flipH="1">
            <a:off x="4537307" y="3795464"/>
            <a:ext cx="1221409" cy="274320"/>
          </a:xfrm>
          <a:prstGeom prst="rect">
            <a:avLst/>
          </a:prstGeom>
          <a:solidFill>
            <a:srgbClr val="00B050">
              <a:alpha val="75000"/>
            </a:srgbClr>
          </a:solidFill>
          <a:ln w="12701" cap="flat">
            <a:solidFill>
              <a:srgbClr val="FFFFFF"/>
            </a:solidFill>
            <a:prstDash val="solid"/>
            <a:miter/>
          </a:ln>
        </p:spPr>
        <p:txBody>
          <a:bodyPr vert="horz" wrap="square" lIns="0" tIns="45720" rIns="0" bIns="45720" anchor="ctr" anchorCtr="1" compatLnSpc="1">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100" b="0" i="0" u="none" strike="noStrike" kern="1200" cap="none" spc="0" normalizeH="0" baseline="0" noProof="0">
                <a:ln>
                  <a:noFill/>
                </a:ln>
                <a:solidFill>
                  <a:srgbClr val="FFFFFF"/>
                </a:solidFill>
                <a:effectLst/>
                <a:uLnTx/>
                <a:uFillTx/>
                <a:latin typeface="Arial" pitchFamily="34"/>
                <a:ea typeface="+mn-ea"/>
                <a:cs typeface="Arial" pitchFamily="34"/>
              </a:rPr>
              <a:t>ABC</a:t>
            </a:r>
          </a:p>
        </p:txBody>
      </p:sp>
      <p:sp>
        <p:nvSpPr>
          <p:cNvPr id="18" name="Rounded Rectangle 13">
            <a:extLst>
              <a:ext uri="{FF2B5EF4-FFF2-40B4-BE49-F238E27FC236}">
                <a16:creationId xmlns:a16="http://schemas.microsoft.com/office/drawing/2014/main" id="{D3C98DA8-57BC-5111-9D42-DEBF7A8D178F}"/>
              </a:ext>
            </a:extLst>
          </p:cNvPr>
          <p:cNvSpPr/>
          <p:nvPr/>
        </p:nvSpPr>
        <p:spPr>
          <a:xfrm>
            <a:off x="5304873" y="4135209"/>
            <a:ext cx="1565836" cy="322472"/>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alpha val="85000"/>
            </a:srgbClr>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050" b="0" i="0" u="none" strike="noStrike" kern="1200" cap="none" spc="0" normalizeH="0" baseline="0" noProof="0">
                <a:ln>
                  <a:noFill/>
                </a:ln>
                <a:solidFill>
                  <a:srgbClr val="000000"/>
                </a:solidFill>
                <a:effectLst/>
                <a:uLnTx/>
                <a:uFillTx/>
                <a:latin typeface="Arial" pitchFamily="34"/>
                <a:ea typeface="+mn-ea"/>
                <a:cs typeface="Arial" pitchFamily="34"/>
              </a:rPr>
              <a:t>See </a:t>
            </a:r>
            <a:r>
              <a:rPr kumimoji="0" lang="en-US" sz="1050" b="1" i="0" u="none" strike="noStrike" kern="1200" cap="none" spc="0" normalizeH="0" baseline="0" noProof="0">
                <a:ln>
                  <a:noFill/>
                </a:ln>
                <a:solidFill>
                  <a:srgbClr val="000000"/>
                </a:solidFill>
                <a:effectLst/>
                <a:uLnTx/>
                <a:uFillTx/>
                <a:latin typeface="Arial" pitchFamily="34"/>
                <a:ea typeface="+mn-ea"/>
                <a:cs typeface="Arial" pitchFamily="34"/>
              </a:rPr>
              <a:t>XYZ Roadmap </a:t>
            </a:r>
            <a:br>
              <a:rPr kumimoji="0" lang="en-US" sz="1050" b="0" i="0" u="none" strike="noStrike" kern="1200" cap="none" spc="0" normalizeH="0" baseline="0" noProof="0">
                <a:ln>
                  <a:noFill/>
                </a:ln>
                <a:solidFill>
                  <a:srgbClr val="000000"/>
                </a:solidFill>
                <a:effectLst/>
                <a:uLnTx/>
                <a:uFillTx/>
                <a:latin typeface="Arial" pitchFamily="34"/>
                <a:ea typeface="+mn-ea"/>
                <a:cs typeface="Arial" pitchFamily="34"/>
              </a:rPr>
            </a:br>
            <a:r>
              <a:rPr kumimoji="0" lang="en-US" sz="1050" b="0" i="0" u="none" strike="noStrike" kern="1200" cap="none" spc="0" normalizeH="0" baseline="0" noProof="0">
                <a:ln>
                  <a:noFill/>
                </a:ln>
                <a:solidFill>
                  <a:srgbClr val="000000"/>
                </a:solidFill>
                <a:effectLst/>
                <a:uLnTx/>
                <a:uFillTx/>
                <a:latin typeface="Arial" pitchFamily="34"/>
                <a:ea typeface="+mn-ea"/>
                <a:cs typeface="Arial" pitchFamily="34"/>
              </a:rPr>
              <a:t>for more information</a:t>
            </a:r>
          </a:p>
        </p:txBody>
      </p:sp>
      <p:grpSp>
        <p:nvGrpSpPr>
          <p:cNvPr id="19" name="Group 14">
            <a:extLst>
              <a:ext uri="{FF2B5EF4-FFF2-40B4-BE49-F238E27FC236}">
                <a16:creationId xmlns:a16="http://schemas.microsoft.com/office/drawing/2014/main" id="{59A36AA3-9099-0307-7253-796BA1DEE9B7}"/>
              </a:ext>
            </a:extLst>
          </p:cNvPr>
          <p:cNvGrpSpPr/>
          <p:nvPr/>
        </p:nvGrpSpPr>
        <p:grpSpPr>
          <a:xfrm>
            <a:off x="5087145" y="4024768"/>
            <a:ext cx="282668" cy="282668"/>
            <a:chOff x="5087145" y="4024768"/>
            <a:chExt cx="282668" cy="282668"/>
          </a:xfrm>
        </p:grpSpPr>
        <p:sp>
          <p:nvSpPr>
            <p:cNvPr id="20" name="Oval 15">
              <a:extLst>
                <a:ext uri="{FF2B5EF4-FFF2-40B4-BE49-F238E27FC236}">
                  <a16:creationId xmlns:a16="http://schemas.microsoft.com/office/drawing/2014/main" id="{0A30F5DC-44DA-9C24-ED45-69A8FB522362}"/>
                </a:ext>
              </a:extLst>
            </p:cNvPr>
            <p:cNvSpPr/>
            <p:nvPr/>
          </p:nvSpPr>
          <p:spPr>
            <a:xfrm>
              <a:off x="5087145" y="4024768"/>
              <a:ext cx="282668" cy="28266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1200" cap="none" spc="0" normalizeH="0" baseline="0" noProof="0">
                <a:ln>
                  <a:noFill/>
                </a:ln>
                <a:solidFill>
                  <a:srgbClr val="FFFFFF"/>
                </a:solidFill>
                <a:effectLst/>
                <a:uLnTx/>
                <a:uFillTx/>
                <a:latin typeface="Arial" pitchFamily="34"/>
                <a:ea typeface="+mn-ea"/>
                <a:cs typeface="Arial" pitchFamily="34"/>
              </a:endParaRPr>
            </a:p>
          </p:txBody>
        </p:sp>
        <p:sp>
          <p:nvSpPr>
            <p:cNvPr id="21" name="Triangle 16">
              <a:extLst>
                <a:ext uri="{FF2B5EF4-FFF2-40B4-BE49-F238E27FC236}">
                  <a16:creationId xmlns:a16="http://schemas.microsoft.com/office/drawing/2014/main" id="{E9A68F07-D57C-FF53-8437-47E3A1B0F840}"/>
                </a:ext>
              </a:extLst>
            </p:cNvPr>
            <p:cNvSpPr/>
            <p:nvPr/>
          </p:nvSpPr>
          <p:spPr>
            <a:xfrm rot="5400013">
              <a:off x="5179956" y="4095442"/>
              <a:ext cx="141329" cy="141329"/>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000000"/>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1200" cap="none" spc="0" normalizeH="0" baseline="0" noProof="0">
                <a:ln>
                  <a:noFill/>
                </a:ln>
                <a:solidFill>
                  <a:srgbClr val="FFFFFF"/>
                </a:solidFill>
                <a:effectLst/>
                <a:uLnTx/>
                <a:uFillTx/>
                <a:latin typeface="Arial" pitchFamily="34"/>
                <a:ea typeface="+mn-ea"/>
                <a:cs typeface="Arial" pitchFamily="34"/>
              </a:endParaRPr>
            </a:p>
          </p:txBody>
        </p:sp>
      </p:grpSp>
      <p:sp>
        <p:nvSpPr>
          <p:cNvPr id="22" name="Rectangular Callout 36">
            <a:extLst>
              <a:ext uri="{FF2B5EF4-FFF2-40B4-BE49-F238E27FC236}">
                <a16:creationId xmlns:a16="http://schemas.microsoft.com/office/drawing/2014/main" id="{A4A91D2C-B2A1-B2DD-FC3A-D32A4103B5CB}"/>
              </a:ext>
            </a:extLst>
          </p:cNvPr>
          <p:cNvSpPr/>
          <p:nvPr/>
        </p:nvSpPr>
        <p:spPr>
          <a:xfrm>
            <a:off x="4551480" y="5014267"/>
            <a:ext cx="2134758" cy="762838"/>
          </a:xfrm>
          <a:custGeom>
            <a:avLst>
              <a:gd name="f0" fmla="val 6372"/>
              <a:gd name="f1" fmla="val -21798"/>
            </a:avLst>
            <a:gdLst>
              <a:gd name="f2" fmla="val 10800000"/>
              <a:gd name="f3" fmla="val 5400000"/>
              <a:gd name="f4" fmla="val 180"/>
              <a:gd name="f5" fmla="val w"/>
              <a:gd name="f6" fmla="val h"/>
              <a:gd name="f7" fmla="val 0"/>
              <a:gd name="f8" fmla="val 21600"/>
              <a:gd name="f9" fmla="+- 0 0 1"/>
              <a:gd name="f10" fmla="val 2147483647"/>
              <a:gd name="f11" fmla="val 3590"/>
              <a:gd name="f12" fmla="val 8970"/>
              <a:gd name="f13" fmla="val 12630"/>
              <a:gd name="f14" fmla="val 18010"/>
              <a:gd name="f15" fmla="val -2147483647"/>
              <a:gd name="f16" fmla="+- 0 0 180"/>
              <a:gd name="f17" fmla="*/ f5 1 21600"/>
              <a:gd name="f18" fmla="*/ f6 1 21600"/>
              <a:gd name="f19" fmla="+- f8 0 f7"/>
              <a:gd name="f20" fmla="pin -2147483647 f0 2147483647"/>
              <a:gd name="f21" fmla="pin -2147483647 f1 2147483647"/>
              <a:gd name="f22" fmla="*/ f16 f2 1"/>
              <a:gd name="f23" fmla="val f20"/>
              <a:gd name="f24" fmla="val f21"/>
              <a:gd name="f25" fmla="*/ f19 1 21600"/>
              <a:gd name="f26" fmla="*/ f20 f17 1"/>
              <a:gd name="f27" fmla="*/ f21 f18 1"/>
              <a:gd name="f28" fmla="*/ f22 1 f4"/>
              <a:gd name="f29" fmla="+- f23 0 10800"/>
              <a:gd name="f30" fmla="+- f24 0 10800"/>
              <a:gd name="f31" fmla="+- f24 0 21600"/>
              <a:gd name="f32" fmla="+- f23 0 21600"/>
              <a:gd name="f33" fmla="*/ 0 f25 1"/>
              <a:gd name="f34" fmla="*/ 21600 f25 1"/>
              <a:gd name="f35" fmla="*/ f23 f17 1"/>
              <a:gd name="f36" fmla="*/ f24 f18 1"/>
              <a:gd name="f37" fmla="+- f28 0 f3"/>
              <a:gd name="f38" fmla="abs f29"/>
              <a:gd name="f39" fmla="abs f30"/>
              <a:gd name="f40" fmla="*/ f33 1 f25"/>
              <a:gd name="f41" fmla="*/ f34 1 f25"/>
              <a:gd name="f42" fmla="+- f38 0 f39"/>
              <a:gd name="f43" fmla="+- f39 0 f38"/>
              <a:gd name="f44" fmla="*/ f40 f17 1"/>
              <a:gd name="f45" fmla="*/ f41 f17 1"/>
              <a:gd name="f46" fmla="*/ f41 f18 1"/>
              <a:gd name="f47" fmla="*/ f40 f18 1"/>
              <a:gd name="f48" fmla="?: f30 f9 f42"/>
              <a:gd name="f49" fmla="?: f30 f42 f9"/>
              <a:gd name="f50" fmla="?: f29 f9 f43"/>
              <a:gd name="f51" fmla="?: f29 f43 f9"/>
              <a:gd name="f52" fmla="?: f23 f9 f48"/>
              <a:gd name="f53" fmla="?: f23 f9 f49"/>
              <a:gd name="f54" fmla="?: f31 f50 f9"/>
              <a:gd name="f55" fmla="?: f31 f51 f9"/>
              <a:gd name="f56" fmla="?: f32 f49 f9"/>
              <a:gd name="f57" fmla="?: f32 f48 f9"/>
              <a:gd name="f58" fmla="?: f24 f9 f51"/>
              <a:gd name="f59" fmla="?: f24 f9 f50"/>
              <a:gd name="f60" fmla="?: f52 f23 0"/>
              <a:gd name="f61" fmla="?: f52 f24 6280"/>
              <a:gd name="f62" fmla="?: f53 f23 0"/>
              <a:gd name="f63" fmla="?: f53 f24 15320"/>
              <a:gd name="f64" fmla="?: f54 f23 6280"/>
              <a:gd name="f65" fmla="?: f54 f24 21600"/>
              <a:gd name="f66" fmla="?: f55 f23 15320"/>
              <a:gd name="f67" fmla="?: f55 f24 21600"/>
              <a:gd name="f68" fmla="?: f56 f23 21600"/>
              <a:gd name="f69" fmla="?: f56 f24 15320"/>
              <a:gd name="f70" fmla="?: f57 f23 21600"/>
              <a:gd name="f71" fmla="?: f57 f24 6280"/>
              <a:gd name="f72" fmla="?: f58 f23 15320"/>
              <a:gd name="f73" fmla="?: f58 f24 0"/>
              <a:gd name="f74" fmla="?: f59 f23 6280"/>
              <a:gd name="f75" fmla="?: f59 f24 0"/>
            </a:gdLst>
            <a:ahLst>
              <a:ahXY gdRefX="f0" minX="f15" maxX="f10" gdRefY="f1" minY="f15" maxY="f10">
                <a:pos x="f26" y="f27"/>
              </a:ahXY>
            </a:ahLst>
            <a:cxnLst>
              <a:cxn ang="3cd4">
                <a:pos x="hc" y="t"/>
              </a:cxn>
              <a:cxn ang="0">
                <a:pos x="r" y="vc"/>
              </a:cxn>
              <a:cxn ang="cd4">
                <a:pos x="hc" y="b"/>
              </a:cxn>
              <a:cxn ang="cd2">
                <a:pos x="l" y="vc"/>
              </a:cxn>
              <a:cxn ang="f37">
                <a:pos x="f35" y="f36"/>
              </a:cxn>
            </a:cxnLst>
            <a:rect l="f44" t="f47" r="f45" b="f46"/>
            <a:pathLst>
              <a:path w="21600" h="21600">
                <a:moveTo>
                  <a:pt x="f7" y="f7"/>
                </a:moveTo>
                <a:lnTo>
                  <a:pt x="f7" y="f11"/>
                </a:lnTo>
                <a:lnTo>
                  <a:pt x="f60" y="f61"/>
                </a:lnTo>
                <a:lnTo>
                  <a:pt x="f7" y="f12"/>
                </a:lnTo>
                <a:lnTo>
                  <a:pt x="f7" y="f13"/>
                </a:lnTo>
                <a:lnTo>
                  <a:pt x="f62" y="f63"/>
                </a:lnTo>
                <a:lnTo>
                  <a:pt x="f7" y="f14"/>
                </a:lnTo>
                <a:lnTo>
                  <a:pt x="f7" y="f8"/>
                </a:lnTo>
                <a:lnTo>
                  <a:pt x="f11" y="f8"/>
                </a:lnTo>
                <a:lnTo>
                  <a:pt x="f64" y="f65"/>
                </a:lnTo>
                <a:lnTo>
                  <a:pt x="f12" y="f8"/>
                </a:lnTo>
                <a:lnTo>
                  <a:pt x="f13" y="f8"/>
                </a:lnTo>
                <a:lnTo>
                  <a:pt x="f66" y="f67"/>
                </a:lnTo>
                <a:lnTo>
                  <a:pt x="f14" y="f8"/>
                </a:lnTo>
                <a:lnTo>
                  <a:pt x="f8" y="f8"/>
                </a:lnTo>
                <a:lnTo>
                  <a:pt x="f8" y="f14"/>
                </a:lnTo>
                <a:lnTo>
                  <a:pt x="f68" y="f69"/>
                </a:lnTo>
                <a:lnTo>
                  <a:pt x="f8" y="f13"/>
                </a:lnTo>
                <a:lnTo>
                  <a:pt x="f8" y="f12"/>
                </a:lnTo>
                <a:lnTo>
                  <a:pt x="f70" y="f71"/>
                </a:lnTo>
                <a:lnTo>
                  <a:pt x="f8" y="f11"/>
                </a:lnTo>
                <a:lnTo>
                  <a:pt x="f8" y="f7"/>
                </a:lnTo>
                <a:lnTo>
                  <a:pt x="f14" y="f7"/>
                </a:lnTo>
                <a:lnTo>
                  <a:pt x="f72" y="f73"/>
                </a:lnTo>
                <a:lnTo>
                  <a:pt x="f13" y="f7"/>
                </a:lnTo>
                <a:lnTo>
                  <a:pt x="f12" y="f7"/>
                </a:lnTo>
                <a:lnTo>
                  <a:pt x="f74" y="f75"/>
                </a:lnTo>
                <a:lnTo>
                  <a:pt x="f11" y="f7"/>
                </a:lnTo>
                <a:lnTo>
                  <a:pt x="f7" y="f7"/>
                </a:lnTo>
                <a:close/>
              </a:path>
            </a:pathLst>
          </a:custGeom>
          <a:solidFill>
            <a:srgbClr val="FFFFFF"/>
          </a:solidFill>
          <a:ln cap="flat">
            <a:noFill/>
            <a:prstDash val="solid"/>
          </a:ln>
          <a:effectLst>
            <a:outerShdw dist="38096" dir="2700000" algn="tl">
              <a:srgbClr val="000000">
                <a:alpha val="40000"/>
              </a:srgbClr>
            </a:outerShdw>
          </a:effectLst>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0000"/>
                </a:solidFill>
                <a:effectLst/>
                <a:uLnTx/>
                <a:uFillTx/>
                <a:latin typeface="Arial" pitchFamily="34"/>
                <a:ea typeface="+mn-ea"/>
                <a:cs typeface="Arial" pitchFamily="34"/>
              </a:rPr>
              <a:t>Play button icons show “touchpoints” between roadmaps.</a:t>
            </a:r>
          </a:p>
        </p:txBody>
      </p:sp>
      <p:sp>
        <p:nvSpPr>
          <p:cNvPr id="23" name="Oval 63">
            <a:extLst>
              <a:ext uri="{FF2B5EF4-FFF2-40B4-BE49-F238E27FC236}">
                <a16:creationId xmlns:a16="http://schemas.microsoft.com/office/drawing/2014/main" id="{D2C5A830-5818-0159-5F9B-98A1BC8067E9}"/>
              </a:ext>
            </a:extLst>
          </p:cNvPr>
          <p:cNvSpPr/>
          <p:nvPr/>
        </p:nvSpPr>
        <p:spPr>
          <a:xfrm>
            <a:off x="4410142" y="4846978"/>
            <a:ext cx="282668" cy="28266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1200" cap="none" spc="0" normalizeH="0" baseline="0" noProof="0" dirty="0">
                <a:ln>
                  <a:noFill/>
                </a:ln>
                <a:solidFill>
                  <a:srgbClr val="000000"/>
                </a:solidFill>
                <a:effectLst/>
                <a:uLnTx/>
                <a:uFillTx/>
                <a:latin typeface="Arial" pitchFamily="34"/>
                <a:ea typeface="+mn-ea"/>
                <a:cs typeface="Arial" pitchFamily="34"/>
              </a:rPr>
              <a:t>5</a:t>
            </a:r>
          </a:p>
        </p:txBody>
      </p:sp>
      <p:grpSp>
        <p:nvGrpSpPr>
          <p:cNvPr id="24" name="Group 101">
            <a:extLst>
              <a:ext uri="{FF2B5EF4-FFF2-40B4-BE49-F238E27FC236}">
                <a16:creationId xmlns:a16="http://schemas.microsoft.com/office/drawing/2014/main" id="{62A3F458-3686-A424-2EF3-E65A08896B17}"/>
              </a:ext>
            </a:extLst>
          </p:cNvPr>
          <p:cNvGrpSpPr/>
          <p:nvPr/>
        </p:nvGrpSpPr>
        <p:grpSpPr>
          <a:xfrm>
            <a:off x="7796796" y="4390793"/>
            <a:ext cx="628045" cy="547899"/>
            <a:chOff x="7796796" y="4390793"/>
            <a:chExt cx="628045" cy="547899"/>
          </a:xfrm>
        </p:grpSpPr>
        <p:pic>
          <p:nvPicPr>
            <p:cNvPr id="25" name="Graphic 4">
              <a:extLst>
                <a:ext uri="{FF2B5EF4-FFF2-40B4-BE49-F238E27FC236}">
                  <a16:creationId xmlns:a16="http://schemas.microsoft.com/office/drawing/2014/main" id="{476D88E1-9AF2-89AD-C276-9511DFDBE70A}"/>
                </a:ext>
              </a:extLst>
            </p:cNvPr>
            <p:cNvPicPr>
              <a:picLocks noChangeAspect="1"/>
            </p:cNvPicPr>
            <p:nvPr/>
          </p:nvPicPr>
          <p:blipFill>
            <a:blip r:embed="rId3">
              <a:extLst>
                <a:ext uri="{96DAC541-7B7A-43D3-8B79-37D633B846F1}">
                  <asvg:svgBlip xmlns:asvg="http://schemas.microsoft.com/office/drawing/2016/SVG/main" r:embed="rId4"/>
                </a:ext>
              </a:extLst>
            </a:blip>
            <a:srcRect r="21584"/>
            <a:stretch>
              <a:fillRect/>
            </a:stretch>
          </p:blipFill>
          <p:spPr>
            <a:xfrm>
              <a:off x="7796796" y="4390793"/>
              <a:ext cx="554812" cy="547899"/>
            </a:xfrm>
            <a:prstGeom prst="rect">
              <a:avLst/>
            </a:prstGeom>
            <a:noFill/>
            <a:ln cap="flat">
              <a:noFill/>
            </a:ln>
          </p:spPr>
        </p:pic>
        <p:sp>
          <p:nvSpPr>
            <p:cNvPr id="26" name="Oval 103">
              <a:extLst>
                <a:ext uri="{FF2B5EF4-FFF2-40B4-BE49-F238E27FC236}">
                  <a16:creationId xmlns:a16="http://schemas.microsoft.com/office/drawing/2014/main" id="{C2403707-5876-1F34-1A4E-0B64B9F1C380}"/>
                </a:ext>
              </a:extLst>
            </p:cNvPr>
            <p:cNvSpPr/>
            <p:nvPr/>
          </p:nvSpPr>
          <p:spPr>
            <a:xfrm>
              <a:off x="8197513" y="4419130"/>
              <a:ext cx="227328" cy="20004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A6A6A6"/>
            </a:solidFill>
            <a:ln w="25402" cap="flat">
              <a:solidFill>
                <a:srgbClr val="000000"/>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100" b="1" i="0" u="none" strike="noStrike" kern="1200" cap="none" spc="0" normalizeH="0" baseline="0" noProof="0">
                  <a:ln>
                    <a:noFill/>
                  </a:ln>
                  <a:solidFill>
                    <a:srgbClr val="000000"/>
                  </a:solidFill>
                  <a:effectLst/>
                  <a:uLnTx/>
                  <a:uFillTx/>
                  <a:latin typeface="Calibri"/>
                  <a:ea typeface="+mn-ea"/>
                  <a:cs typeface="+mn-cs"/>
                </a:rPr>
                <a:t>A</a:t>
              </a:r>
            </a:p>
          </p:txBody>
        </p:sp>
      </p:grpSp>
      <p:sp>
        <p:nvSpPr>
          <p:cNvPr id="27" name="Rectangular Callout 36">
            <a:extLst>
              <a:ext uri="{FF2B5EF4-FFF2-40B4-BE49-F238E27FC236}">
                <a16:creationId xmlns:a16="http://schemas.microsoft.com/office/drawing/2014/main" id="{13B19BD6-BBEF-1913-C46C-AA25AB61442B}"/>
              </a:ext>
            </a:extLst>
          </p:cNvPr>
          <p:cNvSpPr/>
          <p:nvPr/>
        </p:nvSpPr>
        <p:spPr>
          <a:xfrm>
            <a:off x="6997601" y="5343470"/>
            <a:ext cx="2217429" cy="738661"/>
          </a:xfrm>
          <a:custGeom>
            <a:avLst>
              <a:gd name="f0" fmla="val 10452"/>
              <a:gd name="f1" fmla="val -11388"/>
            </a:avLst>
            <a:gdLst>
              <a:gd name="f2" fmla="val 10800000"/>
              <a:gd name="f3" fmla="val 5400000"/>
              <a:gd name="f4" fmla="val 180"/>
              <a:gd name="f5" fmla="val w"/>
              <a:gd name="f6" fmla="val h"/>
              <a:gd name="f7" fmla="val 0"/>
              <a:gd name="f8" fmla="val 21600"/>
              <a:gd name="f9" fmla="+- 0 0 1"/>
              <a:gd name="f10" fmla="val 2147483647"/>
              <a:gd name="f11" fmla="val 3590"/>
              <a:gd name="f12" fmla="val 8970"/>
              <a:gd name="f13" fmla="val 12630"/>
              <a:gd name="f14" fmla="val 18010"/>
              <a:gd name="f15" fmla="val -2147483647"/>
              <a:gd name="f16" fmla="+- 0 0 180"/>
              <a:gd name="f17" fmla="*/ f5 1 21600"/>
              <a:gd name="f18" fmla="*/ f6 1 21600"/>
              <a:gd name="f19" fmla="+- f8 0 f7"/>
              <a:gd name="f20" fmla="pin -2147483647 f0 2147483647"/>
              <a:gd name="f21" fmla="pin -2147483647 f1 2147483647"/>
              <a:gd name="f22" fmla="*/ f16 f2 1"/>
              <a:gd name="f23" fmla="val f20"/>
              <a:gd name="f24" fmla="val f21"/>
              <a:gd name="f25" fmla="*/ f19 1 21600"/>
              <a:gd name="f26" fmla="*/ f20 f17 1"/>
              <a:gd name="f27" fmla="*/ f21 f18 1"/>
              <a:gd name="f28" fmla="*/ f22 1 f4"/>
              <a:gd name="f29" fmla="+- f23 0 10800"/>
              <a:gd name="f30" fmla="+- f24 0 10800"/>
              <a:gd name="f31" fmla="+- f24 0 21600"/>
              <a:gd name="f32" fmla="+- f23 0 21600"/>
              <a:gd name="f33" fmla="*/ 0 f25 1"/>
              <a:gd name="f34" fmla="*/ 21600 f25 1"/>
              <a:gd name="f35" fmla="*/ f23 f17 1"/>
              <a:gd name="f36" fmla="*/ f24 f18 1"/>
              <a:gd name="f37" fmla="+- f28 0 f3"/>
              <a:gd name="f38" fmla="abs f29"/>
              <a:gd name="f39" fmla="abs f30"/>
              <a:gd name="f40" fmla="*/ f33 1 f25"/>
              <a:gd name="f41" fmla="*/ f34 1 f25"/>
              <a:gd name="f42" fmla="+- f38 0 f39"/>
              <a:gd name="f43" fmla="+- f39 0 f38"/>
              <a:gd name="f44" fmla="*/ f40 f17 1"/>
              <a:gd name="f45" fmla="*/ f41 f17 1"/>
              <a:gd name="f46" fmla="*/ f41 f18 1"/>
              <a:gd name="f47" fmla="*/ f40 f18 1"/>
              <a:gd name="f48" fmla="?: f30 f9 f42"/>
              <a:gd name="f49" fmla="?: f30 f42 f9"/>
              <a:gd name="f50" fmla="?: f29 f9 f43"/>
              <a:gd name="f51" fmla="?: f29 f43 f9"/>
              <a:gd name="f52" fmla="?: f23 f9 f48"/>
              <a:gd name="f53" fmla="?: f23 f9 f49"/>
              <a:gd name="f54" fmla="?: f31 f50 f9"/>
              <a:gd name="f55" fmla="?: f31 f51 f9"/>
              <a:gd name="f56" fmla="?: f32 f49 f9"/>
              <a:gd name="f57" fmla="?: f32 f48 f9"/>
              <a:gd name="f58" fmla="?: f24 f9 f51"/>
              <a:gd name="f59" fmla="?: f24 f9 f50"/>
              <a:gd name="f60" fmla="?: f52 f23 0"/>
              <a:gd name="f61" fmla="?: f52 f24 6280"/>
              <a:gd name="f62" fmla="?: f53 f23 0"/>
              <a:gd name="f63" fmla="?: f53 f24 15320"/>
              <a:gd name="f64" fmla="?: f54 f23 6280"/>
              <a:gd name="f65" fmla="?: f54 f24 21600"/>
              <a:gd name="f66" fmla="?: f55 f23 15320"/>
              <a:gd name="f67" fmla="?: f55 f24 21600"/>
              <a:gd name="f68" fmla="?: f56 f23 21600"/>
              <a:gd name="f69" fmla="?: f56 f24 15320"/>
              <a:gd name="f70" fmla="?: f57 f23 21600"/>
              <a:gd name="f71" fmla="?: f57 f24 6280"/>
              <a:gd name="f72" fmla="?: f58 f23 15320"/>
              <a:gd name="f73" fmla="?: f58 f24 0"/>
              <a:gd name="f74" fmla="?: f59 f23 6280"/>
              <a:gd name="f75" fmla="?: f59 f24 0"/>
            </a:gdLst>
            <a:ahLst>
              <a:ahXY gdRefX="f0" minX="f15" maxX="f10" gdRefY="f1" minY="f15" maxY="f10">
                <a:pos x="f26" y="f27"/>
              </a:ahXY>
            </a:ahLst>
            <a:cxnLst>
              <a:cxn ang="3cd4">
                <a:pos x="hc" y="t"/>
              </a:cxn>
              <a:cxn ang="0">
                <a:pos x="r" y="vc"/>
              </a:cxn>
              <a:cxn ang="cd4">
                <a:pos x="hc" y="b"/>
              </a:cxn>
              <a:cxn ang="cd2">
                <a:pos x="l" y="vc"/>
              </a:cxn>
              <a:cxn ang="f37">
                <a:pos x="f35" y="f36"/>
              </a:cxn>
            </a:cxnLst>
            <a:rect l="f44" t="f47" r="f45" b="f46"/>
            <a:pathLst>
              <a:path w="21600" h="21600">
                <a:moveTo>
                  <a:pt x="f7" y="f7"/>
                </a:moveTo>
                <a:lnTo>
                  <a:pt x="f7" y="f11"/>
                </a:lnTo>
                <a:lnTo>
                  <a:pt x="f60" y="f61"/>
                </a:lnTo>
                <a:lnTo>
                  <a:pt x="f7" y="f12"/>
                </a:lnTo>
                <a:lnTo>
                  <a:pt x="f7" y="f13"/>
                </a:lnTo>
                <a:lnTo>
                  <a:pt x="f62" y="f63"/>
                </a:lnTo>
                <a:lnTo>
                  <a:pt x="f7" y="f14"/>
                </a:lnTo>
                <a:lnTo>
                  <a:pt x="f7" y="f8"/>
                </a:lnTo>
                <a:lnTo>
                  <a:pt x="f11" y="f8"/>
                </a:lnTo>
                <a:lnTo>
                  <a:pt x="f64" y="f65"/>
                </a:lnTo>
                <a:lnTo>
                  <a:pt x="f12" y="f8"/>
                </a:lnTo>
                <a:lnTo>
                  <a:pt x="f13" y="f8"/>
                </a:lnTo>
                <a:lnTo>
                  <a:pt x="f66" y="f67"/>
                </a:lnTo>
                <a:lnTo>
                  <a:pt x="f14" y="f8"/>
                </a:lnTo>
                <a:lnTo>
                  <a:pt x="f8" y="f8"/>
                </a:lnTo>
                <a:lnTo>
                  <a:pt x="f8" y="f14"/>
                </a:lnTo>
                <a:lnTo>
                  <a:pt x="f68" y="f69"/>
                </a:lnTo>
                <a:lnTo>
                  <a:pt x="f8" y="f13"/>
                </a:lnTo>
                <a:lnTo>
                  <a:pt x="f8" y="f12"/>
                </a:lnTo>
                <a:lnTo>
                  <a:pt x="f70" y="f71"/>
                </a:lnTo>
                <a:lnTo>
                  <a:pt x="f8" y="f11"/>
                </a:lnTo>
                <a:lnTo>
                  <a:pt x="f8" y="f7"/>
                </a:lnTo>
                <a:lnTo>
                  <a:pt x="f14" y="f7"/>
                </a:lnTo>
                <a:lnTo>
                  <a:pt x="f72" y="f73"/>
                </a:lnTo>
                <a:lnTo>
                  <a:pt x="f13" y="f7"/>
                </a:lnTo>
                <a:lnTo>
                  <a:pt x="f12" y="f7"/>
                </a:lnTo>
                <a:lnTo>
                  <a:pt x="f74" y="f75"/>
                </a:lnTo>
                <a:lnTo>
                  <a:pt x="f11" y="f7"/>
                </a:lnTo>
                <a:lnTo>
                  <a:pt x="f7" y="f7"/>
                </a:lnTo>
                <a:close/>
              </a:path>
            </a:pathLst>
          </a:custGeom>
          <a:solidFill>
            <a:srgbClr val="FFFFFF"/>
          </a:solidFill>
          <a:ln cap="flat">
            <a:noFill/>
            <a:prstDash val="solid"/>
          </a:ln>
          <a:effectLst>
            <a:outerShdw dist="38096" dir="2700000" algn="tl">
              <a:srgbClr val="000000">
                <a:alpha val="40000"/>
              </a:srgbClr>
            </a:outerShdw>
          </a:effectLst>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0000"/>
                </a:solidFill>
                <a:effectLst/>
                <a:uLnTx/>
                <a:uFillTx/>
                <a:latin typeface="Arial" pitchFamily="34"/>
                <a:ea typeface="+mn-ea"/>
                <a:cs typeface="Arial" pitchFamily="34"/>
              </a:rPr>
              <a:t>CLPS lander icon indicates manifested H/W related to activity.</a:t>
            </a:r>
          </a:p>
        </p:txBody>
      </p:sp>
      <p:sp>
        <p:nvSpPr>
          <p:cNvPr id="28" name="Rectangular Callout 8">
            <a:extLst>
              <a:ext uri="{FF2B5EF4-FFF2-40B4-BE49-F238E27FC236}">
                <a16:creationId xmlns:a16="http://schemas.microsoft.com/office/drawing/2014/main" id="{BD08BDB7-45F5-EAA1-07EC-9FE42D3B87E7}"/>
              </a:ext>
            </a:extLst>
          </p:cNvPr>
          <p:cNvSpPr/>
          <p:nvPr/>
        </p:nvSpPr>
        <p:spPr>
          <a:xfrm>
            <a:off x="406048" y="2876254"/>
            <a:ext cx="3608158" cy="954103"/>
          </a:xfrm>
          <a:custGeom>
            <a:avLst>
              <a:gd name="f0" fmla="val 28933"/>
              <a:gd name="f1" fmla="val 6579"/>
            </a:avLst>
            <a:gdLst>
              <a:gd name="f2" fmla="val 10800000"/>
              <a:gd name="f3" fmla="val 5400000"/>
              <a:gd name="f4" fmla="val 180"/>
              <a:gd name="f5" fmla="val w"/>
              <a:gd name="f6" fmla="val h"/>
              <a:gd name="f7" fmla="val 0"/>
              <a:gd name="f8" fmla="val 21600"/>
              <a:gd name="f9" fmla="+- 0 0 1"/>
              <a:gd name="f10" fmla="val 2147483647"/>
              <a:gd name="f11" fmla="val 3590"/>
              <a:gd name="f12" fmla="val 8970"/>
              <a:gd name="f13" fmla="val 12630"/>
              <a:gd name="f14" fmla="val 18010"/>
              <a:gd name="f15" fmla="val -2147483647"/>
              <a:gd name="f16" fmla="+- 0 0 180"/>
              <a:gd name="f17" fmla="*/ f5 1 21600"/>
              <a:gd name="f18" fmla="*/ f6 1 21600"/>
              <a:gd name="f19" fmla="+- f8 0 f7"/>
              <a:gd name="f20" fmla="pin -2147483647 f0 2147483647"/>
              <a:gd name="f21" fmla="pin -2147483647 f1 2147483647"/>
              <a:gd name="f22" fmla="*/ f16 f2 1"/>
              <a:gd name="f23" fmla="val f20"/>
              <a:gd name="f24" fmla="val f21"/>
              <a:gd name="f25" fmla="*/ f19 1 21600"/>
              <a:gd name="f26" fmla="*/ f20 f17 1"/>
              <a:gd name="f27" fmla="*/ f21 f18 1"/>
              <a:gd name="f28" fmla="*/ f22 1 f4"/>
              <a:gd name="f29" fmla="+- f23 0 10800"/>
              <a:gd name="f30" fmla="+- f24 0 10800"/>
              <a:gd name="f31" fmla="+- f24 0 21600"/>
              <a:gd name="f32" fmla="+- f23 0 21600"/>
              <a:gd name="f33" fmla="*/ 0 f25 1"/>
              <a:gd name="f34" fmla="*/ 21600 f25 1"/>
              <a:gd name="f35" fmla="*/ f23 f17 1"/>
              <a:gd name="f36" fmla="*/ f24 f18 1"/>
              <a:gd name="f37" fmla="+- f28 0 f3"/>
              <a:gd name="f38" fmla="abs f29"/>
              <a:gd name="f39" fmla="abs f30"/>
              <a:gd name="f40" fmla="*/ f33 1 f25"/>
              <a:gd name="f41" fmla="*/ f34 1 f25"/>
              <a:gd name="f42" fmla="+- f38 0 f39"/>
              <a:gd name="f43" fmla="+- f39 0 f38"/>
              <a:gd name="f44" fmla="*/ f40 f17 1"/>
              <a:gd name="f45" fmla="*/ f41 f17 1"/>
              <a:gd name="f46" fmla="*/ f41 f18 1"/>
              <a:gd name="f47" fmla="*/ f40 f18 1"/>
              <a:gd name="f48" fmla="?: f30 f9 f42"/>
              <a:gd name="f49" fmla="?: f30 f42 f9"/>
              <a:gd name="f50" fmla="?: f29 f9 f43"/>
              <a:gd name="f51" fmla="?: f29 f43 f9"/>
              <a:gd name="f52" fmla="?: f23 f9 f48"/>
              <a:gd name="f53" fmla="?: f23 f9 f49"/>
              <a:gd name="f54" fmla="?: f31 f50 f9"/>
              <a:gd name="f55" fmla="?: f31 f51 f9"/>
              <a:gd name="f56" fmla="?: f32 f49 f9"/>
              <a:gd name="f57" fmla="?: f32 f48 f9"/>
              <a:gd name="f58" fmla="?: f24 f9 f51"/>
              <a:gd name="f59" fmla="?: f24 f9 f50"/>
              <a:gd name="f60" fmla="?: f52 f23 0"/>
              <a:gd name="f61" fmla="?: f52 f24 6280"/>
              <a:gd name="f62" fmla="?: f53 f23 0"/>
              <a:gd name="f63" fmla="?: f53 f24 15320"/>
              <a:gd name="f64" fmla="?: f54 f23 6280"/>
              <a:gd name="f65" fmla="?: f54 f24 21600"/>
              <a:gd name="f66" fmla="?: f55 f23 15320"/>
              <a:gd name="f67" fmla="?: f55 f24 21600"/>
              <a:gd name="f68" fmla="?: f56 f23 21600"/>
              <a:gd name="f69" fmla="?: f56 f24 15320"/>
              <a:gd name="f70" fmla="?: f57 f23 21600"/>
              <a:gd name="f71" fmla="?: f57 f24 6280"/>
              <a:gd name="f72" fmla="?: f58 f23 15320"/>
              <a:gd name="f73" fmla="?: f58 f24 0"/>
              <a:gd name="f74" fmla="?: f59 f23 6280"/>
              <a:gd name="f75" fmla="?: f59 f24 0"/>
            </a:gdLst>
            <a:ahLst>
              <a:ahXY gdRefX="f0" minX="f15" maxX="f10" gdRefY="f1" minY="f15" maxY="f10">
                <a:pos x="f26" y="f27"/>
              </a:ahXY>
            </a:ahLst>
            <a:cxnLst>
              <a:cxn ang="3cd4">
                <a:pos x="hc" y="t"/>
              </a:cxn>
              <a:cxn ang="0">
                <a:pos x="r" y="vc"/>
              </a:cxn>
              <a:cxn ang="cd4">
                <a:pos x="hc" y="b"/>
              </a:cxn>
              <a:cxn ang="cd2">
                <a:pos x="l" y="vc"/>
              </a:cxn>
              <a:cxn ang="f37">
                <a:pos x="f35" y="f36"/>
              </a:cxn>
            </a:cxnLst>
            <a:rect l="f44" t="f47" r="f45" b="f46"/>
            <a:pathLst>
              <a:path w="21600" h="21600">
                <a:moveTo>
                  <a:pt x="f7" y="f7"/>
                </a:moveTo>
                <a:lnTo>
                  <a:pt x="f7" y="f11"/>
                </a:lnTo>
                <a:lnTo>
                  <a:pt x="f60" y="f61"/>
                </a:lnTo>
                <a:lnTo>
                  <a:pt x="f7" y="f12"/>
                </a:lnTo>
                <a:lnTo>
                  <a:pt x="f7" y="f13"/>
                </a:lnTo>
                <a:lnTo>
                  <a:pt x="f62" y="f63"/>
                </a:lnTo>
                <a:lnTo>
                  <a:pt x="f7" y="f14"/>
                </a:lnTo>
                <a:lnTo>
                  <a:pt x="f7" y="f8"/>
                </a:lnTo>
                <a:lnTo>
                  <a:pt x="f11" y="f8"/>
                </a:lnTo>
                <a:lnTo>
                  <a:pt x="f64" y="f65"/>
                </a:lnTo>
                <a:lnTo>
                  <a:pt x="f12" y="f8"/>
                </a:lnTo>
                <a:lnTo>
                  <a:pt x="f13" y="f8"/>
                </a:lnTo>
                <a:lnTo>
                  <a:pt x="f66" y="f67"/>
                </a:lnTo>
                <a:lnTo>
                  <a:pt x="f14" y="f8"/>
                </a:lnTo>
                <a:lnTo>
                  <a:pt x="f8" y="f8"/>
                </a:lnTo>
                <a:lnTo>
                  <a:pt x="f8" y="f14"/>
                </a:lnTo>
                <a:lnTo>
                  <a:pt x="f68" y="f69"/>
                </a:lnTo>
                <a:lnTo>
                  <a:pt x="f8" y="f13"/>
                </a:lnTo>
                <a:lnTo>
                  <a:pt x="f8" y="f12"/>
                </a:lnTo>
                <a:lnTo>
                  <a:pt x="f70" y="f71"/>
                </a:lnTo>
                <a:lnTo>
                  <a:pt x="f8" y="f11"/>
                </a:lnTo>
                <a:lnTo>
                  <a:pt x="f8" y="f7"/>
                </a:lnTo>
                <a:lnTo>
                  <a:pt x="f14" y="f7"/>
                </a:lnTo>
                <a:lnTo>
                  <a:pt x="f72" y="f73"/>
                </a:lnTo>
                <a:lnTo>
                  <a:pt x="f13" y="f7"/>
                </a:lnTo>
                <a:lnTo>
                  <a:pt x="f12" y="f7"/>
                </a:lnTo>
                <a:lnTo>
                  <a:pt x="f74" y="f75"/>
                </a:lnTo>
                <a:lnTo>
                  <a:pt x="f11" y="f7"/>
                </a:lnTo>
                <a:lnTo>
                  <a:pt x="f7" y="f7"/>
                </a:lnTo>
                <a:close/>
              </a:path>
            </a:pathLst>
          </a:custGeom>
          <a:solidFill>
            <a:srgbClr val="FFFFFF"/>
          </a:solidFill>
          <a:ln cap="flat">
            <a:noFill/>
            <a:prstDash val="solid"/>
          </a:ln>
          <a:effectLst>
            <a:outerShdw dist="38096" dir="2700000" algn="tl">
              <a:srgbClr val="000000">
                <a:alpha val="40000"/>
              </a:srgbClr>
            </a:outerShdw>
          </a:effectLst>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0000"/>
                </a:solidFill>
                <a:effectLst/>
                <a:uLnTx/>
                <a:uFillTx/>
                <a:latin typeface="Arial" pitchFamily="34"/>
                <a:ea typeface="+mn-ea"/>
                <a:cs typeface="Arial" pitchFamily="34"/>
              </a:rPr>
              <a:t>The shape of each box represents the</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0000"/>
                </a:solidFill>
                <a:effectLst/>
                <a:uLnTx/>
                <a:uFillTx/>
                <a:latin typeface="Arial" pitchFamily="34"/>
                <a:ea typeface="+mn-ea"/>
                <a:cs typeface="Arial" pitchFamily="34"/>
              </a:rPr>
              <a:t>source of funding. NASA ESDMD, NASA</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0000"/>
                </a:solidFill>
                <a:effectLst/>
                <a:uLnTx/>
                <a:uFillTx/>
                <a:latin typeface="Arial" pitchFamily="34"/>
                <a:ea typeface="+mn-ea"/>
                <a:cs typeface="Arial" pitchFamily="34"/>
              </a:rPr>
              <a:t>STMD, or Industry. See legend below for</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0000"/>
                </a:solidFill>
                <a:effectLst/>
                <a:uLnTx/>
                <a:uFillTx/>
                <a:latin typeface="Arial" pitchFamily="34"/>
                <a:ea typeface="+mn-ea"/>
                <a:cs typeface="Arial" pitchFamily="34"/>
              </a:rPr>
              <a:t>shapes.</a:t>
            </a:r>
          </a:p>
        </p:txBody>
      </p:sp>
      <p:sp>
        <p:nvSpPr>
          <p:cNvPr id="29" name="Oval 91">
            <a:extLst>
              <a:ext uri="{FF2B5EF4-FFF2-40B4-BE49-F238E27FC236}">
                <a16:creationId xmlns:a16="http://schemas.microsoft.com/office/drawing/2014/main" id="{2C373EF0-A4D2-77B6-86DE-5F1011A0B4E2}"/>
              </a:ext>
            </a:extLst>
          </p:cNvPr>
          <p:cNvSpPr/>
          <p:nvPr/>
        </p:nvSpPr>
        <p:spPr>
          <a:xfrm>
            <a:off x="255556" y="2722013"/>
            <a:ext cx="282668" cy="28266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0" cap="none" spc="0" normalizeH="0" baseline="0" noProof="0" dirty="0">
                <a:ln>
                  <a:noFill/>
                </a:ln>
                <a:solidFill>
                  <a:srgbClr val="000000"/>
                </a:solidFill>
                <a:effectLst/>
                <a:uLnTx/>
                <a:uFillTx/>
                <a:latin typeface="Arial" pitchFamily="34"/>
                <a:ea typeface="+mn-ea"/>
                <a:cs typeface="Arial" pitchFamily="34"/>
              </a:rPr>
              <a:t>3</a:t>
            </a:r>
            <a:endParaRPr kumimoji="0" lang="en-US" sz="1200" b="1" i="0" u="none" strike="noStrike" kern="1200" cap="none" spc="0" normalizeH="0" baseline="0" noProof="0" dirty="0">
              <a:ln>
                <a:noFill/>
              </a:ln>
              <a:solidFill>
                <a:srgbClr val="000000"/>
              </a:solidFill>
              <a:effectLst/>
              <a:uLnTx/>
              <a:uFillTx/>
              <a:latin typeface="Arial" pitchFamily="34"/>
              <a:ea typeface="+mn-ea"/>
              <a:cs typeface="Arial" pitchFamily="34"/>
            </a:endParaRPr>
          </a:p>
        </p:txBody>
      </p:sp>
      <p:sp>
        <p:nvSpPr>
          <p:cNvPr id="30" name="Parallelogram 105">
            <a:extLst>
              <a:ext uri="{FF2B5EF4-FFF2-40B4-BE49-F238E27FC236}">
                <a16:creationId xmlns:a16="http://schemas.microsoft.com/office/drawing/2014/main" id="{08A57476-04D4-C478-7D81-4E3DDD58FC30}"/>
              </a:ext>
            </a:extLst>
          </p:cNvPr>
          <p:cNvSpPr/>
          <p:nvPr/>
        </p:nvSpPr>
        <p:spPr>
          <a:xfrm>
            <a:off x="5179957" y="3175025"/>
            <a:ext cx="1701478" cy="271841"/>
          </a:xfrm>
          <a:custGeom>
            <a:avLst/>
            <a:gdLst>
              <a:gd name="f0" fmla="val 10800000"/>
              <a:gd name="f1" fmla="val 5400000"/>
              <a:gd name="f2" fmla="val 180"/>
              <a:gd name="f3" fmla="val w"/>
              <a:gd name="f4" fmla="val h"/>
              <a:gd name="f5" fmla="val ss"/>
              <a:gd name="f6" fmla="val 0"/>
              <a:gd name="f7" fmla="val 25000"/>
              <a:gd name="f8" fmla="+- 0 0 -360"/>
              <a:gd name="f9" fmla="+- 0 0 -90"/>
              <a:gd name="f10" fmla="+- 0 0 -180"/>
              <a:gd name="f11" fmla="+- 0 0 -270"/>
              <a:gd name="f12" fmla="abs f3"/>
              <a:gd name="f13" fmla="abs f4"/>
              <a:gd name="f14" fmla="abs f5"/>
              <a:gd name="f15" fmla="*/ 5 f7 1"/>
              <a:gd name="f16" fmla="*/ f8 f0 1"/>
              <a:gd name="f17" fmla="*/ f9 f0 1"/>
              <a:gd name="f18" fmla="*/ f10 f0 1"/>
              <a:gd name="f19" fmla="*/ f11 f0 1"/>
              <a:gd name="f20" fmla="?: f12 f3 1"/>
              <a:gd name="f21" fmla="?: f13 f4 1"/>
              <a:gd name="f22" fmla="?: f14 f5 1"/>
              <a:gd name="f23" fmla="*/ f16 1 f2"/>
              <a:gd name="f24" fmla="*/ f17 1 f2"/>
              <a:gd name="f25" fmla="*/ f18 1 f2"/>
              <a:gd name="f26" fmla="*/ f19 1 f2"/>
              <a:gd name="f27" fmla="*/ f20 1 21600"/>
              <a:gd name="f28" fmla="*/ f21 1 21600"/>
              <a:gd name="f29" fmla="*/ 21600 f20 1"/>
              <a:gd name="f30" fmla="*/ 21600 f21 1"/>
              <a:gd name="f31" fmla="+- f23 0 f1"/>
              <a:gd name="f32" fmla="+- f24 0 f1"/>
              <a:gd name="f33" fmla="+- f25 0 f1"/>
              <a:gd name="f34" fmla="+- f26 0 f1"/>
              <a:gd name="f35" fmla="min f28 f27"/>
              <a:gd name="f36" fmla="*/ f29 1 f22"/>
              <a:gd name="f37" fmla="*/ f30 1 f22"/>
              <a:gd name="f38" fmla="val f36"/>
              <a:gd name="f39" fmla="val f37"/>
              <a:gd name="f40" fmla="*/ f6 f35 1"/>
              <a:gd name="f41" fmla="+- f39 0 f6"/>
              <a:gd name="f42" fmla="+- f38 0 f6"/>
              <a:gd name="f43" fmla="*/ f39 f35 1"/>
              <a:gd name="f44" fmla="*/ f38 f35 1"/>
              <a:gd name="f45" fmla="*/ f41 1 2"/>
              <a:gd name="f46" fmla="*/ f42 1 2"/>
              <a:gd name="f47" fmla="min f42 f41"/>
              <a:gd name="f48" fmla="*/ 100000 f42 1"/>
              <a:gd name="f49" fmla="+- f6 f45 0"/>
              <a:gd name="f50" fmla="+- f6 f46 0"/>
              <a:gd name="f51" fmla="*/ f48 1 f47"/>
              <a:gd name="f52" fmla="*/ f47 f7 1"/>
              <a:gd name="f53" fmla="*/ f52 1 200000"/>
              <a:gd name="f54" fmla="*/ f52 1 100000"/>
              <a:gd name="f55" fmla="*/ f15 1 f51"/>
              <a:gd name="f56" fmla="*/ f41 f50 1"/>
              <a:gd name="f57" fmla="*/ f50 f35 1"/>
              <a:gd name="f58" fmla="*/ f49 f35 1"/>
              <a:gd name="f59" fmla="+- f38 0 f53"/>
              <a:gd name="f60" fmla="+- f38 0 f54"/>
              <a:gd name="f61" fmla="+- 1 f55 0"/>
              <a:gd name="f62" fmla="*/ f56 1 f54"/>
              <a:gd name="f63" fmla="*/ f54 f35 1"/>
              <a:gd name="f64" fmla="*/ f53 f35 1"/>
              <a:gd name="f65" fmla="*/ f60 1 2"/>
              <a:gd name="f66" fmla="*/ f61 1 12"/>
              <a:gd name="f67" fmla="+- f39 0 f62"/>
              <a:gd name="f68" fmla="*/ f60 f35 1"/>
              <a:gd name="f69" fmla="*/ f59 f35 1"/>
              <a:gd name="f70" fmla="*/ f62 f35 1"/>
              <a:gd name="f71" fmla="+- f38 0 f65"/>
              <a:gd name="f72" fmla="*/ f66 f42 1"/>
              <a:gd name="f73" fmla="*/ f66 f41 1"/>
              <a:gd name="f74" fmla="*/ f67 f35 1"/>
              <a:gd name="f75" fmla="*/ f65 f35 1"/>
              <a:gd name="f76" fmla="+- f38 0 f72"/>
              <a:gd name="f77" fmla="+- f39 0 f73"/>
              <a:gd name="f78" fmla="*/ f72 f35 1"/>
              <a:gd name="f79" fmla="*/ f73 f35 1"/>
              <a:gd name="f80" fmla="*/ f71 f35 1"/>
              <a:gd name="f81" fmla="*/ f76 f35 1"/>
              <a:gd name="f82" fmla="*/ f77 f35 1"/>
            </a:gdLst>
            <a:ahLst/>
            <a:cxnLst>
              <a:cxn ang="3cd4">
                <a:pos x="hc" y="t"/>
              </a:cxn>
              <a:cxn ang="0">
                <a:pos x="r" y="vc"/>
              </a:cxn>
              <a:cxn ang="cd4">
                <a:pos x="hc" y="b"/>
              </a:cxn>
              <a:cxn ang="cd2">
                <a:pos x="l" y="vc"/>
              </a:cxn>
              <a:cxn ang="f31">
                <a:pos x="f57" y="f74"/>
              </a:cxn>
              <a:cxn ang="f31">
                <a:pos x="f80" y="f40"/>
              </a:cxn>
              <a:cxn ang="f32">
                <a:pos x="f69" y="f58"/>
              </a:cxn>
              <a:cxn ang="f33">
                <a:pos x="f75" y="f43"/>
              </a:cxn>
              <a:cxn ang="f33">
                <a:pos x="f57" y="f70"/>
              </a:cxn>
              <a:cxn ang="f34">
                <a:pos x="f64" y="f58"/>
              </a:cxn>
            </a:cxnLst>
            <a:rect l="f78" t="f79" r="f81" b="f82"/>
            <a:pathLst>
              <a:path>
                <a:moveTo>
                  <a:pt x="f40" y="f43"/>
                </a:moveTo>
                <a:lnTo>
                  <a:pt x="f63" y="f40"/>
                </a:lnTo>
                <a:lnTo>
                  <a:pt x="f44" y="f40"/>
                </a:lnTo>
                <a:lnTo>
                  <a:pt x="f68" y="f43"/>
                </a:lnTo>
                <a:close/>
              </a:path>
            </a:pathLst>
          </a:custGeom>
          <a:solidFill>
            <a:srgbClr val="00B05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100" b="0" i="0" u="none" strike="noStrike" kern="1200" cap="none" spc="0" normalizeH="0" baseline="0" noProof="0">
                <a:ln>
                  <a:noFill/>
                </a:ln>
                <a:solidFill>
                  <a:srgbClr val="FFFFFF"/>
                </a:solidFill>
                <a:effectLst/>
                <a:uLnTx/>
                <a:uFillTx/>
                <a:latin typeface="Arial" pitchFamily="34"/>
                <a:ea typeface="+mn-ea"/>
                <a:cs typeface="Arial" pitchFamily="34"/>
              </a:rPr>
              <a:t>Activity Name </a:t>
            </a:r>
          </a:p>
        </p:txBody>
      </p:sp>
      <p:sp>
        <p:nvSpPr>
          <p:cNvPr id="31" name="Oval 107">
            <a:extLst>
              <a:ext uri="{FF2B5EF4-FFF2-40B4-BE49-F238E27FC236}">
                <a16:creationId xmlns:a16="http://schemas.microsoft.com/office/drawing/2014/main" id="{D94A28FD-280C-3828-6B72-743CFBB1C4B4}"/>
              </a:ext>
            </a:extLst>
          </p:cNvPr>
          <p:cNvSpPr/>
          <p:nvPr/>
        </p:nvSpPr>
        <p:spPr>
          <a:xfrm>
            <a:off x="6933575" y="5129646"/>
            <a:ext cx="282668" cy="28266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1200" cap="none" spc="0" normalizeH="0" baseline="0" noProof="0" dirty="0">
                <a:ln>
                  <a:noFill/>
                </a:ln>
                <a:solidFill>
                  <a:srgbClr val="000000"/>
                </a:solidFill>
                <a:effectLst/>
                <a:uLnTx/>
                <a:uFillTx/>
                <a:latin typeface="Arial" pitchFamily="34"/>
                <a:ea typeface="+mn-ea"/>
                <a:cs typeface="Arial" pitchFamily="34"/>
              </a:rPr>
              <a:t>6</a:t>
            </a:r>
          </a:p>
        </p:txBody>
      </p:sp>
      <p:sp>
        <p:nvSpPr>
          <p:cNvPr id="32" name="TextBox 1">
            <a:extLst>
              <a:ext uri="{FF2B5EF4-FFF2-40B4-BE49-F238E27FC236}">
                <a16:creationId xmlns:a16="http://schemas.microsoft.com/office/drawing/2014/main" id="{5EB58CA6-ADA5-A0A6-E55F-D48281326135}"/>
              </a:ext>
            </a:extLst>
          </p:cNvPr>
          <p:cNvSpPr txBox="1"/>
          <p:nvPr/>
        </p:nvSpPr>
        <p:spPr>
          <a:xfrm>
            <a:off x="7987430" y="6257138"/>
            <a:ext cx="3179076"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1" i="0" u="sng" strike="noStrike" kern="1200" cap="none" spc="0" normalizeH="0" baseline="0" noProof="0">
                <a:ln>
                  <a:noFill/>
                </a:ln>
                <a:solidFill>
                  <a:srgbClr val="FFFFFF"/>
                </a:solidFill>
                <a:effectLst/>
                <a:uLnTx/>
                <a:uFillTx/>
                <a:latin typeface="Arial"/>
                <a:ea typeface="+mn-ea"/>
                <a:cs typeface="Arial"/>
              </a:rPr>
              <a:t>Objectives (FOMs/KPPs):</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a:ln>
                  <a:noFill/>
                </a:ln>
                <a:solidFill>
                  <a:srgbClr val="FFFFFF"/>
                </a:solidFill>
                <a:effectLst/>
                <a:uLnTx/>
                <a:uFillTx/>
                <a:latin typeface="Arial"/>
                <a:ea typeface="+mn-ea"/>
                <a:cs typeface="Arial"/>
              </a:rPr>
              <a:t>Performance measures that define the required capability</a:t>
            </a:r>
          </a:p>
        </p:txBody>
      </p:sp>
      <p:grpSp>
        <p:nvGrpSpPr>
          <p:cNvPr id="33" name="Group 19">
            <a:extLst>
              <a:ext uri="{FF2B5EF4-FFF2-40B4-BE49-F238E27FC236}">
                <a16:creationId xmlns:a16="http://schemas.microsoft.com/office/drawing/2014/main" id="{74D79CA4-0426-5884-03A7-E9490A7980A1}"/>
              </a:ext>
            </a:extLst>
          </p:cNvPr>
          <p:cNvGrpSpPr/>
          <p:nvPr/>
        </p:nvGrpSpPr>
        <p:grpSpPr>
          <a:xfrm>
            <a:off x="9367314" y="4834423"/>
            <a:ext cx="2722013" cy="859673"/>
            <a:chOff x="9367314" y="4834423"/>
            <a:chExt cx="2722013" cy="859673"/>
          </a:xfrm>
        </p:grpSpPr>
        <p:grpSp>
          <p:nvGrpSpPr>
            <p:cNvPr id="34" name="Group 18">
              <a:extLst>
                <a:ext uri="{FF2B5EF4-FFF2-40B4-BE49-F238E27FC236}">
                  <a16:creationId xmlns:a16="http://schemas.microsoft.com/office/drawing/2014/main" id="{15BECFC1-A0F1-2D74-BE5D-958EFDB8305C}"/>
                </a:ext>
              </a:extLst>
            </p:cNvPr>
            <p:cNvGrpSpPr/>
            <p:nvPr/>
          </p:nvGrpSpPr>
          <p:grpSpPr>
            <a:xfrm>
              <a:off x="9417698" y="4838565"/>
              <a:ext cx="2671629" cy="855531"/>
              <a:chOff x="9417698" y="4838565"/>
              <a:chExt cx="2671629" cy="855531"/>
            </a:xfrm>
          </p:grpSpPr>
          <p:sp>
            <p:nvSpPr>
              <p:cNvPr id="35" name="Rectangular Callout 6">
                <a:extLst>
                  <a:ext uri="{FF2B5EF4-FFF2-40B4-BE49-F238E27FC236}">
                    <a16:creationId xmlns:a16="http://schemas.microsoft.com/office/drawing/2014/main" id="{196599F4-0B97-FB5E-FAAC-5B0DD971D024}"/>
                  </a:ext>
                </a:extLst>
              </p:cNvPr>
              <p:cNvSpPr/>
              <p:nvPr/>
            </p:nvSpPr>
            <p:spPr>
              <a:xfrm>
                <a:off x="9585079" y="4955435"/>
                <a:ext cx="2504248" cy="738661"/>
              </a:xfrm>
              <a:custGeom>
                <a:avLst>
                  <a:gd name="f0" fmla="val 273"/>
                  <a:gd name="f1" fmla="val 31862"/>
                </a:avLst>
                <a:gdLst>
                  <a:gd name="f2" fmla="val 10800000"/>
                  <a:gd name="f3" fmla="val 5400000"/>
                  <a:gd name="f4" fmla="val 180"/>
                  <a:gd name="f5" fmla="val w"/>
                  <a:gd name="f6" fmla="val h"/>
                  <a:gd name="f7" fmla="val 0"/>
                  <a:gd name="f8" fmla="val 21600"/>
                  <a:gd name="f9" fmla="+- 0 0 1"/>
                  <a:gd name="f10" fmla="val 2147483647"/>
                  <a:gd name="f11" fmla="val 3590"/>
                  <a:gd name="f12" fmla="val 8970"/>
                  <a:gd name="f13" fmla="val 12630"/>
                  <a:gd name="f14" fmla="val 18010"/>
                  <a:gd name="f15" fmla="val -2147483647"/>
                  <a:gd name="f16" fmla="+- 0 0 180"/>
                  <a:gd name="f17" fmla="*/ f5 1 21600"/>
                  <a:gd name="f18" fmla="*/ f6 1 21600"/>
                  <a:gd name="f19" fmla="+- f8 0 f7"/>
                  <a:gd name="f20" fmla="pin -2147483647 f0 2147483647"/>
                  <a:gd name="f21" fmla="pin -2147483647 f1 2147483647"/>
                  <a:gd name="f22" fmla="*/ f16 f2 1"/>
                  <a:gd name="f23" fmla="val f20"/>
                  <a:gd name="f24" fmla="val f21"/>
                  <a:gd name="f25" fmla="*/ f19 1 21600"/>
                  <a:gd name="f26" fmla="*/ f20 f17 1"/>
                  <a:gd name="f27" fmla="*/ f21 f18 1"/>
                  <a:gd name="f28" fmla="*/ f22 1 f4"/>
                  <a:gd name="f29" fmla="+- f23 0 10800"/>
                  <a:gd name="f30" fmla="+- f24 0 10800"/>
                  <a:gd name="f31" fmla="+- f24 0 21600"/>
                  <a:gd name="f32" fmla="+- f23 0 21600"/>
                  <a:gd name="f33" fmla="*/ 0 f25 1"/>
                  <a:gd name="f34" fmla="*/ 21600 f25 1"/>
                  <a:gd name="f35" fmla="*/ f23 f17 1"/>
                  <a:gd name="f36" fmla="*/ f24 f18 1"/>
                  <a:gd name="f37" fmla="+- f28 0 f3"/>
                  <a:gd name="f38" fmla="abs f29"/>
                  <a:gd name="f39" fmla="abs f30"/>
                  <a:gd name="f40" fmla="*/ f33 1 f25"/>
                  <a:gd name="f41" fmla="*/ f34 1 f25"/>
                  <a:gd name="f42" fmla="+- f38 0 f39"/>
                  <a:gd name="f43" fmla="+- f39 0 f38"/>
                  <a:gd name="f44" fmla="*/ f40 f17 1"/>
                  <a:gd name="f45" fmla="*/ f41 f17 1"/>
                  <a:gd name="f46" fmla="*/ f41 f18 1"/>
                  <a:gd name="f47" fmla="*/ f40 f18 1"/>
                  <a:gd name="f48" fmla="?: f30 f9 f42"/>
                  <a:gd name="f49" fmla="?: f30 f42 f9"/>
                  <a:gd name="f50" fmla="?: f29 f9 f43"/>
                  <a:gd name="f51" fmla="?: f29 f43 f9"/>
                  <a:gd name="f52" fmla="?: f23 f9 f48"/>
                  <a:gd name="f53" fmla="?: f23 f9 f49"/>
                  <a:gd name="f54" fmla="?: f31 f50 f9"/>
                  <a:gd name="f55" fmla="?: f31 f51 f9"/>
                  <a:gd name="f56" fmla="?: f32 f49 f9"/>
                  <a:gd name="f57" fmla="?: f32 f48 f9"/>
                  <a:gd name="f58" fmla="?: f24 f9 f51"/>
                  <a:gd name="f59" fmla="?: f24 f9 f50"/>
                  <a:gd name="f60" fmla="?: f52 f23 0"/>
                  <a:gd name="f61" fmla="?: f52 f24 6280"/>
                  <a:gd name="f62" fmla="?: f53 f23 0"/>
                  <a:gd name="f63" fmla="?: f53 f24 15320"/>
                  <a:gd name="f64" fmla="?: f54 f23 6280"/>
                  <a:gd name="f65" fmla="?: f54 f24 21600"/>
                  <a:gd name="f66" fmla="?: f55 f23 15320"/>
                  <a:gd name="f67" fmla="?: f55 f24 21600"/>
                  <a:gd name="f68" fmla="?: f56 f23 21600"/>
                  <a:gd name="f69" fmla="?: f56 f24 15320"/>
                  <a:gd name="f70" fmla="?: f57 f23 21600"/>
                  <a:gd name="f71" fmla="?: f57 f24 6280"/>
                  <a:gd name="f72" fmla="?: f58 f23 15320"/>
                  <a:gd name="f73" fmla="?: f58 f24 0"/>
                  <a:gd name="f74" fmla="?: f59 f23 6280"/>
                  <a:gd name="f75" fmla="?: f59 f24 0"/>
                </a:gdLst>
                <a:ahLst>
                  <a:ahXY gdRefX="f0" minX="f15" maxX="f10" gdRefY="f1" minY="f15" maxY="f10">
                    <a:pos x="f26" y="f27"/>
                  </a:ahXY>
                </a:ahLst>
                <a:cxnLst>
                  <a:cxn ang="3cd4">
                    <a:pos x="hc" y="t"/>
                  </a:cxn>
                  <a:cxn ang="0">
                    <a:pos x="r" y="vc"/>
                  </a:cxn>
                  <a:cxn ang="cd4">
                    <a:pos x="hc" y="b"/>
                  </a:cxn>
                  <a:cxn ang="cd2">
                    <a:pos x="l" y="vc"/>
                  </a:cxn>
                  <a:cxn ang="f37">
                    <a:pos x="f35" y="f36"/>
                  </a:cxn>
                </a:cxnLst>
                <a:rect l="f44" t="f47" r="f45" b="f46"/>
                <a:pathLst>
                  <a:path w="21600" h="21600">
                    <a:moveTo>
                      <a:pt x="f7" y="f7"/>
                    </a:moveTo>
                    <a:lnTo>
                      <a:pt x="f7" y="f11"/>
                    </a:lnTo>
                    <a:lnTo>
                      <a:pt x="f60" y="f61"/>
                    </a:lnTo>
                    <a:lnTo>
                      <a:pt x="f7" y="f12"/>
                    </a:lnTo>
                    <a:lnTo>
                      <a:pt x="f7" y="f13"/>
                    </a:lnTo>
                    <a:lnTo>
                      <a:pt x="f62" y="f63"/>
                    </a:lnTo>
                    <a:lnTo>
                      <a:pt x="f7" y="f14"/>
                    </a:lnTo>
                    <a:lnTo>
                      <a:pt x="f7" y="f8"/>
                    </a:lnTo>
                    <a:lnTo>
                      <a:pt x="f11" y="f8"/>
                    </a:lnTo>
                    <a:lnTo>
                      <a:pt x="f64" y="f65"/>
                    </a:lnTo>
                    <a:lnTo>
                      <a:pt x="f12" y="f8"/>
                    </a:lnTo>
                    <a:lnTo>
                      <a:pt x="f13" y="f8"/>
                    </a:lnTo>
                    <a:lnTo>
                      <a:pt x="f66" y="f67"/>
                    </a:lnTo>
                    <a:lnTo>
                      <a:pt x="f14" y="f8"/>
                    </a:lnTo>
                    <a:lnTo>
                      <a:pt x="f8" y="f8"/>
                    </a:lnTo>
                    <a:lnTo>
                      <a:pt x="f8" y="f14"/>
                    </a:lnTo>
                    <a:lnTo>
                      <a:pt x="f68" y="f69"/>
                    </a:lnTo>
                    <a:lnTo>
                      <a:pt x="f8" y="f13"/>
                    </a:lnTo>
                    <a:lnTo>
                      <a:pt x="f8" y="f12"/>
                    </a:lnTo>
                    <a:lnTo>
                      <a:pt x="f70" y="f71"/>
                    </a:lnTo>
                    <a:lnTo>
                      <a:pt x="f8" y="f11"/>
                    </a:lnTo>
                    <a:lnTo>
                      <a:pt x="f8" y="f7"/>
                    </a:lnTo>
                    <a:lnTo>
                      <a:pt x="f14" y="f7"/>
                    </a:lnTo>
                    <a:lnTo>
                      <a:pt x="f72" y="f73"/>
                    </a:lnTo>
                    <a:lnTo>
                      <a:pt x="f13" y="f7"/>
                    </a:lnTo>
                    <a:lnTo>
                      <a:pt x="f12" y="f7"/>
                    </a:lnTo>
                    <a:lnTo>
                      <a:pt x="f74" y="f75"/>
                    </a:lnTo>
                    <a:lnTo>
                      <a:pt x="f11" y="f7"/>
                    </a:lnTo>
                    <a:lnTo>
                      <a:pt x="f7" y="f7"/>
                    </a:lnTo>
                    <a:close/>
                  </a:path>
                </a:pathLst>
              </a:custGeom>
              <a:solidFill>
                <a:srgbClr val="FFFFFF"/>
              </a:solidFill>
              <a:ln cap="flat">
                <a:noFill/>
                <a:prstDash val="solid"/>
              </a:ln>
              <a:effectLst>
                <a:outerShdw dist="38096" dir="2700000" algn="tl">
                  <a:srgbClr val="000000">
                    <a:alpha val="40000"/>
                  </a:srgbClr>
                </a:outerShdw>
              </a:effectLst>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0000"/>
                    </a:solidFill>
                    <a:effectLst/>
                    <a:uLnTx/>
                    <a:uFillTx/>
                    <a:latin typeface="Arial" pitchFamily="34"/>
                    <a:ea typeface="+mn-ea"/>
                    <a:cs typeface="Arial" pitchFamily="34"/>
                  </a:rPr>
                  <a:t>Capability objectives, FOMs, or KPPs are located in the bottom right corner.</a:t>
                </a:r>
              </a:p>
            </p:txBody>
          </p:sp>
          <p:sp>
            <p:nvSpPr>
              <p:cNvPr id="36" name="Oval 89">
                <a:extLst>
                  <a:ext uri="{FF2B5EF4-FFF2-40B4-BE49-F238E27FC236}">
                    <a16:creationId xmlns:a16="http://schemas.microsoft.com/office/drawing/2014/main" id="{B6498404-6D2E-F287-9C82-81F161DCDC7E}"/>
                  </a:ext>
                </a:extLst>
              </p:cNvPr>
              <p:cNvSpPr/>
              <p:nvPr/>
            </p:nvSpPr>
            <p:spPr>
              <a:xfrm>
                <a:off x="9417698" y="4838565"/>
                <a:ext cx="282668" cy="28266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200" b="1" i="0" u="none" strike="noStrike" kern="1200" cap="none" spc="0" normalizeH="0" baseline="0" noProof="0">
                  <a:ln>
                    <a:noFill/>
                  </a:ln>
                  <a:solidFill>
                    <a:srgbClr val="000000"/>
                  </a:solidFill>
                  <a:effectLst/>
                  <a:uLnTx/>
                  <a:uFillTx/>
                  <a:latin typeface="Arial" pitchFamily="34"/>
                  <a:ea typeface="+mn-ea"/>
                  <a:cs typeface="Arial" pitchFamily="34"/>
                </a:endParaRPr>
              </a:p>
            </p:txBody>
          </p:sp>
        </p:grpSp>
        <p:sp>
          <p:nvSpPr>
            <p:cNvPr id="37" name="TextBox 17">
              <a:extLst>
                <a:ext uri="{FF2B5EF4-FFF2-40B4-BE49-F238E27FC236}">
                  <a16:creationId xmlns:a16="http://schemas.microsoft.com/office/drawing/2014/main" id="{91663B3D-6760-EF5D-0D71-51C6C9CCC357}"/>
                </a:ext>
              </a:extLst>
            </p:cNvPr>
            <p:cNvSpPr txBox="1"/>
            <p:nvPr/>
          </p:nvSpPr>
          <p:spPr>
            <a:xfrm>
              <a:off x="9367314" y="4834423"/>
              <a:ext cx="284052"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1" i="0" u="none" strike="noStrike" kern="1200" cap="none" spc="0" normalizeH="0" baseline="0" noProof="0" dirty="0">
                  <a:ln>
                    <a:noFill/>
                  </a:ln>
                  <a:solidFill>
                    <a:srgbClr val="000000"/>
                  </a:solidFill>
                  <a:effectLst/>
                  <a:uLnTx/>
                  <a:uFillTx/>
                  <a:latin typeface="Arial"/>
                  <a:ea typeface="+mn-ea"/>
                  <a:cs typeface="Arial"/>
                </a:rPr>
                <a:t>7</a:t>
              </a:r>
            </a:p>
          </p:txBody>
        </p:sp>
      </p:grpSp>
      <p:sp>
        <p:nvSpPr>
          <p:cNvPr id="38" name="Title 12">
            <a:extLst>
              <a:ext uri="{FF2B5EF4-FFF2-40B4-BE49-F238E27FC236}">
                <a16:creationId xmlns:a16="http://schemas.microsoft.com/office/drawing/2014/main" id="{77F9DA22-131E-6140-0700-89A2106C186C}"/>
              </a:ext>
            </a:extLst>
          </p:cNvPr>
          <p:cNvSpPr txBox="1">
            <a:spLocks noGrp="1"/>
          </p:cNvSpPr>
          <p:nvPr>
            <p:ph type="title"/>
          </p:nvPr>
        </p:nvSpPr>
        <p:spPr>
          <a:xfrm>
            <a:off x="854579" y="88486"/>
            <a:ext cx="5152269" cy="742950"/>
          </a:xfrm>
        </p:spPr>
        <p:txBody>
          <a:bodyPr/>
          <a:lstStyle/>
          <a:p>
            <a:pPr lvl="0"/>
            <a:r>
              <a:rPr lang="en-US">
                <a:latin typeface="Arial" pitchFamily="34"/>
                <a:cs typeface="Arial" pitchFamily="34"/>
              </a:rPr>
              <a:t>Tips for Reading Roadmaps</a:t>
            </a:r>
            <a:endParaRPr lang="en-US"/>
          </a:p>
        </p:txBody>
      </p:sp>
      <p:grpSp>
        <p:nvGrpSpPr>
          <p:cNvPr id="39" name="Group 26">
            <a:extLst>
              <a:ext uri="{FF2B5EF4-FFF2-40B4-BE49-F238E27FC236}">
                <a16:creationId xmlns:a16="http://schemas.microsoft.com/office/drawing/2014/main" id="{332D125C-8D32-8A32-CF63-D0174AF14D8B}"/>
              </a:ext>
            </a:extLst>
          </p:cNvPr>
          <p:cNvGrpSpPr/>
          <p:nvPr/>
        </p:nvGrpSpPr>
        <p:grpSpPr>
          <a:xfrm>
            <a:off x="118899" y="6211647"/>
            <a:ext cx="5887949" cy="501264"/>
            <a:chOff x="118899" y="6211647"/>
            <a:chExt cx="5887949" cy="501264"/>
          </a:xfrm>
        </p:grpSpPr>
        <p:sp>
          <p:nvSpPr>
            <p:cNvPr id="40" name="Rectangle 45">
              <a:extLst>
                <a:ext uri="{FF2B5EF4-FFF2-40B4-BE49-F238E27FC236}">
                  <a16:creationId xmlns:a16="http://schemas.microsoft.com/office/drawing/2014/main" id="{F660CB88-0CA7-3835-E7E8-FA4606A6BA66}"/>
                </a:ext>
              </a:extLst>
            </p:cNvPr>
            <p:cNvSpPr/>
            <p:nvPr/>
          </p:nvSpPr>
          <p:spPr>
            <a:xfrm>
              <a:off x="118899" y="6537255"/>
              <a:ext cx="112873" cy="104744"/>
            </a:xfrm>
            <a:prstGeom prst="rect">
              <a:avLst/>
            </a:prstGeom>
            <a:solidFill>
              <a:srgbClr val="595959">
                <a:alpha val="75000"/>
              </a:srgbClr>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800" b="0" i="0" u="none" strike="noStrike" kern="1200" cap="none" spc="0" normalizeH="0" baseline="0" noProof="0">
                <a:ln>
                  <a:noFill/>
                </a:ln>
                <a:solidFill>
                  <a:srgbClr val="FFFFFF"/>
                </a:solidFill>
                <a:effectLst/>
                <a:uLnTx/>
                <a:uFillTx/>
                <a:latin typeface="Arial" pitchFamily="34"/>
                <a:ea typeface="+mn-ea"/>
                <a:cs typeface="Arial" pitchFamily="34"/>
              </a:endParaRPr>
            </a:p>
          </p:txBody>
        </p:sp>
        <p:sp>
          <p:nvSpPr>
            <p:cNvPr id="41" name="TextBox 46">
              <a:extLst>
                <a:ext uri="{FF2B5EF4-FFF2-40B4-BE49-F238E27FC236}">
                  <a16:creationId xmlns:a16="http://schemas.microsoft.com/office/drawing/2014/main" id="{45292DD3-BAD5-6229-0CF6-5D908BFCB64B}"/>
                </a:ext>
              </a:extLst>
            </p:cNvPr>
            <p:cNvSpPr txBox="1"/>
            <p:nvPr/>
          </p:nvSpPr>
          <p:spPr>
            <a:xfrm>
              <a:off x="251240" y="6492678"/>
              <a:ext cx="743937" cy="193898"/>
            </a:xfrm>
            <a:prstGeom prst="rect">
              <a:avLst/>
            </a:prstGeom>
            <a:noFill/>
            <a:ln cap="flat">
              <a:noFill/>
            </a:ln>
          </p:spPr>
          <p:txBody>
            <a:bodyPr vert="horz" wrap="square" lIns="27432" tIns="27432" rIns="27432" bIns="27432" anchor="ctr"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a:ln>
                    <a:noFill/>
                  </a:ln>
                  <a:solidFill>
                    <a:srgbClr val="FFFFFF"/>
                  </a:solidFill>
                  <a:effectLst/>
                  <a:uLnTx/>
                  <a:uFillTx/>
                  <a:latin typeface="Arial" pitchFamily="34"/>
                  <a:ea typeface="+mn-ea"/>
                  <a:cs typeface="Arial" pitchFamily="34"/>
                </a:rPr>
                <a:t>Lunar orbit</a:t>
              </a:r>
            </a:p>
          </p:txBody>
        </p:sp>
        <p:sp>
          <p:nvSpPr>
            <p:cNvPr id="42" name="Rectangle 71">
              <a:extLst>
                <a:ext uri="{FF2B5EF4-FFF2-40B4-BE49-F238E27FC236}">
                  <a16:creationId xmlns:a16="http://schemas.microsoft.com/office/drawing/2014/main" id="{C3266218-F453-8B3A-BEA8-7A0D94104CE8}"/>
                </a:ext>
              </a:extLst>
            </p:cNvPr>
            <p:cNvSpPr/>
            <p:nvPr/>
          </p:nvSpPr>
          <p:spPr>
            <a:xfrm>
              <a:off x="1018851" y="6256224"/>
              <a:ext cx="109279" cy="104744"/>
            </a:xfrm>
            <a:prstGeom prst="rect">
              <a:avLst/>
            </a:prstGeom>
            <a:solidFill>
              <a:srgbClr val="A6A6A6">
                <a:alpha val="75000"/>
              </a:srgbClr>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800" b="0" i="0" u="none" strike="noStrike" kern="1200" cap="none" spc="0" normalizeH="0" baseline="0" noProof="0">
                <a:ln>
                  <a:noFill/>
                </a:ln>
                <a:solidFill>
                  <a:srgbClr val="FFFFFF"/>
                </a:solidFill>
                <a:effectLst/>
                <a:uLnTx/>
                <a:uFillTx/>
                <a:latin typeface="Arial" pitchFamily="34"/>
                <a:ea typeface="+mn-ea"/>
                <a:cs typeface="Arial" pitchFamily="34"/>
              </a:endParaRPr>
            </a:p>
          </p:txBody>
        </p:sp>
        <p:sp>
          <p:nvSpPr>
            <p:cNvPr id="43" name="Rectangle 72">
              <a:extLst>
                <a:ext uri="{FF2B5EF4-FFF2-40B4-BE49-F238E27FC236}">
                  <a16:creationId xmlns:a16="http://schemas.microsoft.com/office/drawing/2014/main" id="{5D148096-B6DE-CB6E-4FC1-68791C2B8750}"/>
                </a:ext>
              </a:extLst>
            </p:cNvPr>
            <p:cNvSpPr/>
            <p:nvPr/>
          </p:nvSpPr>
          <p:spPr>
            <a:xfrm>
              <a:off x="118899" y="6255876"/>
              <a:ext cx="108978" cy="105448"/>
            </a:xfrm>
            <a:prstGeom prst="rect">
              <a:avLst/>
            </a:prstGeom>
            <a:solidFill>
              <a:srgbClr val="00B050">
                <a:alpha val="75000"/>
              </a:srgbClr>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800" b="0" i="0" u="none" strike="noStrike" kern="1200" cap="none" spc="0" normalizeH="0" baseline="0" noProof="0">
                <a:ln>
                  <a:noFill/>
                </a:ln>
                <a:solidFill>
                  <a:srgbClr val="FFFFFF"/>
                </a:solidFill>
                <a:effectLst/>
                <a:uLnTx/>
                <a:uFillTx/>
                <a:latin typeface="Arial" pitchFamily="34"/>
                <a:ea typeface="+mn-ea"/>
                <a:cs typeface="Arial" pitchFamily="34"/>
              </a:endParaRPr>
            </a:p>
          </p:txBody>
        </p:sp>
        <p:sp>
          <p:nvSpPr>
            <p:cNvPr id="44" name="TextBox 73">
              <a:extLst>
                <a:ext uri="{FF2B5EF4-FFF2-40B4-BE49-F238E27FC236}">
                  <a16:creationId xmlns:a16="http://schemas.microsoft.com/office/drawing/2014/main" id="{2B7D70C6-34C2-EA1D-94CD-07EC26A333C4}"/>
                </a:ext>
              </a:extLst>
            </p:cNvPr>
            <p:cNvSpPr txBox="1"/>
            <p:nvPr/>
          </p:nvSpPr>
          <p:spPr>
            <a:xfrm>
              <a:off x="251240" y="6211647"/>
              <a:ext cx="663872" cy="193898"/>
            </a:xfrm>
            <a:prstGeom prst="rect">
              <a:avLst/>
            </a:prstGeom>
            <a:noFill/>
            <a:ln cap="flat">
              <a:noFill/>
            </a:ln>
          </p:spPr>
          <p:txBody>
            <a:bodyPr vert="horz" wrap="square" lIns="27432" tIns="27432" rIns="27432" bIns="27432" anchor="ctr"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a:ln>
                    <a:noFill/>
                  </a:ln>
                  <a:solidFill>
                    <a:srgbClr val="FFFFFF"/>
                  </a:solidFill>
                  <a:effectLst/>
                  <a:uLnTx/>
                  <a:uFillTx/>
                  <a:latin typeface="Arial" pitchFamily="34"/>
                  <a:ea typeface="+mn-ea"/>
                  <a:cs typeface="Arial" pitchFamily="34"/>
                </a:rPr>
                <a:t>Ground</a:t>
              </a:r>
            </a:p>
          </p:txBody>
        </p:sp>
        <p:sp>
          <p:nvSpPr>
            <p:cNvPr id="45" name="TextBox 74">
              <a:extLst>
                <a:ext uri="{FF2B5EF4-FFF2-40B4-BE49-F238E27FC236}">
                  <a16:creationId xmlns:a16="http://schemas.microsoft.com/office/drawing/2014/main" id="{5FC9E44A-1433-C617-1069-A963D79F1838}"/>
                </a:ext>
              </a:extLst>
            </p:cNvPr>
            <p:cNvSpPr txBox="1"/>
            <p:nvPr/>
          </p:nvSpPr>
          <p:spPr>
            <a:xfrm>
              <a:off x="1131926" y="6211647"/>
              <a:ext cx="802642" cy="193898"/>
            </a:xfrm>
            <a:prstGeom prst="rect">
              <a:avLst/>
            </a:prstGeom>
            <a:noFill/>
            <a:ln cap="flat">
              <a:noFill/>
            </a:ln>
          </p:spPr>
          <p:txBody>
            <a:bodyPr vert="horz" wrap="square" lIns="27432" tIns="27432" rIns="27432" bIns="27432" anchor="ctr"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a:ln>
                    <a:noFill/>
                  </a:ln>
                  <a:solidFill>
                    <a:srgbClr val="FFFFFF"/>
                  </a:solidFill>
                  <a:effectLst/>
                  <a:uLnTx/>
                  <a:uFillTx/>
                  <a:latin typeface="Arial" pitchFamily="34"/>
                  <a:ea typeface="+mn-ea"/>
                  <a:cs typeface="Arial" pitchFamily="34"/>
                </a:rPr>
                <a:t>Lunar surface</a:t>
              </a:r>
            </a:p>
          </p:txBody>
        </p:sp>
        <p:sp>
          <p:nvSpPr>
            <p:cNvPr id="46" name="Oval 75">
              <a:extLst>
                <a:ext uri="{FF2B5EF4-FFF2-40B4-BE49-F238E27FC236}">
                  <a16:creationId xmlns:a16="http://schemas.microsoft.com/office/drawing/2014/main" id="{5CFAE093-76EA-6EE8-57E5-180EF302F778}"/>
                </a:ext>
              </a:extLst>
            </p:cNvPr>
            <p:cNvSpPr/>
            <p:nvPr/>
          </p:nvSpPr>
          <p:spPr>
            <a:xfrm>
              <a:off x="2002691" y="6253737"/>
              <a:ext cx="109728" cy="10972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800" b="0" i="0" u="none" strike="noStrike" kern="1200" cap="none" spc="0" normalizeH="0" baseline="0" noProof="0">
                <a:ln>
                  <a:noFill/>
                </a:ln>
                <a:solidFill>
                  <a:srgbClr val="FFFFFF"/>
                </a:solidFill>
                <a:effectLst/>
                <a:uLnTx/>
                <a:uFillTx/>
                <a:latin typeface="Arial" pitchFamily="34"/>
                <a:ea typeface="+mn-ea"/>
                <a:cs typeface="Arial" pitchFamily="34"/>
              </a:endParaRPr>
            </a:p>
          </p:txBody>
        </p:sp>
        <p:sp>
          <p:nvSpPr>
            <p:cNvPr id="47" name="TextBox 76">
              <a:extLst>
                <a:ext uri="{FF2B5EF4-FFF2-40B4-BE49-F238E27FC236}">
                  <a16:creationId xmlns:a16="http://schemas.microsoft.com/office/drawing/2014/main" id="{4E7E7FBE-EAC6-17CF-F8D4-E0918C5E519C}"/>
                </a:ext>
              </a:extLst>
            </p:cNvPr>
            <p:cNvSpPr txBox="1"/>
            <p:nvPr/>
          </p:nvSpPr>
          <p:spPr>
            <a:xfrm>
              <a:off x="2115766" y="6211647"/>
              <a:ext cx="1371746" cy="193898"/>
            </a:xfrm>
            <a:prstGeom prst="rect">
              <a:avLst/>
            </a:prstGeom>
            <a:noFill/>
            <a:ln cap="flat">
              <a:noFill/>
            </a:ln>
          </p:spPr>
          <p:txBody>
            <a:bodyPr vert="horz" wrap="square" lIns="27432" tIns="27432" rIns="27432" bIns="27432" anchor="ctr"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a:ln>
                    <a:noFill/>
                  </a:ln>
                  <a:solidFill>
                    <a:srgbClr val="FFFFFF"/>
                  </a:solidFill>
                  <a:effectLst/>
                  <a:uLnTx/>
                  <a:uFillTx/>
                  <a:latin typeface="Arial" pitchFamily="34"/>
                  <a:ea typeface="+mn-ea"/>
                  <a:cs typeface="Arial" pitchFamily="34"/>
                </a:rPr>
                <a:t>Notes</a:t>
              </a:r>
            </a:p>
          </p:txBody>
        </p:sp>
        <p:sp>
          <p:nvSpPr>
            <p:cNvPr id="48" name="Rectangle 77">
              <a:extLst>
                <a:ext uri="{FF2B5EF4-FFF2-40B4-BE49-F238E27FC236}">
                  <a16:creationId xmlns:a16="http://schemas.microsoft.com/office/drawing/2014/main" id="{BC3905CD-920C-9EA7-4ABA-8D0FCB8E0EBC}"/>
                </a:ext>
              </a:extLst>
            </p:cNvPr>
            <p:cNvSpPr/>
            <p:nvPr/>
          </p:nvSpPr>
          <p:spPr>
            <a:xfrm>
              <a:off x="118899" y="6397800"/>
              <a:ext cx="109279" cy="104744"/>
            </a:xfrm>
            <a:prstGeom prst="rect">
              <a:avLst/>
            </a:prstGeom>
            <a:solidFill>
              <a:srgbClr val="17375E">
                <a:alpha val="75000"/>
              </a:srgbClr>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800" b="0" i="0" u="none" strike="noStrike" kern="1200" cap="none" spc="0" normalizeH="0" baseline="0" noProof="0">
                <a:ln>
                  <a:noFill/>
                </a:ln>
                <a:solidFill>
                  <a:srgbClr val="FFFFFF"/>
                </a:solidFill>
                <a:effectLst/>
                <a:uLnTx/>
                <a:uFillTx/>
                <a:latin typeface="Arial" pitchFamily="34"/>
                <a:ea typeface="+mn-ea"/>
                <a:cs typeface="Arial" pitchFamily="34"/>
              </a:endParaRPr>
            </a:p>
          </p:txBody>
        </p:sp>
        <p:sp>
          <p:nvSpPr>
            <p:cNvPr id="49" name="TextBox 79">
              <a:extLst>
                <a:ext uri="{FF2B5EF4-FFF2-40B4-BE49-F238E27FC236}">
                  <a16:creationId xmlns:a16="http://schemas.microsoft.com/office/drawing/2014/main" id="{B5FBD54E-522E-B948-BA3E-CED70D38DA3C}"/>
                </a:ext>
              </a:extLst>
            </p:cNvPr>
            <p:cNvSpPr txBox="1"/>
            <p:nvPr/>
          </p:nvSpPr>
          <p:spPr>
            <a:xfrm>
              <a:off x="251240" y="6353223"/>
              <a:ext cx="586423" cy="193898"/>
            </a:xfrm>
            <a:prstGeom prst="rect">
              <a:avLst/>
            </a:prstGeom>
            <a:noFill/>
            <a:ln cap="flat">
              <a:noFill/>
            </a:ln>
          </p:spPr>
          <p:txBody>
            <a:bodyPr vert="horz" wrap="square" lIns="27432" tIns="27432" rIns="27432" bIns="27432" anchor="ctr"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a:ln>
                    <a:noFill/>
                  </a:ln>
                  <a:solidFill>
                    <a:srgbClr val="FFFFFF"/>
                  </a:solidFill>
                  <a:effectLst/>
                  <a:uLnTx/>
                  <a:uFillTx/>
                  <a:latin typeface="Arial" pitchFamily="34"/>
                  <a:ea typeface="+mn-ea"/>
                  <a:cs typeface="Arial" pitchFamily="34"/>
                </a:rPr>
                <a:t>ISS / LEO</a:t>
              </a:r>
            </a:p>
          </p:txBody>
        </p:sp>
        <p:sp>
          <p:nvSpPr>
            <p:cNvPr id="50" name="TextBox 81">
              <a:extLst>
                <a:ext uri="{FF2B5EF4-FFF2-40B4-BE49-F238E27FC236}">
                  <a16:creationId xmlns:a16="http://schemas.microsoft.com/office/drawing/2014/main" id="{B35B8CBC-F034-85A1-B6F1-BF3CFB29D717}"/>
                </a:ext>
              </a:extLst>
            </p:cNvPr>
            <p:cNvSpPr txBox="1"/>
            <p:nvPr/>
          </p:nvSpPr>
          <p:spPr>
            <a:xfrm>
              <a:off x="2119122" y="6353223"/>
              <a:ext cx="1081351" cy="193898"/>
            </a:xfrm>
            <a:prstGeom prst="rect">
              <a:avLst/>
            </a:prstGeom>
            <a:noFill/>
            <a:ln cap="flat">
              <a:noFill/>
            </a:ln>
          </p:spPr>
          <p:txBody>
            <a:bodyPr vert="horz" wrap="square" lIns="27432" tIns="27432" rIns="27432" bIns="27432" anchor="ctr"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a:ln>
                    <a:noFill/>
                  </a:ln>
                  <a:solidFill>
                    <a:srgbClr val="FFFFFF"/>
                  </a:solidFill>
                  <a:effectLst/>
                  <a:uLnTx/>
                  <a:uFillTx/>
                  <a:latin typeface="Arial" pitchFamily="34"/>
                  <a:ea typeface="+mn-ea"/>
                  <a:cs typeface="Arial" pitchFamily="34"/>
                </a:rPr>
                <a:t>Decision point</a:t>
              </a:r>
            </a:p>
          </p:txBody>
        </p:sp>
        <p:sp>
          <p:nvSpPr>
            <p:cNvPr id="51" name="Diamond 82">
              <a:extLst>
                <a:ext uri="{FF2B5EF4-FFF2-40B4-BE49-F238E27FC236}">
                  <a16:creationId xmlns:a16="http://schemas.microsoft.com/office/drawing/2014/main" id="{F524109B-CE84-192E-1C4F-D2F329327C72}"/>
                </a:ext>
              </a:extLst>
            </p:cNvPr>
            <p:cNvSpPr/>
            <p:nvPr/>
          </p:nvSpPr>
          <p:spPr>
            <a:xfrm>
              <a:off x="2006038" y="6395304"/>
              <a:ext cx="109728" cy="109728"/>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FFFFFF"/>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800" b="0" i="0" u="none" strike="noStrike" kern="1200" cap="none" spc="0" normalizeH="0" baseline="0" noProof="0">
                <a:ln>
                  <a:noFill/>
                </a:ln>
                <a:solidFill>
                  <a:srgbClr val="000000"/>
                </a:solidFill>
                <a:effectLst/>
                <a:uLnTx/>
                <a:uFillTx/>
                <a:latin typeface="Arial" pitchFamily="34"/>
                <a:ea typeface="+mn-ea"/>
                <a:cs typeface="Arial" pitchFamily="34"/>
              </a:endParaRPr>
            </a:p>
          </p:txBody>
        </p:sp>
        <p:sp>
          <p:nvSpPr>
            <p:cNvPr id="52" name="Isosceles Triangle 83">
              <a:extLst>
                <a:ext uri="{FF2B5EF4-FFF2-40B4-BE49-F238E27FC236}">
                  <a16:creationId xmlns:a16="http://schemas.microsoft.com/office/drawing/2014/main" id="{A60531FF-0D5F-A06B-F3B9-9BF968404369}"/>
                </a:ext>
              </a:extLst>
            </p:cNvPr>
            <p:cNvSpPr/>
            <p:nvPr/>
          </p:nvSpPr>
          <p:spPr>
            <a:xfrm>
              <a:off x="2004940" y="6542495"/>
              <a:ext cx="109728" cy="109728"/>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800" b="0" i="0" u="none" strike="noStrike" kern="1200" cap="none" spc="0" normalizeH="0" baseline="0" noProof="0">
                <a:ln>
                  <a:noFill/>
                </a:ln>
                <a:solidFill>
                  <a:srgbClr val="FFFFFF"/>
                </a:solidFill>
                <a:effectLst/>
                <a:uLnTx/>
                <a:uFillTx/>
                <a:latin typeface="Helvetica" pitchFamily="34"/>
                <a:ea typeface="+mn-ea"/>
                <a:cs typeface="Helvetica" pitchFamily="34"/>
              </a:endParaRPr>
            </a:p>
          </p:txBody>
        </p:sp>
        <p:sp>
          <p:nvSpPr>
            <p:cNvPr id="53" name="TextBox 84">
              <a:extLst>
                <a:ext uri="{FF2B5EF4-FFF2-40B4-BE49-F238E27FC236}">
                  <a16:creationId xmlns:a16="http://schemas.microsoft.com/office/drawing/2014/main" id="{F6859FE9-A59B-034F-C8CA-D2A8B8C8B551}"/>
                </a:ext>
              </a:extLst>
            </p:cNvPr>
            <p:cNvSpPr txBox="1"/>
            <p:nvPr/>
          </p:nvSpPr>
          <p:spPr>
            <a:xfrm>
              <a:off x="2118015" y="6517852"/>
              <a:ext cx="1050133" cy="178509"/>
            </a:xfrm>
            <a:prstGeom prst="rect">
              <a:avLst/>
            </a:prstGeom>
            <a:noFill/>
            <a:ln cap="flat">
              <a:noFill/>
            </a:ln>
          </p:spPr>
          <p:txBody>
            <a:bodyPr vert="horz" wrap="square" lIns="27432" tIns="27432" rIns="27432" bIns="27432" anchor="ctr"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800" b="0" i="0" u="none" strike="noStrike" kern="1200" cap="none" spc="0" normalizeH="0" baseline="0" noProof="0">
                  <a:ln>
                    <a:noFill/>
                  </a:ln>
                  <a:solidFill>
                    <a:srgbClr val="FFFFFF"/>
                  </a:solidFill>
                  <a:effectLst/>
                  <a:uLnTx/>
                  <a:uFillTx/>
                  <a:latin typeface="Helvetica" pitchFamily="34"/>
                  <a:ea typeface="+mn-ea"/>
                  <a:cs typeface="Helvetica" pitchFamily="34"/>
                </a:rPr>
                <a:t>Deliverable/Milestone</a:t>
              </a:r>
            </a:p>
          </p:txBody>
        </p:sp>
        <p:sp>
          <p:nvSpPr>
            <p:cNvPr id="54" name="TextBox 85">
              <a:extLst>
                <a:ext uri="{FF2B5EF4-FFF2-40B4-BE49-F238E27FC236}">
                  <a16:creationId xmlns:a16="http://schemas.microsoft.com/office/drawing/2014/main" id="{516862C5-E7DD-BA3C-2EFE-4C30A546ECBC}"/>
                </a:ext>
              </a:extLst>
            </p:cNvPr>
            <p:cNvSpPr txBox="1"/>
            <p:nvPr/>
          </p:nvSpPr>
          <p:spPr>
            <a:xfrm>
              <a:off x="3407100" y="6220654"/>
              <a:ext cx="1081351" cy="178509"/>
            </a:xfrm>
            <a:prstGeom prst="rect">
              <a:avLst/>
            </a:prstGeom>
            <a:noFill/>
            <a:ln cap="flat">
              <a:noFill/>
            </a:ln>
          </p:spPr>
          <p:txBody>
            <a:bodyPr vert="horz" wrap="square" lIns="27432" tIns="27432" rIns="27432" bIns="27432" anchor="ctr"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800" b="0" i="0" u="none" strike="noStrike" kern="1200" cap="none" spc="0" normalizeH="0" baseline="0" noProof="0">
                  <a:ln>
                    <a:noFill/>
                  </a:ln>
                  <a:solidFill>
                    <a:srgbClr val="FFFFFF"/>
                  </a:solidFill>
                  <a:effectLst/>
                  <a:uLnTx/>
                  <a:uFillTx/>
                  <a:latin typeface="Helvetica" pitchFamily="34"/>
                  <a:ea typeface="+mn-ea"/>
                  <a:cs typeface="Helvetica" pitchFamily="34"/>
                </a:rPr>
                <a:t>Funded</a:t>
              </a:r>
            </a:p>
          </p:txBody>
        </p:sp>
        <p:sp>
          <p:nvSpPr>
            <p:cNvPr id="55" name="TextBox 86">
              <a:extLst>
                <a:ext uri="{FF2B5EF4-FFF2-40B4-BE49-F238E27FC236}">
                  <a16:creationId xmlns:a16="http://schemas.microsoft.com/office/drawing/2014/main" id="{DD52E67F-0C98-12C2-452B-D19758662ABC}"/>
                </a:ext>
              </a:extLst>
            </p:cNvPr>
            <p:cNvSpPr txBox="1"/>
            <p:nvPr/>
          </p:nvSpPr>
          <p:spPr>
            <a:xfrm>
              <a:off x="3401046" y="6373057"/>
              <a:ext cx="1081351" cy="178509"/>
            </a:xfrm>
            <a:prstGeom prst="rect">
              <a:avLst/>
            </a:prstGeom>
            <a:noFill/>
            <a:ln cap="flat">
              <a:noFill/>
            </a:ln>
          </p:spPr>
          <p:txBody>
            <a:bodyPr vert="horz" wrap="square" lIns="27432" tIns="27432" rIns="27432" bIns="27432" anchor="ctr"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800" b="0" i="0" u="none" strike="noStrike" kern="1200" cap="none" spc="0" normalizeH="0" baseline="0" noProof="0">
                  <a:ln>
                    <a:noFill/>
                  </a:ln>
                  <a:solidFill>
                    <a:srgbClr val="FFFFFF"/>
                  </a:solidFill>
                  <a:effectLst/>
                  <a:uLnTx/>
                  <a:uFillTx/>
                  <a:latin typeface="Helvetica" pitchFamily="34"/>
                  <a:ea typeface="+mn-ea"/>
                  <a:cs typeface="Helvetica" pitchFamily="34"/>
                </a:rPr>
                <a:t>Unfunded</a:t>
              </a:r>
            </a:p>
          </p:txBody>
        </p:sp>
        <p:sp>
          <p:nvSpPr>
            <p:cNvPr id="56" name="TextBox 94">
              <a:extLst>
                <a:ext uri="{FF2B5EF4-FFF2-40B4-BE49-F238E27FC236}">
                  <a16:creationId xmlns:a16="http://schemas.microsoft.com/office/drawing/2014/main" id="{7488721A-B8C3-A75F-A9DE-05E3BD7F3A90}"/>
                </a:ext>
              </a:extLst>
            </p:cNvPr>
            <p:cNvSpPr txBox="1"/>
            <p:nvPr/>
          </p:nvSpPr>
          <p:spPr>
            <a:xfrm>
              <a:off x="3401046" y="6521802"/>
              <a:ext cx="920800" cy="178509"/>
            </a:xfrm>
            <a:prstGeom prst="rect">
              <a:avLst/>
            </a:prstGeom>
            <a:noFill/>
            <a:ln cap="flat">
              <a:noFill/>
            </a:ln>
          </p:spPr>
          <p:txBody>
            <a:bodyPr vert="horz" wrap="square" lIns="27432" tIns="27432" rIns="27432" bIns="27432" anchor="ctr"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800" b="0" i="0" u="none" strike="noStrike" kern="1200" cap="none" spc="0" normalizeH="0" baseline="0" noProof="0">
                  <a:ln>
                    <a:noFill/>
                  </a:ln>
                  <a:solidFill>
                    <a:srgbClr val="FFFFFF"/>
                  </a:solidFill>
                  <a:effectLst/>
                  <a:uLnTx/>
                  <a:uFillTx/>
                  <a:latin typeface="Helvetica" pitchFamily="34"/>
                  <a:ea typeface="+mn-ea"/>
                  <a:cs typeface="Helvetica" pitchFamily="34"/>
                </a:rPr>
                <a:t>Artemis missions</a:t>
              </a:r>
            </a:p>
          </p:txBody>
        </p:sp>
        <p:sp>
          <p:nvSpPr>
            <p:cNvPr id="57" name="Hexagon 96">
              <a:extLst>
                <a:ext uri="{FF2B5EF4-FFF2-40B4-BE49-F238E27FC236}">
                  <a16:creationId xmlns:a16="http://schemas.microsoft.com/office/drawing/2014/main" id="{60B93FE9-856B-FCCF-1F8F-55D902F0E6DB}"/>
                </a:ext>
              </a:extLst>
            </p:cNvPr>
            <p:cNvSpPr/>
            <p:nvPr/>
          </p:nvSpPr>
          <p:spPr>
            <a:xfrm>
              <a:off x="3193935" y="6564532"/>
              <a:ext cx="168587" cy="142609"/>
            </a:xfrm>
            <a:custGeom>
              <a:avLst/>
              <a:gdLst>
                <a:gd name="f0" fmla="val 10800000"/>
                <a:gd name="f1" fmla="val 5400000"/>
                <a:gd name="f2" fmla="val 180"/>
                <a:gd name="f3" fmla="val w"/>
                <a:gd name="f4" fmla="val h"/>
                <a:gd name="f5" fmla="val ss"/>
                <a:gd name="f6" fmla="val 0"/>
                <a:gd name="f7" fmla="*/ 5419351 1 1725033"/>
                <a:gd name="f8" fmla="+- 0 0 1"/>
                <a:gd name="f9" fmla="val 115470"/>
                <a:gd name="f10" fmla="val 25000"/>
                <a:gd name="f11" fmla="+- 0 0 -180"/>
                <a:gd name="f12" fmla="+- 0 0 -360"/>
                <a:gd name="f13" fmla="abs f3"/>
                <a:gd name="f14" fmla="abs f4"/>
                <a:gd name="f15" fmla="abs f5"/>
                <a:gd name="f16" fmla="+- 3600000 f1 0"/>
                <a:gd name="f17" fmla="*/ f11 f0 1"/>
                <a:gd name="f18" fmla="*/ f12 f0 1"/>
                <a:gd name="f19" fmla="?: f13 f3 1"/>
                <a:gd name="f20" fmla="?: f14 f4 1"/>
                <a:gd name="f21" fmla="?: f15 f5 1"/>
                <a:gd name="f22" fmla="+- f16 0 f1"/>
                <a:gd name="f23" fmla="*/ f17 1 f2"/>
                <a:gd name="f24" fmla="*/ f18 1 f2"/>
                <a:gd name="f25" fmla="*/ f19 1 21600"/>
                <a:gd name="f26" fmla="*/ f20 1 21600"/>
                <a:gd name="f27" fmla="*/ 21600 f19 1"/>
                <a:gd name="f28" fmla="*/ 21600 f20 1"/>
                <a:gd name="f29" fmla="+- f22 f1 0"/>
                <a:gd name="f30" fmla="+- f23 0 f1"/>
                <a:gd name="f31" fmla="+- f24 0 f1"/>
                <a:gd name="f32" fmla="min f26 f25"/>
                <a:gd name="f33" fmla="*/ f27 1 f21"/>
                <a:gd name="f34" fmla="*/ f28 1 f21"/>
                <a:gd name="f35" fmla="*/ f29 f7 1"/>
                <a:gd name="f36" fmla="val f33"/>
                <a:gd name="f37" fmla="val f34"/>
                <a:gd name="f38" fmla="*/ f35 1 f0"/>
                <a:gd name="f39" fmla="*/ f6 f32 1"/>
                <a:gd name="f40" fmla="+- f37 0 f6"/>
                <a:gd name="f41" fmla="+- f36 0 f6"/>
                <a:gd name="f42" fmla="+- 0 0 f38"/>
                <a:gd name="f43" fmla="*/ f36 f32 1"/>
                <a:gd name="f44" fmla="*/ f40 1 2"/>
                <a:gd name="f45" fmla="min f41 f40"/>
                <a:gd name="f46" fmla="*/ 50000 f41 1"/>
                <a:gd name="f47" fmla="+- 0 0 f42"/>
                <a:gd name="f48" fmla="+- f6 f44 0"/>
                <a:gd name="f49" fmla="*/ f46 1 f45"/>
                <a:gd name="f50" fmla="*/ f44 f9 1"/>
                <a:gd name="f51" fmla="*/ f45 f10 1"/>
                <a:gd name="f52" fmla="*/ f47 f0 1"/>
                <a:gd name="f53" fmla="*/ f50 1 100000"/>
                <a:gd name="f54" fmla="*/ f51 1 100000"/>
                <a:gd name="f55" fmla="*/ f49 f8 1"/>
                <a:gd name="f56" fmla="*/ f52 1 f7"/>
                <a:gd name="f57" fmla="*/ f48 f32 1"/>
                <a:gd name="f58" fmla="+- f36 0 f54"/>
                <a:gd name="f59" fmla="*/ f55 1 2"/>
                <a:gd name="f60" fmla="+- f56 0 f1"/>
                <a:gd name="f61" fmla="*/ f54 f32 1"/>
                <a:gd name="f62" fmla="sin 1 f60"/>
                <a:gd name="f63" fmla="+- f10 f59 0"/>
                <a:gd name="f64" fmla="*/ f58 f32 1"/>
                <a:gd name="f65" fmla="+- 0 0 f62"/>
                <a:gd name="f66" fmla="?: f63 4 2"/>
                <a:gd name="f67" fmla="?: f63 3 2"/>
                <a:gd name="f68" fmla="?: f63 f59 0"/>
                <a:gd name="f69" fmla="+- 0 0 f65"/>
                <a:gd name="f70" fmla="+- f10 f68 0"/>
                <a:gd name="f71" fmla="val f69"/>
                <a:gd name="f72" fmla="*/ f70 1 f59"/>
                <a:gd name="f73" fmla="*/ f71 f53 1"/>
                <a:gd name="f74" fmla="*/ f72 f67 1"/>
                <a:gd name="f75" fmla="+- f48 0 f73"/>
                <a:gd name="f76" fmla="+- f48 f73 0"/>
                <a:gd name="f77" fmla="*/ f74 1 f8"/>
                <a:gd name="f78" fmla="+- f66 f77 0"/>
                <a:gd name="f79" fmla="*/ f75 f32 1"/>
                <a:gd name="f80" fmla="*/ f76 f32 1"/>
                <a:gd name="f81" fmla="*/ f41 f78 1"/>
                <a:gd name="f82" fmla="*/ f40 f78 1"/>
                <a:gd name="f83" fmla="*/ f81 1 24"/>
                <a:gd name="f84" fmla="*/ f82 1 24"/>
                <a:gd name="f85" fmla="+- f36 0 f83"/>
                <a:gd name="f86" fmla="+- f37 0 f84"/>
                <a:gd name="f87" fmla="*/ f83 f32 1"/>
                <a:gd name="f88" fmla="*/ f84 f32 1"/>
                <a:gd name="f89" fmla="*/ f85 f32 1"/>
                <a:gd name="f90" fmla="*/ f86 f32 1"/>
              </a:gdLst>
              <a:ahLst/>
              <a:cxnLst>
                <a:cxn ang="3cd4">
                  <a:pos x="hc" y="t"/>
                </a:cxn>
                <a:cxn ang="0">
                  <a:pos x="r" y="vc"/>
                </a:cxn>
                <a:cxn ang="cd4">
                  <a:pos x="hc" y="b"/>
                </a:cxn>
                <a:cxn ang="cd2">
                  <a:pos x="l" y="vc"/>
                </a:cxn>
                <a:cxn ang="f30">
                  <a:pos x="f64" y="f80"/>
                </a:cxn>
                <a:cxn ang="f30">
                  <a:pos x="f61" y="f80"/>
                </a:cxn>
                <a:cxn ang="f31">
                  <a:pos x="f61" y="f79"/>
                </a:cxn>
                <a:cxn ang="f31">
                  <a:pos x="f64" y="f79"/>
                </a:cxn>
              </a:cxnLst>
              <a:rect l="f87" t="f88" r="f89" b="f90"/>
              <a:pathLst>
                <a:path>
                  <a:moveTo>
                    <a:pt x="f39" y="f57"/>
                  </a:moveTo>
                  <a:lnTo>
                    <a:pt x="f61" y="f79"/>
                  </a:lnTo>
                  <a:lnTo>
                    <a:pt x="f64" y="f79"/>
                  </a:lnTo>
                  <a:lnTo>
                    <a:pt x="f43" y="f57"/>
                  </a:lnTo>
                  <a:lnTo>
                    <a:pt x="f64" y="f80"/>
                  </a:lnTo>
                  <a:lnTo>
                    <a:pt x="f61" y="f80"/>
                  </a:lnTo>
                  <a:close/>
                </a:path>
              </a:pathLst>
            </a:custGeom>
            <a:solidFill>
              <a:srgbClr val="FFFF00"/>
            </a:solidFill>
            <a:ln w="9528" cap="flat">
              <a:solidFill>
                <a:srgbClr val="4A7EBB"/>
              </a:solidFill>
              <a:prstDash val="solid"/>
              <a:miter/>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8" name="Parallelogram 98">
              <a:extLst>
                <a:ext uri="{FF2B5EF4-FFF2-40B4-BE49-F238E27FC236}">
                  <a16:creationId xmlns:a16="http://schemas.microsoft.com/office/drawing/2014/main" id="{E31FDD92-5234-646F-00AB-0F82172097B8}"/>
                </a:ext>
              </a:extLst>
            </p:cNvPr>
            <p:cNvSpPr/>
            <p:nvPr/>
          </p:nvSpPr>
          <p:spPr>
            <a:xfrm>
              <a:off x="4609225" y="6244227"/>
              <a:ext cx="595713" cy="158136"/>
            </a:xfrm>
            <a:custGeom>
              <a:avLst/>
              <a:gdLst>
                <a:gd name="f0" fmla="val 10800000"/>
                <a:gd name="f1" fmla="val 5400000"/>
                <a:gd name="f2" fmla="val 180"/>
                <a:gd name="f3" fmla="val w"/>
                <a:gd name="f4" fmla="val h"/>
                <a:gd name="f5" fmla="val ss"/>
                <a:gd name="f6" fmla="val 0"/>
                <a:gd name="f7" fmla="val 25000"/>
                <a:gd name="f8" fmla="+- 0 0 -360"/>
                <a:gd name="f9" fmla="+- 0 0 -90"/>
                <a:gd name="f10" fmla="+- 0 0 -180"/>
                <a:gd name="f11" fmla="+- 0 0 -270"/>
                <a:gd name="f12" fmla="abs f3"/>
                <a:gd name="f13" fmla="abs f4"/>
                <a:gd name="f14" fmla="abs f5"/>
                <a:gd name="f15" fmla="*/ 5 f7 1"/>
                <a:gd name="f16" fmla="*/ f8 f0 1"/>
                <a:gd name="f17" fmla="*/ f9 f0 1"/>
                <a:gd name="f18" fmla="*/ f10 f0 1"/>
                <a:gd name="f19" fmla="*/ f11 f0 1"/>
                <a:gd name="f20" fmla="?: f12 f3 1"/>
                <a:gd name="f21" fmla="?: f13 f4 1"/>
                <a:gd name="f22" fmla="?: f14 f5 1"/>
                <a:gd name="f23" fmla="*/ f16 1 f2"/>
                <a:gd name="f24" fmla="*/ f17 1 f2"/>
                <a:gd name="f25" fmla="*/ f18 1 f2"/>
                <a:gd name="f26" fmla="*/ f19 1 f2"/>
                <a:gd name="f27" fmla="*/ f20 1 21600"/>
                <a:gd name="f28" fmla="*/ f21 1 21600"/>
                <a:gd name="f29" fmla="*/ 21600 f20 1"/>
                <a:gd name="f30" fmla="*/ 21600 f21 1"/>
                <a:gd name="f31" fmla="+- f23 0 f1"/>
                <a:gd name="f32" fmla="+- f24 0 f1"/>
                <a:gd name="f33" fmla="+- f25 0 f1"/>
                <a:gd name="f34" fmla="+- f26 0 f1"/>
                <a:gd name="f35" fmla="min f28 f27"/>
                <a:gd name="f36" fmla="*/ f29 1 f22"/>
                <a:gd name="f37" fmla="*/ f30 1 f22"/>
                <a:gd name="f38" fmla="val f36"/>
                <a:gd name="f39" fmla="val f37"/>
                <a:gd name="f40" fmla="*/ f6 f35 1"/>
                <a:gd name="f41" fmla="+- f39 0 f6"/>
                <a:gd name="f42" fmla="+- f38 0 f6"/>
                <a:gd name="f43" fmla="*/ f39 f35 1"/>
                <a:gd name="f44" fmla="*/ f38 f35 1"/>
                <a:gd name="f45" fmla="*/ f41 1 2"/>
                <a:gd name="f46" fmla="*/ f42 1 2"/>
                <a:gd name="f47" fmla="min f42 f41"/>
                <a:gd name="f48" fmla="*/ 100000 f42 1"/>
                <a:gd name="f49" fmla="+- f6 f45 0"/>
                <a:gd name="f50" fmla="+- f6 f46 0"/>
                <a:gd name="f51" fmla="*/ f48 1 f47"/>
                <a:gd name="f52" fmla="*/ f47 f7 1"/>
                <a:gd name="f53" fmla="*/ f52 1 200000"/>
                <a:gd name="f54" fmla="*/ f52 1 100000"/>
                <a:gd name="f55" fmla="*/ f15 1 f51"/>
                <a:gd name="f56" fmla="*/ f41 f50 1"/>
                <a:gd name="f57" fmla="*/ f50 f35 1"/>
                <a:gd name="f58" fmla="*/ f49 f35 1"/>
                <a:gd name="f59" fmla="+- f38 0 f53"/>
                <a:gd name="f60" fmla="+- f38 0 f54"/>
                <a:gd name="f61" fmla="+- 1 f55 0"/>
                <a:gd name="f62" fmla="*/ f56 1 f54"/>
                <a:gd name="f63" fmla="*/ f54 f35 1"/>
                <a:gd name="f64" fmla="*/ f53 f35 1"/>
                <a:gd name="f65" fmla="*/ f60 1 2"/>
                <a:gd name="f66" fmla="*/ f61 1 12"/>
                <a:gd name="f67" fmla="+- f39 0 f62"/>
                <a:gd name="f68" fmla="*/ f60 f35 1"/>
                <a:gd name="f69" fmla="*/ f59 f35 1"/>
                <a:gd name="f70" fmla="*/ f62 f35 1"/>
                <a:gd name="f71" fmla="+- f38 0 f65"/>
                <a:gd name="f72" fmla="*/ f66 f42 1"/>
                <a:gd name="f73" fmla="*/ f66 f41 1"/>
                <a:gd name="f74" fmla="*/ f67 f35 1"/>
                <a:gd name="f75" fmla="*/ f65 f35 1"/>
                <a:gd name="f76" fmla="+- f38 0 f72"/>
                <a:gd name="f77" fmla="+- f39 0 f73"/>
                <a:gd name="f78" fmla="*/ f72 f35 1"/>
                <a:gd name="f79" fmla="*/ f73 f35 1"/>
                <a:gd name="f80" fmla="*/ f71 f35 1"/>
                <a:gd name="f81" fmla="*/ f76 f35 1"/>
                <a:gd name="f82" fmla="*/ f77 f35 1"/>
              </a:gdLst>
              <a:ahLst/>
              <a:cxnLst>
                <a:cxn ang="3cd4">
                  <a:pos x="hc" y="t"/>
                </a:cxn>
                <a:cxn ang="0">
                  <a:pos x="r" y="vc"/>
                </a:cxn>
                <a:cxn ang="cd4">
                  <a:pos x="hc" y="b"/>
                </a:cxn>
                <a:cxn ang="cd2">
                  <a:pos x="l" y="vc"/>
                </a:cxn>
                <a:cxn ang="f31">
                  <a:pos x="f57" y="f74"/>
                </a:cxn>
                <a:cxn ang="f31">
                  <a:pos x="f80" y="f40"/>
                </a:cxn>
                <a:cxn ang="f32">
                  <a:pos x="f69" y="f58"/>
                </a:cxn>
                <a:cxn ang="f33">
                  <a:pos x="f75" y="f43"/>
                </a:cxn>
                <a:cxn ang="f33">
                  <a:pos x="f57" y="f70"/>
                </a:cxn>
                <a:cxn ang="f34">
                  <a:pos x="f64" y="f58"/>
                </a:cxn>
              </a:cxnLst>
              <a:rect l="f78" t="f79" r="f81" b="f82"/>
              <a:pathLst>
                <a:path>
                  <a:moveTo>
                    <a:pt x="f40" y="f43"/>
                  </a:moveTo>
                  <a:lnTo>
                    <a:pt x="f63" y="f40"/>
                  </a:lnTo>
                  <a:lnTo>
                    <a:pt x="f44" y="f40"/>
                  </a:lnTo>
                  <a:lnTo>
                    <a:pt x="f68" y="f43"/>
                  </a:lnTo>
                  <a:close/>
                </a:path>
              </a:pathLst>
            </a:custGeom>
            <a:no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000" b="0" i="0" u="none" strike="noStrike" kern="1200" cap="none" spc="0" normalizeH="0" baseline="0" noProof="0">
                  <a:ln>
                    <a:noFill/>
                  </a:ln>
                  <a:solidFill>
                    <a:srgbClr val="FFFFFF"/>
                  </a:solidFill>
                  <a:effectLst/>
                  <a:uLnTx/>
                  <a:uFillTx/>
                  <a:latin typeface="Helvetica" pitchFamily="34"/>
                  <a:ea typeface="+mn-ea"/>
                  <a:cs typeface="Helvetica" pitchFamily="34"/>
                </a:rPr>
                <a:t>STMD</a:t>
              </a:r>
            </a:p>
          </p:txBody>
        </p:sp>
        <p:sp>
          <p:nvSpPr>
            <p:cNvPr id="59" name="Rectangle 99">
              <a:extLst>
                <a:ext uri="{FF2B5EF4-FFF2-40B4-BE49-F238E27FC236}">
                  <a16:creationId xmlns:a16="http://schemas.microsoft.com/office/drawing/2014/main" id="{1B4EA73E-178F-5D64-A8BC-95E7937FA05C}"/>
                </a:ext>
              </a:extLst>
            </p:cNvPr>
            <p:cNvSpPr/>
            <p:nvPr/>
          </p:nvSpPr>
          <p:spPr>
            <a:xfrm flipH="1">
              <a:off x="4044263" y="6244227"/>
              <a:ext cx="471583" cy="158136"/>
            </a:xfrm>
            <a:prstGeom prst="rect">
              <a:avLst/>
            </a:prstGeom>
            <a:no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000" b="0" i="0" u="none" strike="noStrike" kern="1200" cap="none" spc="0" normalizeH="0" baseline="0" noProof="0">
                  <a:ln>
                    <a:noFill/>
                  </a:ln>
                  <a:solidFill>
                    <a:srgbClr val="FFFFFF"/>
                  </a:solidFill>
                  <a:effectLst/>
                  <a:uLnTx/>
                  <a:uFillTx/>
                  <a:latin typeface="Calibri"/>
                  <a:ea typeface="+mn-ea"/>
                  <a:cs typeface="Helvetica" pitchFamily="34"/>
                </a:rPr>
                <a:t>ESDMD</a:t>
              </a:r>
            </a:p>
          </p:txBody>
        </p:sp>
        <p:sp>
          <p:nvSpPr>
            <p:cNvPr id="60" name="Rectangle: Rounded Corners 100">
              <a:extLst>
                <a:ext uri="{FF2B5EF4-FFF2-40B4-BE49-F238E27FC236}">
                  <a16:creationId xmlns:a16="http://schemas.microsoft.com/office/drawing/2014/main" id="{3BB637ED-06BC-1665-C450-4E875DE91D55}"/>
                </a:ext>
              </a:extLst>
            </p:cNvPr>
            <p:cNvSpPr/>
            <p:nvPr/>
          </p:nvSpPr>
          <p:spPr>
            <a:xfrm>
              <a:off x="5267264" y="6244227"/>
              <a:ext cx="563608" cy="158136"/>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070C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rPr>
                <a:t>Industry</a:t>
              </a:r>
            </a:p>
          </p:txBody>
        </p:sp>
        <p:pic>
          <p:nvPicPr>
            <p:cNvPr id="61" name="Picture 2" descr="See the source image">
              <a:extLst>
                <a:ext uri="{FF2B5EF4-FFF2-40B4-BE49-F238E27FC236}">
                  <a16:creationId xmlns:a16="http://schemas.microsoft.com/office/drawing/2014/main" id="{4E9A4CC2-0482-03C4-FE4F-60B2AA32B72C}"/>
                </a:ext>
              </a:extLst>
            </p:cNvPr>
            <p:cNvPicPr>
              <a:picLocks noChangeAspect="1"/>
            </p:cNvPicPr>
            <p:nvPr/>
          </p:nvPicPr>
          <p:blipFill>
            <a:blip r:embed="rId5"/>
            <a:srcRect/>
            <a:stretch>
              <a:fillRect/>
            </a:stretch>
          </p:blipFill>
          <p:spPr>
            <a:xfrm>
              <a:off x="4377936" y="6550331"/>
              <a:ext cx="118049" cy="109728"/>
            </a:xfrm>
            <a:prstGeom prst="rect">
              <a:avLst/>
            </a:prstGeom>
            <a:noFill/>
            <a:ln cap="flat">
              <a:noFill/>
            </a:ln>
          </p:spPr>
        </p:pic>
        <p:sp>
          <p:nvSpPr>
            <p:cNvPr id="62" name="TextBox 113">
              <a:extLst>
                <a:ext uri="{FF2B5EF4-FFF2-40B4-BE49-F238E27FC236}">
                  <a16:creationId xmlns:a16="http://schemas.microsoft.com/office/drawing/2014/main" id="{B236A37F-D825-8780-1654-A8057DFB30F5}"/>
                </a:ext>
              </a:extLst>
            </p:cNvPr>
            <p:cNvSpPr txBox="1"/>
            <p:nvPr/>
          </p:nvSpPr>
          <p:spPr>
            <a:xfrm>
              <a:off x="4448638" y="6497470"/>
              <a:ext cx="718754"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800" b="0" i="0" u="none" strike="noStrike" kern="1200" cap="none" spc="0" normalizeH="0" baseline="0" noProof="0">
                  <a:ln>
                    <a:noFill/>
                  </a:ln>
                  <a:solidFill>
                    <a:srgbClr val="FFFFFF"/>
                  </a:solidFill>
                  <a:effectLst/>
                  <a:uLnTx/>
                  <a:uFillTx/>
                  <a:latin typeface="Helvetica" pitchFamily="34"/>
                  <a:ea typeface="+mn-ea"/>
                  <a:cs typeface="Helvetica" pitchFamily="34"/>
                </a:rPr>
                <a:t>Risk</a:t>
              </a:r>
            </a:p>
          </p:txBody>
        </p:sp>
        <p:sp>
          <p:nvSpPr>
            <p:cNvPr id="63" name="TextBox 114">
              <a:extLst>
                <a:ext uri="{FF2B5EF4-FFF2-40B4-BE49-F238E27FC236}">
                  <a16:creationId xmlns:a16="http://schemas.microsoft.com/office/drawing/2014/main" id="{DCC95589-98CD-A392-3C6E-3FC28F54D504}"/>
                </a:ext>
              </a:extLst>
            </p:cNvPr>
            <p:cNvSpPr txBox="1"/>
            <p:nvPr/>
          </p:nvSpPr>
          <p:spPr>
            <a:xfrm>
              <a:off x="4867076" y="6497470"/>
              <a:ext cx="718754"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800" b="0" i="0" u="none" strike="noStrike" kern="1200" cap="none" spc="0" normalizeH="0" baseline="0" noProof="0">
                  <a:ln>
                    <a:noFill/>
                  </a:ln>
                  <a:solidFill>
                    <a:srgbClr val="FFFFFF"/>
                  </a:solidFill>
                  <a:effectLst/>
                  <a:uLnTx/>
                  <a:uFillTx/>
                  <a:latin typeface="Helvetica" pitchFamily="34"/>
                  <a:ea typeface="+mn-ea"/>
                  <a:cs typeface="Helvetica" pitchFamily="34"/>
                </a:rPr>
                <a:t>Touchpoint</a:t>
              </a:r>
            </a:p>
          </p:txBody>
        </p:sp>
        <p:grpSp>
          <p:nvGrpSpPr>
            <p:cNvPr id="64" name="Group 115">
              <a:extLst>
                <a:ext uri="{FF2B5EF4-FFF2-40B4-BE49-F238E27FC236}">
                  <a16:creationId xmlns:a16="http://schemas.microsoft.com/office/drawing/2014/main" id="{56DE10BD-6C04-2F85-7C15-E0B609C2C549}"/>
                </a:ext>
              </a:extLst>
            </p:cNvPr>
            <p:cNvGrpSpPr/>
            <p:nvPr/>
          </p:nvGrpSpPr>
          <p:grpSpPr>
            <a:xfrm>
              <a:off x="4824767" y="6550331"/>
              <a:ext cx="109728" cy="109728"/>
              <a:chOff x="4824767" y="6550331"/>
              <a:chExt cx="109728" cy="109728"/>
            </a:xfrm>
          </p:grpSpPr>
          <p:sp>
            <p:nvSpPr>
              <p:cNvPr id="65" name="Oval 116">
                <a:extLst>
                  <a:ext uri="{FF2B5EF4-FFF2-40B4-BE49-F238E27FC236}">
                    <a16:creationId xmlns:a16="http://schemas.microsoft.com/office/drawing/2014/main" id="{C3C04BFB-E85B-7B35-8FB0-3BB7A7F42387}"/>
                  </a:ext>
                </a:extLst>
              </p:cNvPr>
              <p:cNvSpPr/>
              <p:nvPr/>
            </p:nvSpPr>
            <p:spPr>
              <a:xfrm>
                <a:off x="4824767" y="6550331"/>
                <a:ext cx="109728" cy="10972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FFFFFF"/>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1200" cap="none" spc="0" normalizeH="0" baseline="0" noProof="0">
                  <a:ln>
                    <a:noFill/>
                  </a:ln>
                  <a:solidFill>
                    <a:srgbClr val="FFFFFF"/>
                  </a:solidFill>
                  <a:effectLst/>
                  <a:uLnTx/>
                  <a:uFillTx/>
                  <a:latin typeface="Arial" pitchFamily="34"/>
                  <a:ea typeface="+mn-ea"/>
                  <a:cs typeface="Arial" pitchFamily="34"/>
                </a:endParaRPr>
              </a:p>
            </p:txBody>
          </p:sp>
          <p:sp>
            <p:nvSpPr>
              <p:cNvPr id="66" name="Triangle 16">
                <a:extLst>
                  <a:ext uri="{FF2B5EF4-FFF2-40B4-BE49-F238E27FC236}">
                    <a16:creationId xmlns:a16="http://schemas.microsoft.com/office/drawing/2014/main" id="{BB7D98DE-F613-ACA9-490B-C0FEF4C02BB9}"/>
                  </a:ext>
                </a:extLst>
              </p:cNvPr>
              <p:cNvSpPr/>
              <p:nvPr/>
            </p:nvSpPr>
            <p:spPr>
              <a:xfrm rot="5400013">
                <a:off x="4860794" y="6577763"/>
                <a:ext cx="54864" cy="54864"/>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000000"/>
              </a:solidFill>
              <a:ln cap="flat">
                <a:noFill/>
                <a:prstDash val="solid"/>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1200" cap="none" spc="0" normalizeH="0" baseline="0" noProof="0">
                  <a:ln>
                    <a:noFill/>
                  </a:ln>
                  <a:solidFill>
                    <a:srgbClr val="FFFFFF"/>
                  </a:solidFill>
                  <a:effectLst/>
                  <a:uLnTx/>
                  <a:uFillTx/>
                  <a:latin typeface="Arial" pitchFamily="34"/>
                  <a:ea typeface="+mn-ea"/>
                  <a:cs typeface="Arial" pitchFamily="34"/>
                </a:endParaRPr>
              </a:p>
            </p:txBody>
          </p:sp>
        </p:grpSp>
        <p:sp>
          <p:nvSpPr>
            <p:cNvPr id="67" name="Rectangle 20">
              <a:extLst>
                <a:ext uri="{FF2B5EF4-FFF2-40B4-BE49-F238E27FC236}">
                  <a16:creationId xmlns:a16="http://schemas.microsoft.com/office/drawing/2014/main" id="{C364A85E-2F78-5991-D197-CB37324EF260}"/>
                </a:ext>
              </a:extLst>
            </p:cNvPr>
            <p:cNvSpPr/>
            <p:nvPr/>
          </p:nvSpPr>
          <p:spPr>
            <a:xfrm>
              <a:off x="5550910" y="6515657"/>
              <a:ext cx="147062" cy="163924"/>
            </a:xfrm>
            <a:prstGeom prst="rect">
              <a:avLst/>
            </a:prstGeom>
            <a:gradFill>
              <a:gsLst>
                <a:gs pos="0">
                  <a:srgbClr val="3F80CD"/>
                </a:gs>
                <a:gs pos="100000">
                  <a:srgbClr val="9BC1FF"/>
                </a:gs>
              </a:gsLst>
              <a:lin ang="16200000"/>
            </a:gradFill>
            <a:ln w="9528" cap="flat">
              <a:solidFill>
                <a:srgbClr val="4A7EBB"/>
              </a:solidFill>
              <a:prstDash val="solid"/>
              <a:miter/>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1200" cap="none" spc="0" normalizeH="0" baseline="0" noProof="0">
                  <a:ln>
                    <a:noFill/>
                  </a:ln>
                  <a:solidFill>
                    <a:srgbClr val="FFFFFF"/>
                  </a:solidFill>
                  <a:effectLst>
                    <a:outerShdw dist="38096" dir="2700000">
                      <a:srgbClr val="000000"/>
                    </a:outerShdw>
                  </a:effectLst>
                  <a:uLnTx/>
                  <a:uFillTx/>
                  <a:latin typeface="Calibri"/>
                  <a:ea typeface="+mn-ea"/>
                  <a:cs typeface="+mn-cs"/>
                </a:rPr>
                <a:t>#</a:t>
              </a:r>
            </a:p>
          </p:txBody>
        </p:sp>
        <p:sp>
          <p:nvSpPr>
            <p:cNvPr id="68" name="TextBox 21">
              <a:extLst>
                <a:ext uri="{FF2B5EF4-FFF2-40B4-BE49-F238E27FC236}">
                  <a16:creationId xmlns:a16="http://schemas.microsoft.com/office/drawing/2014/main" id="{2052A0B5-C04E-AA70-EFBA-FE548E663A4F}"/>
                </a:ext>
              </a:extLst>
            </p:cNvPr>
            <p:cNvSpPr txBox="1"/>
            <p:nvPr/>
          </p:nvSpPr>
          <p:spPr>
            <a:xfrm>
              <a:off x="5712238" y="6499024"/>
              <a:ext cx="294610" cy="209287"/>
            </a:xfrm>
            <a:prstGeom prst="rect">
              <a:avLst/>
            </a:prstGeom>
            <a:noFill/>
            <a:ln cap="flat">
              <a:noFill/>
            </a:ln>
          </p:spPr>
          <p:txBody>
            <a:bodyPr vert="horz" wrap="square" lIns="27432" tIns="27432" rIns="27432" bIns="27432" anchor="ctr"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000" b="0" i="0" u="none" strike="noStrike" kern="1200" cap="none" spc="0" normalizeH="0" baseline="0" noProof="0">
                  <a:ln>
                    <a:noFill/>
                  </a:ln>
                  <a:solidFill>
                    <a:srgbClr val="FFFFFF"/>
                  </a:solidFill>
                  <a:effectLst/>
                  <a:uLnTx/>
                  <a:uFillTx/>
                  <a:latin typeface="Helvetica" pitchFamily="34"/>
                  <a:ea typeface="+mn-ea"/>
                  <a:cs typeface="Helvetica" pitchFamily="34"/>
                </a:rPr>
                <a:t>TRL</a:t>
              </a:r>
            </a:p>
          </p:txBody>
        </p:sp>
        <p:sp>
          <p:nvSpPr>
            <p:cNvPr id="69" name="Rectangle 23">
              <a:extLst>
                <a:ext uri="{FF2B5EF4-FFF2-40B4-BE49-F238E27FC236}">
                  <a16:creationId xmlns:a16="http://schemas.microsoft.com/office/drawing/2014/main" id="{0DB3EEA1-0065-512C-7FB8-9C31E506A181}"/>
                </a:ext>
              </a:extLst>
            </p:cNvPr>
            <p:cNvSpPr/>
            <p:nvPr/>
          </p:nvSpPr>
          <p:spPr>
            <a:xfrm flipH="1">
              <a:off x="3189701" y="6263447"/>
              <a:ext cx="180063" cy="96103"/>
            </a:xfrm>
            <a:prstGeom prst="rect">
              <a:avLst/>
            </a:prstGeom>
            <a:solidFill>
              <a:srgbClr val="00B05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700" b="0" i="0" u="none" strike="noStrike" kern="1200" cap="none" spc="0" normalizeH="0" baseline="0" noProof="0">
                  <a:ln>
                    <a:noFill/>
                  </a:ln>
                  <a:solidFill>
                    <a:srgbClr val="FFFFFF"/>
                  </a:solidFill>
                  <a:effectLst/>
                  <a:uLnTx/>
                  <a:uFillTx/>
                  <a:latin typeface="Calibri"/>
                  <a:ea typeface="+mn-ea"/>
                  <a:cs typeface="Helvetica" pitchFamily="34"/>
                </a:rPr>
                <a:t>Act</a:t>
              </a:r>
            </a:p>
          </p:txBody>
        </p:sp>
        <p:sp>
          <p:nvSpPr>
            <p:cNvPr id="70" name="Rectangle 25">
              <a:extLst>
                <a:ext uri="{FF2B5EF4-FFF2-40B4-BE49-F238E27FC236}">
                  <a16:creationId xmlns:a16="http://schemas.microsoft.com/office/drawing/2014/main" id="{E5A19755-4D13-0A0A-1266-D40A0D2D41FD}"/>
                </a:ext>
              </a:extLst>
            </p:cNvPr>
            <p:cNvSpPr/>
            <p:nvPr/>
          </p:nvSpPr>
          <p:spPr>
            <a:xfrm flipH="1">
              <a:off x="3189701" y="6415851"/>
              <a:ext cx="180063" cy="96103"/>
            </a:xfrm>
            <a:prstGeom prst="rect">
              <a:avLst/>
            </a:prstGeom>
            <a:solidFill>
              <a:srgbClr val="FFFFFF"/>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700" b="0" i="0" u="none" strike="noStrike" kern="1200" cap="none" spc="0" normalizeH="0" baseline="0" noProof="0">
                  <a:ln>
                    <a:noFill/>
                  </a:ln>
                  <a:solidFill>
                    <a:srgbClr val="00B050"/>
                  </a:solidFill>
                  <a:effectLst/>
                  <a:uLnTx/>
                  <a:uFillTx/>
                  <a:latin typeface="Calibri"/>
                  <a:ea typeface="+mn-ea"/>
                  <a:cs typeface="Helvetica" pitchFamily="34"/>
                </a:rPr>
                <a:t>Act</a:t>
              </a:r>
            </a:p>
          </p:txBody>
        </p:sp>
      </p:grpSp>
      <p:sp>
        <p:nvSpPr>
          <p:cNvPr id="71" name="Slide Number Placeholder 2">
            <a:extLst>
              <a:ext uri="{FF2B5EF4-FFF2-40B4-BE49-F238E27FC236}">
                <a16:creationId xmlns:a16="http://schemas.microsoft.com/office/drawing/2014/main" id="{A0CD79C3-C2B8-CE6B-B4B6-3305F0EA55D8}"/>
              </a:ext>
            </a:extLst>
          </p:cNvPr>
          <p:cNvSpPr txBox="1"/>
          <p:nvPr/>
        </p:nvSpPr>
        <p:spPr>
          <a:xfrm>
            <a:off x="9387843" y="6524673"/>
            <a:ext cx="2743200" cy="365129"/>
          </a:xfrm>
          <a:prstGeom prst="rect">
            <a:avLst/>
          </a:prstGeom>
          <a:noFill/>
          <a:ln cap="flat">
            <a:noFill/>
          </a:ln>
        </p:spPr>
        <p:txBody>
          <a:bodyPr vert="horz" wrap="square" lIns="91440" tIns="45720" rIns="91440" bIns="45720" anchor="ctr"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FFE15C57-1AE4-4293-B17C-7FFD5FC97B45}" type="slidenum">
              <a:rPr kumimoji="0" sz="1800" b="0" i="0" u="none" strike="noStrike" kern="0" cap="none" spc="0" normalizeH="0" baseline="0" noProof="0">
                <a:ln>
                  <a:noFill/>
                </a:ln>
                <a:solidFill>
                  <a:prstClr val="white">
                    <a:lumMod val="95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19</a:t>
            </a:fld>
            <a:endParaRPr kumimoji="0" lang="en-US" sz="1200" b="1" i="0" u="none" strike="noStrike" kern="1200" cap="none" spc="0" normalizeH="0" baseline="0" noProof="0">
              <a:ln>
                <a:noFill/>
              </a:ln>
              <a:solidFill>
                <a:prstClr val="white">
                  <a:lumMod val="95000"/>
                </a:prstClr>
              </a:solidFill>
              <a:effectLst/>
              <a:uLnTx/>
              <a:uFillTx/>
              <a:latin typeface="Helvetica" pitchFamily="2"/>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BCD2F-E884-6A9A-A5B8-B9F3A4FB248D}"/>
              </a:ext>
            </a:extLst>
          </p:cNvPr>
          <p:cNvSpPr txBox="1">
            <a:spLocks noGrp="1"/>
          </p:cNvSpPr>
          <p:nvPr>
            <p:ph type="title"/>
          </p:nvPr>
        </p:nvSpPr>
        <p:spPr>
          <a:xfrm>
            <a:off x="680011" y="25923"/>
            <a:ext cx="6394152" cy="642987"/>
          </a:xfrm>
        </p:spPr>
        <p:txBody>
          <a:bodyPr/>
          <a:lstStyle/>
          <a:p>
            <a:pPr lvl="0"/>
            <a:r>
              <a:rPr lang="en-US" sz="2400"/>
              <a:t>Life Cycle of Technology Integration</a:t>
            </a:r>
            <a:endParaRPr lang="en-US" sz="2400" strike="sngStrike"/>
          </a:p>
        </p:txBody>
      </p:sp>
      <p:sp>
        <p:nvSpPr>
          <p:cNvPr id="3" name="Slide Number Placeholder 3">
            <a:extLst>
              <a:ext uri="{FF2B5EF4-FFF2-40B4-BE49-F238E27FC236}">
                <a16:creationId xmlns:a16="http://schemas.microsoft.com/office/drawing/2014/main" id="{DD4E6505-2C16-9A09-6B7D-8720D785AAFA}"/>
              </a:ext>
            </a:extLst>
          </p:cNvPr>
          <p:cNvSpPr txBox="1"/>
          <p:nvPr/>
        </p:nvSpPr>
        <p:spPr>
          <a:xfrm>
            <a:off x="11205688" y="6523512"/>
            <a:ext cx="990596" cy="365129"/>
          </a:xfrm>
          <a:prstGeom prst="rect">
            <a:avLst/>
          </a:prstGeom>
          <a:noFill/>
          <a:ln cap="flat">
            <a:noFill/>
          </a:ln>
        </p:spPr>
        <p:txBody>
          <a:bodyPr vert="horz" wrap="square" lIns="91440" tIns="45720" rIns="91440" bIns="45720" anchor="t"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477C1477-CCC0-4A97-9B65-9508E377916D}" type="slidenum">
              <a:rPr kumimoji="0" sz="1800" b="0" i="0" u="none" strike="noStrike" kern="0" cap="none" spc="0" normalizeH="0" baseline="0" noProof="0">
                <a:ln>
                  <a:noFill/>
                </a:ln>
                <a:solidFill>
                  <a:prstClr val="white">
                    <a:lumMod val="95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20</a:t>
            </a:fld>
            <a:endParaRPr kumimoji="0" lang="en-US" sz="1200" b="1" i="0" u="none" strike="noStrike" kern="1200" cap="none" spc="0" normalizeH="0" baseline="0" noProof="0" dirty="0">
              <a:ln>
                <a:noFill/>
              </a:ln>
              <a:solidFill>
                <a:prstClr val="white">
                  <a:lumMod val="95000"/>
                </a:prstClr>
              </a:solidFill>
              <a:effectLst/>
              <a:uLnTx/>
              <a:uFillTx/>
              <a:latin typeface="Helvetica" pitchFamily="34"/>
              <a:ea typeface="+mn-ea"/>
              <a:cs typeface="Helvetica" pitchFamily="34"/>
            </a:endParaRPr>
          </a:p>
        </p:txBody>
      </p:sp>
      <p:sp>
        <p:nvSpPr>
          <p:cNvPr id="4" name="Text Placeholder 65">
            <a:extLst>
              <a:ext uri="{FF2B5EF4-FFF2-40B4-BE49-F238E27FC236}">
                <a16:creationId xmlns:a16="http://schemas.microsoft.com/office/drawing/2014/main" id="{AEBBCC19-8903-7768-F4D1-CEA1FFB603AA}"/>
              </a:ext>
            </a:extLst>
          </p:cNvPr>
          <p:cNvSpPr txBox="1">
            <a:spLocks noGrp="1"/>
          </p:cNvSpPr>
          <p:nvPr>
            <p:ph type="body" idx="4294967295"/>
          </p:nvPr>
        </p:nvSpPr>
        <p:spPr>
          <a:xfrm>
            <a:off x="5753888" y="1537304"/>
            <a:ext cx="5605092" cy="1781890"/>
          </a:xfrm>
        </p:spPr>
        <p:txBody>
          <a:bodyPr>
            <a:normAutofit/>
          </a:bodyPr>
          <a:lstStyle/>
          <a:p>
            <a:pPr marL="342900" lvl="0" indent="-342900">
              <a:lnSpc>
                <a:spcPct val="80000"/>
              </a:lnSpc>
              <a:buFont typeface="Calibri"/>
              <a:buAutoNum type="arabicPeriod"/>
            </a:pPr>
            <a:r>
              <a:rPr lang="en-US" sz="1400" dirty="0">
                <a:solidFill>
                  <a:srgbClr val="FFFFFF"/>
                </a:solidFill>
                <a:latin typeface="Helvetica" pitchFamily="34"/>
                <a:cs typeface="Helvetica" pitchFamily="34"/>
              </a:rPr>
              <a:t>Review capability/technology challenges </a:t>
            </a:r>
          </a:p>
          <a:p>
            <a:pPr marL="342900" lvl="0" indent="-342900">
              <a:lnSpc>
                <a:spcPct val="80000"/>
              </a:lnSpc>
              <a:buFont typeface="Calibri"/>
              <a:buAutoNum type="arabicPeriod"/>
            </a:pPr>
            <a:r>
              <a:rPr lang="en-US" sz="1400" dirty="0">
                <a:solidFill>
                  <a:srgbClr val="FFFFFF"/>
                </a:solidFill>
                <a:latin typeface="Helvetica" pitchFamily="34"/>
                <a:cs typeface="Helvetica" pitchFamily="34"/>
              </a:rPr>
              <a:t>Identify activities to mitigate risks and close shortfalls</a:t>
            </a:r>
            <a:endParaRPr lang="en-US" sz="1400" strike="sngStrike" dirty="0">
              <a:solidFill>
                <a:srgbClr val="FFFFFF"/>
              </a:solidFill>
              <a:latin typeface="Helvetica" pitchFamily="34"/>
              <a:cs typeface="Helvetica" pitchFamily="34"/>
            </a:endParaRPr>
          </a:p>
          <a:p>
            <a:pPr marL="342900" lvl="0" indent="-342900">
              <a:lnSpc>
                <a:spcPct val="80000"/>
              </a:lnSpc>
              <a:buFont typeface="Calibri Light"/>
              <a:buAutoNum type="arabicPeriod" startAt="3"/>
            </a:pPr>
            <a:r>
              <a:rPr lang="en-US" sz="1400" dirty="0">
                <a:solidFill>
                  <a:srgbClr val="FFFFFF"/>
                </a:solidFill>
                <a:latin typeface="Helvetica" pitchFamily="34"/>
                <a:cs typeface="Helvetica" pitchFamily="34"/>
              </a:rPr>
              <a:t>Periodically assess project/activity status</a:t>
            </a:r>
          </a:p>
          <a:p>
            <a:pPr marL="342900" lvl="0" indent="-342900">
              <a:lnSpc>
                <a:spcPct val="80000"/>
              </a:lnSpc>
              <a:buFont typeface="Calibri"/>
              <a:buAutoNum type="arabicPeriod" startAt="3"/>
            </a:pPr>
            <a:r>
              <a:rPr lang="en-US" sz="1400" dirty="0">
                <a:solidFill>
                  <a:srgbClr val="FFFFFF"/>
                </a:solidFill>
                <a:latin typeface="Helvetica" pitchFamily="34"/>
                <a:cs typeface="Helvetica" pitchFamily="34"/>
              </a:rPr>
              <a:t>Decide on Infusion</a:t>
            </a:r>
            <a:endParaRPr lang="en-US" sz="1400" i="1" dirty="0">
              <a:solidFill>
                <a:srgbClr val="FFFFFF"/>
              </a:solidFill>
              <a:latin typeface="Helvetica" pitchFamily="34"/>
              <a:cs typeface="Helvetica" pitchFamily="34"/>
            </a:endParaRPr>
          </a:p>
          <a:p>
            <a:pPr marL="350836" lvl="0" indent="-350836">
              <a:lnSpc>
                <a:spcPct val="80000"/>
              </a:lnSpc>
              <a:buFont typeface="Calibri"/>
              <a:buAutoNum type="arabicPeriod" startAt="3"/>
            </a:pPr>
            <a:r>
              <a:rPr lang="en-US" sz="1400" dirty="0">
                <a:solidFill>
                  <a:srgbClr val="FFFFFF"/>
                </a:solidFill>
                <a:latin typeface="Helvetica" pitchFamily="34"/>
                <a:cs typeface="Helvetica" pitchFamily="34"/>
              </a:rPr>
              <a:t>Implement in Flight Program and/or Flight Project</a:t>
            </a:r>
            <a:endParaRPr lang="en-US" sz="1400" i="1" strike="sngStrike" dirty="0">
              <a:solidFill>
                <a:srgbClr val="FFFFFF"/>
              </a:solidFill>
              <a:latin typeface="Helvetica" pitchFamily="34"/>
              <a:cs typeface="Helvetica" pitchFamily="34"/>
            </a:endParaRPr>
          </a:p>
          <a:p>
            <a:pPr marL="350836" lvl="0" indent="-350836">
              <a:lnSpc>
                <a:spcPct val="80000"/>
              </a:lnSpc>
              <a:buFont typeface="Calibri"/>
              <a:buAutoNum type="arabicPeriod" startAt="3"/>
            </a:pPr>
            <a:r>
              <a:rPr lang="en-US" sz="1400" dirty="0">
                <a:solidFill>
                  <a:srgbClr val="FFFFFF"/>
                </a:solidFill>
                <a:latin typeface="Helvetica" pitchFamily="34"/>
                <a:cs typeface="Helvetica" pitchFamily="34"/>
              </a:rPr>
              <a:t>Initiate Technology transfer to sponsor commercialization or spinoff</a:t>
            </a:r>
            <a:endParaRPr lang="en-US" sz="1400" i="1" dirty="0">
              <a:solidFill>
                <a:srgbClr val="FFFFFF"/>
              </a:solidFill>
              <a:latin typeface="Helvetica" pitchFamily="34"/>
              <a:cs typeface="Helvetica" pitchFamily="34"/>
            </a:endParaRPr>
          </a:p>
        </p:txBody>
      </p:sp>
      <p:sp>
        <p:nvSpPr>
          <p:cNvPr id="5" name="Diamond 11">
            <a:extLst>
              <a:ext uri="{FF2B5EF4-FFF2-40B4-BE49-F238E27FC236}">
                <a16:creationId xmlns:a16="http://schemas.microsoft.com/office/drawing/2014/main" id="{E8E5BD9F-667E-7F40-7166-3E1769308484}"/>
              </a:ext>
            </a:extLst>
          </p:cNvPr>
          <p:cNvSpPr/>
          <p:nvPr/>
        </p:nvSpPr>
        <p:spPr>
          <a:xfrm>
            <a:off x="1992221" y="1647737"/>
            <a:ext cx="343503" cy="338300"/>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D7E4BD"/>
          </a:solidFill>
          <a:ln w="12701" cap="flat">
            <a:solidFill>
              <a:srgbClr val="FFFFFF"/>
            </a:solidFill>
            <a:prstDash val="solid"/>
            <a:miter/>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600" b="1" i="0" u="none" strike="noStrike" kern="1200" cap="none" spc="0" normalizeH="0" baseline="0" noProof="0">
                <a:ln>
                  <a:noFill/>
                </a:ln>
                <a:solidFill>
                  <a:srgbClr val="000000"/>
                </a:solidFill>
                <a:effectLst/>
                <a:uLnTx/>
                <a:uFillTx/>
                <a:latin typeface="Calibri"/>
                <a:ea typeface="+mn-ea"/>
                <a:cs typeface="+mn-cs"/>
              </a:rPr>
              <a:t>D</a:t>
            </a:r>
            <a:endParaRPr kumimoji="0" lang="en-US" sz="1400" b="1" i="0" u="none" strike="noStrike" kern="1200" cap="none" spc="0" normalizeH="0" baseline="0" noProof="0">
              <a:ln>
                <a:noFill/>
              </a:ln>
              <a:solidFill>
                <a:srgbClr val="000000"/>
              </a:solidFill>
              <a:effectLst/>
              <a:uLnTx/>
              <a:uFillTx/>
              <a:latin typeface="Calibri"/>
              <a:ea typeface="+mn-ea"/>
              <a:cs typeface="+mn-cs"/>
            </a:endParaRPr>
          </a:p>
        </p:txBody>
      </p:sp>
      <p:cxnSp>
        <p:nvCxnSpPr>
          <p:cNvPr id="6" name="Straight Arrow Connector 12">
            <a:extLst>
              <a:ext uri="{FF2B5EF4-FFF2-40B4-BE49-F238E27FC236}">
                <a16:creationId xmlns:a16="http://schemas.microsoft.com/office/drawing/2014/main" id="{989894A8-6B0E-4EE3-6B34-07436F216780}"/>
              </a:ext>
            </a:extLst>
          </p:cNvPr>
          <p:cNvCxnSpPr>
            <a:stCxn id="5" idx="1"/>
            <a:endCxn id="9" idx="3"/>
          </p:cNvCxnSpPr>
          <p:nvPr/>
        </p:nvCxnSpPr>
        <p:spPr>
          <a:xfrm flipV="1">
            <a:off x="2335724" y="1814158"/>
            <a:ext cx="246267" cy="2729"/>
          </a:xfrm>
          <a:prstGeom prst="straightConnector1">
            <a:avLst/>
          </a:prstGeom>
          <a:noFill/>
          <a:ln w="25402" cap="flat">
            <a:solidFill>
              <a:srgbClr val="FFFFFF"/>
            </a:solidFill>
            <a:prstDash val="solid"/>
            <a:miter/>
            <a:tailEnd type="arrow"/>
          </a:ln>
          <a:effectLst>
            <a:outerShdw dist="19997" dir="5400000" algn="tl">
              <a:srgbClr val="000000">
                <a:alpha val="38000"/>
              </a:srgbClr>
            </a:outerShdw>
          </a:effectLst>
        </p:spPr>
      </p:cxnSp>
      <p:cxnSp>
        <p:nvCxnSpPr>
          <p:cNvPr id="7" name="Straight Arrow Connector 13">
            <a:extLst>
              <a:ext uri="{FF2B5EF4-FFF2-40B4-BE49-F238E27FC236}">
                <a16:creationId xmlns:a16="http://schemas.microsoft.com/office/drawing/2014/main" id="{E80B7B82-3F47-B3F1-EA0B-134E10D6E485}"/>
              </a:ext>
            </a:extLst>
          </p:cNvPr>
          <p:cNvCxnSpPr>
            <a:endCxn id="5" idx="3"/>
          </p:cNvCxnSpPr>
          <p:nvPr/>
        </p:nvCxnSpPr>
        <p:spPr>
          <a:xfrm>
            <a:off x="1367704" y="1814157"/>
            <a:ext cx="624517" cy="2725"/>
          </a:xfrm>
          <a:prstGeom prst="straightConnector1">
            <a:avLst/>
          </a:prstGeom>
          <a:noFill/>
          <a:ln w="25402" cap="flat">
            <a:solidFill>
              <a:srgbClr val="FFFFFF"/>
            </a:solidFill>
            <a:prstDash val="solid"/>
            <a:miter/>
            <a:tailEnd type="arrow"/>
          </a:ln>
          <a:effectLst>
            <a:outerShdw dist="19997" dir="5400000" algn="tl">
              <a:srgbClr val="000000">
                <a:alpha val="38000"/>
              </a:srgbClr>
            </a:outerShdw>
          </a:effectLst>
        </p:spPr>
      </p:cxnSp>
      <p:cxnSp>
        <p:nvCxnSpPr>
          <p:cNvPr id="8" name="Straight Arrow Connector 14">
            <a:extLst>
              <a:ext uri="{FF2B5EF4-FFF2-40B4-BE49-F238E27FC236}">
                <a16:creationId xmlns:a16="http://schemas.microsoft.com/office/drawing/2014/main" id="{CF54D7D5-EB7A-8009-757A-F5D22DC4310E}"/>
              </a:ext>
            </a:extLst>
          </p:cNvPr>
          <p:cNvCxnSpPr>
            <a:endCxn id="34" idx="2"/>
          </p:cNvCxnSpPr>
          <p:nvPr/>
        </p:nvCxnSpPr>
        <p:spPr>
          <a:xfrm flipV="1">
            <a:off x="994208" y="2171340"/>
            <a:ext cx="0" cy="345424"/>
          </a:xfrm>
          <a:prstGeom prst="straightConnector1">
            <a:avLst/>
          </a:prstGeom>
          <a:noFill/>
          <a:ln w="41276" cap="flat">
            <a:solidFill>
              <a:srgbClr val="FFFFFF"/>
            </a:solidFill>
            <a:prstDash val="solid"/>
            <a:miter/>
            <a:tailEnd type="arrow"/>
          </a:ln>
          <a:effectLst>
            <a:outerShdw dist="19997" dir="5400000" algn="tl">
              <a:srgbClr val="000000">
                <a:alpha val="38000"/>
              </a:srgbClr>
            </a:outerShdw>
          </a:effectLst>
        </p:spPr>
      </p:cxnSp>
      <p:sp>
        <p:nvSpPr>
          <p:cNvPr id="9" name="Arrow: Pentagon 22">
            <a:extLst>
              <a:ext uri="{FF2B5EF4-FFF2-40B4-BE49-F238E27FC236}">
                <a16:creationId xmlns:a16="http://schemas.microsoft.com/office/drawing/2014/main" id="{9224B20A-EAC9-2688-E439-38148B996397}"/>
              </a:ext>
            </a:extLst>
          </p:cNvPr>
          <p:cNvSpPr/>
          <p:nvPr/>
        </p:nvSpPr>
        <p:spPr>
          <a:xfrm>
            <a:off x="2581991" y="1592187"/>
            <a:ext cx="1442987" cy="443941"/>
          </a:xfrm>
          <a:custGeom>
            <a:avLst/>
            <a:gdLst>
              <a:gd name="f0" fmla="val 10800000"/>
              <a:gd name="f1" fmla="val 5400000"/>
              <a:gd name="f2" fmla="val 180"/>
              <a:gd name="f3" fmla="val w"/>
              <a:gd name="f4" fmla="val h"/>
              <a:gd name="f5" fmla="val ss"/>
              <a:gd name="f6" fmla="val 0"/>
              <a:gd name="f7" fmla="val 50000"/>
              <a:gd name="f8" fmla="+- 0 0 -360"/>
              <a:gd name="f9" fmla="+- 0 0 -180"/>
              <a:gd name="f10" fmla="abs f3"/>
              <a:gd name="f11" fmla="abs f4"/>
              <a:gd name="f12" fmla="abs f5"/>
              <a:gd name="f13" fmla="*/ f8 f0 1"/>
              <a:gd name="f14" fmla="*/ f9 f0 1"/>
              <a:gd name="f15" fmla="?: f10 f3 1"/>
              <a:gd name="f16" fmla="?: f11 f4 1"/>
              <a:gd name="f17" fmla="?: f12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30 0 f6"/>
              <a:gd name="f33" fmla="+- f29 0 f6"/>
              <a:gd name="f34" fmla="*/ f30 f26 1"/>
              <a:gd name="f35" fmla="*/ f29 f26 1"/>
              <a:gd name="f36" fmla="*/ f32 1 2"/>
              <a:gd name="f37" fmla="min f33 f32"/>
              <a:gd name="f38" fmla="+- f6 f36 0"/>
              <a:gd name="f39" fmla="*/ f37 f7 1"/>
              <a:gd name="f40" fmla="*/ f39 1 100000"/>
              <a:gd name="f41" fmla="*/ f38 f26 1"/>
              <a:gd name="f42" fmla="+- f29 0 f40"/>
              <a:gd name="f43" fmla="+- f42 f29 0"/>
              <a:gd name="f44" fmla="*/ f42 1 2"/>
              <a:gd name="f45" fmla="*/ f42 f26 1"/>
              <a:gd name="f46" fmla="*/ f43 1 2"/>
              <a:gd name="f47" fmla="*/ f44 f26 1"/>
              <a:gd name="f48" fmla="*/ f46 f26 1"/>
            </a:gdLst>
            <a:ahLst/>
            <a:cxnLst>
              <a:cxn ang="3cd4">
                <a:pos x="hc" y="t"/>
              </a:cxn>
              <a:cxn ang="0">
                <a:pos x="r" y="vc"/>
              </a:cxn>
              <a:cxn ang="cd4">
                <a:pos x="hc" y="b"/>
              </a:cxn>
              <a:cxn ang="cd2">
                <a:pos x="l" y="vc"/>
              </a:cxn>
              <a:cxn ang="f24">
                <a:pos x="f47" y="f31"/>
              </a:cxn>
              <a:cxn ang="f25">
                <a:pos x="f47" y="f34"/>
              </a:cxn>
            </a:cxnLst>
            <a:rect l="f31" t="f31" r="f48" b="f34"/>
            <a:pathLst>
              <a:path>
                <a:moveTo>
                  <a:pt x="f31" y="f31"/>
                </a:moveTo>
                <a:lnTo>
                  <a:pt x="f45" y="f31"/>
                </a:lnTo>
                <a:lnTo>
                  <a:pt x="f35" y="f41"/>
                </a:lnTo>
                <a:lnTo>
                  <a:pt x="f45" y="f34"/>
                </a:lnTo>
                <a:lnTo>
                  <a:pt x="f31" y="f34"/>
                </a:lnTo>
                <a:close/>
              </a:path>
            </a:pathLst>
          </a:custGeom>
          <a:solidFill>
            <a:srgbClr val="FFFFFF"/>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0000"/>
                </a:solidFill>
                <a:effectLst/>
                <a:uLnTx/>
                <a:uFillTx/>
                <a:latin typeface="Helvetica" pitchFamily="34"/>
                <a:ea typeface="+mn-ea"/>
                <a:cs typeface="Helvetica" pitchFamily="34"/>
              </a:rPr>
              <a:t>Flight Project</a:t>
            </a: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0000"/>
                </a:solidFill>
                <a:effectLst/>
                <a:uLnTx/>
                <a:uFillTx/>
                <a:latin typeface="Helvetica" pitchFamily="34"/>
                <a:ea typeface="+mn-ea"/>
                <a:cs typeface="Helvetica" pitchFamily="34"/>
              </a:rPr>
              <a:t>Implementation</a:t>
            </a:r>
          </a:p>
        </p:txBody>
      </p:sp>
      <p:grpSp>
        <p:nvGrpSpPr>
          <p:cNvPr id="10" name="Group 28">
            <a:extLst>
              <a:ext uri="{FF2B5EF4-FFF2-40B4-BE49-F238E27FC236}">
                <a16:creationId xmlns:a16="http://schemas.microsoft.com/office/drawing/2014/main" id="{2863A2DA-DBE0-706A-1483-E92745F23335}"/>
              </a:ext>
            </a:extLst>
          </p:cNvPr>
          <p:cNvGrpSpPr/>
          <p:nvPr/>
        </p:nvGrpSpPr>
        <p:grpSpPr>
          <a:xfrm>
            <a:off x="281882" y="2516764"/>
            <a:ext cx="1424644" cy="1608676"/>
            <a:chOff x="281882" y="2431645"/>
            <a:chExt cx="1424644" cy="1608676"/>
          </a:xfrm>
        </p:grpSpPr>
        <p:sp>
          <p:nvSpPr>
            <p:cNvPr id="11" name="Rectangle 2">
              <a:extLst>
                <a:ext uri="{FF2B5EF4-FFF2-40B4-BE49-F238E27FC236}">
                  <a16:creationId xmlns:a16="http://schemas.microsoft.com/office/drawing/2014/main" id="{B489B3BC-F36B-75E7-BBF2-C655872AD263}"/>
                </a:ext>
              </a:extLst>
            </p:cNvPr>
            <p:cNvSpPr/>
            <p:nvPr/>
          </p:nvSpPr>
          <p:spPr>
            <a:xfrm>
              <a:off x="281882" y="2431645"/>
              <a:ext cx="1424644" cy="1608676"/>
            </a:xfrm>
            <a:prstGeom prst="rect">
              <a:avLst/>
            </a:prstGeom>
            <a:noFill/>
            <a:ln w="19046" cap="flat">
              <a:solidFill>
                <a:srgbClr val="B9CDE5"/>
              </a:solidFill>
              <a:custDash>
                <a:ds d="100000" sp="100000"/>
              </a:custDash>
              <a:miter/>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2" name="Group 6">
              <a:extLst>
                <a:ext uri="{FF2B5EF4-FFF2-40B4-BE49-F238E27FC236}">
                  <a16:creationId xmlns:a16="http://schemas.microsoft.com/office/drawing/2014/main" id="{B009E76A-8719-992A-D2C1-E30C6528D26E}"/>
                </a:ext>
              </a:extLst>
            </p:cNvPr>
            <p:cNvGrpSpPr/>
            <p:nvPr/>
          </p:nvGrpSpPr>
          <p:grpSpPr>
            <a:xfrm>
              <a:off x="342159" y="3047759"/>
              <a:ext cx="1296436" cy="378424"/>
              <a:chOff x="342159" y="3047759"/>
              <a:chExt cx="1296436" cy="378424"/>
            </a:xfrm>
          </p:grpSpPr>
          <p:sp>
            <p:nvSpPr>
              <p:cNvPr id="13" name="Rectangle 7">
                <a:extLst>
                  <a:ext uri="{FF2B5EF4-FFF2-40B4-BE49-F238E27FC236}">
                    <a16:creationId xmlns:a16="http://schemas.microsoft.com/office/drawing/2014/main" id="{C66C761A-8BD7-9213-76FE-09E8B8A6AC0C}"/>
                  </a:ext>
                </a:extLst>
              </p:cNvPr>
              <p:cNvSpPr/>
              <p:nvPr/>
            </p:nvSpPr>
            <p:spPr>
              <a:xfrm flipH="1">
                <a:off x="448906" y="3160879"/>
                <a:ext cx="1189689" cy="265304"/>
              </a:xfrm>
              <a:prstGeom prst="rect">
                <a:avLst/>
              </a:prstGeom>
              <a:solidFill>
                <a:srgbClr val="00B05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endParaRPr>
              </a:p>
            </p:txBody>
          </p:sp>
          <p:sp>
            <p:nvSpPr>
              <p:cNvPr id="14" name="Rectangle 8">
                <a:extLst>
                  <a:ext uri="{FF2B5EF4-FFF2-40B4-BE49-F238E27FC236}">
                    <a16:creationId xmlns:a16="http://schemas.microsoft.com/office/drawing/2014/main" id="{391AC474-83F4-7DAF-6A38-B6DE162E9D87}"/>
                  </a:ext>
                </a:extLst>
              </p:cNvPr>
              <p:cNvSpPr/>
              <p:nvPr/>
            </p:nvSpPr>
            <p:spPr>
              <a:xfrm flipH="1">
                <a:off x="399117" y="3103153"/>
                <a:ext cx="1189689" cy="265304"/>
              </a:xfrm>
              <a:prstGeom prst="rect">
                <a:avLst/>
              </a:prstGeom>
              <a:solidFill>
                <a:srgbClr val="00B05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endParaRPr>
              </a:p>
            </p:txBody>
          </p:sp>
          <p:sp>
            <p:nvSpPr>
              <p:cNvPr id="15" name="Rectangle 9">
                <a:extLst>
                  <a:ext uri="{FF2B5EF4-FFF2-40B4-BE49-F238E27FC236}">
                    <a16:creationId xmlns:a16="http://schemas.microsoft.com/office/drawing/2014/main" id="{4563427C-2684-6CE8-2B02-158844782EA5}"/>
                  </a:ext>
                </a:extLst>
              </p:cNvPr>
              <p:cNvSpPr/>
              <p:nvPr/>
            </p:nvSpPr>
            <p:spPr>
              <a:xfrm flipH="1">
                <a:off x="342159" y="3047759"/>
                <a:ext cx="1196830" cy="265304"/>
              </a:xfrm>
              <a:prstGeom prst="rect">
                <a:avLst/>
              </a:prstGeom>
              <a:solidFill>
                <a:srgbClr val="00B05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rPr>
                  <a:t>Program Funded</a:t>
                </a:r>
                <a:br>
                  <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rPr>
                </a:br>
                <a:r>
                  <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rPr>
                  <a:t>Risk Reduction Activity</a:t>
                </a:r>
              </a:p>
            </p:txBody>
          </p:sp>
        </p:grpSp>
        <p:grpSp>
          <p:nvGrpSpPr>
            <p:cNvPr id="16" name="Group 51">
              <a:extLst>
                <a:ext uri="{FF2B5EF4-FFF2-40B4-BE49-F238E27FC236}">
                  <a16:creationId xmlns:a16="http://schemas.microsoft.com/office/drawing/2014/main" id="{2BAD87EB-C49D-6511-E595-11B44DEF24D1}"/>
                </a:ext>
              </a:extLst>
            </p:cNvPr>
            <p:cNvGrpSpPr/>
            <p:nvPr/>
          </p:nvGrpSpPr>
          <p:grpSpPr>
            <a:xfrm>
              <a:off x="357146" y="2557092"/>
              <a:ext cx="1265776" cy="396025"/>
              <a:chOff x="357146" y="2557092"/>
              <a:chExt cx="1265776" cy="396025"/>
            </a:xfrm>
          </p:grpSpPr>
          <p:sp>
            <p:nvSpPr>
              <p:cNvPr id="17" name="Parallelogram 52">
                <a:extLst>
                  <a:ext uri="{FF2B5EF4-FFF2-40B4-BE49-F238E27FC236}">
                    <a16:creationId xmlns:a16="http://schemas.microsoft.com/office/drawing/2014/main" id="{4CA30DF8-79FC-53E6-A8FC-9AC6C650D311}"/>
                  </a:ext>
                </a:extLst>
              </p:cNvPr>
              <p:cNvSpPr/>
              <p:nvPr/>
            </p:nvSpPr>
            <p:spPr>
              <a:xfrm>
                <a:off x="434413" y="2681276"/>
                <a:ext cx="1188509" cy="271841"/>
              </a:xfrm>
              <a:custGeom>
                <a:avLst/>
                <a:gdLst>
                  <a:gd name="f0" fmla="val 10800000"/>
                  <a:gd name="f1" fmla="val 5400000"/>
                  <a:gd name="f2" fmla="val 180"/>
                  <a:gd name="f3" fmla="val w"/>
                  <a:gd name="f4" fmla="val h"/>
                  <a:gd name="f5" fmla="val ss"/>
                  <a:gd name="f6" fmla="val 0"/>
                  <a:gd name="f7" fmla="val 25000"/>
                  <a:gd name="f8" fmla="+- 0 0 -360"/>
                  <a:gd name="f9" fmla="+- 0 0 -90"/>
                  <a:gd name="f10" fmla="+- 0 0 -180"/>
                  <a:gd name="f11" fmla="+- 0 0 -270"/>
                  <a:gd name="f12" fmla="abs f3"/>
                  <a:gd name="f13" fmla="abs f4"/>
                  <a:gd name="f14" fmla="abs f5"/>
                  <a:gd name="f15" fmla="*/ 5 f7 1"/>
                  <a:gd name="f16" fmla="*/ f8 f0 1"/>
                  <a:gd name="f17" fmla="*/ f9 f0 1"/>
                  <a:gd name="f18" fmla="*/ f10 f0 1"/>
                  <a:gd name="f19" fmla="*/ f11 f0 1"/>
                  <a:gd name="f20" fmla="?: f12 f3 1"/>
                  <a:gd name="f21" fmla="?: f13 f4 1"/>
                  <a:gd name="f22" fmla="?: f14 f5 1"/>
                  <a:gd name="f23" fmla="*/ f16 1 f2"/>
                  <a:gd name="f24" fmla="*/ f17 1 f2"/>
                  <a:gd name="f25" fmla="*/ f18 1 f2"/>
                  <a:gd name="f26" fmla="*/ f19 1 f2"/>
                  <a:gd name="f27" fmla="*/ f20 1 21600"/>
                  <a:gd name="f28" fmla="*/ f21 1 21600"/>
                  <a:gd name="f29" fmla="*/ 21600 f20 1"/>
                  <a:gd name="f30" fmla="*/ 21600 f21 1"/>
                  <a:gd name="f31" fmla="+- f23 0 f1"/>
                  <a:gd name="f32" fmla="+- f24 0 f1"/>
                  <a:gd name="f33" fmla="+- f25 0 f1"/>
                  <a:gd name="f34" fmla="+- f26 0 f1"/>
                  <a:gd name="f35" fmla="min f28 f27"/>
                  <a:gd name="f36" fmla="*/ f29 1 f22"/>
                  <a:gd name="f37" fmla="*/ f30 1 f22"/>
                  <a:gd name="f38" fmla="val f36"/>
                  <a:gd name="f39" fmla="val f37"/>
                  <a:gd name="f40" fmla="*/ f6 f35 1"/>
                  <a:gd name="f41" fmla="+- f39 0 f6"/>
                  <a:gd name="f42" fmla="+- f38 0 f6"/>
                  <a:gd name="f43" fmla="*/ f39 f35 1"/>
                  <a:gd name="f44" fmla="*/ f38 f35 1"/>
                  <a:gd name="f45" fmla="*/ f41 1 2"/>
                  <a:gd name="f46" fmla="*/ f42 1 2"/>
                  <a:gd name="f47" fmla="min f42 f41"/>
                  <a:gd name="f48" fmla="*/ 100000 f42 1"/>
                  <a:gd name="f49" fmla="+- f6 f45 0"/>
                  <a:gd name="f50" fmla="+- f6 f46 0"/>
                  <a:gd name="f51" fmla="*/ f48 1 f47"/>
                  <a:gd name="f52" fmla="*/ f47 f7 1"/>
                  <a:gd name="f53" fmla="*/ f52 1 200000"/>
                  <a:gd name="f54" fmla="*/ f52 1 100000"/>
                  <a:gd name="f55" fmla="*/ f15 1 f51"/>
                  <a:gd name="f56" fmla="*/ f41 f50 1"/>
                  <a:gd name="f57" fmla="*/ f50 f35 1"/>
                  <a:gd name="f58" fmla="*/ f49 f35 1"/>
                  <a:gd name="f59" fmla="+- f38 0 f53"/>
                  <a:gd name="f60" fmla="+- f38 0 f54"/>
                  <a:gd name="f61" fmla="+- 1 f55 0"/>
                  <a:gd name="f62" fmla="*/ f56 1 f54"/>
                  <a:gd name="f63" fmla="*/ f54 f35 1"/>
                  <a:gd name="f64" fmla="*/ f53 f35 1"/>
                  <a:gd name="f65" fmla="*/ f60 1 2"/>
                  <a:gd name="f66" fmla="*/ f61 1 12"/>
                  <a:gd name="f67" fmla="+- f39 0 f62"/>
                  <a:gd name="f68" fmla="*/ f60 f35 1"/>
                  <a:gd name="f69" fmla="*/ f59 f35 1"/>
                  <a:gd name="f70" fmla="*/ f62 f35 1"/>
                  <a:gd name="f71" fmla="+- f38 0 f65"/>
                  <a:gd name="f72" fmla="*/ f66 f42 1"/>
                  <a:gd name="f73" fmla="*/ f66 f41 1"/>
                  <a:gd name="f74" fmla="*/ f67 f35 1"/>
                  <a:gd name="f75" fmla="*/ f65 f35 1"/>
                  <a:gd name="f76" fmla="+- f38 0 f72"/>
                  <a:gd name="f77" fmla="+- f39 0 f73"/>
                  <a:gd name="f78" fmla="*/ f72 f35 1"/>
                  <a:gd name="f79" fmla="*/ f73 f35 1"/>
                  <a:gd name="f80" fmla="*/ f71 f35 1"/>
                  <a:gd name="f81" fmla="*/ f76 f35 1"/>
                  <a:gd name="f82" fmla="*/ f77 f35 1"/>
                </a:gdLst>
                <a:ahLst/>
                <a:cxnLst>
                  <a:cxn ang="3cd4">
                    <a:pos x="hc" y="t"/>
                  </a:cxn>
                  <a:cxn ang="0">
                    <a:pos x="r" y="vc"/>
                  </a:cxn>
                  <a:cxn ang="cd4">
                    <a:pos x="hc" y="b"/>
                  </a:cxn>
                  <a:cxn ang="cd2">
                    <a:pos x="l" y="vc"/>
                  </a:cxn>
                  <a:cxn ang="f31">
                    <a:pos x="f57" y="f74"/>
                  </a:cxn>
                  <a:cxn ang="f31">
                    <a:pos x="f80" y="f40"/>
                  </a:cxn>
                  <a:cxn ang="f32">
                    <a:pos x="f69" y="f58"/>
                  </a:cxn>
                  <a:cxn ang="f33">
                    <a:pos x="f75" y="f43"/>
                  </a:cxn>
                  <a:cxn ang="f33">
                    <a:pos x="f57" y="f70"/>
                  </a:cxn>
                  <a:cxn ang="f34">
                    <a:pos x="f64" y="f58"/>
                  </a:cxn>
                </a:cxnLst>
                <a:rect l="f78" t="f79" r="f81" b="f82"/>
                <a:pathLst>
                  <a:path>
                    <a:moveTo>
                      <a:pt x="f40" y="f43"/>
                    </a:moveTo>
                    <a:lnTo>
                      <a:pt x="f63" y="f40"/>
                    </a:lnTo>
                    <a:lnTo>
                      <a:pt x="f44" y="f40"/>
                    </a:lnTo>
                    <a:lnTo>
                      <a:pt x="f68" y="f43"/>
                    </a:lnTo>
                    <a:close/>
                  </a:path>
                </a:pathLst>
              </a:custGeom>
              <a:solidFill>
                <a:srgbClr val="00B05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endParaRPr>
              </a:p>
            </p:txBody>
          </p:sp>
          <p:sp>
            <p:nvSpPr>
              <p:cNvPr id="18" name="Parallelogram 53">
                <a:extLst>
                  <a:ext uri="{FF2B5EF4-FFF2-40B4-BE49-F238E27FC236}">
                    <a16:creationId xmlns:a16="http://schemas.microsoft.com/office/drawing/2014/main" id="{375E790B-5F93-1A2E-A662-1FF9C564794D}"/>
                  </a:ext>
                </a:extLst>
              </p:cNvPr>
              <p:cNvSpPr/>
              <p:nvPr/>
            </p:nvSpPr>
            <p:spPr>
              <a:xfrm>
                <a:off x="392396" y="2619307"/>
                <a:ext cx="1188509" cy="271841"/>
              </a:xfrm>
              <a:custGeom>
                <a:avLst/>
                <a:gdLst>
                  <a:gd name="f0" fmla="val 10800000"/>
                  <a:gd name="f1" fmla="val 5400000"/>
                  <a:gd name="f2" fmla="val 180"/>
                  <a:gd name="f3" fmla="val w"/>
                  <a:gd name="f4" fmla="val h"/>
                  <a:gd name="f5" fmla="val ss"/>
                  <a:gd name="f6" fmla="val 0"/>
                  <a:gd name="f7" fmla="val 25000"/>
                  <a:gd name="f8" fmla="+- 0 0 -360"/>
                  <a:gd name="f9" fmla="+- 0 0 -90"/>
                  <a:gd name="f10" fmla="+- 0 0 -180"/>
                  <a:gd name="f11" fmla="+- 0 0 -270"/>
                  <a:gd name="f12" fmla="abs f3"/>
                  <a:gd name="f13" fmla="abs f4"/>
                  <a:gd name="f14" fmla="abs f5"/>
                  <a:gd name="f15" fmla="*/ 5 f7 1"/>
                  <a:gd name="f16" fmla="*/ f8 f0 1"/>
                  <a:gd name="f17" fmla="*/ f9 f0 1"/>
                  <a:gd name="f18" fmla="*/ f10 f0 1"/>
                  <a:gd name="f19" fmla="*/ f11 f0 1"/>
                  <a:gd name="f20" fmla="?: f12 f3 1"/>
                  <a:gd name="f21" fmla="?: f13 f4 1"/>
                  <a:gd name="f22" fmla="?: f14 f5 1"/>
                  <a:gd name="f23" fmla="*/ f16 1 f2"/>
                  <a:gd name="f24" fmla="*/ f17 1 f2"/>
                  <a:gd name="f25" fmla="*/ f18 1 f2"/>
                  <a:gd name="f26" fmla="*/ f19 1 f2"/>
                  <a:gd name="f27" fmla="*/ f20 1 21600"/>
                  <a:gd name="f28" fmla="*/ f21 1 21600"/>
                  <a:gd name="f29" fmla="*/ 21600 f20 1"/>
                  <a:gd name="f30" fmla="*/ 21600 f21 1"/>
                  <a:gd name="f31" fmla="+- f23 0 f1"/>
                  <a:gd name="f32" fmla="+- f24 0 f1"/>
                  <a:gd name="f33" fmla="+- f25 0 f1"/>
                  <a:gd name="f34" fmla="+- f26 0 f1"/>
                  <a:gd name="f35" fmla="min f28 f27"/>
                  <a:gd name="f36" fmla="*/ f29 1 f22"/>
                  <a:gd name="f37" fmla="*/ f30 1 f22"/>
                  <a:gd name="f38" fmla="val f36"/>
                  <a:gd name="f39" fmla="val f37"/>
                  <a:gd name="f40" fmla="*/ f6 f35 1"/>
                  <a:gd name="f41" fmla="+- f39 0 f6"/>
                  <a:gd name="f42" fmla="+- f38 0 f6"/>
                  <a:gd name="f43" fmla="*/ f39 f35 1"/>
                  <a:gd name="f44" fmla="*/ f38 f35 1"/>
                  <a:gd name="f45" fmla="*/ f41 1 2"/>
                  <a:gd name="f46" fmla="*/ f42 1 2"/>
                  <a:gd name="f47" fmla="min f42 f41"/>
                  <a:gd name="f48" fmla="*/ 100000 f42 1"/>
                  <a:gd name="f49" fmla="+- f6 f45 0"/>
                  <a:gd name="f50" fmla="+- f6 f46 0"/>
                  <a:gd name="f51" fmla="*/ f48 1 f47"/>
                  <a:gd name="f52" fmla="*/ f47 f7 1"/>
                  <a:gd name="f53" fmla="*/ f52 1 200000"/>
                  <a:gd name="f54" fmla="*/ f52 1 100000"/>
                  <a:gd name="f55" fmla="*/ f15 1 f51"/>
                  <a:gd name="f56" fmla="*/ f41 f50 1"/>
                  <a:gd name="f57" fmla="*/ f50 f35 1"/>
                  <a:gd name="f58" fmla="*/ f49 f35 1"/>
                  <a:gd name="f59" fmla="+- f38 0 f53"/>
                  <a:gd name="f60" fmla="+- f38 0 f54"/>
                  <a:gd name="f61" fmla="+- 1 f55 0"/>
                  <a:gd name="f62" fmla="*/ f56 1 f54"/>
                  <a:gd name="f63" fmla="*/ f54 f35 1"/>
                  <a:gd name="f64" fmla="*/ f53 f35 1"/>
                  <a:gd name="f65" fmla="*/ f60 1 2"/>
                  <a:gd name="f66" fmla="*/ f61 1 12"/>
                  <a:gd name="f67" fmla="+- f39 0 f62"/>
                  <a:gd name="f68" fmla="*/ f60 f35 1"/>
                  <a:gd name="f69" fmla="*/ f59 f35 1"/>
                  <a:gd name="f70" fmla="*/ f62 f35 1"/>
                  <a:gd name="f71" fmla="+- f38 0 f65"/>
                  <a:gd name="f72" fmla="*/ f66 f42 1"/>
                  <a:gd name="f73" fmla="*/ f66 f41 1"/>
                  <a:gd name="f74" fmla="*/ f67 f35 1"/>
                  <a:gd name="f75" fmla="*/ f65 f35 1"/>
                  <a:gd name="f76" fmla="+- f38 0 f72"/>
                  <a:gd name="f77" fmla="+- f39 0 f73"/>
                  <a:gd name="f78" fmla="*/ f72 f35 1"/>
                  <a:gd name="f79" fmla="*/ f73 f35 1"/>
                  <a:gd name="f80" fmla="*/ f71 f35 1"/>
                  <a:gd name="f81" fmla="*/ f76 f35 1"/>
                  <a:gd name="f82" fmla="*/ f77 f35 1"/>
                </a:gdLst>
                <a:ahLst/>
                <a:cxnLst>
                  <a:cxn ang="3cd4">
                    <a:pos x="hc" y="t"/>
                  </a:cxn>
                  <a:cxn ang="0">
                    <a:pos x="r" y="vc"/>
                  </a:cxn>
                  <a:cxn ang="cd4">
                    <a:pos x="hc" y="b"/>
                  </a:cxn>
                  <a:cxn ang="cd2">
                    <a:pos x="l" y="vc"/>
                  </a:cxn>
                  <a:cxn ang="f31">
                    <a:pos x="f57" y="f74"/>
                  </a:cxn>
                  <a:cxn ang="f31">
                    <a:pos x="f80" y="f40"/>
                  </a:cxn>
                  <a:cxn ang="f32">
                    <a:pos x="f69" y="f58"/>
                  </a:cxn>
                  <a:cxn ang="f33">
                    <a:pos x="f75" y="f43"/>
                  </a:cxn>
                  <a:cxn ang="f33">
                    <a:pos x="f57" y="f70"/>
                  </a:cxn>
                  <a:cxn ang="f34">
                    <a:pos x="f64" y="f58"/>
                  </a:cxn>
                </a:cxnLst>
                <a:rect l="f78" t="f79" r="f81" b="f82"/>
                <a:pathLst>
                  <a:path>
                    <a:moveTo>
                      <a:pt x="f40" y="f43"/>
                    </a:moveTo>
                    <a:lnTo>
                      <a:pt x="f63" y="f40"/>
                    </a:lnTo>
                    <a:lnTo>
                      <a:pt x="f44" y="f40"/>
                    </a:lnTo>
                    <a:lnTo>
                      <a:pt x="f68" y="f43"/>
                    </a:lnTo>
                    <a:close/>
                  </a:path>
                </a:pathLst>
              </a:custGeom>
              <a:solidFill>
                <a:srgbClr val="00B05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endParaRPr>
              </a:p>
            </p:txBody>
          </p:sp>
          <p:sp>
            <p:nvSpPr>
              <p:cNvPr id="19" name="Parallelogram 54">
                <a:extLst>
                  <a:ext uri="{FF2B5EF4-FFF2-40B4-BE49-F238E27FC236}">
                    <a16:creationId xmlns:a16="http://schemas.microsoft.com/office/drawing/2014/main" id="{A05415F6-BA98-B154-1F0C-6869FEEE1643}"/>
                  </a:ext>
                </a:extLst>
              </p:cNvPr>
              <p:cNvSpPr/>
              <p:nvPr/>
            </p:nvSpPr>
            <p:spPr>
              <a:xfrm>
                <a:off x="357146" y="2557092"/>
                <a:ext cx="1188509" cy="271841"/>
              </a:xfrm>
              <a:custGeom>
                <a:avLst/>
                <a:gdLst>
                  <a:gd name="f0" fmla="val 10800000"/>
                  <a:gd name="f1" fmla="val 5400000"/>
                  <a:gd name="f2" fmla="val 180"/>
                  <a:gd name="f3" fmla="val w"/>
                  <a:gd name="f4" fmla="val h"/>
                  <a:gd name="f5" fmla="val ss"/>
                  <a:gd name="f6" fmla="val 0"/>
                  <a:gd name="f7" fmla="val 25000"/>
                  <a:gd name="f8" fmla="+- 0 0 -360"/>
                  <a:gd name="f9" fmla="+- 0 0 -90"/>
                  <a:gd name="f10" fmla="+- 0 0 -180"/>
                  <a:gd name="f11" fmla="+- 0 0 -270"/>
                  <a:gd name="f12" fmla="abs f3"/>
                  <a:gd name="f13" fmla="abs f4"/>
                  <a:gd name="f14" fmla="abs f5"/>
                  <a:gd name="f15" fmla="*/ 5 f7 1"/>
                  <a:gd name="f16" fmla="*/ f8 f0 1"/>
                  <a:gd name="f17" fmla="*/ f9 f0 1"/>
                  <a:gd name="f18" fmla="*/ f10 f0 1"/>
                  <a:gd name="f19" fmla="*/ f11 f0 1"/>
                  <a:gd name="f20" fmla="?: f12 f3 1"/>
                  <a:gd name="f21" fmla="?: f13 f4 1"/>
                  <a:gd name="f22" fmla="?: f14 f5 1"/>
                  <a:gd name="f23" fmla="*/ f16 1 f2"/>
                  <a:gd name="f24" fmla="*/ f17 1 f2"/>
                  <a:gd name="f25" fmla="*/ f18 1 f2"/>
                  <a:gd name="f26" fmla="*/ f19 1 f2"/>
                  <a:gd name="f27" fmla="*/ f20 1 21600"/>
                  <a:gd name="f28" fmla="*/ f21 1 21600"/>
                  <a:gd name="f29" fmla="*/ 21600 f20 1"/>
                  <a:gd name="f30" fmla="*/ 21600 f21 1"/>
                  <a:gd name="f31" fmla="+- f23 0 f1"/>
                  <a:gd name="f32" fmla="+- f24 0 f1"/>
                  <a:gd name="f33" fmla="+- f25 0 f1"/>
                  <a:gd name="f34" fmla="+- f26 0 f1"/>
                  <a:gd name="f35" fmla="min f28 f27"/>
                  <a:gd name="f36" fmla="*/ f29 1 f22"/>
                  <a:gd name="f37" fmla="*/ f30 1 f22"/>
                  <a:gd name="f38" fmla="val f36"/>
                  <a:gd name="f39" fmla="val f37"/>
                  <a:gd name="f40" fmla="*/ f6 f35 1"/>
                  <a:gd name="f41" fmla="+- f39 0 f6"/>
                  <a:gd name="f42" fmla="+- f38 0 f6"/>
                  <a:gd name="f43" fmla="*/ f39 f35 1"/>
                  <a:gd name="f44" fmla="*/ f38 f35 1"/>
                  <a:gd name="f45" fmla="*/ f41 1 2"/>
                  <a:gd name="f46" fmla="*/ f42 1 2"/>
                  <a:gd name="f47" fmla="min f42 f41"/>
                  <a:gd name="f48" fmla="*/ 100000 f42 1"/>
                  <a:gd name="f49" fmla="+- f6 f45 0"/>
                  <a:gd name="f50" fmla="+- f6 f46 0"/>
                  <a:gd name="f51" fmla="*/ f48 1 f47"/>
                  <a:gd name="f52" fmla="*/ f47 f7 1"/>
                  <a:gd name="f53" fmla="*/ f52 1 200000"/>
                  <a:gd name="f54" fmla="*/ f52 1 100000"/>
                  <a:gd name="f55" fmla="*/ f15 1 f51"/>
                  <a:gd name="f56" fmla="*/ f41 f50 1"/>
                  <a:gd name="f57" fmla="*/ f50 f35 1"/>
                  <a:gd name="f58" fmla="*/ f49 f35 1"/>
                  <a:gd name="f59" fmla="+- f38 0 f53"/>
                  <a:gd name="f60" fmla="+- f38 0 f54"/>
                  <a:gd name="f61" fmla="+- 1 f55 0"/>
                  <a:gd name="f62" fmla="*/ f56 1 f54"/>
                  <a:gd name="f63" fmla="*/ f54 f35 1"/>
                  <a:gd name="f64" fmla="*/ f53 f35 1"/>
                  <a:gd name="f65" fmla="*/ f60 1 2"/>
                  <a:gd name="f66" fmla="*/ f61 1 12"/>
                  <a:gd name="f67" fmla="+- f39 0 f62"/>
                  <a:gd name="f68" fmla="*/ f60 f35 1"/>
                  <a:gd name="f69" fmla="*/ f59 f35 1"/>
                  <a:gd name="f70" fmla="*/ f62 f35 1"/>
                  <a:gd name="f71" fmla="+- f38 0 f65"/>
                  <a:gd name="f72" fmla="*/ f66 f42 1"/>
                  <a:gd name="f73" fmla="*/ f66 f41 1"/>
                  <a:gd name="f74" fmla="*/ f67 f35 1"/>
                  <a:gd name="f75" fmla="*/ f65 f35 1"/>
                  <a:gd name="f76" fmla="+- f38 0 f72"/>
                  <a:gd name="f77" fmla="+- f39 0 f73"/>
                  <a:gd name="f78" fmla="*/ f72 f35 1"/>
                  <a:gd name="f79" fmla="*/ f73 f35 1"/>
                  <a:gd name="f80" fmla="*/ f71 f35 1"/>
                  <a:gd name="f81" fmla="*/ f76 f35 1"/>
                  <a:gd name="f82" fmla="*/ f77 f35 1"/>
                </a:gdLst>
                <a:ahLst/>
                <a:cxnLst>
                  <a:cxn ang="3cd4">
                    <a:pos x="hc" y="t"/>
                  </a:cxn>
                  <a:cxn ang="0">
                    <a:pos x="r" y="vc"/>
                  </a:cxn>
                  <a:cxn ang="cd4">
                    <a:pos x="hc" y="b"/>
                  </a:cxn>
                  <a:cxn ang="cd2">
                    <a:pos x="l" y="vc"/>
                  </a:cxn>
                  <a:cxn ang="f31">
                    <a:pos x="f57" y="f74"/>
                  </a:cxn>
                  <a:cxn ang="f31">
                    <a:pos x="f80" y="f40"/>
                  </a:cxn>
                  <a:cxn ang="f32">
                    <a:pos x="f69" y="f58"/>
                  </a:cxn>
                  <a:cxn ang="f33">
                    <a:pos x="f75" y="f43"/>
                  </a:cxn>
                  <a:cxn ang="f33">
                    <a:pos x="f57" y="f70"/>
                  </a:cxn>
                  <a:cxn ang="f34">
                    <a:pos x="f64" y="f58"/>
                  </a:cxn>
                </a:cxnLst>
                <a:rect l="f78" t="f79" r="f81" b="f82"/>
                <a:pathLst>
                  <a:path>
                    <a:moveTo>
                      <a:pt x="f40" y="f43"/>
                    </a:moveTo>
                    <a:lnTo>
                      <a:pt x="f63" y="f40"/>
                    </a:lnTo>
                    <a:lnTo>
                      <a:pt x="f44" y="f40"/>
                    </a:lnTo>
                    <a:lnTo>
                      <a:pt x="f68" y="f43"/>
                    </a:lnTo>
                    <a:close/>
                  </a:path>
                </a:pathLst>
              </a:custGeom>
              <a:solidFill>
                <a:srgbClr val="00B05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rPr>
                  <a:t>STMD Funded </a:t>
                </a:r>
                <a:br>
                  <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rPr>
                </a:br>
                <a:r>
                  <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rPr>
                  <a:t>Tech Dev Activity</a:t>
                </a:r>
              </a:p>
            </p:txBody>
          </p:sp>
        </p:grpSp>
        <p:grpSp>
          <p:nvGrpSpPr>
            <p:cNvPr id="20" name="Group 55">
              <a:extLst>
                <a:ext uri="{FF2B5EF4-FFF2-40B4-BE49-F238E27FC236}">
                  <a16:creationId xmlns:a16="http://schemas.microsoft.com/office/drawing/2014/main" id="{79A50003-14DD-29AE-E81F-B574C1DE9C20}"/>
                </a:ext>
              </a:extLst>
            </p:cNvPr>
            <p:cNvGrpSpPr/>
            <p:nvPr/>
          </p:nvGrpSpPr>
          <p:grpSpPr>
            <a:xfrm>
              <a:off x="370011" y="3539404"/>
              <a:ext cx="1267916" cy="381158"/>
              <a:chOff x="370011" y="3539404"/>
              <a:chExt cx="1267916" cy="381158"/>
            </a:xfrm>
          </p:grpSpPr>
          <p:sp>
            <p:nvSpPr>
              <p:cNvPr id="21" name="Flowchart: Terminator 56">
                <a:extLst>
                  <a:ext uri="{FF2B5EF4-FFF2-40B4-BE49-F238E27FC236}">
                    <a16:creationId xmlns:a16="http://schemas.microsoft.com/office/drawing/2014/main" id="{02EE52DA-C2F6-EFF6-3641-1A2385325826}"/>
                  </a:ext>
                </a:extLst>
              </p:cNvPr>
              <p:cNvSpPr/>
              <p:nvPr/>
            </p:nvSpPr>
            <p:spPr>
              <a:xfrm>
                <a:off x="477554" y="3648108"/>
                <a:ext cx="1160373" cy="272454"/>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solidFill>
                <a:srgbClr val="0070C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endParaRPr>
              </a:p>
            </p:txBody>
          </p:sp>
          <p:sp>
            <p:nvSpPr>
              <p:cNvPr id="22" name="Flowchart: Terminator 57">
                <a:extLst>
                  <a:ext uri="{FF2B5EF4-FFF2-40B4-BE49-F238E27FC236}">
                    <a16:creationId xmlns:a16="http://schemas.microsoft.com/office/drawing/2014/main" id="{A0FC40F4-08A0-98D8-80BB-2024FD2A924A}"/>
                  </a:ext>
                </a:extLst>
              </p:cNvPr>
              <p:cNvSpPr/>
              <p:nvPr/>
            </p:nvSpPr>
            <p:spPr>
              <a:xfrm>
                <a:off x="421410" y="3596198"/>
                <a:ext cx="1160373" cy="272454"/>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solidFill>
                <a:srgbClr val="0070C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endParaRPr>
              </a:p>
            </p:txBody>
          </p:sp>
          <p:sp>
            <p:nvSpPr>
              <p:cNvPr id="23" name="Flowchart: Terminator 58">
                <a:extLst>
                  <a:ext uri="{FF2B5EF4-FFF2-40B4-BE49-F238E27FC236}">
                    <a16:creationId xmlns:a16="http://schemas.microsoft.com/office/drawing/2014/main" id="{3A7528F0-793C-5085-43A0-B01D13C97C1A}"/>
                  </a:ext>
                </a:extLst>
              </p:cNvPr>
              <p:cNvSpPr/>
              <p:nvPr/>
            </p:nvSpPr>
            <p:spPr>
              <a:xfrm>
                <a:off x="370011" y="3539404"/>
                <a:ext cx="1160373" cy="272454"/>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solidFill>
                <a:srgbClr val="0070C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rPr>
                  <a:t>Industry / Partnerships</a:t>
                </a:r>
              </a:p>
            </p:txBody>
          </p:sp>
        </p:grpSp>
      </p:grpSp>
      <p:sp>
        <p:nvSpPr>
          <p:cNvPr id="24" name="TextBox 63">
            <a:extLst>
              <a:ext uri="{FF2B5EF4-FFF2-40B4-BE49-F238E27FC236}">
                <a16:creationId xmlns:a16="http://schemas.microsoft.com/office/drawing/2014/main" id="{FBDAF089-9760-3E64-4BBB-1C4BD7CE8BFF}"/>
              </a:ext>
            </a:extLst>
          </p:cNvPr>
          <p:cNvSpPr txBox="1"/>
          <p:nvPr/>
        </p:nvSpPr>
        <p:spPr>
          <a:xfrm>
            <a:off x="208154" y="1026493"/>
            <a:ext cx="2943636" cy="369335"/>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0" cap="none" spc="0" normalizeH="0" baseline="0" noProof="0" dirty="0">
                <a:ln>
                  <a:noFill/>
                </a:ln>
                <a:solidFill>
                  <a:srgbClr val="FCD5B5"/>
                </a:solidFill>
                <a:effectLst/>
                <a:uLnTx/>
                <a:uFillTx/>
                <a:latin typeface="Calibri"/>
                <a:ea typeface="+mn-ea"/>
                <a:cs typeface="Arial" pitchFamily="34"/>
              </a:rPr>
              <a:t>Shortfall Title/#</a:t>
            </a:r>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p:txBody>
      </p:sp>
      <p:cxnSp>
        <p:nvCxnSpPr>
          <p:cNvPr id="25" name="Connector: Elbow 23">
            <a:extLst>
              <a:ext uri="{FF2B5EF4-FFF2-40B4-BE49-F238E27FC236}">
                <a16:creationId xmlns:a16="http://schemas.microsoft.com/office/drawing/2014/main" id="{25CD624A-B4A7-2D6F-29FB-AC82A98F90FB}"/>
              </a:ext>
            </a:extLst>
          </p:cNvPr>
          <p:cNvCxnSpPr>
            <a:stCxn id="5" idx="2"/>
            <a:endCxn id="31" idx="1"/>
          </p:cNvCxnSpPr>
          <p:nvPr/>
        </p:nvCxnSpPr>
        <p:spPr>
          <a:xfrm rot="16200000" flipH="1">
            <a:off x="1660429" y="2489581"/>
            <a:ext cx="1425106" cy="418018"/>
          </a:xfrm>
          <a:prstGeom prst="bentConnector2">
            <a:avLst/>
          </a:prstGeom>
          <a:noFill/>
          <a:ln w="25402" cap="flat">
            <a:solidFill>
              <a:srgbClr val="FFFFFF"/>
            </a:solidFill>
            <a:prstDash val="solid"/>
            <a:miter/>
            <a:tailEnd type="arrow"/>
          </a:ln>
          <a:effectLst>
            <a:outerShdw dist="19997" dir="5400000" algn="tl">
              <a:srgbClr val="000000">
                <a:alpha val="38000"/>
              </a:srgbClr>
            </a:outerShdw>
          </a:effectLst>
        </p:spPr>
      </p:cxnSp>
      <p:sp>
        <p:nvSpPr>
          <p:cNvPr id="26" name="Right Arrow 10">
            <a:extLst>
              <a:ext uri="{FF2B5EF4-FFF2-40B4-BE49-F238E27FC236}">
                <a16:creationId xmlns:a16="http://schemas.microsoft.com/office/drawing/2014/main" id="{33B2F14A-21B8-FB32-B29B-4D63EB7AE785}"/>
              </a:ext>
            </a:extLst>
          </p:cNvPr>
          <p:cNvSpPr/>
          <p:nvPr/>
        </p:nvSpPr>
        <p:spPr>
          <a:xfrm>
            <a:off x="208154" y="4338629"/>
            <a:ext cx="4206212" cy="630396"/>
          </a:xfrm>
          <a:custGeom>
            <a:avLst>
              <a:gd name="f0" fmla="val 20190"/>
              <a:gd name="f1" fmla="val 3482"/>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gradFill>
            <a:gsLst>
              <a:gs pos="0">
                <a:srgbClr val="C00000"/>
              </a:gs>
              <a:gs pos="100000">
                <a:srgbClr val="A6A6A6"/>
              </a:gs>
            </a:gsLst>
            <a:path path="circle">
              <a:fillToRect l="100000" t="100000"/>
            </a:path>
          </a:gradFill>
          <a:ln w="9528" cap="flat">
            <a:solidFill>
              <a:srgbClr val="FFFFFF"/>
            </a:solidFill>
            <a:custDash>
              <a:ds d="799706" sp="100000"/>
            </a:custDash>
            <a:miter/>
          </a:ln>
        </p:spPr>
        <p:txBody>
          <a:bodyPr vert="horz" wrap="square" lIns="91440" tIns="45720" rIns="91440" bIns="45720" anchor="ctr" anchorCtr="0" compatLnSpc="1">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sz="1800" b="0" i="0" u="none" strike="noStrike" kern="0" cap="none" spc="0" baseline="0">
                <a:solidFill>
                  <a:srgbClr val="000000"/>
                </a:solidFill>
                <a:uFillTx/>
              </a:defRPr>
            </a:pPr>
            <a:r>
              <a:rPr kumimoji="0" lang="en-US" sz="1400" b="0" i="1" u="none" strike="noStrike" kern="1200" cap="none" spc="0" normalizeH="0" baseline="0" noProof="0" dirty="0">
                <a:ln>
                  <a:noFill/>
                </a:ln>
                <a:solidFill>
                  <a:srgbClr val="FFFFFF"/>
                </a:solidFill>
                <a:effectLst/>
                <a:uLnTx/>
                <a:uFillTx/>
                <a:latin typeface="Calibri"/>
                <a:ea typeface="+mn-ea"/>
                <a:cs typeface="+mn-cs"/>
              </a:rPr>
              <a:t>Technology maturation and demonstration to enable Mars occurs in parallel and follows similar life cycle</a:t>
            </a:r>
          </a:p>
        </p:txBody>
      </p:sp>
      <p:sp>
        <p:nvSpPr>
          <p:cNvPr id="27" name="Diamond 76">
            <a:extLst>
              <a:ext uri="{FF2B5EF4-FFF2-40B4-BE49-F238E27FC236}">
                <a16:creationId xmlns:a16="http://schemas.microsoft.com/office/drawing/2014/main" id="{FED72631-A720-2A32-B961-858A1CA79504}"/>
              </a:ext>
            </a:extLst>
          </p:cNvPr>
          <p:cNvSpPr/>
          <p:nvPr/>
        </p:nvSpPr>
        <p:spPr>
          <a:xfrm>
            <a:off x="5376222" y="2224523"/>
            <a:ext cx="309711" cy="338300"/>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D7E4BD"/>
          </a:solidFill>
          <a:ln w="12701" cap="flat">
            <a:solidFill>
              <a:srgbClr val="FFFFFF"/>
            </a:solidFill>
            <a:prstDash val="solid"/>
            <a:miter/>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600" b="1" i="0" u="none" strike="noStrike" kern="1200" cap="none" spc="0" normalizeH="0" baseline="0" noProof="0" dirty="0">
                <a:ln>
                  <a:noFill/>
                </a:ln>
                <a:solidFill>
                  <a:srgbClr val="000000"/>
                </a:solidFill>
                <a:effectLst/>
                <a:uLnTx/>
                <a:uFillTx/>
                <a:latin typeface="Calibri"/>
                <a:ea typeface="+mn-ea"/>
                <a:cs typeface="+mn-cs"/>
              </a:rPr>
              <a:t>D</a:t>
            </a: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8" name="Group 24">
            <a:extLst>
              <a:ext uri="{FF2B5EF4-FFF2-40B4-BE49-F238E27FC236}">
                <a16:creationId xmlns:a16="http://schemas.microsoft.com/office/drawing/2014/main" id="{7CCF29E8-5FAB-6CCE-EE73-90805F0D3A96}"/>
              </a:ext>
            </a:extLst>
          </p:cNvPr>
          <p:cNvGrpSpPr/>
          <p:nvPr/>
        </p:nvGrpSpPr>
        <p:grpSpPr>
          <a:xfrm>
            <a:off x="2581991" y="2919310"/>
            <a:ext cx="2138635" cy="983665"/>
            <a:chOff x="2581991" y="2834191"/>
            <a:chExt cx="2138635" cy="983665"/>
          </a:xfrm>
        </p:grpSpPr>
        <p:sp>
          <p:nvSpPr>
            <p:cNvPr id="29" name="Parallelogram 82">
              <a:extLst>
                <a:ext uri="{FF2B5EF4-FFF2-40B4-BE49-F238E27FC236}">
                  <a16:creationId xmlns:a16="http://schemas.microsoft.com/office/drawing/2014/main" id="{4409FE77-70E1-4CC2-3A9C-8CA03C808F00}"/>
                </a:ext>
              </a:extLst>
            </p:cNvPr>
            <p:cNvSpPr/>
            <p:nvPr/>
          </p:nvSpPr>
          <p:spPr>
            <a:xfrm>
              <a:off x="2907426" y="3449107"/>
              <a:ext cx="1457965" cy="271841"/>
            </a:xfrm>
            <a:custGeom>
              <a:avLst/>
              <a:gdLst>
                <a:gd name="f0" fmla="val 10800000"/>
                <a:gd name="f1" fmla="val 5400000"/>
                <a:gd name="f2" fmla="val 180"/>
                <a:gd name="f3" fmla="val w"/>
                <a:gd name="f4" fmla="val h"/>
                <a:gd name="f5" fmla="val ss"/>
                <a:gd name="f6" fmla="val 0"/>
                <a:gd name="f7" fmla="val 25000"/>
                <a:gd name="f8" fmla="+- 0 0 -360"/>
                <a:gd name="f9" fmla="+- 0 0 -90"/>
                <a:gd name="f10" fmla="+- 0 0 -180"/>
                <a:gd name="f11" fmla="+- 0 0 -270"/>
                <a:gd name="f12" fmla="abs f3"/>
                <a:gd name="f13" fmla="abs f4"/>
                <a:gd name="f14" fmla="abs f5"/>
                <a:gd name="f15" fmla="*/ 5 f7 1"/>
                <a:gd name="f16" fmla="*/ f8 f0 1"/>
                <a:gd name="f17" fmla="*/ f9 f0 1"/>
                <a:gd name="f18" fmla="*/ f10 f0 1"/>
                <a:gd name="f19" fmla="*/ f11 f0 1"/>
                <a:gd name="f20" fmla="?: f12 f3 1"/>
                <a:gd name="f21" fmla="?: f13 f4 1"/>
                <a:gd name="f22" fmla="?: f14 f5 1"/>
                <a:gd name="f23" fmla="*/ f16 1 f2"/>
                <a:gd name="f24" fmla="*/ f17 1 f2"/>
                <a:gd name="f25" fmla="*/ f18 1 f2"/>
                <a:gd name="f26" fmla="*/ f19 1 f2"/>
                <a:gd name="f27" fmla="*/ f20 1 21600"/>
                <a:gd name="f28" fmla="*/ f21 1 21600"/>
                <a:gd name="f29" fmla="*/ 21600 f20 1"/>
                <a:gd name="f30" fmla="*/ 21600 f21 1"/>
                <a:gd name="f31" fmla="+- f23 0 f1"/>
                <a:gd name="f32" fmla="+- f24 0 f1"/>
                <a:gd name="f33" fmla="+- f25 0 f1"/>
                <a:gd name="f34" fmla="+- f26 0 f1"/>
                <a:gd name="f35" fmla="min f28 f27"/>
                <a:gd name="f36" fmla="*/ f29 1 f22"/>
                <a:gd name="f37" fmla="*/ f30 1 f22"/>
                <a:gd name="f38" fmla="val f36"/>
                <a:gd name="f39" fmla="val f37"/>
                <a:gd name="f40" fmla="*/ f6 f35 1"/>
                <a:gd name="f41" fmla="+- f39 0 f6"/>
                <a:gd name="f42" fmla="+- f38 0 f6"/>
                <a:gd name="f43" fmla="*/ f39 f35 1"/>
                <a:gd name="f44" fmla="*/ f38 f35 1"/>
                <a:gd name="f45" fmla="*/ f41 1 2"/>
                <a:gd name="f46" fmla="*/ f42 1 2"/>
                <a:gd name="f47" fmla="min f42 f41"/>
                <a:gd name="f48" fmla="*/ 100000 f42 1"/>
                <a:gd name="f49" fmla="+- f6 f45 0"/>
                <a:gd name="f50" fmla="+- f6 f46 0"/>
                <a:gd name="f51" fmla="*/ f48 1 f47"/>
                <a:gd name="f52" fmla="*/ f47 f7 1"/>
                <a:gd name="f53" fmla="*/ f52 1 200000"/>
                <a:gd name="f54" fmla="*/ f52 1 100000"/>
                <a:gd name="f55" fmla="*/ f15 1 f51"/>
                <a:gd name="f56" fmla="*/ f41 f50 1"/>
                <a:gd name="f57" fmla="*/ f50 f35 1"/>
                <a:gd name="f58" fmla="*/ f49 f35 1"/>
                <a:gd name="f59" fmla="+- f38 0 f53"/>
                <a:gd name="f60" fmla="+- f38 0 f54"/>
                <a:gd name="f61" fmla="+- 1 f55 0"/>
                <a:gd name="f62" fmla="*/ f56 1 f54"/>
                <a:gd name="f63" fmla="*/ f54 f35 1"/>
                <a:gd name="f64" fmla="*/ f53 f35 1"/>
                <a:gd name="f65" fmla="*/ f60 1 2"/>
                <a:gd name="f66" fmla="*/ f61 1 12"/>
                <a:gd name="f67" fmla="+- f39 0 f62"/>
                <a:gd name="f68" fmla="*/ f60 f35 1"/>
                <a:gd name="f69" fmla="*/ f59 f35 1"/>
                <a:gd name="f70" fmla="*/ f62 f35 1"/>
                <a:gd name="f71" fmla="+- f38 0 f65"/>
                <a:gd name="f72" fmla="*/ f66 f42 1"/>
                <a:gd name="f73" fmla="*/ f66 f41 1"/>
                <a:gd name="f74" fmla="*/ f67 f35 1"/>
                <a:gd name="f75" fmla="*/ f65 f35 1"/>
                <a:gd name="f76" fmla="+- f38 0 f72"/>
                <a:gd name="f77" fmla="+- f39 0 f73"/>
                <a:gd name="f78" fmla="*/ f72 f35 1"/>
                <a:gd name="f79" fmla="*/ f73 f35 1"/>
                <a:gd name="f80" fmla="*/ f71 f35 1"/>
                <a:gd name="f81" fmla="*/ f76 f35 1"/>
                <a:gd name="f82" fmla="*/ f77 f35 1"/>
              </a:gdLst>
              <a:ahLst/>
              <a:cxnLst>
                <a:cxn ang="3cd4">
                  <a:pos x="hc" y="t"/>
                </a:cxn>
                <a:cxn ang="0">
                  <a:pos x="r" y="vc"/>
                </a:cxn>
                <a:cxn ang="cd4">
                  <a:pos x="hc" y="b"/>
                </a:cxn>
                <a:cxn ang="cd2">
                  <a:pos x="l" y="vc"/>
                </a:cxn>
                <a:cxn ang="f31">
                  <a:pos x="f57" y="f74"/>
                </a:cxn>
                <a:cxn ang="f31">
                  <a:pos x="f80" y="f40"/>
                </a:cxn>
                <a:cxn ang="f32">
                  <a:pos x="f69" y="f58"/>
                </a:cxn>
                <a:cxn ang="f33">
                  <a:pos x="f75" y="f43"/>
                </a:cxn>
                <a:cxn ang="f33">
                  <a:pos x="f57" y="f70"/>
                </a:cxn>
                <a:cxn ang="f34">
                  <a:pos x="f64" y="f58"/>
                </a:cxn>
              </a:cxnLst>
              <a:rect l="f78" t="f79" r="f81" b="f82"/>
              <a:pathLst>
                <a:path>
                  <a:moveTo>
                    <a:pt x="f40" y="f43"/>
                  </a:moveTo>
                  <a:lnTo>
                    <a:pt x="f63" y="f40"/>
                  </a:lnTo>
                  <a:lnTo>
                    <a:pt x="f44" y="f40"/>
                  </a:lnTo>
                  <a:lnTo>
                    <a:pt x="f68" y="f43"/>
                  </a:lnTo>
                  <a:close/>
                </a:path>
              </a:pathLst>
            </a:custGeom>
            <a:solidFill>
              <a:srgbClr val="00B05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rPr>
                <a:t>STMD Activity</a:t>
              </a:r>
            </a:p>
          </p:txBody>
        </p:sp>
        <p:sp>
          <p:nvSpPr>
            <p:cNvPr id="30" name="Flowchart: Terminator 89">
              <a:extLst>
                <a:ext uri="{FF2B5EF4-FFF2-40B4-BE49-F238E27FC236}">
                  <a16:creationId xmlns:a16="http://schemas.microsoft.com/office/drawing/2014/main" id="{F9E4C199-A75C-70B6-3B36-A022B6BB2C2E}"/>
                </a:ext>
              </a:extLst>
            </p:cNvPr>
            <p:cNvSpPr/>
            <p:nvPr/>
          </p:nvSpPr>
          <p:spPr>
            <a:xfrm>
              <a:off x="2939585" y="3127732"/>
              <a:ext cx="1423455" cy="272454"/>
            </a:xfrm>
            <a:custGeom>
              <a:avLst/>
              <a:gdLst>
                <a:gd name="f0" fmla="val 10800000"/>
                <a:gd name="f1" fmla="val 5400000"/>
                <a:gd name="f2" fmla="val 16200000"/>
                <a:gd name="f3" fmla="val w"/>
                <a:gd name="f4" fmla="val h"/>
                <a:gd name="f5" fmla="val 0"/>
                <a:gd name="f6" fmla="val 21600"/>
                <a:gd name="f7" fmla="val 3475"/>
                <a:gd name="f8" fmla="val 18125"/>
                <a:gd name="f9" fmla="val 10800"/>
                <a:gd name="f10" fmla="*/ f3 1 21600"/>
                <a:gd name="f11" fmla="*/ f4 1 21600"/>
                <a:gd name="f12" fmla="+- f6 0 f5"/>
                <a:gd name="f13" fmla="*/ f12 1 21600"/>
                <a:gd name="f14" fmla="*/ f12 1018 1"/>
                <a:gd name="f15" fmla="*/ f12 20582 1"/>
                <a:gd name="f16" fmla="*/ f12 3163 1"/>
                <a:gd name="f17" fmla="*/ f12 18437 1"/>
                <a:gd name="f18" fmla="*/ f14 1 21600"/>
                <a:gd name="f19" fmla="*/ f15 1 21600"/>
                <a:gd name="f20" fmla="*/ f16 1 21600"/>
                <a:gd name="f21" fmla="*/ f17 1 21600"/>
                <a:gd name="f22" fmla="*/ f18 1 f13"/>
                <a:gd name="f23" fmla="*/ f19 1 f13"/>
                <a:gd name="f24" fmla="*/ f20 1 f13"/>
                <a:gd name="f25" fmla="*/ f21 1 f13"/>
                <a:gd name="f26" fmla="*/ f22 f10 1"/>
                <a:gd name="f27" fmla="*/ f23 f10 1"/>
                <a:gd name="f28" fmla="*/ f25 f11 1"/>
                <a:gd name="f29" fmla="*/ f24 f11 1"/>
              </a:gdLst>
              <a:ahLst/>
              <a:cxnLst>
                <a:cxn ang="3cd4">
                  <a:pos x="hc" y="t"/>
                </a:cxn>
                <a:cxn ang="0">
                  <a:pos x="r" y="vc"/>
                </a:cxn>
                <a:cxn ang="cd4">
                  <a:pos x="hc" y="b"/>
                </a:cxn>
                <a:cxn ang="cd2">
                  <a:pos x="l" y="vc"/>
                </a:cxn>
              </a:cxnLst>
              <a:rect l="f26" t="f29" r="f27" b="f28"/>
              <a:pathLst>
                <a:path w="21600" h="21600">
                  <a:moveTo>
                    <a:pt x="f7" y="f5"/>
                  </a:moveTo>
                  <a:lnTo>
                    <a:pt x="f8" y="f5"/>
                  </a:lnTo>
                  <a:arcTo wR="f7" hR="f9" stAng="f2" swAng="f0"/>
                  <a:lnTo>
                    <a:pt x="f7" y="f6"/>
                  </a:lnTo>
                  <a:arcTo wR="f7" hR="f9" stAng="f1" swAng="f0"/>
                  <a:close/>
                </a:path>
              </a:pathLst>
            </a:custGeom>
            <a:solidFill>
              <a:srgbClr val="0070C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a:ln>
                    <a:noFill/>
                  </a:ln>
                  <a:solidFill>
                    <a:srgbClr val="FFFFFF"/>
                  </a:solidFill>
                  <a:effectLst/>
                  <a:uLnTx/>
                  <a:uFillTx/>
                  <a:latin typeface="Helvetica" pitchFamily="34"/>
                  <a:ea typeface="+mn-ea"/>
                  <a:cs typeface="Helvetica" pitchFamily="34"/>
                </a:rPr>
                <a:t>Industry Activity</a:t>
              </a:r>
            </a:p>
          </p:txBody>
        </p:sp>
        <p:sp>
          <p:nvSpPr>
            <p:cNvPr id="31" name="Rectangle 90">
              <a:extLst>
                <a:ext uri="{FF2B5EF4-FFF2-40B4-BE49-F238E27FC236}">
                  <a16:creationId xmlns:a16="http://schemas.microsoft.com/office/drawing/2014/main" id="{D359FCC1-A03C-D39A-55FA-7CE3D7A25396}"/>
                </a:ext>
              </a:extLst>
            </p:cNvPr>
            <p:cNvSpPr/>
            <p:nvPr/>
          </p:nvSpPr>
          <p:spPr>
            <a:xfrm>
              <a:off x="2581991" y="2834191"/>
              <a:ext cx="2138635" cy="983665"/>
            </a:xfrm>
            <a:prstGeom prst="rect">
              <a:avLst/>
            </a:prstGeom>
            <a:noFill/>
            <a:ln w="19046" cap="flat">
              <a:solidFill>
                <a:srgbClr val="B9CDE5"/>
              </a:solidFill>
              <a:custDash>
                <a:ds d="100000" sp="100000"/>
              </a:custDash>
              <a:miter/>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32" name="TextBox 5">
            <a:extLst>
              <a:ext uri="{FF2B5EF4-FFF2-40B4-BE49-F238E27FC236}">
                <a16:creationId xmlns:a16="http://schemas.microsoft.com/office/drawing/2014/main" id="{209393C3-4EEE-7B79-8AA1-B270FDAC2A3A}"/>
              </a:ext>
            </a:extLst>
          </p:cNvPr>
          <p:cNvSpPr txBox="1"/>
          <p:nvPr/>
        </p:nvSpPr>
        <p:spPr>
          <a:xfrm>
            <a:off x="700220" y="527654"/>
            <a:ext cx="4817072" cy="323165"/>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500" b="1" i="1" u="none" strike="noStrike" kern="1200" cap="none" spc="0" normalizeH="0" baseline="0" noProof="0" dirty="0">
                <a:ln>
                  <a:noFill/>
                </a:ln>
                <a:solidFill>
                  <a:srgbClr val="FFFFFF"/>
                </a:solidFill>
                <a:effectLst/>
                <a:uLnTx/>
                <a:uFillTx/>
                <a:latin typeface="Helvetica" pitchFamily="34"/>
                <a:ea typeface="+mn-ea"/>
                <a:cs typeface="Helvetica" pitchFamily="34"/>
              </a:rPr>
              <a:t>(Iterative, but not necessarily </a:t>
            </a:r>
            <a:r>
              <a:rPr kumimoji="0" lang="en-US" sz="1500" b="1" i="1" u="none" strike="noStrike" kern="0" cap="none" spc="0" normalizeH="0" baseline="0" noProof="0" dirty="0">
                <a:ln>
                  <a:noFill/>
                </a:ln>
                <a:solidFill>
                  <a:srgbClr val="FFFFFF"/>
                </a:solidFill>
                <a:effectLst/>
                <a:uLnTx/>
                <a:uFillTx/>
                <a:latin typeface="Helvetica" pitchFamily="34"/>
                <a:ea typeface="+mn-ea"/>
                <a:cs typeface="Helvetica" pitchFamily="34"/>
              </a:rPr>
              <a:t>a </a:t>
            </a:r>
            <a:r>
              <a:rPr kumimoji="0" lang="en-US" sz="1500" b="1" i="1" u="none" strike="noStrike" kern="1200" cap="none" spc="0" normalizeH="0" baseline="0" noProof="0" dirty="0">
                <a:ln>
                  <a:noFill/>
                </a:ln>
                <a:solidFill>
                  <a:srgbClr val="FFFFFF"/>
                </a:solidFill>
                <a:effectLst/>
                <a:uLnTx/>
                <a:uFillTx/>
                <a:latin typeface="Helvetica" pitchFamily="34"/>
                <a:ea typeface="+mn-ea"/>
                <a:cs typeface="Helvetica" pitchFamily="34"/>
              </a:rPr>
              <a:t>serial process)</a:t>
            </a:r>
          </a:p>
        </p:txBody>
      </p:sp>
      <p:sp>
        <p:nvSpPr>
          <p:cNvPr id="33" name="Rectangle 19">
            <a:extLst>
              <a:ext uri="{FF2B5EF4-FFF2-40B4-BE49-F238E27FC236}">
                <a16:creationId xmlns:a16="http://schemas.microsoft.com/office/drawing/2014/main" id="{F03AB591-4236-758A-210A-82222543D6D2}"/>
              </a:ext>
            </a:extLst>
          </p:cNvPr>
          <p:cNvSpPr/>
          <p:nvPr/>
        </p:nvSpPr>
        <p:spPr>
          <a:xfrm flipH="1">
            <a:off x="236079" y="1555510"/>
            <a:ext cx="1516258" cy="265304"/>
          </a:xfrm>
          <a:prstGeom prst="rect">
            <a:avLst/>
          </a:prstGeom>
          <a:solidFill>
            <a:srgbClr val="00B050"/>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FFFFFF"/>
                </a:solidFill>
                <a:effectLst/>
                <a:uLnTx/>
                <a:uFillTx/>
                <a:latin typeface="Helvetica" pitchFamily="34"/>
                <a:ea typeface="+mn-ea"/>
                <a:cs typeface="Helvetica" pitchFamily="34"/>
              </a:rPr>
              <a:t>Funded Activity</a:t>
            </a:r>
          </a:p>
        </p:txBody>
      </p:sp>
      <p:sp>
        <p:nvSpPr>
          <p:cNvPr id="34" name="Rectangle 18">
            <a:extLst>
              <a:ext uri="{FF2B5EF4-FFF2-40B4-BE49-F238E27FC236}">
                <a16:creationId xmlns:a16="http://schemas.microsoft.com/office/drawing/2014/main" id="{91A4B1A2-A6C6-EF85-CA87-4BB0FA89EF4B}"/>
              </a:ext>
            </a:extLst>
          </p:cNvPr>
          <p:cNvSpPr/>
          <p:nvPr/>
        </p:nvSpPr>
        <p:spPr>
          <a:xfrm flipH="1">
            <a:off x="236079" y="1906036"/>
            <a:ext cx="1516258" cy="265304"/>
          </a:xfrm>
          <a:prstGeom prst="rect">
            <a:avLst/>
          </a:prstGeom>
          <a:solidFill>
            <a:srgbClr val="FFFFFF"/>
          </a:solidFill>
          <a:ln w="9528" cap="flat">
            <a:solidFill>
              <a:srgbClr val="FFFFFF"/>
            </a:solidFill>
            <a:prstDash val="solid"/>
            <a:miter/>
          </a:ln>
        </p:spPr>
        <p:txBody>
          <a:bodyPr vert="horz" wrap="square" lIns="0" tIns="45720" rIns="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00B050"/>
                </a:solidFill>
                <a:effectLst/>
                <a:uLnTx/>
                <a:uFillTx/>
                <a:latin typeface="Helvetica" pitchFamily="34"/>
                <a:ea typeface="+mn-ea"/>
                <a:cs typeface="Helvetica" pitchFamily="34"/>
              </a:rPr>
              <a:t>Proposed Activity</a:t>
            </a:r>
          </a:p>
        </p:txBody>
      </p:sp>
      <p:sp>
        <p:nvSpPr>
          <p:cNvPr id="35" name="TextBox 26">
            <a:extLst>
              <a:ext uri="{FF2B5EF4-FFF2-40B4-BE49-F238E27FC236}">
                <a16:creationId xmlns:a16="http://schemas.microsoft.com/office/drawing/2014/main" id="{47BCE869-8369-BB0C-29F6-B9FE5505E003}"/>
              </a:ext>
            </a:extLst>
          </p:cNvPr>
          <p:cNvSpPr txBox="1"/>
          <p:nvPr/>
        </p:nvSpPr>
        <p:spPr>
          <a:xfrm>
            <a:off x="2213634" y="1525335"/>
            <a:ext cx="30488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1" i="0" u="none" strike="noStrike" kern="1200" cap="none" spc="0" normalizeH="0" baseline="0" noProof="0">
                <a:ln>
                  <a:noFill/>
                </a:ln>
                <a:solidFill>
                  <a:srgbClr val="FFFFFF"/>
                </a:solidFill>
                <a:effectLst/>
                <a:uLnTx/>
                <a:uFillTx/>
                <a:latin typeface="Arial"/>
                <a:ea typeface="+mn-ea"/>
                <a:cs typeface="Arial"/>
              </a:rPr>
              <a:t>Y</a:t>
            </a:r>
          </a:p>
        </p:txBody>
      </p:sp>
      <p:sp>
        <p:nvSpPr>
          <p:cNvPr id="36" name="TextBox 27">
            <a:extLst>
              <a:ext uri="{FF2B5EF4-FFF2-40B4-BE49-F238E27FC236}">
                <a16:creationId xmlns:a16="http://schemas.microsoft.com/office/drawing/2014/main" id="{1EFCEB65-30E1-D06B-8BCB-E70EC5BE42EA}"/>
              </a:ext>
            </a:extLst>
          </p:cNvPr>
          <p:cNvSpPr txBox="1"/>
          <p:nvPr/>
        </p:nvSpPr>
        <p:spPr>
          <a:xfrm>
            <a:off x="1891418" y="1970017"/>
            <a:ext cx="31450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1" i="0" u="none" strike="noStrike" kern="1200" cap="none" spc="0" normalizeH="0" baseline="0" noProof="0">
                <a:ln>
                  <a:noFill/>
                </a:ln>
                <a:solidFill>
                  <a:srgbClr val="FFFFFF"/>
                </a:solidFill>
                <a:effectLst/>
                <a:uLnTx/>
                <a:uFillTx/>
                <a:latin typeface="Arial"/>
                <a:ea typeface="+mn-ea"/>
                <a:cs typeface="Arial"/>
              </a:rPr>
              <a:t>N</a:t>
            </a:r>
          </a:p>
        </p:txBody>
      </p:sp>
      <p:sp>
        <p:nvSpPr>
          <p:cNvPr id="37" name="TextBox 29">
            <a:extLst>
              <a:ext uri="{FF2B5EF4-FFF2-40B4-BE49-F238E27FC236}">
                <a16:creationId xmlns:a16="http://schemas.microsoft.com/office/drawing/2014/main" id="{93171E0E-3528-DA38-1BF3-0D7879E0B922}"/>
              </a:ext>
            </a:extLst>
          </p:cNvPr>
          <p:cNvSpPr txBox="1"/>
          <p:nvPr/>
        </p:nvSpPr>
        <p:spPr>
          <a:xfrm>
            <a:off x="2538310" y="2905576"/>
            <a:ext cx="226209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a:ln>
                  <a:noFill/>
                </a:ln>
                <a:solidFill>
                  <a:srgbClr val="FFFFFF"/>
                </a:solidFill>
                <a:effectLst/>
                <a:uLnTx/>
                <a:uFillTx/>
                <a:latin typeface="Arial"/>
                <a:ea typeface="+mn-ea"/>
                <a:cs typeface="Arial"/>
              </a:rPr>
              <a:t>Commercialization/Spinoff</a:t>
            </a:r>
          </a:p>
        </p:txBody>
      </p:sp>
      <p:grpSp>
        <p:nvGrpSpPr>
          <p:cNvPr id="38" name="Group 25">
            <a:extLst>
              <a:ext uri="{FF2B5EF4-FFF2-40B4-BE49-F238E27FC236}">
                <a16:creationId xmlns:a16="http://schemas.microsoft.com/office/drawing/2014/main" id="{A8443122-56D2-6177-4906-066F785F4546}"/>
              </a:ext>
            </a:extLst>
          </p:cNvPr>
          <p:cNvGrpSpPr/>
          <p:nvPr/>
        </p:nvGrpSpPr>
        <p:grpSpPr>
          <a:xfrm>
            <a:off x="101518" y="5652594"/>
            <a:ext cx="11988963" cy="526457"/>
            <a:chOff x="124651" y="6170151"/>
            <a:chExt cx="11988963" cy="526457"/>
          </a:xfrm>
        </p:grpSpPr>
        <p:grpSp>
          <p:nvGrpSpPr>
            <p:cNvPr id="39" name="Group 30">
              <a:extLst>
                <a:ext uri="{FF2B5EF4-FFF2-40B4-BE49-F238E27FC236}">
                  <a16:creationId xmlns:a16="http://schemas.microsoft.com/office/drawing/2014/main" id="{16B6DA0F-B07B-A8AE-CFF9-754C45B847C5}"/>
                </a:ext>
              </a:extLst>
            </p:cNvPr>
            <p:cNvGrpSpPr/>
            <p:nvPr/>
          </p:nvGrpSpPr>
          <p:grpSpPr>
            <a:xfrm>
              <a:off x="124651" y="6170151"/>
              <a:ext cx="11988963" cy="526383"/>
              <a:chOff x="124651" y="6170151"/>
              <a:chExt cx="11988963" cy="526383"/>
            </a:xfrm>
          </p:grpSpPr>
          <p:sp>
            <p:nvSpPr>
              <p:cNvPr id="40" name="Arrow: Right 32">
                <a:extLst>
                  <a:ext uri="{FF2B5EF4-FFF2-40B4-BE49-F238E27FC236}">
                    <a16:creationId xmlns:a16="http://schemas.microsoft.com/office/drawing/2014/main" id="{B2AA62C8-4DA6-2E6C-81F8-20E9D4C61856}"/>
                  </a:ext>
                </a:extLst>
              </p:cNvPr>
              <p:cNvSpPr/>
              <p:nvPr/>
            </p:nvSpPr>
            <p:spPr>
              <a:xfrm>
                <a:off x="1413744" y="6179871"/>
                <a:ext cx="1462363" cy="438637"/>
              </a:xfrm>
              <a:custGeom>
                <a:avLst>
                  <a:gd name="f0" fmla="val 18361"/>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B9CDE5"/>
              </a:solidFill>
              <a:ln w="25402"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600" b="0" i="0" u="none" strike="noStrike" kern="1200" cap="none" spc="0" normalizeH="0" baseline="0" noProof="0">
                    <a:ln>
                      <a:noFill/>
                    </a:ln>
                    <a:solidFill>
                      <a:srgbClr val="1F497D"/>
                    </a:solidFill>
                    <a:effectLst/>
                    <a:uLnTx/>
                    <a:uFillTx/>
                    <a:latin typeface="Calibri"/>
                    <a:ea typeface="+mn-ea"/>
                    <a:cs typeface="+mn-cs"/>
                  </a:rPr>
                  <a:t>Architecture</a:t>
                </a:r>
                <a:endParaRPr kumimoji="0" lang="en-US" sz="1800" b="0" i="0" u="none" strike="noStrike" kern="1200" cap="none" spc="0" normalizeH="0" baseline="0" noProof="0">
                  <a:ln>
                    <a:noFill/>
                  </a:ln>
                  <a:solidFill>
                    <a:srgbClr val="1F497D"/>
                  </a:solidFill>
                  <a:effectLst/>
                  <a:uLnTx/>
                  <a:uFillTx/>
                  <a:latin typeface="Calibri"/>
                  <a:ea typeface="+mn-ea"/>
                  <a:cs typeface="+mn-cs"/>
                </a:endParaRPr>
              </a:p>
            </p:txBody>
          </p:sp>
          <p:sp>
            <p:nvSpPr>
              <p:cNvPr id="41" name="Arrow: Right 33">
                <a:extLst>
                  <a:ext uri="{FF2B5EF4-FFF2-40B4-BE49-F238E27FC236}">
                    <a16:creationId xmlns:a16="http://schemas.microsoft.com/office/drawing/2014/main" id="{5A4F008E-9D3D-83F4-F585-07F7911E05E8}"/>
                  </a:ext>
                </a:extLst>
              </p:cNvPr>
              <p:cNvSpPr/>
              <p:nvPr/>
            </p:nvSpPr>
            <p:spPr>
              <a:xfrm>
                <a:off x="2874507" y="6179871"/>
                <a:ext cx="1846127" cy="438637"/>
              </a:xfrm>
              <a:custGeom>
                <a:avLst>
                  <a:gd name="f0" fmla="val 19034"/>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92D050"/>
              </a:solidFill>
              <a:ln w="25402"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600" b="0" i="0" u="none" strike="noStrike" kern="1200" cap="none" spc="0" normalizeH="0" baseline="0" noProof="0">
                    <a:ln>
                      <a:noFill/>
                    </a:ln>
                    <a:solidFill>
                      <a:srgbClr val="1F497D"/>
                    </a:solidFill>
                    <a:effectLst/>
                    <a:uLnTx/>
                    <a:uFillTx/>
                    <a:latin typeface="Calibri"/>
                    <a:ea typeface="+mn-ea"/>
                    <a:cs typeface="+mn-cs"/>
                  </a:rPr>
                  <a:t>Standards</a:t>
                </a:r>
                <a:r>
                  <a:rPr kumimoji="0" lang="en-US" sz="1800" b="0" i="0" u="none" strike="noStrike" kern="1200" cap="none" spc="0" normalizeH="0" baseline="0" noProof="0">
                    <a:ln>
                      <a:noFill/>
                    </a:ln>
                    <a:solidFill>
                      <a:srgbClr val="1F497D"/>
                    </a:solidFill>
                    <a:effectLst/>
                    <a:uLnTx/>
                    <a:uFillTx/>
                    <a:latin typeface="Calibri"/>
                    <a:ea typeface="+mn-ea"/>
                    <a:cs typeface="+mn-cs"/>
                  </a:rPr>
                  <a:t>/Req’s</a:t>
                </a:r>
              </a:p>
            </p:txBody>
          </p:sp>
          <p:sp>
            <p:nvSpPr>
              <p:cNvPr id="42" name="Arrow: Right 34">
                <a:extLst>
                  <a:ext uri="{FF2B5EF4-FFF2-40B4-BE49-F238E27FC236}">
                    <a16:creationId xmlns:a16="http://schemas.microsoft.com/office/drawing/2014/main" id="{3F192C87-7CC7-B56F-5FD2-075E6CD1C0BD}"/>
                  </a:ext>
                </a:extLst>
              </p:cNvPr>
              <p:cNvSpPr/>
              <p:nvPr/>
            </p:nvSpPr>
            <p:spPr>
              <a:xfrm>
                <a:off x="4731160" y="6179871"/>
                <a:ext cx="761274" cy="438637"/>
              </a:xfrm>
              <a:custGeom>
                <a:avLst>
                  <a:gd name="f0" fmla="val 15377"/>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FFFF00"/>
              </a:solidFill>
              <a:ln w="25402"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600" b="0" i="0" u="none" strike="noStrike" kern="1200" cap="none" spc="0" normalizeH="0" baseline="0" noProof="0">
                    <a:ln>
                      <a:noFill/>
                    </a:ln>
                    <a:solidFill>
                      <a:srgbClr val="1F497D"/>
                    </a:solidFill>
                    <a:effectLst/>
                    <a:uLnTx/>
                    <a:uFillTx/>
                    <a:latin typeface="Calibri"/>
                    <a:ea typeface="+mn-ea"/>
                    <a:cs typeface="+mn-cs"/>
                  </a:rPr>
                  <a:t>Risks</a:t>
                </a:r>
                <a:endParaRPr kumimoji="0" lang="en-US" sz="1800" b="0" i="0" u="none" strike="noStrike" kern="1200" cap="none" spc="0" normalizeH="0" baseline="0" noProof="0">
                  <a:ln>
                    <a:noFill/>
                  </a:ln>
                  <a:solidFill>
                    <a:srgbClr val="1F497D"/>
                  </a:solidFill>
                  <a:effectLst/>
                  <a:uLnTx/>
                  <a:uFillTx/>
                  <a:latin typeface="Calibri"/>
                  <a:ea typeface="+mn-ea"/>
                  <a:cs typeface="+mn-cs"/>
                </a:endParaRPr>
              </a:p>
            </p:txBody>
          </p:sp>
          <p:sp>
            <p:nvSpPr>
              <p:cNvPr id="43" name="Arrow: Right 35">
                <a:extLst>
                  <a:ext uri="{FF2B5EF4-FFF2-40B4-BE49-F238E27FC236}">
                    <a16:creationId xmlns:a16="http://schemas.microsoft.com/office/drawing/2014/main" id="{7B4A2329-B76F-3ACB-949F-F2CF08AE1638}"/>
                  </a:ext>
                </a:extLst>
              </p:cNvPr>
              <p:cNvSpPr/>
              <p:nvPr/>
            </p:nvSpPr>
            <p:spPr>
              <a:xfrm>
                <a:off x="5473552" y="6179871"/>
                <a:ext cx="3094421" cy="438637"/>
              </a:xfrm>
              <a:custGeom>
                <a:avLst>
                  <a:gd name="f0" fmla="val 20069"/>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8FAADC"/>
              </a:solidFill>
              <a:ln w="25402"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1" i="0" u="none" strike="noStrike" kern="1200" cap="none" spc="0" normalizeH="0" baseline="0" noProof="0">
                    <a:ln>
                      <a:noFill/>
                    </a:ln>
                    <a:solidFill>
                      <a:srgbClr val="FFFFFF"/>
                    </a:solidFill>
                    <a:effectLst/>
                    <a:uLnTx/>
                    <a:uFillTx/>
                    <a:latin typeface="Arial Narrow" pitchFamily="34"/>
                    <a:ea typeface="+mn-ea"/>
                    <a:cs typeface="+mn-cs"/>
                  </a:rPr>
                  <a:t>Shortfalls &amp; Tech Integ (Roadmap)</a:t>
                </a:r>
              </a:p>
            </p:txBody>
          </p:sp>
          <p:sp>
            <p:nvSpPr>
              <p:cNvPr id="44" name="Arrow: Right 36">
                <a:extLst>
                  <a:ext uri="{FF2B5EF4-FFF2-40B4-BE49-F238E27FC236}">
                    <a16:creationId xmlns:a16="http://schemas.microsoft.com/office/drawing/2014/main" id="{071DE174-C093-5250-1AFE-C658DFB7534D}"/>
                  </a:ext>
                </a:extLst>
              </p:cNvPr>
              <p:cNvSpPr/>
              <p:nvPr/>
            </p:nvSpPr>
            <p:spPr>
              <a:xfrm>
                <a:off x="8567973" y="6179871"/>
                <a:ext cx="2241560" cy="438637"/>
              </a:xfrm>
              <a:custGeom>
                <a:avLst>
                  <a:gd name="f0" fmla="val 19487"/>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04040"/>
              </a:solidFill>
              <a:ln w="25402"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600" b="0" i="0" u="none" strike="noStrike" kern="1200" cap="none" spc="0" normalizeH="0" baseline="0" noProof="0">
                    <a:ln>
                      <a:noFill/>
                    </a:ln>
                    <a:solidFill>
                      <a:srgbClr val="FFFFFF"/>
                    </a:solidFill>
                    <a:effectLst/>
                    <a:uLnTx/>
                    <a:uFillTx/>
                    <a:latin typeface="Calibri"/>
                    <a:ea typeface="+mn-ea"/>
                    <a:cs typeface="+mn-cs"/>
                  </a:rPr>
                  <a:t>Infusion</a:t>
                </a:r>
                <a:r>
                  <a:rPr kumimoji="0" lang="en-US" sz="1800" b="0" i="0" u="none" strike="noStrike" kern="1200" cap="none" spc="0" normalizeH="0" baseline="0" noProof="0">
                    <a:ln>
                      <a:noFill/>
                    </a:ln>
                    <a:solidFill>
                      <a:srgbClr val="FFFFFF"/>
                    </a:solidFill>
                    <a:effectLst/>
                    <a:uLnTx/>
                    <a:uFillTx/>
                    <a:latin typeface="Calibri"/>
                    <a:ea typeface="+mn-ea"/>
                    <a:cs typeface="+mn-cs"/>
                  </a:rPr>
                  <a:t> (Flt Projects)</a:t>
                </a:r>
              </a:p>
            </p:txBody>
          </p:sp>
          <p:sp>
            <p:nvSpPr>
              <p:cNvPr id="45" name="Arrow: U-Turn 37">
                <a:extLst>
                  <a:ext uri="{FF2B5EF4-FFF2-40B4-BE49-F238E27FC236}">
                    <a16:creationId xmlns:a16="http://schemas.microsoft.com/office/drawing/2014/main" id="{7C26808B-B9E8-9B68-3E7F-F86D1B72F007}"/>
                  </a:ext>
                </a:extLst>
              </p:cNvPr>
              <p:cNvSpPr/>
              <p:nvPr/>
            </p:nvSpPr>
            <p:spPr>
              <a:xfrm rot="10799991">
                <a:off x="3687491" y="6495458"/>
                <a:ext cx="2740868" cy="201076"/>
              </a:xfrm>
              <a:custGeom>
                <a:avLst/>
                <a:gdLst>
                  <a:gd name="f0" fmla="val 10800000"/>
                  <a:gd name="f1" fmla="val 5400000"/>
                  <a:gd name="f2" fmla="val 16200000"/>
                  <a:gd name="f3" fmla="val 180"/>
                  <a:gd name="f4" fmla="val w"/>
                  <a:gd name="f5" fmla="val h"/>
                  <a:gd name="f6" fmla="val ss"/>
                  <a:gd name="f7" fmla="val 0"/>
                  <a:gd name="f8" fmla="+- 0 0 5400000"/>
                  <a:gd name="f9" fmla="val 12723"/>
                  <a:gd name="f10" fmla="val 22699"/>
                  <a:gd name="f11" fmla="val 47480"/>
                  <a:gd name="f12" fmla="val 43750"/>
                  <a:gd name="f13" fmla="val 88555"/>
                  <a:gd name="f14" fmla="+- 0 0 -180"/>
                  <a:gd name="f15" fmla="+- 0 0 -90"/>
                  <a:gd name="f16" fmla="+- 0 0 -360"/>
                  <a:gd name="f17" fmla="abs f4"/>
                  <a:gd name="f18" fmla="abs f5"/>
                  <a:gd name="f19" fmla="abs f6"/>
                  <a:gd name="f20" fmla="*/ f14 f0 1"/>
                  <a:gd name="f21" fmla="*/ f15 f0 1"/>
                  <a:gd name="f22" fmla="*/ f16 f0 1"/>
                  <a:gd name="f23" fmla="?: f17 f4 1"/>
                  <a:gd name="f24" fmla="?: f18 f5 1"/>
                  <a:gd name="f25" fmla="?: f19 f6 1"/>
                  <a:gd name="f26" fmla="*/ f20 1 f3"/>
                  <a:gd name="f27" fmla="*/ f21 1 f3"/>
                  <a:gd name="f28" fmla="*/ f22 1 f3"/>
                  <a:gd name="f29" fmla="*/ f23 1 21600"/>
                  <a:gd name="f30" fmla="*/ f24 1 21600"/>
                  <a:gd name="f31" fmla="*/ 21600 f23 1"/>
                  <a:gd name="f32" fmla="*/ 21600 f24 1"/>
                  <a:gd name="f33" fmla="+- f26 0 f1"/>
                  <a:gd name="f34" fmla="+- f27 0 f1"/>
                  <a:gd name="f35" fmla="+- f28 0 f1"/>
                  <a:gd name="f36" fmla="min f30 f29"/>
                  <a:gd name="f37" fmla="*/ f31 1 f25"/>
                  <a:gd name="f38" fmla="*/ f32 1 f25"/>
                  <a:gd name="f39" fmla="val f37"/>
                  <a:gd name="f40" fmla="val f38"/>
                  <a:gd name="f41" fmla="*/ f7 f36 1"/>
                  <a:gd name="f42" fmla="+- f40 0 f7"/>
                  <a:gd name="f43" fmla="+- f39 0 f7"/>
                  <a:gd name="f44" fmla="*/ f39 f36 1"/>
                  <a:gd name="f45" fmla="*/ f40 f36 1"/>
                  <a:gd name="f46" fmla="min f43 f42"/>
                  <a:gd name="f47" fmla="*/ f42 f13 1"/>
                  <a:gd name="f48" fmla="*/ f46 f9 1"/>
                  <a:gd name="f49" fmla="*/ f46 f10 1"/>
                  <a:gd name="f50" fmla="*/ f47 1 100000"/>
                  <a:gd name="f51" fmla="*/ f46 f11 1"/>
                  <a:gd name="f52" fmla="*/ f46 f12 1"/>
                  <a:gd name="f53" fmla="*/ f48 1 100000"/>
                  <a:gd name="f54" fmla="*/ f49 1 100000"/>
                  <a:gd name="f55" fmla="*/ f51 1 100000"/>
                  <a:gd name="f56" fmla="*/ f52 1 100000"/>
                  <a:gd name="f57" fmla="*/ f50 f36 1"/>
                  <a:gd name="f58" fmla="*/ f53 1 2"/>
                  <a:gd name="f59" fmla="+- f50 0 f55"/>
                  <a:gd name="f60" fmla="+- f56 0 f53"/>
                  <a:gd name="f61" fmla="+- f39 0 f54"/>
                  <a:gd name="f62" fmla="*/ f56 f36 1"/>
                  <a:gd name="f63" fmla="*/ f53 f36 1"/>
                  <a:gd name="f64" fmla="+- f54 0 f58"/>
                  <a:gd name="f65" fmla="max f60 0"/>
                  <a:gd name="f66" fmla="+- f61 0 f54"/>
                  <a:gd name="f67" fmla="*/ f59 f36 1"/>
                  <a:gd name="f68" fmla="*/ f61 f36 1"/>
                  <a:gd name="f69" fmla="*/ f58 f36 1"/>
                  <a:gd name="f70" fmla="+- f39 0 f64"/>
                  <a:gd name="f71" fmla="+- f53 f65 0"/>
                  <a:gd name="f72" fmla="+- f66 f64 0"/>
                  <a:gd name="f73" fmla="*/ f66 f36 1"/>
                  <a:gd name="f74" fmla="*/ f65 f36 1"/>
                  <a:gd name="f75" fmla="+- f70 0 f56"/>
                  <a:gd name="f76" fmla="+- f53 f72 0"/>
                  <a:gd name="f77" fmla="*/ f70 f36 1"/>
                  <a:gd name="f78" fmla="*/ f72 f36 1"/>
                  <a:gd name="f79" fmla="*/ f71 f36 1"/>
                  <a:gd name="f80" fmla="*/ f76 1 2"/>
                  <a:gd name="f81" fmla="*/ f75 f36 1"/>
                  <a:gd name="f82" fmla="*/ f80 f36 1"/>
                </a:gdLst>
                <a:ahLst/>
                <a:cxnLst>
                  <a:cxn ang="3cd4">
                    <a:pos x="hc" y="t"/>
                  </a:cxn>
                  <a:cxn ang="0">
                    <a:pos x="r" y="vc"/>
                  </a:cxn>
                  <a:cxn ang="cd4">
                    <a:pos x="hc" y="b"/>
                  </a:cxn>
                  <a:cxn ang="cd2">
                    <a:pos x="l" y="vc"/>
                  </a:cxn>
                  <a:cxn ang="f33">
                    <a:pos x="f73" y="f67"/>
                  </a:cxn>
                  <a:cxn ang="f33">
                    <a:pos x="f68" y="f57"/>
                  </a:cxn>
                  <a:cxn ang="f34">
                    <a:pos x="f44" y="f67"/>
                  </a:cxn>
                  <a:cxn ang="f35">
                    <a:pos x="f82" y="f41"/>
                  </a:cxn>
                  <a:cxn ang="f33">
                    <a:pos x="f69" y="f45"/>
                  </a:cxn>
                </a:cxnLst>
                <a:rect l="f41" t="f41" r="f44" b="f45"/>
                <a:pathLst>
                  <a:path>
                    <a:moveTo>
                      <a:pt x="f41" y="f45"/>
                    </a:moveTo>
                    <a:lnTo>
                      <a:pt x="f41" y="f62"/>
                    </a:lnTo>
                    <a:arcTo wR="f62" hR="f62" stAng="f0" swAng="f1"/>
                    <a:lnTo>
                      <a:pt x="f81" y="f41"/>
                    </a:lnTo>
                    <a:arcTo wR="f62" hR="f62" stAng="f2" swAng="f1"/>
                    <a:lnTo>
                      <a:pt x="f77" y="f67"/>
                    </a:lnTo>
                    <a:lnTo>
                      <a:pt x="f44" y="f67"/>
                    </a:lnTo>
                    <a:lnTo>
                      <a:pt x="f68" y="f57"/>
                    </a:lnTo>
                    <a:lnTo>
                      <a:pt x="f73" y="f67"/>
                    </a:lnTo>
                    <a:lnTo>
                      <a:pt x="f78" y="f67"/>
                    </a:lnTo>
                    <a:lnTo>
                      <a:pt x="f78" y="f79"/>
                    </a:lnTo>
                    <a:arcTo wR="f74" hR="f74" stAng="f7" swAng="f8"/>
                    <a:lnTo>
                      <a:pt x="f79" y="f63"/>
                    </a:lnTo>
                    <a:arcTo wR="f74" hR="f74" stAng="f2" swAng="f8"/>
                    <a:lnTo>
                      <a:pt x="f63" y="f45"/>
                    </a:lnTo>
                    <a:close/>
                  </a:path>
                </a:pathLst>
              </a:custGeom>
              <a:solidFill>
                <a:srgbClr val="4F81BD"/>
              </a:solidFill>
              <a:ln w="25402" cap="flat">
                <a:solidFill>
                  <a:srgbClr val="FFFFFF"/>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46" name="Arrow: Right 38">
                <a:extLst>
                  <a:ext uri="{FF2B5EF4-FFF2-40B4-BE49-F238E27FC236}">
                    <a16:creationId xmlns:a16="http://schemas.microsoft.com/office/drawing/2014/main" id="{71BA8598-249B-2256-1964-572E450ED4ED}"/>
                  </a:ext>
                </a:extLst>
              </p:cNvPr>
              <p:cNvSpPr/>
              <p:nvPr/>
            </p:nvSpPr>
            <p:spPr>
              <a:xfrm>
                <a:off x="10828535" y="6170151"/>
                <a:ext cx="1285079" cy="438637"/>
              </a:xfrm>
              <a:custGeom>
                <a:avLst>
                  <a:gd name="f0" fmla="val 17914"/>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00B0F0"/>
              </a:solidFill>
              <a:ln w="25402"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600" b="0" i="0" u="none" strike="noStrike" kern="1200" cap="none" spc="0" normalizeH="0" baseline="0" noProof="0">
                    <a:ln>
                      <a:noFill/>
                    </a:ln>
                    <a:solidFill>
                      <a:srgbClr val="1F497D"/>
                    </a:solidFill>
                    <a:effectLst/>
                    <a:uLnTx/>
                    <a:uFillTx/>
                    <a:latin typeface="Calibri"/>
                    <a:ea typeface="+mn-ea"/>
                    <a:cs typeface="+mn-cs"/>
                  </a:rPr>
                  <a:t>Flight</a:t>
                </a:r>
                <a:r>
                  <a:rPr kumimoji="0" lang="en-US" sz="1800" b="0" i="0" u="none" strike="noStrike" kern="1200" cap="none" spc="0" normalizeH="0" baseline="0" noProof="0">
                    <a:ln>
                      <a:noFill/>
                    </a:ln>
                    <a:solidFill>
                      <a:srgbClr val="1F497D"/>
                    </a:solidFill>
                    <a:effectLst/>
                    <a:uLnTx/>
                    <a:uFillTx/>
                    <a:latin typeface="Calibri"/>
                    <a:ea typeface="+mn-ea"/>
                    <a:cs typeface="+mn-cs"/>
                  </a:rPr>
                  <a:t> &amp; LL</a:t>
                </a:r>
              </a:p>
            </p:txBody>
          </p:sp>
          <p:sp>
            <p:nvSpPr>
              <p:cNvPr id="47" name="Arrow: U-Turn 39">
                <a:extLst>
                  <a:ext uri="{FF2B5EF4-FFF2-40B4-BE49-F238E27FC236}">
                    <a16:creationId xmlns:a16="http://schemas.microsoft.com/office/drawing/2014/main" id="{981E22CD-DDA9-69DF-F446-C790796C0F14}"/>
                  </a:ext>
                </a:extLst>
              </p:cNvPr>
              <p:cNvSpPr/>
              <p:nvPr/>
            </p:nvSpPr>
            <p:spPr>
              <a:xfrm rot="10799991">
                <a:off x="6364589" y="6487979"/>
                <a:ext cx="5017861" cy="201076"/>
              </a:xfrm>
              <a:custGeom>
                <a:avLst/>
                <a:gdLst>
                  <a:gd name="f0" fmla="val 10800000"/>
                  <a:gd name="f1" fmla="val 5400000"/>
                  <a:gd name="f2" fmla="val 16200000"/>
                  <a:gd name="f3" fmla="val 180"/>
                  <a:gd name="f4" fmla="val w"/>
                  <a:gd name="f5" fmla="val h"/>
                  <a:gd name="f6" fmla="val ss"/>
                  <a:gd name="f7" fmla="val 0"/>
                  <a:gd name="f8" fmla="+- 0 0 5400000"/>
                  <a:gd name="f9" fmla="val 12723"/>
                  <a:gd name="f10" fmla="val 24804"/>
                  <a:gd name="f11" fmla="val 46690"/>
                  <a:gd name="f12" fmla="val 43750"/>
                  <a:gd name="f13" fmla="val 93387"/>
                  <a:gd name="f14" fmla="+- 0 0 -180"/>
                  <a:gd name="f15" fmla="+- 0 0 -90"/>
                  <a:gd name="f16" fmla="+- 0 0 -360"/>
                  <a:gd name="f17" fmla="abs f4"/>
                  <a:gd name="f18" fmla="abs f5"/>
                  <a:gd name="f19" fmla="abs f6"/>
                  <a:gd name="f20" fmla="*/ f14 f0 1"/>
                  <a:gd name="f21" fmla="*/ f15 f0 1"/>
                  <a:gd name="f22" fmla="*/ f16 f0 1"/>
                  <a:gd name="f23" fmla="?: f17 f4 1"/>
                  <a:gd name="f24" fmla="?: f18 f5 1"/>
                  <a:gd name="f25" fmla="?: f19 f6 1"/>
                  <a:gd name="f26" fmla="*/ f20 1 f3"/>
                  <a:gd name="f27" fmla="*/ f21 1 f3"/>
                  <a:gd name="f28" fmla="*/ f22 1 f3"/>
                  <a:gd name="f29" fmla="*/ f23 1 21600"/>
                  <a:gd name="f30" fmla="*/ f24 1 21600"/>
                  <a:gd name="f31" fmla="*/ 21600 f23 1"/>
                  <a:gd name="f32" fmla="*/ 21600 f24 1"/>
                  <a:gd name="f33" fmla="+- f26 0 f1"/>
                  <a:gd name="f34" fmla="+- f27 0 f1"/>
                  <a:gd name="f35" fmla="+- f28 0 f1"/>
                  <a:gd name="f36" fmla="min f30 f29"/>
                  <a:gd name="f37" fmla="*/ f31 1 f25"/>
                  <a:gd name="f38" fmla="*/ f32 1 f25"/>
                  <a:gd name="f39" fmla="val f37"/>
                  <a:gd name="f40" fmla="val f38"/>
                  <a:gd name="f41" fmla="*/ f7 f36 1"/>
                  <a:gd name="f42" fmla="+- f40 0 f7"/>
                  <a:gd name="f43" fmla="+- f39 0 f7"/>
                  <a:gd name="f44" fmla="*/ f39 f36 1"/>
                  <a:gd name="f45" fmla="*/ f40 f36 1"/>
                  <a:gd name="f46" fmla="min f43 f42"/>
                  <a:gd name="f47" fmla="*/ f42 f13 1"/>
                  <a:gd name="f48" fmla="*/ f46 f9 1"/>
                  <a:gd name="f49" fmla="*/ f46 f10 1"/>
                  <a:gd name="f50" fmla="*/ f47 1 100000"/>
                  <a:gd name="f51" fmla="*/ f46 f11 1"/>
                  <a:gd name="f52" fmla="*/ f46 f12 1"/>
                  <a:gd name="f53" fmla="*/ f48 1 100000"/>
                  <a:gd name="f54" fmla="*/ f49 1 100000"/>
                  <a:gd name="f55" fmla="*/ f51 1 100000"/>
                  <a:gd name="f56" fmla="*/ f52 1 100000"/>
                  <a:gd name="f57" fmla="*/ f50 f36 1"/>
                  <a:gd name="f58" fmla="*/ f53 1 2"/>
                  <a:gd name="f59" fmla="+- f50 0 f55"/>
                  <a:gd name="f60" fmla="+- f56 0 f53"/>
                  <a:gd name="f61" fmla="+- f39 0 f54"/>
                  <a:gd name="f62" fmla="*/ f56 f36 1"/>
                  <a:gd name="f63" fmla="*/ f53 f36 1"/>
                  <a:gd name="f64" fmla="+- f54 0 f58"/>
                  <a:gd name="f65" fmla="max f60 0"/>
                  <a:gd name="f66" fmla="+- f61 0 f54"/>
                  <a:gd name="f67" fmla="*/ f59 f36 1"/>
                  <a:gd name="f68" fmla="*/ f61 f36 1"/>
                  <a:gd name="f69" fmla="*/ f58 f36 1"/>
                  <a:gd name="f70" fmla="+- f39 0 f64"/>
                  <a:gd name="f71" fmla="+- f53 f65 0"/>
                  <a:gd name="f72" fmla="+- f66 f64 0"/>
                  <a:gd name="f73" fmla="*/ f66 f36 1"/>
                  <a:gd name="f74" fmla="*/ f65 f36 1"/>
                  <a:gd name="f75" fmla="+- f70 0 f56"/>
                  <a:gd name="f76" fmla="+- f53 f72 0"/>
                  <a:gd name="f77" fmla="*/ f70 f36 1"/>
                  <a:gd name="f78" fmla="*/ f72 f36 1"/>
                  <a:gd name="f79" fmla="*/ f71 f36 1"/>
                  <a:gd name="f80" fmla="*/ f76 1 2"/>
                  <a:gd name="f81" fmla="*/ f75 f36 1"/>
                  <a:gd name="f82" fmla="*/ f80 f36 1"/>
                </a:gdLst>
                <a:ahLst/>
                <a:cxnLst>
                  <a:cxn ang="3cd4">
                    <a:pos x="hc" y="t"/>
                  </a:cxn>
                  <a:cxn ang="0">
                    <a:pos x="r" y="vc"/>
                  </a:cxn>
                  <a:cxn ang="cd4">
                    <a:pos x="hc" y="b"/>
                  </a:cxn>
                  <a:cxn ang="cd2">
                    <a:pos x="l" y="vc"/>
                  </a:cxn>
                  <a:cxn ang="f33">
                    <a:pos x="f73" y="f67"/>
                  </a:cxn>
                  <a:cxn ang="f33">
                    <a:pos x="f68" y="f57"/>
                  </a:cxn>
                  <a:cxn ang="f34">
                    <a:pos x="f44" y="f67"/>
                  </a:cxn>
                  <a:cxn ang="f35">
                    <a:pos x="f82" y="f41"/>
                  </a:cxn>
                  <a:cxn ang="f33">
                    <a:pos x="f69" y="f45"/>
                  </a:cxn>
                </a:cxnLst>
                <a:rect l="f41" t="f41" r="f44" b="f45"/>
                <a:pathLst>
                  <a:path>
                    <a:moveTo>
                      <a:pt x="f41" y="f45"/>
                    </a:moveTo>
                    <a:lnTo>
                      <a:pt x="f41" y="f62"/>
                    </a:lnTo>
                    <a:arcTo wR="f62" hR="f62" stAng="f0" swAng="f1"/>
                    <a:lnTo>
                      <a:pt x="f81" y="f41"/>
                    </a:lnTo>
                    <a:arcTo wR="f62" hR="f62" stAng="f2" swAng="f1"/>
                    <a:lnTo>
                      <a:pt x="f77" y="f67"/>
                    </a:lnTo>
                    <a:lnTo>
                      <a:pt x="f44" y="f67"/>
                    </a:lnTo>
                    <a:lnTo>
                      <a:pt x="f68" y="f57"/>
                    </a:lnTo>
                    <a:lnTo>
                      <a:pt x="f73" y="f67"/>
                    </a:lnTo>
                    <a:lnTo>
                      <a:pt x="f78" y="f67"/>
                    </a:lnTo>
                    <a:lnTo>
                      <a:pt x="f78" y="f79"/>
                    </a:lnTo>
                    <a:arcTo wR="f74" hR="f74" stAng="f7" swAng="f8"/>
                    <a:lnTo>
                      <a:pt x="f79" y="f63"/>
                    </a:lnTo>
                    <a:arcTo wR="f74" hR="f74" stAng="f2" swAng="f8"/>
                    <a:lnTo>
                      <a:pt x="f63" y="f45"/>
                    </a:lnTo>
                    <a:close/>
                  </a:path>
                </a:pathLst>
              </a:custGeom>
              <a:solidFill>
                <a:srgbClr val="FFFFFF"/>
              </a:solidFill>
              <a:ln w="25402" cap="flat">
                <a:solidFill>
                  <a:srgbClr val="FFFFFF"/>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48" name="Arrow: Right 40">
                <a:extLst>
                  <a:ext uri="{FF2B5EF4-FFF2-40B4-BE49-F238E27FC236}">
                    <a16:creationId xmlns:a16="http://schemas.microsoft.com/office/drawing/2014/main" id="{01A6BABF-C770-2246-0E2D-595FF111537F}"/>
                  </a:ext>
                </a:extLst>
              </p:cNvPr>
              <p:cNvSpPr/>
              <p:nvPr/>
            </p:nvSpPr>
            <p:spPr>
              <a:xfrm>
                <a:off x="124651" y="6179871"/>
                <a:ext cx="1277992" cy="438637"/>
              </a:xfrm>
              <a:custGeom>
                <a:avLst>
                  <a:gd name="f0" fmla="val 1789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FCD5B5"/>
              </a:solidFill>
              <a:ln w="25402"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600" b="0" i="0" u="none" strike="noStrike" kern="1200" cap="none" spc="0" normalizeH="0" baseline="0" noProof="0" dirty="0">
                    <a:ln>
                      <a:noFill/>
                    </a:ln>
                    <a:solidFill>
                      <a:srgbClr val="1F497D"/>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Objectives</a:t>
                </a:r>
                <a:endParaRPr kumimoji="0" lang="en-US" sz="1800" b="0" i="0" u="none" strike="noStrike" kern="1200" cap="none" spc="0" normalizeH="0" baseline="0" noProof="0" dirty="0">
                  <a:ln>
                    <a:noFill/>
                  </a:ln>
                  <a:solidFill>
                    <a:srgbClr val="1F497D"/>
                  </a:solidFill>
                  <a:effectLst/>
                  <a:uLnTx/>
                  <a:uFillTx/>
                  <a:latin typeface="Calibri"/>
                  <a:ea typeface="+mn-ea"/>
                  <a:cs typeface="+mn-cs"/>
                </a:endParaRPr>
              </a:p>
            </p:txBody>
          </p:sp>
        </p:grpSp>
        <p:sp>
          <p:nvSpPr>
            <p:cNvPr id="49" name="Arrow: U-Turn 31">
              <a:extLst>
                <a:ext uri="{FF2B5EF4-FFF2-40B4-BE49-F238E27FC236}">
                  <a16:creationId xmlns:a16="http://schemas.microsoft.com/office/drawing/2014/main" id="{4B6BD2E0-FB6B-5FDE-E07F-B06A6654E9E0}"/>
                </a:ext>
              </a:extLst>
            </p:cNvPr>
            <p:cNvSpPr/>
            <p:nvPr/>
          </p:nvSpPr>
          <p:spPr>
            <a:xfrm rot="10799991">
              <a:off x="4974116" y="6495532"/>
              <a:ext cx="6407996" cy="201076"/>
            </a:xfrm>
            <a:custGeom>
              <a:avLst/>
              <a:gdLst>
                <a:gd name="f0" fmla="val 10800000"/>
                <a:gd name="f1" fmla="val 5400000"/>
                <a:gd name="f2" fmla="val 16200000"/>
                <a:gd name="f3" fmla="val 180"/>
                <a:gd name="f4" fmla="val w"/>
                <a:gd name="f5" fmla="val h"/>
                <a:gd name="f6" fmla="val ss"/>
                <a:gd name="f7" fmla="val 0"/>
                <a:gd name="f8" fmla="+- 0 0 5400000"/>
                <a:gd name="f9" fmla="val 12723"/>
                <a:gd name="f10" fmla="val 22699"/>
                <a:gd name="f11" fmla="val 47480"/>
                <a:gd name="f12" fmla="val 43750"/>
                <a:gd name="f13" fmla="val 88555"/>
                <a:gd name="f14" fmla="+- 0 0 -180"/>
                <a:gd name="f15" fmla="+- 0 0 -90"/>
                <a:gd name="f16" fmla="+- 0 0 -360"/>
                <a:gd name="f17" fmla="abs f4"/>
                <a:gd name="f18" fmla="abs f5"/>
                <a:gd name="f19" fmla="abs f6"/>
                <a:gd name="f20" fmla="*/ f14 f0 1"/>
                <a:gd name="f21" fmla="*/ f15 f0 1"/>
                <a:gd name="f22" fmla="*/ f16 f0 1"/>
                <a:gd name="f23" fmla="?: f17 f4 1"/>
                <a:gd name="f24" fmla="?: f18 f5 1"/>
                <a:gd name="f25" fmla="?: f19 f6 1"/>
                <a:gd name="f26" fmla="*/ f20 1 f3"/>
                <a:gd name="f27" fmla="*/ f21 1 f3"/>
                <a:gd name="f28" fmla="*/ f22 1 f3"/>
                <a:gd name="f29" fmla="*/ f23 1 21600"/>
                <a:gd name="f30" fmla="*/ f24 1 21600"/>
                <a:gd name="f31" fmla="*/ 21600 f23 1"/>
                <a:gd name="f32" fmla="*/ 21600 f24 1"/>
                <a:gd name="f33" fmla="+- f26 0 f1"/>
                <a:gd name="f34" fmla="+- f27 0 f1"/>
                <a:gd name="f35" fmla="+- f28 0 f1"/>
                <a:gd name="f36" fmla="min f30 f29"/>
                <a:gd name="f37" fmla="*/ f31 1 f25"/>
                <a:gd name="f38" fmla="*/ f32 1 f25"/>
                <a:gd name="f39" fmla="val f37"/>
                <a:gd name="f40" fmla="val f38"/>
                <a:gd name="f41" fmla="*/ f7 f36 1"/>
                <a:gd name="f42" fmla="+- f40 0 f7"/>
                <a:gd name="f43" fmla="+- f39 0 f7"/>
                <a:gd name="f44" fmla="*/ f39 f36 1"/>
                <a:gd name="f45" fmla="*/ f40 f36 1"/>
                <a:gd name="f46" fmla="min f43 f42"/>
                <a:gd name="f47" fmla="*/ f42 f13 1"/>
                <a:gd name="f48" fmla="*/ f46 f9 1"/>
                <a:gd name="f49" fmla="*/ f46 f10 1"/>
                <a:gd name="f50" fmla="*/ f47 1 100000"/>
                <a:gd name="f51" fmla="*/ f46 f11 1"/>
                <a:gd name="f52" fmla="*/ f46 f12 1"/>
                <a:gd name="f53" fmla="*/ f48 1 100000"/>
                <a:gd name="f54" fmla="*/ f49 1 100000"/>
                <a:gd name="f55" fmla="*/ f51 1 100000"/>
                <a:gd name="f56" fmla="*/ f52 1 100000"/>
                <a:gd name="f57" fmla="*/ f50 f36 1"/>
                <a:gd name="f58" fmla="*/ f53 1 2"/>
                <a:gd name="f59" fmla="+- f50 0 f55"/>
                <a:gd name="f60" fmla="+- f56 0 f53"/>
                <a:gd name="f61" fmla="+- f39 0 f54"/>
                <a:gd name="f62" fmla="*/ f56 f36 1"/>
                <a:gd name="f63" fmla="*/ f53 f36 1"/>
                <a:gd name="f64" fmla="+- f54 0 f58"/>
                <a:gd name="f65" fmla="max f60 0"/>
                <a:gd name="f66" fmla="+- f61 0 f54"/>
                <a:gd name="f67" fmla="*/ f59 f36 1"/>
                <a:gd name="f68" fmla="*/ f61 f36 1"/>
                <a:gd name="f69" fmla="*/ f58 f36 1"/>
                <a:gd name="f70" fmla="+- f39 0 f64"/>
                <a:gd name="f71" fmla="+- f53 f65 0"/>
                <a:gd name="f72" fmla="+- f66 f64 0"/>
                <a:gd name="f73" fmla="*/ f66 f36 1"/>
                <a:gd name="f74" fmla="*/ f65 f36 1"/>
                <a:gd name="f75" fmla="+- f70 0 f56"/>
                <a:gd name="f76" fmla="+- f53 f72 0"/>
                <a:gd name="f77" fmla="*/ f70 f36 1"/>
                <a:gd name="f78" fmla="*/ f72 f36 1"/>
                <a:gd name="f79" fmla="*/ f71 f36 1"/>
                <a:gd name="f80" fmla="*/ f76 1 2"/>
                <a:gd name="f81" fmla="*/ f75 f36 1"/>
                <a:gd name="f82" fmla="*/ f80 f36 1"/>
              </a:gdLst>
              <a:ahLst/>
              <a:cxnLst>
                <a:cxn ang="3cd4">
                  <a:pos x="hc" y="t"/>
                </a:cxn>
                <a:cxn ang="0">
                  <a:pos x="r" y="vc"/>
                </a:cxn>
                <a:cxn ang="cd4">
                  <a:pos x="hc" y="b"/>
                </a:cxn>
                <a:cxn ang="cd2">
                  <a:pos x="l" y="vc"/>
                </a:cxn>
                <a:cxn ang="f33">
                  <a:pos x="f73" y="f67"/>
                </a:cxn>
                <a:cxn ang="f33">
                  <a:pos x="f68" y="f57"/>
                </a:cxn>
                <a:cxn ang="f34">
                  <a:pos x="f44" y="f67"/>
                </a:cxn>
                <a:cxn ang="f35">
                  <a:pos x="f82" y="f41"/>
                </a:cxn>
                <a:cxn ang="f33">
                  <a:pos x="f69" y="f45"/>
                </a:cxn>
              </a:cxnLst>
              <a:rect l="f41" t="f41" r="f44" b="f45"/>
              <a:pathLst>
                <a:path>
                  <a:moveTo>
                    <a:pt x="f41" y="f45"/>
                  </a:moveTo>
                  <a:lnTo>
                    <a:pt x="f41" y="f62"/>
                  </a:lnTo>
                  <a:arcTo wR="f62" hR="f62" stAng="f0" swAng="f1"/>
                  <a:lnTo>
                    <a:pt x="f81" y="f41"/>
                  </a:lnTo>
                  <a:arcTo wR="f62" hR="f62" stAng="f2" swAng="f1"/>
                  <a:lnTo>
                    <a:pt x="f77" y="f67"/>
                  </a:lnTo>
                  <a:lnTo>
                    <a:pt x="f44" y="f67"/>
                  </a:lnTo>
                  <a:lnTo>
                    <a:pt x="f68" y="f57"/>
                  </a:lnTo>
                  <a:lnTo>
                    <a:pt x="f73" y="f67"/>
                  </a:lnTo>
                  <a:lnTo>
                    <a:pt x="f78" y="f67"/>
                  </a:lnTo>
                  <a:lnTo>
                    <a:pt x="f78" y="f79"/>
                  </a:lnTo>
                  <a:arcTo wR="f74" hR="f74" stAng="f7" swAng="f8"/>
                  <a:lnTo>
                    <a:pt x="f79" y="f63"/>
                  </a:lnTo>
                  <a:arcTo wR="f74" hR="f74" stAng="f2" swAng="f8"/>
                  <a:lnTo>
                    <a:pt x="f63" y="f45"/>
                  </a:lnTo>
                  <a:close/>
                </a:path>
              </a:pathLst>
            </a:custGeom>
            <a:solidFill>
              <a:srgbClr val="FFFFFF"/>
            </a:solidFill>
            <a:ln w="25402" cap="flat">
              <a:solidFill>
                <a:srgbClr val="FFFFFF"/>
              </a:solidFill>
              <a:prstDash val="solid"/>
              <a:miter/>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221FA04-7C35-4B4B-B891-3E1C4F3ADF88}"/>
              </a:ext>
            </a:extLst>
          </p:cNvPr>
          <p:cNvSpPr>
            <a:spLocks noGrp="1"/>
          </p:cNvSpPr>
          <p:nvPr>
            <p:ph type="title"/>
          </p:nvPr>
        </p:nvSpPr>
        <p:spPr>
          <a:xfrm>
            <a:off x="871510" y="50045"/>
            <a:ext cx="9601387" cy="742950"/>
          </a:xfrm>
        </p:spPr>
        <p:txBody>
          <a:bodyPr/>
          <a:lstStyle/>
          <a:p>
            <a:r>
              <a:rPr lang="en-US" dirty="0"/>
              <a:t>Definitions &amp; Acronyms</a:t>
            </a:r>
            <a:endParaRPr lang="en-US" dirty="0">
              <a:solidFill>
                <a:srgbClr val="FF0000"/>
              </a:solidFill>
            </a:endParaRPr>
          </a:p>
        </p:txBody>
      </p:sp>
      <p:graphicFrame>
        <p:nvGraphicFramePr>
          <p:cNvPr id="7" name="Table 7">
            <a:extLst>
              <a:ext uri="{FF2B5EF4-FFF2-40B4-BE49-F238E27FC236}">
                <a16:creationId xmlns:a16="http://schemas.microsoft.com/office/drawing/2014/main" id="{B9D90E21-413D-4BCE-B658-0DE1BC407DAD}"/>
              </a:ext>
            </a:extLst>
          </p:cNvPr>
          <p:cNvGraphicFramePr>
            <a:graphicFrameLocks noGrp="1"/>
          </p:cNvGraphicFramePr>
          <p:nvPr>
            <p:ph idx="1"/>
            <p:extLst>
              <p:ext uri="{D42A27DB-BD31-4B8C-83A1-F6EECF244321}">
                <p14:modId xmlns:p14="http://schemas.microsoft.com/office/powerpoint/2010/main" val="3885859436"/>
              </p:ext>
            </p:extLst>
          </p:nvPr>
        </p:nvGraphicFramePr>
        <p:xfrm>
          <a:off x="648586" y="688533"/>
          <a:ext cx="10978839" cy="6190058"/>
        </p:xfrm>
        <a:graphic>
          <a:graphicData uri="http://schemas.openxmlformats.org/drawingml/2006/table">
            <a:tbl>
              <a:tblPr bandRow="1">
                <a:tableStyleId>{3C2FFA5D-87B4-456A-9821-1D502468CF0F}</a:tableStyleId>
              </a:tblPr>
              <a:tblGrid>
                <a:gridCol w="850605">
                  <a:extLst>
                    <a:ext uri="{9D8B030D-6E8A-4147-A177-3AD203B41FA5}">
                      <a16:colId xmlns:a16="http://schemas.microsoft.com/office/drawing/2014/main" val="1898726516"/>
                    </a:ext>
                  </a:extLst>
                </a:gridCol>
                <a:gridCol w="6007395">
                  <a:extLst>
                    <a:ext uri="{9D8B030D-6E8A-4147-A177-3AD203B41FA5}">
                      <a16:colId xmlns:a16="http://schemas.microsoft.com/office/drawing/2014/main" val="61652259"/>
                    </a:ext>
                  </a:extLst>
                </a:gridCol>
                <a:gridCol w="797442">
                  <a:extLst>
                    <a:ext uri="{9D8B030D-6E8A-4147-A177-3AD203B41FA5}">
                      <a16:colId xmlns:a16="http://schemas.microsoft.com/office/drawing/2014/main" val="3180553538"/>
                    </a:ext>
                  </a:extLst>
                </a:gridCol>
                <a:gridCol w="3323397">
                  <a:extLst>
                    <a:ext uri="{9D8B030D-6E8A-4147-A177-3AD203B41FA5}">
                      <a16:colId xmlns:a16="http://schemas.microsoft.com/office/drawing/2014/main" val="1155554092"/>
                    </a:ext>
                  </a:extLst>
                </a:gridCol>
              </a:tblGrid>
              <a:tr h="219775">
                <a:tc>
                  <a:txBody>
                    <a:bodyPr/>
                    <a:lstStyle/>
                    <a:p>
                      <a:pPr algn="r" fontAlgn="b"/>
                      <a:r>
                        <a:rPr lang="en-US" sz="900" b="0" i="0" u="none" strike="noStrike" dirty="0">
                          <a:solidFill>
                            <a:srgbClr val="000000"/>
                          </a:solidFill>
                          <a:effectLst/>
                          <a:latin typeface="Calibri" panose="020F0502020204030204" pitchFamily="34" charset="0"/>
                        </a:rPr>
                        <a:t>2D</a:t>
                      </a:r>
                    </a:p>
                  </a:txBody>
                  <a:tcPr/>
                </a:tc>
                <a:tc>
                  <a:txBody>
                    <a:bodyPr/>
                    <a:lstStyle/>
                    <a:p>
                      <a:pPr algn="l" fontAlgn="b"/>
                      <a:r>
                        <a:rPr lang="en-US" sz="900" b="0" i="0" u="none" strike="noStrike" dirty="0">
                          <a:solidFill>
                            <a:srgbClr val="000000"/>
                          </a:solidFill>
                          <a:effectLst/>
                          <a:latin typeface="Calibri" panose="020F0502020204030204" pitchFamily="34" charset="0"/>
                        </a:rPr>
                        <a:t>2-dimensional</a:t>
                      </a:r>
                    </a:p>
                  </a:txBody>
                  <a:tcPr/>
                </a:tc>
                <a:tc>
                  <a:txBody>
                    <a:bodyPr/>
                    <a:lstStyle/>
                    <a:p>
                      <a:pPr algn="r" fontAlgn="b"/>
                      <a:r>
                        <a:rPr lang="en-US" sz="900" b="0" i="0" u="none" strike="noStrike" dirty="0">
                          <a:solidFill>
                            <a:srgbClr val="000000"/>
                          </a:solidFill>
                          <a:effectLst/>
                          <a:latin typeface="Calibri" panose="020F0502020204030204" pitchFamily="34" charset="0"/>
                        </a:rPr>
                        <a:t>HSM</a:t>
                      </a:r>
                    </a:p>
                  </a:txBody>
                  <a:tcPr/>
                </a:tc>
                <a:tc>
                  <a:txBody>
                    <a:bodyPr/>
                    <a:lstStyle/>
                    <a:p>
                      <a:pPr algn="l" fontAlgn="b"/>
                      <a:r>
                        <a:rPr lang="en-US" sz="900" b="0" i="0" u="none" strike="noStrike" dirty="0">
                          <a:solidFill>
                            <a:srgbClr val="000000"/>
                          </a:solidFill>
                          <a:effectLst/>
                          <a:latin typeface="Calibri" panose="020F0502020204030204" pitchFamily="34" charset="0"/>
                        </a:rPr>
                        <a:t>Human Surface Mobility</a:t>
                      </a:r>
                    </a:p>
                  </a:txBody>
                  <a:tcPr/>
                </a:tc>
                <a:extLst>
                  <a:ext uri="{0D108BD9-81ED-4DB2-BD59-A6C34878D82A}">
                    <a16:rowId xmlns:a16="http://schemas.microsoft.com/office/drawing/2014/main" val="1334173779"/>
                  </a:ext>
                </a:extLst>
              </a:tr>
              <a:tr h="246458">
                <a:tc>
                  <a:txBody>
                    <a:bodyPr/>
                    <a:lstStyle/>
                    <a:p>
                      <a:pPr algn="r" fontAlgn="b"/>
                      <a:r>
                        <a:rPr lang="en-US" sz="900" b="0" i="0" u="none" strike="noStrike" dirty="0">
                          <a:solidFill>
                            <a:srgbClr val="000000"/>
                          </a:solidFill>
                          <a:effectLst/>
                          <a:latin typeface="Calibri" panose="020F0502020204030204" pitchFamily="34" charset="0"/>
                        </a:rPr>
                        <a:t>2REDPANDAS</a:t>
                      </a:r>
                    </a:p>
                  </a:txBody>
                  <a:tcPr/>
                </a:tc>
                <a:tc>
                  <a:txBody>
                    <a:bodyPr/>
                    <a:lstStyle/>
                    <a:p>
                      <a:pPr algn="l" fontAlgn="b"/>
                      <a:r>
                        <a:rPr lang="en-US" sz="900" b="0" i="0" u="none" strike="noStrike">
                          <a:solidFill>
                            <a:srgbClr val="000000"/>
                          </a:solidFill>
                          <a:effectLst/>
                          <a:latin typeface="Calibri" panose="020F0502020204030204" pitchFamily="34" charset="0"/>
                        </a:rPr>
                        <a:t>Radiation tolerant and Reliable Electronic Displays: a Preliminary Assessment Necessary for Deep-spaceflight Applications</a:t>
                      </a:r>
                      <a:endParaRPr lang="en-US" sz="900" b="0" i="0" u="none" strike="noStrike" dirty="0">
                        <a:solidFill>
                          <a:srgbClr val="000000"/>
                        </a:solidFill>
                        <a:effectLst/>
                        <a:latin typeface="Calibri" panose="020F0502020204030204" pitchFamily="34" charset="0"/>
                      </a:endParaRPr>
                    </a:p>
                  </a:txBody>
                  <a:tcPr/>
                </a:tc>
                <a:tc>
                  <a:txBody>
                    <a:bodyPr/>
                    <a:lstStyle/>
                    <a:p>
                      <a:pPr algn="r" fontAlgn="b"/>
                      <a:r>
                        <a:rPr lang="en-US" sz="900" b="0" i="0" u="none" strike="noStrike" dirty="0">
                          <a:solidFill>
                            <a:srgbClr val="000000"/>
                          </a:solidFill>
                          <a:effectLst/>
                          <a:latin typeface="Calibri" panose="020F0502020204030204" pitchFamily="34" charset="0"/>
                        </a:rPr>
                        <a:t>HUD</a:t>
                      </a:r>
                    </a:p>
                  </a:txBody>
                  <a:tcPr/>
                </a:tc>
                <a:tc>
                  <a:txBody>
                    <a:bodyPr/>
                    <a:lstStyle/>
                    <a:p>
                      <a:pPr algn="l" fontAlgn="b"/>
                      <a:r>
                        <a:rPr lang="en-US" sz="900" b="0" i="0" u="none" strike="noStrike">
                          <a:solidFill>
                            <a:srgbClr val="000000"/>
                          </a:solidFill>
                          <a:effectLst/>
                          <a:latin typeface="Calibri" panose="020F0502020204030204" pitchFamily="34" charset="0"/>
                        </a:rPr>
                        <a:t>Heads Up Display</a:t>
                      </a:r>
                    </a:p>
                  </a:txBody>
                  <a:tcPr/>
                </a:tc>
                <a:extLst>
                  <a:ext uri="{0D108BD9-81ED-4DB2-BD59-A6C34878D82A}">
                    <a16:rowId xmlns:a16="http://schemas.microsoft.com/office/drawing/2014/main" val="1391817475"/>
                  </a:ext>
                </a:extLst>
              </a:tr>
              <a:tr h="219775">
                <a:tc>
                  <a:txBody>
                    <a:bodyPr/>
                    <a:lstStyle/>
                    <a:p>
                      <a:pPr algn="r" fontAlgn="b"/>
                      <a:r>
                        <a:rPr lang="en-US" sz="900" b="0" i="0" u="none" strike="noStrike" dirty="0">
                          <a:solidFill>
                            <a:srgbClr val="000000"/>
                          </a:solidFill>
                          <a:effectLst/>
                          <a:latin typeface="Calibri" panose="020F0502020204030204" pitchFamily="34" charset="0"/>
                        </a:rPr>
                        <a:t>AR</a:t>
                      </a:r>
                    </a:p>
                  </a:txBody>
                  <a:tcPr/>
                </a:tc>
                <a:tc>
                  <a:txBody>
                    <a:bodyPr/>
                    <a:lstStyle/>
                    <a:p>
                      <a:pPr algn="l" fontAlgn="b"/>
                      <a:r>
                        <a:rPr lang="en-US" sz="900" b="0" i="0" u="none" strike="noStrike" dirty="0">
                          <a:solidFill>
                            <a:srgbClr val="000000"/>
                          </a:solidFill>
                          <a:effectLst/>
                          <a:latin typeface="Calibri" panose="020F0502020204030204" pitchFamily="34" charset="0"/>
                        </a:rPr>
                        <a:t>Augmented Reality</a:t>
                      </a:r>
                    </a:p>
                  </a:txBody>
                  <a:tcPr/>
                </a:tc>
                <a:tc>
                  <a:txBody>
                    <a:bodyPr/>
                    <a:lstStyle/>
                    <a:p>
                      <a:pPr algn="r" fontAlgn="b"/>
                      <a:r>
                        <a:rPr lang="en-US" sz="900" b="0" i="0" u="none" strike="noStrike">
                          <a:solidFill>
                            <a:srgbClr val="000000"/>
                          </a:solidFill>
                          <a:effectLst/>
                          <a:latin typeface="Calibri" panose="020F0502020204030204" pitchFamily="34" charset="0"/>
                        </a:rPr>
                        <a:t>Hz</a:t>
                      </a:r>
                    </a:p>
                  </a:txBody>
                  <a:tcPr/>
                </a:tc>
                <a:tc>
                  <a:txBody>
                    <a:bodyPr/>
                    <a:lstStyle/>
                    <a:p>
                      <a:pPr algn="l" fontAlgn="b"/>
                      <a:r>
                        <a:rPr lang="en-US" sz="900" b="0" i="0" u="none" strike="noStrike">
                          <a:solidFill>
                            <a:srgbClr val="000000"/>
                          </a:solidFill>
                          <a:effectLst/>
                          <a:latin typeface="Calibri" panose="020F0502020204030204" pitchFamily="34" charset="0"/>
                        </a:rPr>
                        <a:t>Hertz</a:t>
                      </a:r>
                    </a:p>
                  </a:txBody>
                  <a:tcPr/>
                </a:tc>
                <a:extLst>
                  <a:ext uri="{0D108BD9-81ED-4DB2-BD59-A6C34878D82A}">
                    <a16:rowId xmlns:a16="http://schemas.microsoft.com/office/drawing/2014/main" val="2535623994"/>
                  </a:ext>
                </a:extLst>
              </a:tr>
              <a:tr h="219775">
                <a:tc>
                  <a:txBody>
                    <a:bodyPr/>
                    <a:lstStyle/>
                    <a:p>
                      <a:pPr algn="r" fontAlgn="b"/>
                      <a:r>
                        <a:rPr lang="en-US" sz="900" b="0" i="0" u="none" strike="noStrike">
                          <a:solidFill>
                            <a:srgbClr val="000000"/>
                          </a:solidFill>
                          <a:effectLst/>
                          <a:latin typeface="Calibri" panose="020F0502020204030204" pitchFamily="34" charset="0"/>
                        </a:rPr>
                        <a:t>ASO</a:t>
                      </a:r>
                    </a:p>
                  </a:txBody>
                  <a:tcPr/>
                </a:tc>
                <a:tc>
                  <a:txBody>
                    <a:bodyPr/>
                    <a:lstStyle/>
                    <a:p>
                      <a:pPr algn="l" fontAlgn="b"/>
                      <a:r>
                        <a:rPr lang="en-US" sz="900" b="0" i="0" u="none" strike="noStrike" dirty="0">
                          <a:solidFill>
                            <a:srgbClr val="000000"/>
                          </a:solidFill>
                          <a:effectLst/>
                          <a:latin typeface="Calibri" panose="020F0502020204030204" pitchFamily="34" charset="0"/>
                        </a:rPr>
                        <a:t>Autonomous Systems and Operations</a:t>
                      </a:r>
                    </a:p>
                  </a:txBody>
                  <a:tcPr/>
                </a:tc>
                <a:tc>
                  <a:txBody>
                    <a:bodyPr/>
                    <a:lstStyle/>
                    <a:p>
                      <a:pPr algn="r" fontAlgn="b"/>
                      <a:r>
                        <a:rPr lang="en-US" sz="900" b="0" i="0" u="none" strike="noStrike">
                          <a:solidFill>
                            <a:srgbClr val="000000"/>
                          </a:solidFill>
                          <a:effectLst/>
                          <a:latin typeface="Calibri" panose="020F0502020204030204" pitchFamily="34" charset="0"/>
                        </a:rPr>
                        <a:t>ICDM</a:t>
                      </a:r>
                    </a:p>
                  </a:txBody>
                  <a:tcPr/>
                </a:tc>
                <a:tc>
                  <a:txBody>
                    <a:bodyPr/>
                    <a:lstStyle/>
                    <a:p>
                      <a:pPr algn="l" fontAlgn="b"/>
                      <a:r>
                        <a:rPr lang="en-US" sz="900" b="0" i="0" u="none" strike="noStrike">
                          <a:solidFill>
                            <a:srgbClr val="000000"/>
                          </a:solidFill>
                          <a:effectLst/>
                          <a:latin typeface="Calibri" panose="020F0502020204030204" pitchFamily="34" charset="0"/>
                        </a:rPr>
                        <a:t>International Committee on Display Metrology</a:t>
                      </a:r>
                    </a:p>
                  </a:txBody>
                  <a:tcPr/>
                </a:tc>
                <a:extLst>
                  <a:ext uri="{0D108BD9-81ED-4DB2-BD59-A6C34878D82A}">
                    <a16:rowId xmlns:a16="http://schemas.microsoft.com/office/drawing/2014/main" val="1952071266"/>
                  </a:ext>
                </a:extLst>
              </a:tr>
              <a:tr h="219775">
                <a:tc>
                  <a:txBody>
                    <a:bodyPr/>
                    <a:lstStyle/>
                    <a:p>
                      <a:pPr algn="r" fontAlgn="b"/>
                      <a:r>
                        <a:rPr lang="en-US" sz="900" b="0" i="0" u="none" strike="noStrike">
                          <a:solidFill>
                            <a:srgbClr val="000000"/>
                          </a:solidFill>
                          <a:effectLst/>
                          <a:latin typeface="Calibri" panose="020F0502020204030204" pitchFamily="34" charset="0"/>
                        </a:rPr>
                        <a:t>AV</a:t>
                      </a:r>
                    </a:p>
                  </a:txBody>
                  <a:tcPr/>
                </a:tc>
                <a:tc>
                  <a:txBody>
                    <a:bodyPr/>
                    <a:lstStyle/>
                    <a:p>
                      <a:pPr algn="l" fontAlgn="b"/>
                      <a:r>
                        <a:rPr lang="en-US" sz="900" b="0" i="0" u="none" strike="noStrike">
                          <a:solidFill>
                            <a:srgbClr val="000000"/>
                          </a:solidFill>
                          <a:effectLst/>
                          <a:latin typeface="Calibri" panose="020F0502020204030204" pitchFamily="34" charset="0"/>
                        </a:rPr>
                        <a:t>Audio Visual</a:t>
                      </a:r>
                    </a:p>
                  </a:txBody>
                  <a:tcPr/>
                </a:tc>
                <a:tc>
                  <a:txBody>
                    <a:bodyPr/>
                    <a:lstStyle/>
                    <a:p>
                      <a:pPr algn="r" fontAlgn="b"/>
                      <a:r>
                        <a:rPr lang="en-US" sz="900" b="0" i="0" u="none" strike="noStrike">
                          <a:solidFill>
                            <a:srgbClr val="000000"/>
                          </a:solidFill>
                          <a:effectLst/>
                          <a:latin typeface="Calibri" panose="020F0502020204030204" pitchFamily="34" charset="0"/>
                        </a:rPr>
                        <a:t>IRIS</a:t>
                      </a:r>
                    </a:p>
                  </a:txBody>
                  <a:tcPr/>
                </a:tc>
                <a:tc>
                  <a:txBody>
                    <a:bodyPr/>
                    <a:lstStyle/>
                    <a:p>
                      <a:pPr algn="l" fontAlgn="b"/>
                      <a:r>
                        <a:rPr lang="en-US" sz="900" b="0" i="0" u="none" strike="noStrike">
                          <a:solidFill>
                            <a:srgbClr val="000000"/>
                          </a:solidFill>
                          <a:effectLst/>
                          <a:latin typeface="Calibri" panose="020F0502020204030204" pitchFamily="34" charset="0"/>
                        </a:rPr>
                        <a:t>Intelligent Response and Interaction System</a:t>
                      </a:r>
                    </a:p>
                  </a:txBody>
                  <a:tcPr/>
                </a:tc>
                <a:extLst>
                  <a:ext uri="{0D108BD9-81ED-4DB2-BD59-A6C34878D82A}">
                    <a16:rowId xmlns:a16="http://schemas.microsoft.com/office/drawing/2014/main" val="859366370"/>
                  </a:ext>
                </a:extLst>
              </a:tr>
              <a:tr h="219775">
                <a:tc>
                  <a:txBody>
                    <a:bodyPr/>
                    <a:lstStyle/>
                    <a:p>
                      <a:pPr algn="r" fontAlgn="b"/>
                      <a:r>
                        <a:rPr lang="en-US" sz="900" b="0" i="0" u="none" strike="noStrike">
                          <a:solidFill>
                            <a:srgbClr val="000000"/>
                          </a:solidFill>
                          <a:effectLst/>
                          <a:latin typeface="Calibri" panose="020F0502020204030204" pitchFamily="34" charset="0"/>
                        </a:rPr>
                        <a:t>BET</a:t>
                      </a:r>
                    </a:p>
                  </a:txBody>
                  <a:tcPr/>
                </a:tc>
                <a:tc>
                  <a:txBody>
                    <a:bodyPr/>
                    <a:lstStyle/>
                    <a:p>
                      <a:pPr algn="l" fontAlgn="b"/>
                      <a:r>
                        <a:rPr lang="en-US" sz="900" b="0" i="0" u="none" strike="noStrike" dirty="0">
                          <a:solidFill>
                            <a:srgbClr val="000000"/>
                          </a:solidFill>
                          <a:effectLst/>
                          <a:latin typeface="Calibri" panose="020F0502020204030204" pitchFamily="34" charset="0"/>
                        </a:rPr>
                        <a:t>Blur Edge Time</a:t>
                      </a:r>
                    </a:p>
                  </a:txBody>
                  <a:tcPr/>
                </a:tc>
                <a:tc>
                  <a:txBody>
                    <a:bodyPr/>
                    <a:lstStyle/>
                    <a:p>
                      <a:pPr algn="r" fontAlgn="b"/>
                      <a:r>
                        <a:rPr lang="en-US" sz="900" b="0" i="0" u="none" strike="noStrike">
                          <a:solidFill>
                            <a:srgbClr val="000000"/>
                          </a:solidFill>
                          <a:effectLst/>
                          <a:latin typeface="Calibri" panose="020F0502020204030204" pitchFamily="34" charset="0"/>
                        </a:rPr>
                        <a:t>IT</a:t>
                      </a:r>
                    </a:p>
                  </a:txBody>
                  <a:tcPr/>
                </a:tc>
                <a:tc>
                  <a:txBody>
                    <a:bodyPr/>
                    <a:lstStyle/>
                    <a:p>
                      <a:pPr algn="l" fontAlgn="b"/>
                      <a:r>
                        <a:rPr lang="en-US" sz="900" b="0" i="0" u="none" strike="noStrike">
                          <a:solidFill>
                            <a:srgbClr val="000000"/>
                          </a:solidFill>
                          <a:effectLst/>
                          <a:latin typeface="Calibri" panose="020F0502020204030204" pitchFamily="34" charset="0"/>
                        </a:rPr>
                        <a:t>Information Technology</a:t>
                      </a:r>
                    </a:p>
                  </a:txBody>
                  <a:tcPr/>
                </a:tc>
                <a:extLst>
                  <a:ext uri="{0D108BD9-81ED-4DB2-BD59-A6C34878D82A}">
                    <a16:rowId xmlns:a16="http://schemas.microsoft.com/office/drawing/2014/main" val="2630015730"/>
                  </a:ext>
                </a:extLst>
              </a:tr>
              <a:tr h="219775">
                <a:tc>
                  <a:txBody>
                    <a:bodyPr/>
                    <a:lstStyle/>
                    <a:p>
                      <a:pPr algn="r" fontAlgn="b"/>
                      <a:r>
                        <a:rPr lang="en-US" sz="900" b="0" i="0" u="none" strike="noStrike">
                          <a:solidFill>
                            <a:srgbClr val="000000"/>
                          </a:solidFill>
                          <a:effectLst/>
                          <a:latin typeface="Calibri" panose="020F0502020204030204" pitchFamily="34" charset="0"/>
                        </a:rPr>
                        <a:t>C&amp;DH</a:t>
                      </a:r>
                    </a:p>
                  </a:txBody>
                  <a:tcPr/>
                </a:tc>
                <a:tc>
                  <a:txBody>
                    <a:bodyPr/>
                    <a:lstStyle/>
                    <a:p>
                      <a:pPr algn="l" fontAlgn="b"/>
                      <a:r>
                        <a:rPr lang="en-US" sz="900" b="0" i="0" u="none" strike="noStrike">
                          <a:solidFill>
                            <a:srgbClr val="000000"/>
                          </a:solidFill>
                          <a:effectLst/>
                          <a:latin typeface="Calibri" panose="020F0502020204030204" pitchFamily="34" charset="0"/>
                        </a:rPr>
                        <a:t>Command &amp; Data Handling </a:t>
                      </a:r>
                    </a:p>
                  </a:txBody>
                  <a:tcPr/>
                </a:tc>
                <a:tc>
                  <a:txBody>
                    <a:bodyPr/>
                    <a:lstStyle/>
                    <a:p>
                      <a:pPr algn="r" fontAlgn="b"/>
                      <a:r>
                        <a:rPr lang="en-US" sz="900" b="0" i="0" u="none" strike="noStrike" dirty="0">
                          <a:solidFill>
                            <a:srgbClr val="000000"/>
                          </a:solidFill>
                          <a:effectLst/>
                          <a:latin typeface="Calibri" panose="020F0502020204030204" pitchFamily="34" charset="0"/>
                        </a:rPr>
                        <a:t>Joint AR</a:t>
                      </a:r>
                    </a:p>
                  </a:txBody>
                  <a:tcPr/>
                </a:tc>
                <a:tc>
                  <a:txBody>
                    <a:bodyPr/>
                    <a:lstStyle/>
                    <a:p>
                      <a:pPr algn="l" fontAlgn="b"/>
                      <a:r>
                        <a:rPr lang="en-US" sz="900" b="0" i="0" u="none" strike="noStrike" dirty="0">
                          <a:solidFill>
                            <a:srgbClr val="000000"/>
                          </a:solidFill>
                          <a:effectLst/>
                          <a:latin typeface="Calibri" panose="020F0502020204030204" pitchFamily="34" charset="0"/>
                        </a:rPr>
                        <a:t>Joint Augmented Reality</a:t>
                      </a:r>
                    </a:p>
                  </a:txBody>
                  <a:tcPr/>
                </a:tc>
                <a:extLst>
                  <a:ext uri="{0D108BD9-81ED-4DB2-BD59-A6C34878D82A}">
                    <a16:rowId xmlns:a16="http://schemas.microsoft.com/office/drawing/2014/main" val="2280512130"/>
                  </a:ext>
                </a:extLst>
              </a:tr>
              <a:tr h="219775">
                <a:tc>
                  <a:txBody>
                    <a:bodyPr/>
                    <a:lstStyle/>
                    <a:p>
                      <a:pPr algn="r" fontAlgn="b"/>
                      <a:r>
                        <a:rPr lang="en-US" sz="900" b="0" i="0" u="none" strike="noStrike">
                          <a:solidFill>
                            <a:srgbClr val="000000"/>
                          </a:solidFill>
                          <a:effectLst/>
                          <a:latin typeface="Calibri" panose="020F0502020204030204" pitchFamily="34" charset="0"/>
                        </a:rPr>
                        <a:t>CHP</a:t>
                      </a:r>
                    </a:p>
                  </a:txBody>
                  <a:tcPr/>
                </a:tc>
                <a:tc>
                  <a:txBody>
                    <a:bodyPr/>
                    <a:lstStyle/>
                    <a:p>
                      <a:pPr algn="l" fontAlgn="b"/>
                      <a:r>
                        <a:rPr lang="en-US" sz="900" b="0" i="0" u="none" strike="noStrike" dirty="0">
                          <a:solidFill>
                            <a:srgbClr val="000000"/>
                          </a:solidFill>
                          <a:effectLst/>
                          <a:latin typeface="Calibri" panose="020F0502020204030204" pitchFamily="34" charset="0"/>
                        </a:rPr>
                        <a:t>Crew Health &amp; Performance</a:t>
                      </a:r>
                    </a:p>
                  </a:txBody>
                  <a:tcPr/>
                </a:tc>
                <a:tc>
                  <a:txBody>
                    <a:bodyPr/>
                    <a:lstStyle/>
                    <a:p>
                      <a:pPr algn="r" fontAlgn="b"/>
                      <a:r>
                        <a:rPr lang="en-US" sz="900" b="0" i="0" u="none" strike="noStrike" dirty="0">
                          <a:solidFill>
                            <a:srgbClr val="000000"/>
                          </a:solidFill>
                          <a:effectLst/>
                          <a:latin typeface="Calibri" panose="020F0502020204030204" pitchFamily="34" charset="0"/>
                        </a:rPr>
                        <a:t>JETT</a:t>
                      </a:r>
                    </a:p>
                  </a:txBody>
                  <a:tcPr/>
                </a:tc>
                <a:tc>
                  <a:txBody>
                    <a:bodyPr/>
                    <a:lstStyle/>
                    <a:p>
                      <a:pPr algn="l" fontAlgn="b"/>
                      <a:r>
                        <a:rPr lang="en-US" sz="900" b="0" i="0" u="none" strike="noStrike" dirty="0">
                          <a:solidFill>
                            <a:srgbClr val="000000"/>
                          </a:solidFill>
                          <a:effectLst/>
                          <a:latin typeface="Calibri" panose="020F0502020204030204" pitchFamily="34" charset="0"/>
                        </a:rPr>
                        <a:t>Joint EVA and Human Surface Mobility Test Team (JETT)</a:t>
                      </a:r>
                    </a:p>
                  </a:txBody>
                  <a:tcPr/>
                </a:tc>
                <a:extLst>
                  <a:ext uri="{0D108BD9-81ED-4DB2-BD59-A6C34878D82A}">
                    <a16:rowId xmlns:a16="http://schemas.microsoft.com/office/drawing/2014/main" val="3847319336"/>
                  </a:ext>
                </a:extLst>
              </a:tr>
              <a:tr h="219775">
                <a:tc>
                  <a:txBody>
                    <a:bodyPr/>
                    <a:lstStyle/>
                    <a:p>
                      <a:pPr algn="r" fontAlgn="b"/>
                      <a:r>
                        <a:rPr lang="en-US" sz="900" b="0" i="0" u="none" strike="noStrike">
                          <a:solidFill>
                            <a:srgbClr val="000000"/>
                          </a:solidFill>
                          <a:effectLst/>
                          <a:latin typeface="Calibri" panose="020F0502020204030204" pitchFamily="34" charset="0"/>
                        </a:rPr>
                        <a:t>CIE</a:t>
                      </a:r>
                    </a:p>
                  </a:txBody>
                  <a:tcPr/>
                </a:tc>
                <a:tc>
                  <a:txBody>
                    <a:bodyPr/>
                    <a:lstStyle/>
                    <a:p>
                      <a:pPr algn="l" fontAlgn="b"/>
                      <a:r>
                        <a:rPr lang="en-US" sz="900" b="0" i="0" u="none" strike="noStrike" dirty="0">
                          <a:solidFill>
                            <a:srgbClr val="000000"/>
                          </a:solidFill>
                          <a:effectLst/>
                          <a:latin typeface="Calibri" panose="020F0502020204030204" pitchFamily="34" charset="0"/>
                        </a:rPr>
                        <a:t>International Commission on Illumination</a:t>
                      </a:r>
                    </a:p>
                  </a:txBody>
                  <a:tcPr/>
                </a:tc>
                <a:tc>
                  <a:txBody>
                    <a:bodyPr/>
                    <a:lstStyle/>
                    <a:p>
                      <a:pPr algn="r" fontAlgn="b"/>
                      <a:r>
                        <a:rPr lang="en-US" sz="900" b="0" i="0" u="none" strike="noStrike" dirty="0">
                          <a:solidFill>
                            <a:srgbClr val="000000"/>
                          </a:solidFill>
                          <a:effectLst/>
                          <a:latin typeface="Calibri" panose="020F0502020204030204" pitchFamily="34" charset="0"/>
                        </a:rPr>
                        <a:t>KPP</a:t>
                      </a:r>
                    </a:p>
                  </a:txBody>
                  <a:tcPr/>
                </a:tc>
                <a:tc>
                  <a:txBody>
                    <a:bodyPr/>
                    <a:lstStyle/>
                    <a:p>
                      <a:pPr algn="l" fontAlgn="b"/>
                      <a:r>
                        <a:rPr lang="en-US" sz="900" b="0" i="0" u="none" strike="noStrike" dirty="0">
                          <a:solidFill>
                            <a:srgbClr val="000000"/>
                          </a:solidFill>
                          <a:effectLst/>
                          <a:latin typeface="Calibri" panose="020F0502020204030204" pitchFamily="34" charset="0"/>
                        </a:rPr>
                        <a:t>Key Performance Parameters</a:t>
                      </a:r>
                    </a:p>
                  </a:txBody>
                  <a:tcPr/>
                </a:tc>
                <a:extLst>
                  <a:ext uri="{0D108BD9-81ED-4DB2-BD59-A6C34878D82A}">
                    <a16:rowId xmlns:a16="http://schemas.microsoft.com/office/drawing/2014/main" val="2152962569"/>
                  </a:ext>
                </a:extLst>
              </a:tr>
              <a:tr h="219775">
                <a:tc>
                  <a:txBody>
                    <a:bodyPr/>
                    <a:lstStyle/>
                    <a:p>
                      <a:pPr algn="r" fontAlgn="b"/>
                      <a:r>
                        <a:rPr lang="en-US" sz="900" b="0" i="0" u="none" strike="noStrike" dirty="0">
                          <a:solidFill>
                            <a:srgbClr val="000000"/>
                          </a:solidFill>
                          <a:effectLst/>
                          <a:latin typeface="Calibri" panose="020F0502020204030204" pitchFamily="34" charset="0"/>
                        </a:rPr>
                        <a:t>COTS</a:t>
                      </a:r>
                    </a:p>
                  </a:txBody>
                  <a:tcPr/>
                </a:tc>
                <a:tc>
                  <a:txBody>
                    <a:bodyPr/>
                    <a:lstStyle/>
                    <a:p>
                      <a:pPr algn="l" fontAlgn="b"/>
                      <a:r>
                        <a:rPr lang="en-US" sz="900" b="0" i="0" u="none" strike="noStrike">
                          <a:solidFill>
                            <a:srgbClr val="000000"/>
                          </a:solidFill>
                          <a:effectLst/>
                          <a:latin typeface="Calibri" panose="020F0502020204030204" pitchFamily="34" charset="0"/>
                        </a:rPr>
                        <a:t>Commercial Off the Shelf</a:t>
                      </a:r>
                    </a:p>
                  </a:txBody>
                  <a:tcPr/>
                </a:tc>
                <a:tc>
                  <a:txBody>
                    <a:bodyPr/>
                    <a:lstStyle/>
                    <a:p>
                      <a:pPr algn="r" fontAlgn="b"/>
                      <a:r>
                        <a:rPr lang="en-US" sz="900" b="0" i="0" u="none" strike="noStrike" dirty="0">
                          <a:solidFill>
                            <a:srgbClr val="000000"/>
                          </a:solidFill>
                          <a:effectLst/>
                          <a:latin typeface="Calibri" panose="020F0502020204030204" pitchFamily="34" charset="0"/>
                        </a:rPr>
                        <a:t>LCD</a:t>
                      </a:r>
                    </a:p>
                  </a:txBody>
                  <a:tcPr/>
                </a:tc>
                <a:tc>
                  <a:txBody>
                    <a:bodyPr/>
                    <a:lstStyle/>
                    <a:p>
                      <a:pPr algn="l" fontAlgn="b"/>
                      <a:r>
                        <a:rPr lang="en-US" sz="900" b="0" i="0" u="none" strike="noStrike">
                          <a:solidFill>
                            <a:srgbClr val="000000"/>
                          </a:solidFill>
                          <a:effectLst/>
                          <a:latin typeface="Calibri" panose="020F0502020204030204" pitchFamily="34" charset="0"/>
                        </a:rPr>
                        <a:t>Liquid Crystal Display</a:t>
                      </a:r>
                    </a:p>
                  </a:txBody>
                  <a:tcPr/>
                </a:tc>
                <a:extLst>
                  <a:ext uri="{0D108BD9-81ED-4DB2-BD59-A6C34878D82A}">
                    <a16:rowId xmlns:a16="http://schemas.microsoft.com/office/drawing/2014/main" val="2097208259"/>
                  </a:ext>
                </a:extLst>
              </a:tr>
              <a:tr h="219775">
                <a:tc>
                  <a:txBody>
                    <a:bodyPr/>
                    <a:lstStyle/>
                    <a:p>
                      <a:pPr algn="r" fontAlgn="b"/>
                      <a:r>
                        <a:rPr lang="en-US" sz="900" b="0" i="0" u="none" strike="noStrike">
                          <a:solidFill>
                            <a:srgbClr val="000000"/>
                          </a:solidFill>
                          <a:effectLst/>
                          <a:latin typeface="Calibri" panose="020F0502020204030204" pitchFamily="34" charset="0"/>
                        </a:rPr>
                        <a:t>DMS</a:t>
                      </a:r>
                    </a:p>
                  </a:txBody>
                  <a:tcPr/>
                </a:tc>
                <a:tc>
                  <a:txBody>
                    <a:bodyPr/>
                    <a:lstStyle/>
                    <a:p>
                      <a:pPr algn="l" fontAlgn="b"/>
                      <a:r>
                        <a:rPr lang="en-US" sz="900" b="0" i="0" u="none" strike="noStrike">
                          <a:solidFill>
                            <a:srgbClr val="000000"/>
                          </a:solidFill>
                          <a:effectLst/>
                          <a:latin typeface="Calibri" panose="020F0502020204030204" pitchFamily="34" charset="0"/>
                        </a:rPr>
                        <a:t>Display Measure Standard</a:t>
                      </a:r>
                    </a:p>
                  </a:txBody>
                  <a:tcPr/>
                </a:tc>
                <a:tc>
                  <a:txBody>
                    <a:bodyPr/>
                    <a:lstStyle/>
                    <a:p>
                      <a:pPr algn="r" fontAlgn="b"/>
                      <a:r>
                        <a:rPr lang="en-US" sz="900" b="0" i="0" u="none" strike="noStrike">
                          <a:solidFill>
                            <a:srgbClr val="000000"/>
                          </a:solidFill>
                          <a:effectLst/>
                          <a:latin typeface="Calibri" panose="020F0502020204030204" pitchFamily="34" charset="0"/>
                        </a:rPr>
                        <a:t>LED</a:t>
                      </a:r>
                    </a:p>
                  </a:txBody>
                  <a:tcPr/>
                </a:tc>
                <a:tc>
                  <a:txBody>
                    <a:bodyPr/>
                    <a:lstStyle/>
                    <a:p>
                      <a:pPr algn="l" fontAlgn="b"/>
                      <a:r>
                        <a:rPr lang="en-US" sz="900" b="0" i="0" u="none" strike="noStrike">
                          <a:solidFill>
                            <a:srgbClr val="000000"/>
                          </a:solidFill>
                          <a:effectLst/>
                          <a:latin typeface="Calibri" panose="020F0502020204030204" pitchFamily="34" charset="0"/>
                        </a:rPr>
                        <a:t>Light Emitting Diode</a:t>
                      </a:r>
                    </a:p>
                  </a:txBody>
                  <a:tcPr/>
                </a:tc>
                <a:extLst>
                  <a:ext uri="{0D108BD9-81ED-4DB2-BD59-A6C34878D82A}">
                    <a16:rowId xmlns:a16="http://schemas.microsoft.com/office/drawing/2014/main" val="306534362"/>
                  </a:ext>
                </a:extLst>
              </a:tr>
              <a:tr h="219775">
                <a:tc>
                  <a:txBody>
                    <a:bodyPr/>
                    <a:lstStyle/>
                    <a:p>
                      <a:pPr algn="r" fontAlgn="b"/>
                      <a:r>
                        <a:rPr lang="en-US" sz="900" b="0" i="0" u="none" strike="noStrike" dirty="0">
                          <a:solidFill>
                            <a:srgbClr val="000000"/>
                          </a:solidFill>
                          <a:effectLst/>
                          <a:latin typeface="Calibri" panose="020F0502020204030204" pitchFamily="34" charset="0"/>
                        </a:rPr>
                        <a:t>DSM</a:t>
                      </a:r>
                    </a:p>
                  </a:txBody>
                  <a:tcPr/>
                </a:tc>
                <a:tc>
                  <a:txBody>
                    <a:bodyPr/>
                    <a:lstStyle/>
                    <a:p>
                      <a:pPr algn="l" fontAlgn="b"/>
                      <a:r>
                        <a:rPr lang="en-US" sz="900" b="0" i="0" u="none" strike="noStrike" dirty="0">
                          <a:solidFill>
                            <a:srgbClr val="000000"/>
                          </a:solidFill>
                          <a:effectLst/>
                          <a:latin typeface="Calibri" panose="020F0502020204030204" pitchFamily="34" charset="0"/>
                        </a:rPr>
                        <a:t>Deep Space Missions</a:t>
                      </a:r>
                    </a:p>
                  </a:txBody>
                  <a:tcPr/>
                </a:tc>
                <a:tc>
                  <a:txBody>
                    <a:bodyPr/>
                    <a:lstStyle/>
                    <a:p>
                      <a:pPr algn="r" fontAlgn="b"/>
                      <a:r>
                        <a:rPr lang="en-US" sz="900" b="0" i="0" u="none" strike="noStrike">
                          <a:solidFill>
                            <a:srgbClr val="000000"/>
                          </a:solidFill>
                          <a:effectLst/>
                          <a:latin typeface="Calibri" panose="020F0502020204030204" pitchFamily="34" charset="0"/>
                        </a:rPr>
                        <a:t>LET</a:t>
                      </a:r>
                    </a:p>
                  </a:txBody>
                  <a:tcPr/>
                </a:tc>
                <a:tc>
                  <a:txBody>
                    <a:bodyPr/>
                    <a:lstStyle/>
                    <a:p>
                      <a:pPr algn="l" fontAlgn="b"/>
                      <a:r>
                        <a:rPr lang="en-US" sz="900" b="0" i="0" u="none" strike="noStrike">
                          <a:solidFill>
                            <a:srgbClr val="000000"/>
                          </a:solidFill>
                          <a:effectLst/>
                          <a:latin typeface="Calibri" panose="020F0502020204030204" pitchFamily="34" charset="0"/>
                        </a:rPr>
                        <a:t>Linear Energy Transfer</a:t>
                      </a:r>
                    </a:p>
                  </a:txBody>
                  <a:tcPr/>
                </a:tc>
                <a:extLst>
                  <a:ext uri="{0D108BD9-81ED-4DB2-BD59-A6C34878D82A}">
                    <a16:rowId xmlns:a16="http://schemas.microsoft.com/office/drawing/2014/main" val="2163408141"/>
                  </a:ext>
                </a:extLst>
              </a:tr>
              <a:tr h="219775">
                <a:tc>
                  <a:txBody>
                    <a:bodyPr/>
                    <a:lstStyle/>
                    <a:p>
                      <a:pPr algn="r" fontAlgn="b"/>
                      <a:r>
                        <a:rPr lang="en-US" sz="900" b="0" i="0" u="none" strike="noStrike" dirty="0">
                          <a:solidFill>
                            <a:srgbClr val="000000"/>
                          </a:solidFill>
                          <a:effectLst/>
                          <a:latin typeface="Calibri" panose="020F0502020204030204" pitchFamily="34" charset="0"/>
                        </a:rPr>
                        <a:t>EVA</a:t>
                      </a:r>
                    </a:p>
                  </a:txBody>
                  <a:tcPr/>
                </a:tc>
                <a:tc>
                  <a:txBody>
                    <a:bodyPr/>
                    <a:lstStyle/>
                    <a:p>
                      <a:pPr algn="l" fontAlgn="b"/>
                      <a:r>
                        <a:rPr lang="en-US" sz="900" b="0" i="0" u="none" strike="noStrike" dirty="0">
                          <a:solidFill>
                            <a:srgbClr val="000000"/>
                          </a:solidFill>
                          <a:effectLst/>
                          <a:latin typeface="Calibri" panose="020F0502020204030204" pitchFamily="34" charset="0"/>
                        </a:rPr>
                        <a:t>Extravehicular Activity</a:t>
                      </a:r>
                    </a:p>
                  </a:txBody>
                  <a:tcPr/>
                </a:tc>
                <a:tc>
                  <a:txBody>
                    <a:bodyPr/>
                    <a:lstStyle/>
                    <a:p>
                      <a:pPr algn="r" fontAlgn="b"/>
                      <a:r>
                        <a:rPr lang="en-US" sz="900" b="0" i="0" u="none" strike="noStrike" dirty="0">
                          <a:solidFill>
                            <a:srgbClr val="000000"/>
                          </a:solidFill>
                          <a:effectLst/>
                          <a:latin typeface="Calibri" panose="020F0502020204030204" pitchFamily="34" charset="0"/>
                        </a:rPr>
                        <a:t>NLP</a:t>
                      </a:r>
                    </a:p>
                  </a:txBody>
                  <a:tcPr/>
                </a:tc>
                <a:tc>
                  <a:txBody>
                    <a:bodyPr/>
                    <a:lstStyle/>
                    <a:p>
                      <a:pPr algn="l" fontAlgn="b"/>
                      <a:r>
                        <a:rPr lang="en-US" sz="900" b="0" i="0" u="none" strike="noStrike" dirty="0">
                          <a:solidFill>
                            <a:srgbClr val="000000"/>
                          </a:solidFill>
                          <a:effectLst/>
                          <a:latin typeface="Calibri" panose="020F0502020204030204" pitchFamily="34" charset="0"/>
                        </a:rPr>
                        <a:t>Natural Language Processing</a:t>
                      </a:r>
                    </a:p>
                  </a:txBody>
                  <a:tcPr/>
                </a:tc>
                <a:extLst>
                  <a:ext uri="{0D108BD9-81ED-4DB2-BD59-A6C34878D82A}">
                    <a16:rowId xmlns:a16="http://schemas.microsoft.com/office/drawing/2014/main" val="1168396493"/>
                  </a:ext>
                </a:extLst>
              </a:tr>
              <a:tr h="219775">
                <a:tc>
                  <a:txBody>
                    <a:bodyPr/>
                    <a:lstStyle/>
                    <a:p>
                      <a:pPr algn="r" fontAlgn="b"/>
                      <a:r>
                        <a:rPr lang="en-US" sz="900" b="0" i="0" u="none" strike="noStrike" dirty="0">
                          <a:solidFill>
                            <a:srgbClr val="000000"/>
                          </a:solidFill>
                          <a:effectLst/>
                          <a:latin typeface="Calibri" panose="020F0502020204030204" pitchFamily="34" charset="0"/>
                        </a:rPr>
                        <a:t>EHP</a:t>
                      </a:r>
                    </a:p>
                  </a:txBody>
                  <a:tcPr/>
                </a:tc>
                <a:tc>
                  <a:txBody>
                    <a:bodyPr/>
                    <a:lstStyle/>
                    <a:p>
                      <a:pPr algn="l" fontAlgn="b"/>
                      <a:r>
                        <a:rPr lang="en-US" sz="900" b="0" i="0" u="none" strike="noStrike">
                          <a:solidFill>
                            <a:srgbClr val="000000"/>
                          </a:solidFill>
                          <a:effectLst/>
                          <a:latin typeface="Calibri" panose="020F0502020204030204" pitchFamily="34" charset="0"/>
                        </a:rPr>
                        <a:t>EVA &amp; HSM Program</a:t>
                      </a:r>
                    </a:p>
                  </a:txBody>
                  <a:tcPr/>
                </a:tc>
                <a:tc>
                  <a:txBody>
                    <a:bodyPr/>
                    <a:lstStyle/>
                    <a:p>
                      <a:pPr algn="r" fontAlgn="b"/>
                      <a:r>
                        <a:rPr lang="en-US" sz="900" b="0" i="0" u="none" strike="noStrike" dirty="0">
                          <a:solidFill>
                            <a:srgbClr val="000000"/>
                          </a:solidFill>
                          <a:effectLst/>
                          <a:latin typeface="Calibri" panose="020F0502020204030204" pitchFamily="34" charset="0"/>
                        </a:rPr>
                        <a:t>OLED</a:t>
                      </a:r>
                    </a:p>
                  </a:txBody>
                  <a:tcPr/>
                </a:tc>
                <a:tc>
                  <a:txBody>
                    <a:bodyPr/>
                    <a:lstStyle/>
                    <a:p>
                      <a:pPr algn="l" fontAlgn="b"/>
                      <a:r>
                        <a:rPr lang="en-US" sz="900" b="0" i="0" u="none" strike="noStrike" dirty="0">
                          <a:solidFill>
                            <a:srgbClr val="000000"/>
                          </a:solidFill>
                          <a:effectLst/>
                          <a:latin typeface="Calibri" panose="020F0502020204030204" pitchFamily="34" charset="0"/>
                        </a:rPr>
                        <a:t>Organic Light Emitting Diode</a:t>
                      </a:r>
                    </a:p>
                  </a:txBody>
                  <a:tcPr/>
                </a:tc>
                <a:extLst>
                  <a:ext uri="{0D108BD9-81ED-4DB2-BD59-A6C34878D82A}">
                    <a16:rowId xmlns:a16="http://schemas.microsoft.com/office/drawing/2014/main" val="1351850562"/>
                  </a:ext>
                </a:extLst>
              </a:tr>
              <a:tr h="219775">
                <a:tc>
                  <a:txBody>
                    <a:bodyPr/>
                    <a:lstStyle/>
                    <a:p>
                      <a:pPr algn="r" fontAlgn="b"/>
                      <a:r>
                        <a:rPr lang="en-US" sz="900" b="0" i="0" u="none" strike="noStrike">
                          <a:solidFill>
                            <a:srgbClr val="000000"/>
                          </a:solidFill>
                          <a:effectLst/>
                          <a:latin typeface="Calibri" panose="020F0502020204030204" pitchFamily="34" charset="0"/>
                        </a:rPr>
                        <a:t>ELDRs</a:t>
                      </a:r>
                    </a:p>
                  </a:txBody>
                  <a:tcPr/>
                </a:tc>
                <a:tc>
                  <a:txBody>
                    <a:bodyPr/>
                    <a:lstStyle/>
                    <a:p>
                      <a:pPr algn="l" fontAlgn="b"/>
                      <a:r>
                        <a:rPr lang="en-US" sz="900" b="0" i="0" u="none" strike="noStrike" dirty="0">
                          <a:solidFill>
                            <a:srgbClr val="000000"/>
                          </a:solidFill>
                          <a:effectLst/>
                          <a:latin typeface="Calibri" panose="020F0502020204030204" pitchFamily="34" charset="0"/>
                        </a:rPr>
                        <a:t>Enhanced Low Dose Rate Sensitivity</a:t>
                      </a:r>
                    </a:p>
                  </a:txBody>
                  <a:tcPr/>
                </a:tc>
                <a:tc>
                  <a:txBody>
                    <a:bodyPr/>
                    <a:lstStyle/>
                    <a:p>
                      <a:pPr algn="r" fontAlgn="b"/>
                      <a:r>
                        <a:rPr lang="en-US" sz="900" b="0" i="0" u="none" strike="noStrike">
                          <a:solidFill>
                            <a:srgbClr val="000000"/>
                          </a:solidFill>
                          <a:effectLst/>
                          <a:latin typeface="Calibri" panose="020F0502020204030204" pitchFamily="34" charset="0"/>
                        </a:rPr>
                        <a:t>PCD</a:t>
                      </a:r>
                    </a:p>
                  </a:txBody>
                  <a:tcPr/>
                </a:tc>
                <a:tc>
                  <a:txBody>
                    <a:bodyPr/>
                    <a:lstStyle/>
                    <a:p>
                      <a:pPr algn="l" fontAlgn="b"/>
                      <a:r>
                        <a:rPr lang="en-US" sz="900" b="0" i="0" u="none" strike="noStrike" dirty="0">
                          <a:solidFill>
                            <a:srgbClr val="000000"/>
                          </a:solidFill>
                          <a:effectLst/>
                          <a:latin typeface="Calibri" panose="020F0502020204030204" pitchFamily="34" charset="0"/>
                        </a:rPr>
                        <a:t>Portable Computing Device</a:t>
                      </a:r>
                    </a:p>
                  </a:txBody>
                  <a:tcPr/>
                </a:tc>
                <a:extLst>
                  <a:ext uri="{0D108BD9-81ED-4DB2-BD59-A6C34878D82A}">
                    <a16:rowId xmlns:a16="http://schemas.microsoft.com/office/drawing/2014/main" val="2208692098"/>
                  </a:ext>
                </a:extLst>
              </a:tr>
              <a:tr h="219775">
                <a:tc>
                  <a:txBody>
                    <a:bodyPr/>
                    <a:lstStyle/>
                    <a:p>
                      <a:pPr algn="r" fontAlgn="b"/>
                      <a:r>
                        <a:rPr lang="en-US" sz="900" b="0" i="0" u="none" strike="noStrike" dirty="0">
                          <a:solidFill>
                            <a:schemeClr val="tx1"/>
                          </a:solidFill>
                          <a:effectLst/>
                          <a:latin typeface="Calibri" panose="020F0502020204030204" pitchFamily="34" charset="0"/>
                        </a:rPr>
                        <a:t>ESDMD</a:t>
                      </a:r>
                    </a:p>
                  </a:txBody>
                  <a:tcPr/>
                </a:tc>
                <a:tc>
                  <a:txBody>
                    <a:bodyPr/>
                    <a:lstStyle/>
                    <a:p>
                      <a:pPr algn="l" fontAlgn="b"/>
                      <a:r>
                        <a:rPr lang="en-US" sz="900" dirty="0">
                          <a:solidFill>
                            <a:schemeClr val="tx1"/>
                          </a:solidFill>
                        </a:rPr>
                        <a:t>Exploration Systems Development Mission Directorate </a:t>
                      </a:r>
                      <a:endParaRPr lang="en-US" sz="900" b="0" i="0" u="none" strike="noStrike" dirty="0">
                        <a:solidFill>
                          <a:schemeClr val="tx1"/>
                        </a:solidFill>
                        <a:effectLst/>
                        <a:latin typeface="Calibri" panose="020F0502020204030204" pitchFamily="34" charset="0"/>
                      </a:endParaRPr>
                    </a:p>
                  </a:txBody>
                  <a:tcPr/>
                </a:tc>
                <a:tc>
                  <a:txBody>
                    <a:bodyPr/>
                    <a:lstStyle/>
                    <a:p>
                      <a:pPr algn="r" fontAlgn="b"/>
                      <a:r>
                        <a:rPr lang="en-US" sz="900" b="0" i="0" u="none" strike="noStrike" dirty="0">
                          <a:solidFill>
                            <a:srgbClr val="000000"/>
                          </a:solidFill>
                          <a:effectLst/>
                          <a:latin typeface="Calibri" panose="020F0502020204030204" pitchFamily="34" charset="0"/>
                        </a:rPr>
                        <a:t>PR</a:t>
                      </a:r>
                    </a:p>
                  </a:txBody>
                  <a:tcPr/>
                </a:tc>
                <a:tc>
                  <a:txBody>
                    <a:bodyPr/>
                    <a:lstStyle/>
                    <a:p>
                      <a:pPr algn="l" fontAlgn="b"/>
                      <a:r>
                        <a:rPr lang="en-US" sz="900" b="0" i="0" u="none" strike="noStrike" dirty="0">
                          <a:solidFill>
                            <a:srgbClr val="000000"/>
                          </a:solidFill>
                          <a:effectLst/>
                          <a:latin typeface="Calibri" panose="020F0502020204030204" pitchFamily="34" charset="0"/>
                        </a:rPr>
                        <a:t>Pressurized Rover</a:t>
                      </a:r>
                    </a:p>
                  </a:txBody>
                  <a:tcPr/>
                </a:tc>
                <a:extLst>
                  <a:ext uri="{0D108BD9-81ED-4DB2-BD59-A6C34878D82A}">
                    <a16:rowId xmlns:a16="http://schemas.microsoft.com/office/drawing/2014/main" val="3783294515"/>
                  </a:ext>
                </a:extLst>
              </a:tr>
              <a:tr h="219775">
                <a:tc>
                  <a:txBody>
                    <a:bodyPr/>
                    <a:lstStyle/>
                    <a:p>
                      <a:pPr algn="r" fontAlgn="b"/>
                      <a:r>
                        <a:rPr lang="en-US" sz="900" b="0" i="0" u="none" strike="noStrike" dirty="0">
                          <a:solidFill>
                            <a:srgbClr val="000000"/>
                          </a:solidFill>
                          <a:effectLst/>
                          <a:latin typeface="Calibri" panose="020F0502020204030204" pitchFamily="34" charset="0"/>
                        </a:rPr>
                        <a:t>FOM</a:t>
                      </a:r>
                    </a:p>
                  </a:txBody>
                  <a:tcPr/>
                </a:tc>
                <a:tc>
                  <a:txBody>
                    <a:bodyPr/>
                    <a:lstStyle/>
                    <a:p>
                      <a:pPr algn="l" fontAlgn="b"/>
                      <a:r>
                        <a:rPr lang="en-US" sz="900" b="0" i="0" u="none" strike="noStrike" dirty="0">
                          <a:solidFill>
                            <a:srgbClr val="000000"/>
                          </a:solidFill>
                          <a:effectLst/>
                          <a:latin typeface="Calibri" panose="020F0502020204030204" pitchFamily="34" charset="0"/>
                        </a:rPr>
                        <a:t>Figure of Merit</a:t>
                      </a:r>
                    </a:p>
                  </a:txBody>
                  <a:tcPr/>
                </a:tc>
                <a:tc>
                  <a:txBody>
                    <a:bodyPr/>
                    <a:lstStyle/>
                    <a:p>
                      <a:pPr algn="r" fontAlgn="b"/>
                      <a:r>
                        <a:rPr lang="en-US" sz="900" b="0" i="0" u="none" strike="noStrike" dirty="0">
                          <a:solidFill>
                            <a:srgbClr val="000000"/>
                          </a:solidFill>
                          <a:effectLst/>
                          <a:latin typeface="Calibri" panose="020F0502020204030204" pitchFamily="34" charset="0"/>
                        </a:rPr>
                        <a:t>RT</a:t>
                      </a:r>
                    </a:p>
                  </a:txBody>
                  <a:tcPr/>
                </a:tc>
                <a:tc>
                  <a:txBody>
                    <a:bodyPr/>
                    <a:lstStyle/>
                    <a:p>
                      <a:pPr algn="l" fontAlgn="b"/>
                      <a:r>
                        <a:rPr lang="en-US" sz="900" b="0" i="0" u="none" strike="noStrike" dirty="0">
                          <a:solidFill>
                            <a:srgbClr val="000000"/>
                          </a:solidFill>
                          <a:effectLst/>
                          <a:latin typeface="Calibri" panose="020F0502020204030204" pitchFamily="34" charset="0"/>
                        </a:rPr>
                        <a:t>Radiation Tolerant</a:t>
                      </a:r>
                    </a:p>
                  </a:txBody>
                  <a:tcPr/>
                </a:tc>
                <a:extLst>
                  <a:ext uri="{0D108BD9-81ED-4DB2-BD59-A6C34878D82A}">
                    <a16:rowId xmlns:a16="http://schemas.microsoft.com/office/drawing/2014/main" val="1409578627"/>
                  </a:ext>
                </a:extLst>
              </a:tr>
              <a:tr h="219775">
                <a:tc>
                  <a:txBody>
                    <a:bodyPr/>
                    <a:lstStyle/>
                    <a:p>
                      <a:pPr algn="r" fontAlgn="b"/>
                      <a:r>
                        <a:rPr lang="en-US" sz="900" b="0" i="0" u="none" strike="noStrike" dirty="0">
                          <a:solidFill>
                            <a:srgbClr val="000000"/>
                          </a:solidFill>
                          <a:effectLst/>
                          <a:latin typeface="Calibri" panose="020F0502020204030204" pitchFamily="34" charset="0"/>
                        </a:rPr>
                        <a:t>FPDM</a:t>
                      </a:r>
                    </a:p>
                  </a:txBody>
                  <a:tcPr/>
                </a:tc>
                <a:tc>
                  <a:txBody>
                    <a:bodyPr/>
                    <a:lstStyle/>
                    <a:p>
                      <a:pPr algn="l" fontAlgn="b"/>
                      <a:r>
                        <a:rPr lang="en-US" sz="900" b="0" i="0" u="none" strike="noStrike" dirty="0">
                          <a:solidFill>
                            <a:srgbClr val="000000"/>
                          </a:solidFill>
                          <a:effectLst/>
                          <a:latin typeface="Calibri" panose="020F0502020204030204" pitchFamily="34" charset="0"/>
                        </a:rPr>
                        <a:t>Flat Panel Display Measurements</a:t>
                      </a:r>
                    </a:p>
                  </a:txBody>
                  <a:tcPr/>
                </a:tc>
                <a:tc>
                  <a:txBody>
                    <a:bodyPr/>
                    <a:lstStyle/>
                    <a:p>
                      <a:pPr algn="r" fontAlgn="b"/>
                      <a:r>
                        <a:rPr lang="en-US" sz="900" b="0" i="0" u="none" strike="noStrike" dirty="0">
                          <a:solidFill>
                            <a:srgbClr val="000000"/>
                          </a:solidFill>
                          <a:effectLst/>
                          <a:latin typeface="Calibri" panose="020F0502020204030204" pitchFamily="34" charset="0"/>
                        </a:rPr>
                        <a:t>SCLT</a:t>
                      </a:r>
                    </a:p>
                  </a:txBody>
                  <a:tcPr/>
                </a:tc>
                <a:tc>
                  <a:txBody>
                    <a:bodyPr/>
                    <a:lstStyle/>
                    <a:p>
                      <a:pPr algn="l" fontAlgn="b"/>
                      <a:r>
                        <a:rPr lang="en-US" sz="900" b="0" i="0" u="none" strike="noStrike" dirty="0">
                          <a:solidFill>
                            <a:srgbClr val="000000"/>
                          </a:solidFill>
                          <a:effectLst/>
                          <a:latin typeface="Calibri" panose="020F0502020204030204" pitchFamily="34" charset="0"/>
                        </a:rPr>
                        <a:t>System Capability Leadership Team</a:t>
                      </a:r>
                    </a:p>
                  </a:txBody>
                  <a:tcPr/>
                </a:tc>
                <a:extLst>
                  <a:ext uri="{0D108BD9-81ED-4DB2-BD59-A6C34878D82A}">
                    <a16:rowId xmlns:a16="http://schemas.microsoft.com/office/drawing/2014/main" val="885910011"/>
                  </a:ext>
                </a:extLst>
              </a:tr>
              <a:tr h="199184">
                <a:tc>
                  <a:txBody>
                    <a:bodyPr/>
                    <a:lstStyle/>
                    <a:p>
                      <a:pPr algn="r" fontAlgn="b"/>
                      <a:r>
                        <a:rPr lang="en-US" sz="900" b="0" i="0" u="none" strike="noStrike" dirty="0">
                          <a:solidFill>
                            <a:schemeClr val="tx1"/>
                          </a:solidFill>
                          <a:effectLst/>
                          <a:latin typeface="Calibri" panose="020F0502020204030204" pitchFamily="34" charset="0"/>
                        </a:rPr>
                        <a:t>GCD</a:t>
                      </a:r>
                    </a:p>
                  </a:txBody>
                  <a:tcPr/>
                </a:tc>
                <a:tc>
                  <a:txBody>
                    <a:bodyPr/>
                    <a:lstStyle/>
                    <a:p>
                      <a:pPr algn="l" fontAlgn="b"/>
                      <a:r>
                        <a:rPr lang="en-US" sz="900" b="0" i="0" u="none" strike="noStrike" dirty="0">
                          <a:solidFill>
                            <a:schemeClr val="tx1"/>
                          </a:solidFill>
                          <a:effectLst/>
                          <a:latin typeface="Calibri" panose="020F0502020204030204" pitchFamily="34" charset="0"/>
                        </a:rPr>
                        <a:t>Game Changing Development</a:t>
                      </a:r>
                    </a:p>
                  </a:txBody>
                  <a:tcPr/>
                </a:tc>
                <a:tc>
                  <a:txBody>
                    <a:bodyPr/>
                    <a:lstStyle/>
                    <a:p>
                      <a:pPr algn="r" fontAlgn="b"/>
                      <a:r>
                        <a:rPr lang="en-US" sz="900" b="0" i="0" u="none" strike="noStrike" dirty="0">
                          <a:solidFill>
                            <a:srgbClr val="000000"/>
                          </a:solidFill>
                          <a:effectLst/>
                          <a:latin typeface="Calibri" panose="020F0502020204030204" pitchFamily="34" charset="0"/>
                        </a:rPr>
                        <a:t>SEE</a:t>
                      </a:r>
                    </a:p>
                  </a:txBody>
                  <a:tcPr/>
                </a:tc>
                <a:tc>
                  <a:txBody>
                    <a:bodyPr/>
                    <a:lstStyle/>
                    <a:p>
                      <a:pPr algn="l" fontAlgn="b"/>
                      <a:r>
                        <a:rPr lang="en-US" sz="900" b="0" i="0" u="none" strike="noStrike" dirty="0">
                          <a:solidFill>
                            <a:srgbClr val="000000"/>
                          </a:solidFill>
                          <a:effectLst/>
                          <a:latin typeface="Calibri" panose="020F0502020204030204" pitchFamily="34" charset="0"/>
                        </a:rPr>
                        <a:t>Single Event Effects</a:t>
                      </a:r>
                    </a:p>
                  </a:txBody>
                  <a:tcPr/>
                </a:tc>
                <a:extLst>
                  <a:ext uri="{0D108BD9-81ED-4DB2-BD59-A6C34878D82A}">
                    <a16:rowId xmlns:a16="http://schemas.microsoft.com/office/drawing/2014/main" val="4041278932"/>
                  </a:ext>
                </a:extLst>
              </a:tr>
              <a:tr h="219775">
                <a:tc>
                  <a:txBody>
                    <a:bodyPr/>
                    <a:lstStyle/>
                    <a:p>
                      <a:pPr algn="r" fontAlgn="b"/>
                      <a:r>
                        <a:rPr lang="en-US" sz="900" b="0" i="0" u="none" strike="noStrike" dirty="0">
                          <a:solidFill>
                            <a:srgbClr val="000000"/>
                          </a:solidFill>
                          <a:effectLst/>
                          <a:latin typeface="Calibri" panose="020F0502020204030204" pitchFamily="34" charset="0"/>
                        </a:rPr>
                        <a:t>GET</a:t>
                      </a:r>
                    </a:p>
                  </a:txBody>
                  <a:tcPr/>
                </a:tc>
                <a:tc>
                  <a:txBody>
                    <a:bodyPr/>
                    <a:lstStyle/>
                    <a:p>
                      <a:pPr algn="l" fontAlgn="b"/>
                      <a:r>
                        <a:rPr lang="en-US" sz="900" b="0" i="0" u="none" strike="noStrike">
                          <a:solidFill>
                            <a:srgbClr val="000000"/>
                          </a:solidFill>
                          <a:effectLst/>
                          <a:latin typeface="Calibri" panose="020F0502020204030204" pitchFamily="34" charset="0"/>
                        </a:rPr>
                        <a:t>Gaussian Edge Time</a:t>
                      </a:r>
                    </a:p>
                  </a:txBody>
                  <a:tcPr/>
                </a:tc>
                <a:tc>
                  <a:txBody>
                    <a:bodyPr/>
                    <a:lstStyle/>
                    <a:p>
                      <a:pPr algn="r" fontAlgn="b"/>
                      <a:r>
                        <a:rPr lang="en-US" sz="900" b="0" i="0" u="none" strike="noStrike" dirty="0">
                          <a:solidFill>
                            <a:schemeClr val="tx1"/>
                          </a:solidFill>
                          <a:effectLst/>
                          <a:latin typeface="Calibri" panose="020F0502020204030204" pitchFamily="34" charset="0"/>
                        </a:rPr>
                        <a:t>STMD</a:t>
                      </a:r>
                    </a:p>
                  </a:txBody>
                  <a:tcPr/>
                </a:tc>
                <a:tc>
                  <a:txBody>
                    <a:bodyPr/>
                    <a:lstStyle/>
                    <a:p>
                      <a:pPr algn="l" fontAlgn="b"/>
                      <a:r>
                        <a:rPr lang="en-US" sz="900" b="0" i="0" u="none" strike="noStrike" dirty="0">
                          <a:solidFill>
                            <a:schemeClr val="tx1"/>
                          </a:solidFill>
                          <a:effectLst/>
                          <a:latin typeface="Calibri" panose="020F0502020204030204" pitchFamily="34" charset="0"/>
                        </a:rPr>
                        <a:t>Space Technology Mission Directorate</a:t>
                      </a:r>
                    </a:p>
                  </a:txBody>
                  <a:tcPr/>
                </a:tc>
                <a:extLst>
                  <a:ext uri="{0D108BD9-81ED-4DB2-BD59-A6C34878D82A}">
                    <a16:rowId xmlns:a16="http://schemas.microsoft.com/office/drawing/2014/main" val="1724486250"/>
                  </a:ext>
                </a:extLst>
              </a:tr>
              <a:tr h="219775">
                <a:tc>
                  <a:txBody>
                    <a:bodyPr/>
                    <a:lstStyle/>
                    <a:p>
                      <a:pPr algn="r" fontAlgn="b"/>
                      <a:r>
                        <a:rPr lang="en-US" sz="900" b="0" i="0" u="none" strike="noStrike">
                          <a:solidFill>
                            <a:srgbClr val="000000"/>
                          </a:solidFill>
                          <a:effectLst/>
                          <a:latin typeface="Calibri" panose="020F0502020204030204" pitchFamily="34" charset="0"/>
                        </a:rPr>
                        <a:t>GPC</a:t>
                      </a:r>
                    </a:p>
                  </a:txBody>
                  <a:tcPr/>
                </a:tc>
                <a:tc>
                  <a:txBody>
                    <a:bodyPr/>
                    <a:lstStyle/>
                    <a:p>
                      <a:pPr algn="l" fontAlgn="b"/>
                      <a:r>
                        <a:rPr lang="en-US" sz="900" b="0" i="0" u="none" strike="noStrike" dirty="0">
                          <a:solidFill>
                            <a:srgbClr val="000000"/>
                          </a:solidFill>
                          <a:effectLst/>
                          <a:latin typeface="Calibri" panose="020F0502020204030204" pitchFamily="34" charset="0"/>
                        </a:rPr>
                        <a:t>Gateway Portable Computer </a:t>
                      </a:r>
                    </a:p>
                  </a:txBody>
                  <a:tcPr/>
                </a:tc>
                <a:tc>
                  <a:txBody>
                    <a:bodyPr/>
                    <a:lstStyle/>
                    <a:p>
                      <a:pPr algn="r" fontAlgn="b"/>
                      <a:r>
                        <a:rPr lang="en-US" sz="900" b="0" i="0" u="none" strike="noStrike" dirty="0">
                          <a:solidFill>
                            <a:srgbClr val="000000"/>
                          </a:solidFill>
                          <a:effectLst/>
                          <a:latin typeface="Calibri" panose="020F0502020204030204" pitchFamily="34" charset="0"/>
                        </a:rPr>
                        <a:t>STT</a:t>
                      </a:r>
                    </a:p>
                  </a:txBody>
                  <a:tcPr/>
                </a:tc>
                <a:tc>
                  <a:txBody>
                    <a:bodyPr/>
                    <a:lstStyle/>
                    <a:p>
                      <a:pPr algn="l" fontAlgn="b"/>
                      <a:r>
                        <a:rPr lang="en-US" sz="900" b="0" i="0" u="none" strike="noStrike" dirty="0">
                          <a:solidFill>
                            <a:srgbClr val="000000"/>
                          </a:solidFill>
                          <a:effectLst/>
                          <a:latin typeface="Calibri" panose="020F0502020204030204" pitchFamily="34" charset="0"/>
                        </a:rPr>
                        <a:t>Speech to Text</a:t>
                      </a:r>
                    </a:p>
                  </a:txBody>
                  <a:tcPr/>
                </a:tc>
                <a:extLst>
                  <a:ext uri="{0D108BD9-81ED-4DB2-BD59-A6C34878D82A}">
                    <a16:rowId xmlns:a16="http://schemas.microsoft.com/office/drawing/2014/main" val="658886734"/>
                  </a:ext>
                </a:extLst>
              </a:tr>
              <a:tr h="219775">
                <a:tc>
                  <a:txBody>
                    <a:bodyPr/>
                    <a:lstStyle/>
                    <a:p>
                      <a:pPr algn="r" fontAlgn="b"/>
                      <a:r>
                        <a:rPr lang="en-US" sz="900" b="0" i="0" u="none" strike="noStrike">
                          <a:solidFill>
                            <a:srgbClr val="000000"/>
                          </a:solidFill>
                          <a:effectLst/>
                          <a:latin typeface="Calibri" panose="020F0502020204030204" pitchFamily="34" charset="0"/>
                        </a:rPr>
                        <a:t>GSS</a:t>
                      </a:r>
                    </a:p>
                  </a:txBody>
                  <a:tcPr/>
                </a:tc>
                <a:tc>
                  <a:txBody>
                    <a:bodyPr/>
                    <a:lstStyle/>
                    <a:p>
                      <a:pPr algn="l" fontAlgn="b"/>
                      <a:r>
                        <a:rPr lang="en-US" sz="900" b="0" i="0" u="none" strike="noStrike" dirty="0">
                          <a:solidFill>
                            <a:srgbClr val="000000"/>
                          </a:solidFill>
                          <a:effectLst/>
                          <a:latin typeface="Calibri" panose="020F0502020204030204" pitchFamily="34" charset="0"/>
                        </a:rPr>
                        <a:t>Gateway Support Server</a:t>
                      </a:r>
                    </a:p>
                  </a:txBody>
                  <a:tcPr/>
                </a:tc>
                <a:tc>
                  <a:txBody>
                    <a:bodyPr/>
                    <a:lstStyle/>
                    <a:p>
                      <a:pPr algn="r" fontAlgn="b"/>
                      <a:r>
                        <a:rPr lang="en-US" sz="900" b="0" i="0" u="none" strike="noStrike" dirty="0">
                          <a:solidFill>
                            <a:srgbClr val="000000"/>
                          </a:solidFill>
                          <a:effectLst/>
                          <a:latin typeface="Calibri" panose="020F0502020204030204" pitchFamily="34" charset="0"/>
                        </a:rPr>
                        <a:t>TID</a:t>
                      </a:r>
                    </a:p>
                  </a:txBody>
                  <a:tcPr/>
                </a:tc>
                <a:tc>
                  <a:txBody>
                    <a:bodyPr/>
                    <a:lstStyle/>
                    <a:p>
                      <a:pPr algn="l" fontAlgn="b"/>
                      <a:r>
                        <a:rPr lang="en-US" sz="900" b="0" i="0" u="none" strike="noStrike" dirty="0">
                          <a:solidFill>
                            <a:srgbClr val="000000"/>
                          </a:solidFill>
                          <a:effectLst/>
                          <a:latin typeface="Calibri" panose="020F0502020204030204" pitchFamily="34" charset="0"/>
                        </a:rPr>
                        <a:t>Total Ionizing Dose Tolerance</a:t>
                      </a:r>
                    </a:p>
                  </a:txBody>
                  <a:tcPr/>
                </a:tc>
                <a:extLst>
                  <a:ext uri="{0D108BD9-81ED-4DB2-BD59-A6C34878D82A}">
                    <a16:rowId xmlns:a16="http://schemas.microsoft.com/office/drawing/2014/main" val="2725606792"/>
                  </a:ext>
                </a:extLst>
              </a:tr>
              <a:tr h="219775">
                <a:tc>
                  <a:txBody>
                    <a:bodyPr/>
                    <a:lstStyle/>
                    <a:p>
                      <a:pPr algn="r" fontAlgn="b"/>
                      <a:r>
                        <a:rPr lang="en-US" sz="900" b="0" i="0" u="none" strike="noStrike" dirty="0">
                          <a:solidFill>
                            <a:srgbClr val="000000"/>
                          </a:solidFill>
                          <a:effectLst/>
                          <a:latin typeface="Calibri" panose="020F0502020204030204" pitchFamily="34" charset="0"/>
                        </a:rPr>
                        <a:t>GW</a:t>
                      </a:r>
                    </a:p>
                  </a:txBody>
                  <a:tcPr/>
                </a:tc>
                <a:tc>
                  <a:txBody>
                    <a:bodyPr/>
                    <a:lstStyle/>
                    <a:p>
                      <a:pPr algn="l" fontAlgn="b"/>
                      <a:r>
                        <a:rPr lang="en-US" sz="900" b="0" i="0" u="none" strike="noStrike">
                          <a:solidFill>
                            <a:srgbClr val="000000"/>
                          </a:solidFill>
                          <a:effectLst/>
                          <a:latin typeface="Calibri" panose="020F0502020204030204" pitchFamily="34" charset="0"/>
                        </a:rPr>
                        <a:t>Gateway Program</a:t>
                      </a:r>
                    </a:p>
                  </a:txBody>
                  <a:tcPr/>
                </a:tc>
                <a:tc>
                  <a:txBody>
                    <a:bodyPr/>
                    <a:lstStyle/>
                    <a:p>
                      <a:pPr algn="r" fontAlgn="b"/>
                      <a:r>
                        <a:rPr lang="en-US" sz="900" b="0" i="0" u="none" strike="noStrike">
                          <a:solidFill>
                            <a:srgbClr val="000000"/>
                          </a:solidFill>
                          <a:effectLst/>
                          <a:latin typeface="Calibri" panose="020F0502020204030204" pitchFamily="34" charset="0"/>
                        </a:rPr>
                        <a:t>TNID</a:t>
                      </a:r>
                    </a:p>
                  </a:txBody>
                  <a:tcPr/>
                </a:tc>
                <a:tc>
                  <a:txBody>
                    <a:bodyPr/>
                    <a:lstStyle/>
                    <a:p>
                      <a:pPr algn="l" fontAlgn="b"/>
                      <a:r>
                        <a:rPr lang="en-US" sz="900" b="0" i="0" u="none" strike="noStrike" dirty="0">
                          <a:solidFill>
                            <a:srgbClr val="000000"/>
                          </a:solidFill>
                          <a:effectLst/>
                          <a:latin typeface="Calibri" panose="020F0502020204030204" pitchFamily="34" charset="0"/>
                        </a:rPr>
                        <a:t>Total Non-Ionizing Dose</a:t>
                      </a:r>
                    </a:p>
                  </a:txBody>
                  <a:tcPr/>
                </a:tc>
                <a:extLst>
                  <a:ext uri="{0D108BD9-81ED-4DB2-BD59-A6C34878D82A}">
                    <a16:rowId xmlns:a16="http://schemas.microsoft.com/office/drawing/2014/main" val="3532595221"/>
                  </a:ext>
                </a:extLst>
              </a:tr>
              <a:tr h="219775">
                <a:tc>
                  <a:txBody>
                    <a:bodyPr/>
                    <a:lstStyle/>
                    <a:p>
                      <a:pPr algn="r" fontAlgn="b"/>
                      <a:r>
                        <a:rPr lang="en-US" sz="900" b="0" i="0" u="none" strike="noStrike" dirty="0">
                          <a:solidFill>
                            <a:srgbClr val="000000"/>
                          </a:solidFill>
                          <a:effectLst/>
                          <a:latin typeface="Calibri" panose="020F0502020204030204" pitchFamily="34" charset="0"/>
                        </a:rPr>
                        <a:t>HIDH</a:t>
                      </a:r>
                    </a:p>
                  </a:txBody>
                  <a:tcPr/>
                </a:tc>
                <a:tc>
                  <a:txBody>
                    <a:bodyPr/>
                    <a:lstStyle/>
                    <a:p>
                      <a:pPr algn="l" fontAlgn="b"/>
                      <a:r>
                        <a:rPr lang="en-US" sz="900" b="0" i="0" u="none" strike="noStrike" dirty="0">
                          <a:solidFill>
                            <a:srgbClr val="000000"/>
                          </a:solidFill>
                          <a:effectLst/>
                          <a:latin typeface="Calibri" panose="020F0502020204030204" pitchFamily="34" charset="0"/>
                        </a:rPr>
                        <a:t>Human Integration Design Handbook </a:t>
                      </a:r>
                    </a:p>
                  </a:txBody>
                  <a:tcPr/>
                </a:tc>
                <a:tc>
                  <a:txBody>
                    <a:bodyPr/>
                    <a:lstStyle/>
                    <a:p>
                      <a:pPr algn="r" fontAlgn="b"/>
                      <a:r>
                        <a:rPr lang="en-US" sz="900" b="0" i="0" u="none" strike="noStrike">
                          <a:solidFill>
                            <a:srgbClr val="000000"/>
                          </a:solidFill>
                          <a:effectLst/>
                          <a:latin typeface="Calibri" panose="020F0502020204030204" pitchFamily="34" charset="0"/>
                        </a:rPr>
                        <a:t>TTS</a:t>
                      </a:r>
                    </a:p>
                  </a:txBody>
                  <a:tcPr/>
                </a:tc>
                <a:tc>
                  <a:txBody>
                    <a:bodyPr/>
                    <a:lstStyle/>
                    <a:p>
                      <a:pPr algn="l" fontAlgn="b"/>
                      <a:r>
                        <a:rPr lang="en-US" sz="900" b="0" i="0" u="none" strike="noStrike" dirty="0">
                          <a:solidFill>
                            <a:srgbClr val="000000"/>
                          </a:solidFill>
                          <a:effectLst/>
                          <a:latin typeface="Calibri" panose="020F0502020204030204" pitchFamily="34" charset="0"/>
                        </a:rPr>
                        <a:t>Text to Speech</a:t>
                      </a:r>
                    </a:p>
                  </a:txBody>
                  <a:tcPr/>
                </a:tc>
                <a:extLst>
                  <a:ext uri="{0D108BD9-81ED-4DB2-BD59-A6C34878D82A}">
                    <a16:rowId xmlns:a16="http://schemas.microsoft.com/office/drawing/2014/main" val="827674492"/>
                  </a:ext>
                </a:extLst>
              </a:tr>
              <a:tr h="219775">
                <a:tc>
                  <a:txBody>
                    <a:bodyPr/>
                    <a:lstStyle/>
                    <a:p>
                      <a:pPr algn="r" fontAlgn="b"/>
                      <a:r>
                        <a:rPr lang="en-US" sz="900" b="0" i="0" u="none" strike="noStrike" dirty="0">
                          <a:solidFill>
                            <a:srgbClr val="000000"/>
                          </a:solidFill>
                          <a:effectLst/>
                          <a:latin typeface="Calibri" panose="020F0502020204030204" pitchFamily="34" charset="0"/>
                        </a:rPr>
                        <a:t>HLS</a:t>
                      </a:r>
                    </a:p>
                  </a:txBody>
                  <a:tcPr/>
                </a:tc>
                <a:tc>
                  <a:txBody>
                    <a:bodyPr/>
                    <a:lstStyle/>
                    <a:p>
                      <a:pPr algn="l" fontAlgn="b"/>
                      <a:r>
                        <a:rPr lang="en-US" sz="900" b="0" i="0" u="none" strike="noStrike">
                          <a:solidFill>
                            <a:srgbClr val="000000"/>
                          </a:solidFill>
                          <a:effectLst/>
                          <a:latin typeface="Calibri" panose="020F0502020204030204" pitchFamily="34" charset="0"/>
                        </a:rPr>
                        <a:t>Human Lunar Systems Program</a:t>
                      </a:r>
                    </a:p>
                  </a:txBody>
                  <a:tcPr/>
                </a:tc>
                <a:tc>
                  <a:txBody>
                    <a:bodyPr/>
                    <a:lstStyle/>
                    <a:p>
                      <a:pPr algn="r" fontAlgn="b"/>
                      <a:r>
                        <a:rPr lang="en-US" sz="900" b="0" i="0" u="none" strike="noStrike">
                          <a:solidFill>
                            <a:srgbClr val="000000"/>
                          </a:solidFill>
                          <a:effectLst/>
                          <a:latin typeface="Calibri" panose="020F0502020204030204" pitchFamily="34" charset="0"/>
                        </a:rPr>
                        <a:t>VESA</a:t>
                      </a:r>
                    </a:p>
                  </a:txBody>
                  <a:tcPr/>
                </a:tc>
                <a:tc>
                  <a:txBody>
                    <a:bodyPr/>
                    <a:lstStyle/>
                    <a:p>
                      <a:pPr algn="l" fontAlgn="b"/>
                      <a:r>
                        <a:rPr lang="en-US" sz="900" b="0" i="0" u="none" strike="noStrike" dirty="0">
                          <a:solidFill>
                            <a:srgbClr val="000000"/>
                          </a:solidFill>
                          <a:effectLst/>
                          <a:latin typeface="Calibri" panose="020F0502020204030204" pitchFamily="34" charset="0"/>
                        </a:rPr>
                        <a:t>Video Electronics Standards Association</a:t>
                      </a:r>
                    </a:p>
                  </a:txBody>
                  <a:tcPr/>
                </a:tc>
                <a:extLst>
                  <a:ext uri="{0D108BD9-81ED-4DB2-BD59-A6C34878D82A}">
                    <a16:rowId xmlns:a16="http://schemas.microsoft.com/office/drawing/2014/main" val="1340364429"/>
                  </a:ext>
                </a:extLst>
              </a:tr>
              <a:tr h="214153">
                <a:tc>
                  <a:txBody>
                    <a:bodyPr/>
                    <a:lstStyle/>
                    <a:p>
                      <a:pPr algn="r" fontAlgn="b"/>
                      <a:r>
                        <a:rPr lang="en-US" sz="900" b="0" i="0" u="none" strike="noStrike" dirty="0">
                          <a:solidFill>
                            <a:srgbClr val="000000"/>
                          </a:solidFill>
                          <a:effectLst/>
                          <a:latin typeface="Calibri" panose="020F0502020204030204" pitchFamily="34" charset="0"/>
                        </a:rPr>
                        <a:t>HPSC</a:t>
                      </a:r>
                    </a:p>
                  </a:txBody>
                  <a:tcPr/>
                </a:tc>
                <a:tc>
                  <a:txBody>
                    <a:bodyPr/>
                    <a:lstStyle/>
                    <a:p>
                      <a:pPr algn="l" fontAlgn="b"/>
                      <a:r>
                        <a:rPr lang="en-US" sz="900" b="0" i="0" u="none" strike="noStrike" dirty="0">
                          <a:solidFill>
                            <a:srgbClr val="000000"/>
                          </a:solidFill>
                          <a:effectLst/>
                          <a:latin typeface="Calibri" panose="020F0502020204030204" pitchFamily="34" charset="0"/>
                        </a:rPr>
                        <a:t>High Performance Space Computer</a:t>
                      </a:r>
                    </a:p>
                  </a:txBody>
                  <a:tcPr/>
                </a:tc>
                <a:tc>
                  <a:txBody>
                    <a:bodyPr/>
                    <a:lstStyle/>
                    <a:p>
                      <a:pPr algn="r" fontAlgn="b"/>
                      <a:r>
                        <a:rPr lang="en-US" sz="900" b="0" i="0" u="none" strike="noStrike" dirty="0">
                          <a:solidFill>
                            <a:srgbClr val="000000"/>
                          </a:solidFill>
                          <a:effectLst/>
                          <a:latin typeface="Calibri" panose="020F0502020204030204" pitchFamily="34" charset="0"/>
                        </a:rPr>
                        <a:t>xEVAS</a:t>
                      </a:r>
                    </a:p>
                  </a:txBody>
                  <a:tcPr/>
                </a:tc>
                <a:tc>
                  <a:txBody>
                    <a:bodyPr/>
                    <a:lstStyle/>
                    <a:p>
                      <a:pPr algn="l" fontAlgn="b"/>
                      <a:r>
                        <a:rPr lang="en-US" sz="900" b="0" i="0" u="none" strike="noStrike" dirty="0">
                          <a:solidFill>
                            <a:srgbClr val="000000"/>
                          </a:solidFill>
                          <a:effectLst/>
                          <a:latin typeface="Calibri" panose="020F0502020204030204" pitchFamily="34" charset="0"/>
                        </a:rPr>
                        <a:t>Exploration EVA Services contract</a:t>
                      </a:r>
                    </a:p>
                  </a:txBody>
                  <a:tcPr/>
                </a:tc>
                <a:extLst>
                  <a:ext uri="{0D108BD9-81ED-4DB2-BD59-A6C34878D82A}">
                    <a16:rowId xmlns:a16="http://schemas.microsoft.com/office/drawing/2014/main" val="1904941254"/>
                  </a:ext>
                </a:extLst>
              </a:tr>
              <a:tr h="128064">
                <a:tc>
                  <a:txBody>
                    <a:bodyPr/>
                    <a:lstStyle/>
                    <a:p>
                      <a:pPr algn="r" fontAlgn="b"/>
                      <a:r>
                        <a:rPr lang="en-US" sz="900" b="0" i="0" u="none" strike="noStrike" dirty="0">
                          <a:solidFill>
                            <a:srgbClr val="000000"/>
                          </a:solidFill>
                          <a:effectLst/>
                          <a:latin typeface="Calibri" panose="020F0502020204030204" pitchFamily="34" charset="0"/>
                        </a:rPr>
                        <a:t>HRP</a:t>
                      </a:r>
                    </a:p>
                  </a:txBody>
                  <a:tcPr/>
                </a:tc>
                <a:tc>
                  <a:txBody>
                    <a:bodyPr/>
                    <a:lstStyle/>
                    <a:p>
                      <a:pPr algn="l" fontAlgn="b"/>
                      <a:r>
                        <a:rPr lang="en-US" sz="900" b="0" i="0" u="none" strike="noStrike" dirty="0">
                          <a:solidFill>
                            <a:srgbClr val="000000"/>
                          </a:solidFill>
                          <a:effectLst/>
                          <a:latin typeface="Calibri" panose="020F0502020204030204" pitchFamily="34" charset="0"/>
                        </a:rPr>
                        <a:t>Human Research Program</a:t>
                      </a:r>
                    </a:p>
                  </a:txBody>
                  <a:tcPr/>
                </a:tc>
                <a:tc>
                  <a:txBody>
                    <a:bodyPr/>
                    <a:lstStyle/>
                    <a:p>
                      <a:pPr algn="r" fontAlgn="b"/>
                      <a:endParaRPr lang="en-US" sz="900" b="0" i="0" u="none" strike="noStrike" dirty="0">
                        <a:solidFill>
                          <a:srgbClr val="000000"/>
                        </a:solidFill>
                        <a:effectLst/>
                        <a:latin typeface="Calibri" panose="020F0502020204030204" pitchFamily="34" charset="0"/>
                      </a:endParaRPr>
                    </a:p>
                  </a:txBody>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a:tc>
                <a:extLst>
                  <a:ext uri="{0D108BD9-81ED-4DB2-BD59-A6C34878D82A}">
                    <a16:rowId xmlns:a16="http://schemas.microsoft.com/office/drawing/2014/main" val="796393881"/>
                  </a:ext>
                </a:extLst>
              </a:tr>
            </a:tbl>
          </a:graphicData>
        </a:graphic>
      </p:graphicFrame>
    </p:spTree>
    <p:extLst>
      <p:ext uri="{BB962C8B-B14F-4D97-AF65-F5344CB8AC3E}">
        <p14:creationId xmlns:p14="http://schemas.microsoft.com/office/powerpoint/2010/main" val="984471179"/>
      </p:ext>
    </p:extLst>
  </p:cSld>
  <p:clrMapOvr>
    <a:masterClrMapping/>
  </p:clrMapOvr>
  <p:transition advClick="0"/>
</p:sld>
</file>

<file path=ppt/theme/theme1.xml><?xml version="1.0" encoding="utf-8"?>
<a:theme xmlns:a="http://schemas.openxmlformats.org/drawingml/2006/main" name="4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2.xml><?xml version="1.0" encoding="utf-8"?>
<a:theme xmlns:a="http://schemas.openxmlformats.org/drawingml/2006/main" name="5_2021Milestones_2021-4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1_2018-2030s-Format-A" id="{5206E5DE-1286-D44B-9279-E48BFA292996}" vid="{297CE5D5-A72D-D14F-A0A8-773319468D0A}"/>
    </a:ext>
  </a:extLst>
</a:theme>
</file>

<file path=ppt/theme/theme3.xml><?xml version="1.0" encoding="utf-8"?>
<a:theme xmlns:a="http://schemas.openxmlformats.org/drawingml/2006/main" name="3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4.xml><?xml version="1.0" encoding="utf-8"?>
<a:theme xmlns:a="http://schemas.openxmlformats.org/drawingml/2006/main" name="2_Cover-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2018-2030s-B" id="{4BB5D70C-ACAA-9B43-8E24-DEC277EA00BC}" vid="{CB0E630B-011E-E64A-A29F-9FBFC8172638}"/>
    </a:ext>
  </a:extLst>
</a:theme>
</file>

<file path=ppt/theme/theme5.xml><?xml version="1.0" encoding="utf-8"?>
<a:theme xmlns:a="http://schemas.openxmlformats.org/drawingml/2006/main" name="3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6.xml><?xml version="1.0" encoding="utf-8"?>
<a:theme xmlns:a="http://schemas.openxmlformats.org/drawingml/2006/main" name="10_ExplorationScenario Updated">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4_ExplorationScenario Updated">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49BE6A31494A4A8619DF528144AE7D" ma:contentTypeVersion="2" ma:contentTypeDescription="Create a new document." ma:contentTypeScope="" ma:versionID="016cc5b94bcca059f3b1e5880a42de51">
  <xsd:schema xmlns:xsd="http://www.w3.org/2001/XMLSchema" xmlns:xs="http://www.w3.org/2001/XMLSchema" xmlns:p="http://schemas.microsoft.com/office/2006/metadata/properties" xmlns:ns2="ab13bc5f-17c1-4377-b024-fea15d3daf90" targetNamespace="http://schemas.microsoft.com/office/2006/metadata/properties" ma:root="true" ma:fieldsID="55ff7a6436b3db1102113c54995adfc6" ns2:_="">
    <xsd:import namespace="ab13bc5f-17c1-4377-b024-fea15d3daf90"/>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13bc5f-17c1-4377-b024-fea15d3daf9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9ECCA53-F3C6-4986-9DAF-E8960AFA67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13bc5f-17c1-4377-b024-fea15d3daf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3D1F1C5-7B9D-40FD-856C-2E3B0F865670}">
  <ds:schemaRefs>
    <ds:schemaRef ds:uri="http://schemas.microsoft.com/sharepoint/v3/contenttype/forms"/>
  </ds:schemaRefs>
</ds:datastoreItem>
</file>

<file path=customXml/itemProps3.xml><?xml version="1.0" encoding="utf-8"?>
<ds:datastoreItem xmlns:ds="http://schemas.openxmlformats.org/officeDocument/2006/customXml" ds:itemID="{F5519BA4-08AC-46C0-A4C6-9E9DE8C003FB}">
  <ds:schemaRefs>
    <ds:schemaRef ds:uri="ab13bc5f-17c1-4377-b024-fea15d3daf90"/>
    <ds:schemaRef ds:uri="http://purl.org/dc/terms/"/>
    <ds:schemaRef ds:uri="http://purl.org/dc/dcmitype/"/>
    <ds:schemaRef ds:uri="http://purl.org/dc/elements/1.1/"/>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144542</TotalTime>
  <Words>5022</Words>
  <Application>Microsoft Office PowerPoint</Application>
  <PresentationFormat>Widescreen</PresentationFormat>
  <Paragraphs>737</Paragraphs>
  <Slides>21</Slides>
  <Notes>18</Notes>
  <HiddenSlides>0</HiddenSlides>
  <MMClips>0</MMClips>
  <ScaleCrop>false</ScaleCrop>
  <HeadingPairs>
    <vt:vector size="6" baseType="variant">
      <vt:variant>
        <vt:lpstr>Fonts Used</vt:lpstr>
      </vt:variant>
      <vt:variant>
        <vt:i4>13</vt:i4>
      </vt:variant>
      <vt:variant>
        <vt:lpstr>Theme</vt:lpstr>
      </vt:variant>
      <vt:variant>
        <vt:i4>7</vt:i4>
      </vt:variant>
      <vt:variant>
        <vt:lpstr>Slide Titles</vt:lpstr>
      </vt:variant>
      <vt:variant>
        <vt:i4>21</vt:i4>
      </vt:variant>
    </vt:vector>
  </HeadingPairs>
  <TitlesOfParts>
    <vt:vector size="41" baseType="lpstr">
      <vt:lpstr>-apple-system</vt:lpstr>
      <vt:lpstr>Aptos</vt:lpstr>
      <vt:lpstr>Arial</vt:lpstr>
      <vt:lpstr>Arial Narrow</vt:lpstr>
      <vt:lpstr>Book Antiqua</vt:lpstr>
      <vt:lpstr>Calibri</vt:lpstr>
      <vt:lpstr>Calibri Light</vt:lpstr>
      <vt:lpstr>Courier New</vt:lpstr>
      <vt:lpstr>Garamond</vt:lpstr>
      <vt:lpstr>Helvetica</vt:lpstr>
      <vt:lpstr>Roboto</vt:lpstr>
      <vt:lpstr>Times New Roman</vt:lpstr>
      <vt:lpstr>Wingdings</vt:lpstr>
      <vt:lpstr>4_ExplorationScenario-Updated</vt:lpstr>
      <vt:lpstr>5_2021Milestones_2021-40+</vt:lpstr>
      <vt:lpstr>3_ExplorationScenario-Updated</vt:lpstr>
      <vt:lpstr>2_Cover-Slide</vt:lpstr>
      <vt:lpstr>3_ExplorationScenario-Updated</vt:lpstr>
      <vt:lpstr>10_ExplorationScenario Updated</vt:lpstr>
      <vt:lpstr>4_ExplorationScenario Updated</vt:lpstr>
      <vt:lpstr>Informatics and Decision Support Technology Roadmap  IEEE SMC-IT/SCC 2025 </vt:lpstr>
      <vt:lpstr>Informatics &amp; Decision Support Roadmap Purpose &amp; Scope</vt:lpstr>
      <vt:lpstr>PowerPoint Presentation</vt:lpstr>
      <vt:lpstr>Informatics &amp; Decision Support Key Observations</vt:lpstr>
      <vt:lpstr>Informatics and Decision Support Roadmap – STMD Shortfalls and ESDMD Gaps</vt:lpstr>
      <vt:lpstr>Mid to High Level TRL NASA Informatics &amp; Decision Support Investments </vt:lpstr>
      <vt:lpstr>DEEP SPACE CREW DISPLAYS</vt:lpstr>
      <vt:lpstr>NASA Funded Deep Space Crew Displays Investments</vt:lpstr>
      <vt:lpstr>NASA Funded Deep Space Crew Displays Investments (Cont’d)</vt:lpstr>
      <vt:lpstr>Proposed Deep Space Crew Displays Investments</vt:lpstr>
      <vt:lpstr>Deep Space Audio Systems (Shortfalls 1541 and 1550)</vt:lpstr>
      <vt:lpstr>NASA Funded Deep Space Audio Systems Investments</vt:lpstr>
      <vt:lpstr>Proposed Deep Space Audio Systems Investments</vt:lpstr>
      <vt:lpstr>Deep Space Crew Displays - KPPs Display Performance</vt:lpstr>
      <vt:lpstr>Deep Space Crew Displays - FOM Radiation Tolerance</vt:lpstr>
      <vt:lpstr>Deep Space Audio Systems - KPP</vt:lpstr>
      <vt:lpstr>Deep Space Audio Systems - FOM Radiation Tolerance</vt:lpstr>
      <vt:lpstr>BACK-UP</vt:lpstr>
      <vt:lpstr>Tips for Reading Roadmaps</vt:lpstr>
      <vt:lpstr>Life Cycle of Technology Integration</vt:lpstr>
      <vt:lpstr>Definitions &amp; Acronyms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brian.j.johnson@nasa.gov</dc:creator>
  <cp:lastModifiedBy>Cisneros, Geraldo A. (JSC-EV311)</cp:lastModifiedBy>
  <cp:revision>88</cp:revision>
  <cp:lastPrinted>2023-06-13T19:46:20Z</cp:lastPrinted>
  <dcterms:created xsi:type="dcterms:W3CDTF">2017-12-19T14:45:56Z</dcterms:created>
  <dcterms:modified xsi:type="dcterms:W3CDTF">2025-01-30T15:20:23Z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0x0101003649BE6A31494A4A8619DF528144AE7D</vt:lpwstr>
  </property>
  <property fmtid="{D5CDD505-2E9C-101B-9397-08002B2CF9AE}" pid="3" name="_dlc_DocIdItemGuid">
    <vt:lpwstr>fb33facc-58c8-4a3a-a950-c2dd14537018</vt:lpwstr>
  </property>
</Properties>
</file>