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notesMasterIdLst>
    <p:notesMasterId r:id="rId21"/>
  </p:notesMasterIdLst>
  <p:handoutMasterIdLst>
    <p:handoutMasterId r:id="rId22"/>
  </p:handoutMasterIdLst>
  <p:sldIdLst>
    <p:sldId id="257" r:id="rId4"/>
    <p:sldId id="947" r:id="rId5"/>
    <p:sldId id="1110" r:id="rId6"/>
    <p:sldId id="1645" r:id="rId7"/>
    <p:sldId id="1111" r:id="rId8"/>
    <p:sldId id="1647" r:id="rId9"/>
    <p:sldId id="1112" r:id="rId10"/>
    <p:sldId id="1039" r:id="rId11"/>
    <p:sldId id="880" r:id="rId12"/>
    <p:sldId id="1014" r:id="rId13"/>
    <p:sldId id="1020" r:id="rId14"/>
    <p:sldId id="1646" r:id="rId15"/>
    <p:sldId id="950" r:id="rId16"/>
    <p:sldId id="1042" r:id="rId17"/>
    <p:sldId id="1018" r:id="rId18"/>
    <p:sldId id="1011" r:id="rId19"/>
    <p:sldId id="1041" r:id="rId2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oks, Stacey (HQ-OC000)" initials="BS(" lastIdx="147" clrIdx="0">
    <p:extLst>
      <p:ext uri="{19B8F6BF-5375-455C-9EA6-DF929625EA0E}">
        <p15:presenceInfo xmlns:p15="http://schemas.microsoft.com/office/powerpoint/2012/main" userId="S-1-5-21-330711430-3775241029-4075259233-3836" providerId="AD"/>
      </p:ext>
    </p:extLst>
  </p:cmAuthor>
  <p:cmAuthor id="2" name="Teasley, Thomas W. (MSFC-ER13)" initials="TTW(" lastIdx="2" clrIdx="1">
    <p:extLst>
      <p:ext uri="{19B8F6BF-5375-455C-9EA6-DF929625EA0E}">
        <p15:presenceInfo xmlns:p15="http://schemas.microsoft.com/office/powerpoint/2012/main" userId="S::tteasley@ndc.nasa.gov::9ff51751-3937-4c85-92ed-802455086f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1B59"/>
    <a:srgbClr val="2D1341"/>
    <a:srgbClr val="421C5E"/>
    <a:srgbClr val="4C216D"/>
    <a:srgbClr val="0066FF"/>
    <a:srgbClr val="7C7C7C"/>
    <a:srgbClr val="CC0000"/>
    <a:srgbClr val="FF3399"/>
    <a:srgbClr val="222A35"/>
    <a:srgbClr val="DF8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2487" autoAdjust="0"/>
    <p:restoredTop sz="96357" autoAdjust="0"/>
  </p:normalViewPr>
  <p:slideViewPr>
    <p:cSldViewPr snapToGrid="0">
      <p:cViewPr varScale="1">
        <p:scale>
          <a:sx n="86" d="100"/>
          <a:sy n="86" d="100"/>
        </p:scale>
        <p:origin x="1498" y="72"/>
      </p:cViewPr>
      <p:guideLst/>
    </p:cSldViewPr>
  </p:slideViewPr>
  <p:outlineViewPr>
    <p:cViewPr>
      <p:scale>
        <a:sx n="33" d="100"/>
        <a:sy n="33" d="100"/>
      </p:scale>
      <p:origin x="0" y="-2961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88B12475-5FEB-4E50-8A03-7C5CF098FEFE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C64C4AB9-9415-409E-80A5-0E6499EC3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7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B53023C-F7AB-47B9-92D5-D601069A925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9B4345E-6940-40A9-BDDF-3D1AD8864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0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B285-87D9-454F-8CB1-AD307DD70F3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338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329B-69EE-4CB8-8BE2-9B5A1D58BA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7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450" y="0"/>
            <a:ext cx="7886700" cy="657274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850" y="1184825"/>
            <a:ext cx="78867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600" y="6492875"/>
            <a:ext cx="35775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01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3CD4C-7CED-4EB8-834A-B93DB50F03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5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4224-ECD6-4026-88A3-13E8FFDDA2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87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42D5-41DC-4C84-9CCF-C365EBDE52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76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EB7-A7B0-4680-8250-D12322F766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7067-17E4-45DA-9F98-826079429F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55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BFEC-B91C-4F92-9F77-5E4CE523AC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B18F5-CB54-406E-A37F-7512470FE6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5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1C07-2321-4991-AB43-6AFF0DD042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36EC4-95B1-4C7D-9E8E-A822B1972D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7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092" y="319367"/>
            <a:ext cx="6338455" cy="508130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504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91400" cy="105438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63000" y="6719888"/>
            <a:ext cx="381000" cy="13811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fld id="{C4CA8F6E-FEAE-3B4E-B275-17DDD45724F1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719888"/>
            <a:ext cx="1447800" cy="1381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fld id="{FC40632E-1D78-4A60-ADFE-F59DFF7010E7}" type="datetime1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2/3/2025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469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6B1FE3A8-5585-410B-AD24-E570C67BB5FB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803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38294BE0-2EAF-45C5-A2B7-ECC9BFE4F82B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3827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4476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02D524B3-1179-40C8-A93F-2CC5860FB1A1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8867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628246"/>
            <a:ext cx="2133600" cy="210205"/>
          </a:xfrm>
          <a:prstGeom prst="rect">
            <a:avLst/>
          </a:prstGeom>
        </p:spPr>
        <p:txBody>
          <a:bodyPr/>
          <a:lstStyle/>
          <a:p>
            <a:fld id="{151CB6C5-4D31-45BE-889A-AA2DF6A7CA6E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6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388" tIns="45694" rIns="91388" bIns="4569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605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32667"/>
            <a:ext cx="9144000" cy="2506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009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6F3A95-5407-4920-A260-7C6E931870BD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2/3/2025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2989" y="6637338"/>
            <a:ext cx="481012" cy="2206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B832E3-8C39-492D-B877-0E7BABDD06E0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990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990600" y="0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800" b="1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idx="10" hasCustomPrompt="1"/>
          </p:nvPr>
        </p:nvSpPr>
        <p:spPr>
          <a:xfrm>
            <a:off x="533400" y="1447800"/>
            <a:ext cx="8077200" cy="5029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 b="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 b="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600" b="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 b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" y="6537327"/>
            <a:ext cx="10332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i="0">
                <a:solidFill>
                  <a:schemeClr val="tx1">
                    <a:tint val="7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26F88C-E073-416B-9A89-E9B2E756E502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8001000" y="6537327"/>
            <a:ext cx="10332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900" i="0" kern="1200">
                <a:solidFill>
                  <a:schemeClr val="tx1">
                    <a:tint val="75000"/>
                  </a:schemeClr>
                </a:solidFill>
                <a:effectLst/>
                <a:latin typeface="Arial"/>
                <a:ea typeface="+mn-ea"/>
                <a:cs typeface="Arial"/>
              </a:defRPr>
            </a:lvl1pPr>
            <a:lvl2pPr marL="4572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9pPr>
          </a:lstStyle>
          <a:p>
            <a:pPr algn="r"/>
            <a:fld id="{2D6F4C3F-8BCF-204F-86C4-B5D818319A7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289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67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E65C-3DFD-49F6-9A55-C7510B109D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159561" y="99758"/>
            <a:ext cx="6860722" cy="62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5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microsoft.com/office/2007/relationships/media" Target="../media/media7.mp4"/><Relationship Id="rId18" Type="http://schemas.openxmlformats.org/officeDocument/2006/relationships/image" Target="../media/image13.png"/><Relationship Id="rId26" Type="http://schemas.openxmlformats.org/officeDocument/2006/relationships/image" Target="../media/image20.png"/><Relationship Id="rId3" Type="http://schemas.microsoft.com/office/2007/relationships/media" Target="../media/media2.mp4"/><Relationship Id="rId21" Type="http://schemas.openxmlformats.org/officeDocument/2006/relationships/image" Target="../media/image15.png"/><Relationship Id="rId7" Type="http://schemas.microsoft.com/office/2007/relationships/media" Target="../media/media4.mp4"/><Relationship Id="rId12" Type="http://schemas.openxmlformats.org/officeDocument/2006/relationships/video" Target="../media/media6.mp4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19.png"/><Relationship Id="rId2" Type="http://schemas.openxmlformats.org/officeDocument/2006/relationships/video" Target="../media/media1.mp4"/><Relationship Id="rId16" Type="http://schemas.openxmlformats.org/officeDocument/2006/relationships/video" Target="../media/media8.mp4"/><Relationship Id="rId20" Type="http://schemas.openxmlformats.org/officeDocument/2006/relationships/image" Target="../media/image14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mp4"/><Relationship Id="rId24" Type="http://schemas.openxmlformats.org/officeDocument/2006/relationships/image" Target="../media/image18.png"/><Relationship Id="rId5" Type="http://schemas.microsoft.com/office/2007/relationships/media" Target="../media/media3.mp4"/><Relationship Id="rId15" Type="http://schemas.microsoft.com/office/2007/relationships/media" Target="../media/media8.mp4"/><Relationship Id="rId23" Type="http://schemas.openxmlformats.org/officeDocument/2006/relationships/image" Target="../media/image17.png"/><Relationship Id="rId10" Type="http://schemas.openxmlformats.org/officeDocument/2006/relationships/video" Target="../media/media5.mp4"/><Relationship Id="rId19" Type="http://schemas.openxmlformats.org/officeDocument/2006/relationships/image" Target="../media/image9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video" Target="../media/media7.mp4"/><Relationship Id="rId2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ideo" Target="../media/media12.mp4"/><Relationship Id="rId13" Type="http://schemas.openxmlformats.org/officeDocument/2006/relationships/image" Target="../media/image23.png"/><Relationship Id="rId3" Type="http://schemas.microsoft.com/office/2007/relationships/media" Target="../media/media10.mp4"/><Relationship Id="rId7" Type="http://schemas.microsoft.com/office/2007/relationships/media" Target="../media/media12.mp4"/><Relationship Id="rId12" Type="http://schemas.openxmlformats.org/officeDocument/2006/relationships/image" Target="../media/image2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video" Target="../media/media11.mp4"/><Relationship Id="rId11" Type="http://schemas.openxmlformats.org/officeDocument/2006/relationships/image" Target="../media/image21.png"/><Relationship Id="rId5" Type="http://schemas.microsoft.com/office/2007/relationships/media" Target="../media/media11.mp4"/><Relationship Id="rId10" Type="http://schemas.openxmlformats.org/officeDocument/2006/relationships/image" Target="../media/image9.png"/><Relationship Id="rId4" Type="http://schemas.openxmlformats.org/officeDocument/2006/relationships/video" Target="../media/media10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jpe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15.mp4"/><Relationship Id="rId7" Type="http://schemas.openxmlformats.org/officeDocument/2006/relationships/image" Target="../media/image54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9.png"/><Relationship Id="rId11" Type="http://schemas.openxmlformats.org/officeDocument/2006/relationships/image" Target="../media/image5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7.png"/><Relationship Id="rId4" Type="http://schemas.openxmlformats.org/officeDocument/2006/relationships/video" Target="../media/media15.mp4"/><Relationship Id="rId9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3B662B-FBB2-426D-8645-EF4CE6685C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12" t="8174" r="1265" b="3339"/>
          <a:stretch/>
        </p:blipFill>
        <p:spPr>
          <a:xfrm>
            <a:off x="1584960" y="2899954"/>
            <a:ext cx="2177143" cy="1463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488BA3-CA2B-4651-A9EB-8764D8AE0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300" y="3356556"/>
            <a:ext cx="885812" cy="17101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9878B5-9443-45DB-97D3-F15EC0CDEA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119" t="5684" r="19912" b="12953"/>
          <a:stretch/>
        </p:blipFill>
        <p:spPr>
          <a:xfrm>
            <a:off x="5381899" y="3476158"/>
            <a:ext cx="2582967" cy="1423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NASA Moon and Mars">
            <a:extLst>
              <a:ext uri="{FF2B5EF4-FFF2-40B4-BE49-F238E27FC236}">
                <a16:creationId xmlns:a16="http://schemas.microsoft.com/office/drawing/2014/main" id="{FD1B5578-5BD8-4A55-AA75-74E3A1668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9" r="22381"/>
          <a:stretch/>
        </p:blipFill>
        <p:spPr bwMode="auto">
          <a:xfrm>
            <a:off x="3784100" y="1055143"/>
            <a:ext cx="2026709" cy="20427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5037111"/>
            <a:ext cx="9144000" cy="129266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NASA’s Rotating Detonation Rocket Engine Development</a:t>
            </a:r>
          </a:p>
          <a:p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2025 AAS Conference, February 1, 2025</a:t>
            </a:r>
          </a:p>
          <a:p>
            <a:endParaRPr lang="en-US" sz="1600" b="1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sz="1600" b="1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sz="16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740859"/>
            <a:ext cx="9144000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Thomas Teasley ER13 Combustion Devices | NASA Marshall Space Flight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76D02B-600B-4F81-B0EA-6AD4922E66C6}"/>
              </a:ext>
            </a:extLst>
          </p:cNvPr>
          <p:cNvSpPr txBox="1"/>
          <p:nvPr/>
        </p:nvSpPr>
        <p:spPr>
          <a:xfrm>
            <a:off x="5891349" y="5802414"/>
            <a:ext cx="32526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This material is a work of the U.S. Government and is not subject to copyright protection in the United States.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BC6C39-8EE1-8DBE-BF87-F827383F75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432" y="1614791"/>
            <a:ext cx="2600634" cy="1463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8F394D-BB35-22CB-E9E3-D7FB10B9872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098" t="18369" b="21390"/>
          <a:stretch/>
        </p:blipFill>
        <p:spPr bwMode="auto">
          <a:xfrm>
            <a:off x="324860" y="1016986"/>
            <a:ext cx="2982974" cy="12353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303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3479-F7F4-4E45-B1C1-6FB6B9E7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83912-D0BA-4CA4-A2AC-25A1520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086A6D-C453-43AA-91C0-3CA21C323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46" y="5009404"/>
            <a:ext cx="8775904" cy="15568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FF0000"/>
                </a:solidFill>
              </a:rPr>
              <a:t>Project Goal: Identify and understand operability requirements, design requirements, and scalability of RDRE hardware. </a:t>
            </a:r>
          </a:p>
          <a:p>
            <a:r>
              <a:rPr lang="en-US" sz="1600" dirty="0"/>
              <a:t>Methane, Kerosene, Liquid Hydrocarbon, Hydrogen fuels tested to date.</a:t>
            </a:r>
          </a:p>
          <a:p>
            <a:r>
              <a:rPr lang="en-US" sz="1600" dirty="0"/>
              <a:t>Elevated pressure conditions demonstrated with detonations.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69F4E9-FAFF-4FD5-A780-D2C26EB3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0208C7-04DA-18A1-9AA4-0B2B66F009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25" b="12085"/>
          <a:stretch/>
        </p:blipFill>
        <p:spPr bwMode="auto">
          <a:xfrm>
            <a:off x="583594" y="775939"/>
            <a:ext cx="4166628" cy="18963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E3EC6F-06E4-BF51-B0AB-4A745DC05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222" y="775939"/>
            <a:ext cx="3903404" cy="1896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4DB6C2-BE08-39F1-0635-17064B3285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98" t="18369" b="21390"/>
          <a:stretch/>
        </p:blipFill>
        <p:spPr bwMode="auto">
          <a:xfrm>
            <a:off x="3787480" y="2672255"/>
            <a:ext cx="4737483" cy="19619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C2AD8F-117B-DA05-9593-E40E6A322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1" y="2672254"/>
            <a:ext cx="3101680" cy="1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5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9DC7-6E6A-6B0D-A65C-EA3A6A51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Tests at NASA MSFC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69EF6-6520-0962-6341-1F92E67C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N068 HF-06-hd 09-19-2023">
            <a:hlinkClick r:id="" action="ppaction://media"/>
            <a:extLst>
              <a:ext uri="{FF2B5EF4-FFF2-40B4-BE49-F238E27FC236}">
                <a16:creationId xmlns:a16="http://schemas.microsoft.com/office/drawing/2014/main" id="{1732EF6C-68E7-650A-6252-DCB51451F2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273" y="772357"/>
            <a:ext cx="4119067" cy="23169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3A6742-ECEF-F56C-3586-3A8192E9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L155 HF-19-hd1 07-28-2022">
            <a:hlinkClick r:id="" action="ppaction://media"/>
            <a:extLst>
              <a:ext uri="{FF2B5EF4-FFF2-40B4-BE49-F238E27FC236}">
                <a16:creationId xmlns:a16="http://schemas.microsoft.com/office/drawing/2014/main" id="{7169827F-C0A6-B432-668B-6649B59E763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359641" y="772357"/>
            <a:ext cx="4119067" cy="2316975"/>
          </a:xfrm>
          <a:prstGeom prst="rect">
            <a:avLst/>
          </a:prstGeom>
        </p:spPr>
      </p:pic>
      <p:pic>
        <p:nvPicPr>
          <p:cNvPr id="7" name="Test 019">
            <a:hlinkClick r:id="" action="ppaction://media"/>
            <a:extLst>
              <a:ext uri="{FF2B5EF4-FFF2-40B4-BE49-F238E27FC236}">
                <a16:creationId xmlns:a16="http://schemas.microsoft.com/office/drawing/2014/main" id="{7DA0AEB2-C607-D40A-0160-AB788E032D36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21"/>
          <a:srcRect l="26554" t="2070" r="36178" b="23760"/>
          <a:stretch>
            <a:fillRect/>
          </a:stretch>
        </p:blipFill>
        <p:spPr>
          <a:xfrm>
            <a:off x="7231380" y="769313"/>
            <a:ext cx="1247328" cy="1306557"/>
          </a:xfrm>
          <a:prstGeom prst="rect">
            <a:avLst/>
          </a:prstGeom>
        </p:spPr>
      </p:pic>
      <p:pic>
        <p:nvPicPr>
          <p:cNvPr id="8" name="Test 3 1 wave">
            <a:hlinkClick r:id="" action="ppaction://media"/>
            <a:extLst>
              <a:ext uri="{FF2B5EF4-FFF2-40B4-BE49-F238E27FC236}">
                <a16:creationId xmlns:a16="http://schemas.microsoft.com/office/drawing/2014/main" id="{38328AE3-51B0-8417-77F1-6A460DC3A77A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22"/>
          <a:srcRect l="19180" r="9590" b="9474"/>
          <a:stretch/>
        </p:blipFill>
        <p:spPr>
          <a:xfrm>
            <a:off x="2937009" y="772357"/>
            <a:ext cx="1307331" cy="1384701"/>
          </a:xfrm>
          <a:prstGeom prst="rect">
            <a:avLst/>
          </a:prstGeom>
        </p:spPr>
      </p:pic>
      <p:pic>
        <p:nvPicPr>
          <p:cNvPr id="15" name="PN068 HF-12-hd 08-02-2023">
            <a:hlinkClick r:id="" action="ppaction://media"/>
            <a:extLst>
              <a:ext uri="{FF2B5EF4-FFF2-40B4-BE49-F238E27FC236}">
                <a16:creationId xmlns:a16="http://schemas.microsoft.com/office/drawing/2014/main" id="{E4138E77-7CA1-176C-ECF4-3786F230FCCF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359641" y="3130462"/>
            <a:ext cx="4095953" cy="2303973"/>
          </a:xfrm>
          <a:prstGeom prst="rect">
            <a:avLst/>
          </a:prstGeom>
        </p:spPr>
      </p:pic>
      <p:pic>
        <p:nvPicPr>
          <p:cNvPr id="16" name="PN068-HF-014-hs1 08-02-2023">
            <a:hlinkClick r:id="" action="ppaction://media"/>
            <a:extLst>
              <a:ext uri="{FF2B5EF4-FFF2-40B4-BE49-F238E27FC236}">
                <a16:creationId xmlns:a16="http://schemas.microsoft.com/office/drawing/2014/main" id="{F118FB20-016C-97E9-7F38-A5E0C438A685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 rotWithShape="1">
          <a:blip r:embed="rId24"/>
          <a:srcRect b="9014"/>
          <a:stretch/>
        </p:blipFill>
        <p:spPr>
          <a:xfrm>
            <a:off x="7254582" y="3204415"/>
            <a:ext cx="1224125" cy="1055165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1466FF8-70C6-D494-181A-9C9708CC4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72" y="5782180"/>
            <a:ext cx="8423924" cy="75051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Several Scales Tested.</a:t>
            </a:r>
          </a:p>
          <a:p>
            <a:r>
              <a:rPr lang="en-US" dirty="0"/>
              <a:t>H</a:t>
            </a:r>
            <a:r>
              <a:rPr lang="en-US" sz="1800" dirty="0"/>
              <a:t>2</a:t>
            </a:r>
            <a:r>
              <a:rPr lang="en-US" dirty="0"/>
              <a:t>/</a:t>
            </a:r>
            <a:r>
              <a:rPr lang="en-US" dirty="0" err="1"/>
              <a:t>LOx</a:t>
            </a:r>
            <a:r>
              <a:rPr lang="en-US" dirty="0"/>
              <a:t>, LH</a:t>
            </a:r>
            <a:r>
              <a:rPr lang="en-US" sz="1800" dirty="0"/>
              <a:t>2</a:t>
            </a:r>
            <a:r>
              <a:rPr lang="en-US" dirty="0"/>
              <a:t>/</a:t>
            </a:r>
            <a:r>
              <a:rPr lang="en-US" dirty="0" err="1"/>
              <a:t>LOx</a:t>
            </a:r>
            <a:r>
              <a:rPr lang="en-US" dirty="0"/>
              <a:t>, GCH</a:t>
            </a:r>
            <a:r>
              <a:rPr lang="en-US" sz="1800" dirty="0"/>
              <a:t>4</a:t>
            </a:r>
            <a:r>
              <a:rPr lang="en-US" dirty="0"/>
              <a:t>/</a:t>
            </a:r>
            <a:r>
              <a:rPr lang="en-US" dirty="0" err="1"/>
              <a:t>GOx</a:t>
            </a:r>
            <a:r>
              <a:rPr lang="en-US" dirty="0"/>
              <a:t>, LCH</a:t>
            </a:r>
            <a:r>
              <a:rPr lang="en-US" sz="1800" dirty="0"/>
              <a:t>4</a:t>
            </a:r>
            <a:r>
              <a:rPr lang="en-US" dirty="0"/>
              <a:t>/</a:t>
            </a:r>
            <a:r>
              <a:rPr lang="en-US" dirty="0" err="1"/>
              <a:t>LOx</a:t>
            </a:r>
            <a:r>
              <a:rPr lang="en-US" dirty="0"/>
              <a:t>, RP/</a:t>
            </a:r>
            <a:r>
              <a:rPr lang="en-US" dirty="0" err="1"/>
              <a:t>LOx</a:t>
            </a:r>
            <a:r>
              <a:rPr lang="en-US" dirty="0"/>
              <a:t>.</a:t>
            </a:r>
          </a:p>
        </p:txBody>
      </p:sp>
      <p:pic>
        <p:nvPicPr>
          <p:cNvPr id="10" name="PN194-HF-24-hd 06-26-2024">
            <a:hlinkClick r:id="" action="ppaction://media"/>
            <a:extLst>
              <a:ext uri="{FF2B5EF4-FFF2-40B4-BE49-F238E27FC236}">
                <a16:creationId xmlns:a16="http://schemas.microsoft.com/office/drawing/2014/main" id="{8578565D-1586-822E-A831-316C9DC14754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 rotWithShape="1">
          <a:blip r:embed="rId25"/>
          <a:srcRect l="53748" t="5285" r="1" b="47551"/>
          <a:stretch/>
        </p:blipFill>
        <p:spPr>
          <a:xfrm>
            <a:off x="125272" y="3130462"/>
            <a:ext cx="4119066" cy="2362760"/>
          </a:xfrm>
          <a:prstGeom prst="rect">
            <a:avLst/>
          </a:prstGeom>
        </p:spPr>
      </p:pic>
      <p:pic>
        <p:nvPicPr>
          <p:cNvPr id="11" name="marlen 2">
            <a:hlinkClick r:id="" action="ppaction://media"/>
            <a:extLst>
              <a:ext uri="{FF2B5EF4-FFF2-40B4-BE49-F238E27FC236}">
                <a16:creationId xmlns:a16="http://schemas.microsoft.com/office/drawing/2014/main" id="{E90C0EC9-AD14-8AFF-04F2-E96DAF17CE98}"/>
              </a:ext>
            </a:extLst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 rotWithShape="1">
          <a:blip r:embed="rId26"/>
          <a:srcRect l="29107" t="14351" r="19420" b="34637"/>
          <a:stretch/>
        </p:blipFill>
        <p:spPr>
          <a:xfrm>
            <a:off x="230915" y="3130462"/>
            <a:ext cx="1225023" cy="115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3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1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8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399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3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4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5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67347">
                <p:cTn id="64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 mute="1">
                <p:cTn id="7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9DC7-6E6A-6B0D-A65C-EA3A6A51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Tests at NASA MSFC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69EF6-6520-0962-6341-1F92E67C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A6742-ECEF-F56C-3586-3A8192E9D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N186-HF-02-hd 07-24-2024">
            <a:hlinkClick r:id="" action="ppaction://media"/>
            <a:extLst>
              <a:ext uri="{FF2B5EF4-FFF2-40B4-BE49-F238E27FC236}">
                <a16:creationId xmlns:a16="http://schemas.microsoft.com/office/drawing/2014/main" id="{D2D1D8E7-AB8C-1A6D-4100-A62CBA477F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4474" y="3804445"/>
            <a:ext cx="4667131" cy="2625261"/>
          </a:xfrm>
          <a:prstGeom prst="rect">
            <a:avLst/>
          </a:prstGeom>
        </p:spPr>
      </p:pic>
      <p:pic>
        <p:nvPicPr>
          <p:cNvPr id="12" name="RP test">
            <a:hlinkClick r:id="" action="ppaction://media"/>
            <a:extLst>
              <a:ext uri="{FF2B5EF4-FFF2-40B4-BE49-F238E27FC236}">
                <a16:creationId xmlns:a16="http://schemas.microsoft.com/office/drawing/2014/main" id="{7B2FA944-40A1-4EB1-4EE8-C1E6F1F8B02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22051" t="25253" r="23414" b="23532"/>
          <a:stretch/>
        </p:blipFill>
        <p:spPr>
          <a:xfrm>
            <a:off x="3176378" y="3821434"/>
            <a:ext cx="1659744" cy="1476460"/>
          </a:xfrm>
          <a:prstGeom prst="rect">
            <a:avLst/>
          </a:prstGeom>
        </p:spPr>
      </p:pic>
      <p:pic>
        <p:nvPicPr>
          <p:cNvPr id="13" name="PN068 HF-13-hd 04-02-2024">
            <a:hlinkClick r:id="" action="ppaction://media"/>
            <a:extLst>
              <a:ext uri="{FF2B5EF4-FFF2-40B4-BE49-F238E27FC236}">
                <a16:creationId xmlns:a16="http://schemas.microsoft.com/office/drawing/2014/main" id="{8F3A2A23-51F5-2EF0-E7ED-723D6A67AE1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3"/>
          <a:srcRect r="7377"/>
          <a:stretch/>
        </p:blipFill>
        <p:spPr>
          <a:xfrm>
            <a:off x="194474" y="739002"/>
            <a:ext cx="4680421" cy="2842398"/>
          </a:xfrm>
          <a:prstGeom prst="rect">
            <a:avLst/>
          </a:prstGeom>
        </p:spPr>
      </p:pic>
      <p:pic>
        <p:nvPicPr>
          <p:cNvPr id="14" name="H2 Test">
            <a:hlinkClick r:id="" action="ppaction://media"/>
            <a:extLst>
              <a:ext uri="{FF2B5EF4-FFF2-40B4-BE49-F238E27FC236}">
                <a16:creationId xmlns:a16="http://schemas.microsoft.com/office/drawing/2014/main" id="{1111C3F8-8878-0CFE-6B4A-E1DD14C90135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4"/>
          <a:srcRect l="13399" t="3775" r="5559" b="16491"/>
          <a:stretch/>
        </p:blipFill>
        <p:spPr>
          <a:xfrm>
            <a:off x="3374200" y="739002"/>
            <a:ext cx="1500695" cy="1476460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F4AD88C-ED7C-07CC-CD05-431BA15D3B45}"/>
              </a:ext>
            </a:extLst>
          </p:cNvPr>
          <p:cNvSpPr txBox="1">
            <a:spLocks/>
          </p:cNvSpPr>
          <p:nvPr/>
        </p:nvSpPr>
        <p:spPr>
          <a:xfrm>
            <a:off x="4996735" y="3981653"/>
            <a:ext cx="4118470" cy="22949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RP/</a:t>
            </a:r>
            <a:r>
              <a:rPr lang="en-US" sz="1800" dirty="0" err="1"/>
              <a:t>LOx</a:t>
            </a:r>
            <a:r>
              <a:rPr lang="en-US" sz="1800" dirty="0"/>
              <a:t> (direct injection)</a:t>
            </a:r>
          </a:p>
          <a:p>
            <a:r>
              <a:rPr lang="en-US" sz="1800" dirty="0"/>
              <a:t>Strong single wave detonation observed.</a:t>
            </a:r>
          </a:p>
          <a:p>
            <a:r>
              <a:rPr lang="en-US" sz="1800" dirty="0"/>
              <a:t>L/L injection yielded extremely high dynamic loads and high entrainment.</a:t>
            </a:r>
          </a:p>
          <a:p>
            <a:r>
              <a:rPr lang="en-US" sz="1800" dirty="0"/>
              <a:t>Direct calorimetry extremely difficult with one wave and with </a:t>
            </a:r>
            <a:r>
              <a:rPr lang="en-US" sz="1800" dirty="0" err="1"/>
              <a:t>sooting</a:t>
            </a:r>
            <a:r>
              <a:rPr lang="en-US" sz="1800" dirty="0"/>
              <a:t> of the wall.  </a:t>
            </a:r>
          </a:p>
          <a:p>
            <a:r>
              <a:rPr lang="en-US" sz="1800" dirty="0"/>
              <a:t>Next steps are dual regen with methane heat flux profiles assumed. 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1B44823-D84B-8044-7F8D-9E8144CEDEC8}"/>
              </a:ext>
            </a:extLst>
          </p:cNvPr>
          <p:cNvSpPr txBox="1">
            <a:spLocks/>
          </p:cNvSpPr>
          <p:nvPr/>
        </p:nvSpPr>
        <p:spPr>
          <a:xfrm>
            <a:off x="5040905" y="931651"/>
            <a:ext cx="4118470" cy="22949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LH2/</a:t>
            </a:r>
            <a:r>
              <a:rPr lang="en-US" sz="1800" dirty="0" err="1"/>
              <a:t>LOx</a:t>
            </a:r>
            <a:r>
              <a:rPr lang="en-US" sz="1800" dirty="0"/>
              <a:t> (dual-regen)</a:t>
            </a:r>
          </a:p>
          <a:p>
            <a:r>
              <a:rPr lang="en-US" sz="1800" dirty="0"/>
              <a:t>Only deflagration observed.</a:t>
            </a:r>
          </a:p>
          <a:p>
            <a:r>
              <a:rPr lang="en-US" sz="1800" dirty="0"/>
              <a:t>Hydrogen is viable for annular combustion chambers.</a:t>
            </a:r>
          </a:p>
          <a:p>
            <a:r>
              <a:rPr lang="en-US" sz="1800" dirty="0"/>
              <a:t>Not the end of the story for hydrogen/oxygen RDRE.</a:t>
            </a:r>
          </a:p>
          <a:p>
            <a:r>
              <a:rPr lang="en-US" sz="1800" dirty="0"/>
              <a:t>There are other things that can be done to coax detonation and the community should not give up on it.  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1208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4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1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3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31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3479-F7F4-4E45-B1C1-6FB6B9E7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Technology Elements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83912-D0BA-4CA4-A2AC-25A1520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086A6D-C453-43AA-91C0-3CA21C323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46" y="5079948"/>
            <a:ext cx="8775904" cy="16561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dirty="0"/>
              <a:t>RDRE can be broken up into 4 Critical Technology Elements</a:t>
            </a:r>
          </a:p>
          <a:p>
            <a:r>
              <a:rPr lang="en-US" sz="1600" dirty="0"/>
              <a:t>CTE 1: Thrust Chamber – Cooling passages, initial nozzle geometry, pressure vessel. </a:t>
            </a:r>
          </a:p>
          <a:p>
            <a:r>
              <a:rPr lang="en-US" sz="1600" dirty="0"/>
              <a:t>CTE 2: Injector – Sets system pressure loss and mixing environment. </a:t>
            </a:r>
          </a:p>
          <a:p>
            <a:r>
              <a:rPr lang="en-US" sz="1600" dirty="0"/>
              <a:t>CTE 3: Nozzle Extension – Yields performance in vacuum, dictates packaging. </a:t>
            </a:r>
          </a:p>
          <a:p>
            <a:r>
              <a:rPr lang="en-US" sz="1600" dirty="0"/>
              <a:t>CTE 4: Powerhead – Adapts systems requirements, provides power, and overall pressure budget.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69F4E9-FAFF-4FD5-A780-D2C26EB3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134CA4-1E41-4BDA-BCA6-0C1014D90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" y="1073784"/>
            <a:ext cx="4469176" cy="3589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676329-6D88-0740-8DAB-3BBFAF24D1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3" t="5084" r="8044" b="1020"/>
          <a:stretch/>
        </p:blipFill>
        <p:spPr bwMode="auto">
          <a:xfrm>
            <a:off x="5118417" y="774064"/>
            <a:ext cx="3651183" cy="4282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2680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3479-F7F4-4E45-B1C1-6FB6B9E7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Technology Elements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83912-D0BA-4CA4-A2AC-25A1520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086A6D-C453-43AA-91C0-3CA21C323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46" y="4577028"/>
            <a:ext cx="8775904" cy="16561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/>
              <a:t>Confluence of Manufacturability and Scale Validation</a:t>
            </a:r>
          </a:p>
          <a:p>
            <a:r>
              <a:rPr lang="en-US" sz="1600" dirty="0"/>
              <a:t>As the thrust class increases, so does the ease of manufacturability, to a limit. </a:t>
            </a:r>
          </a:p>
          <a:p>
            <a:r>
              <a:rPr lang="en-US" sz="1600" dirty="0"/>
              <a:t>Once you exceed a certain thrust class, the manufacturability becomes a challenge. </a:t>
            </a:r>
          </a:p>
          <a:p>
            <a:r>
              <a:rPr lang="en-US" sz="1600" dirty="0"/>
              <a:t>The high the thrust class, the lower the overall confidence in scalability.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69F4E9-FAFF-4FD5-A780-D2C26EB3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9534DF-BA68-5F39-BA1F-B72F06960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46" y="779145"/>
            <a:ext cx="3930650" cy="3135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CB7105-B333-7800-AFF0-672030CEE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211" y="779145"/>
            <a:ext cx="3759840" cy="313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82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B3479-F7F4-4E45-B1C1-6FB6B9E7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Activities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83912-D0BA-4CA4-A2AC-25A15208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086A6D-C453-43AA-91C0-3CA21C323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1779052"/>
            <a:ext cx="8952090" cy="4787212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Thrust class and scalability.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Propellant and conditioning.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Propellant type.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Phase at injection.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Temperature at injection.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Pre-burned condition.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Annulus Geometry.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Wall contouring.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Annulus gap width.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Area Contraction.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L* and L’.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Injection parameters.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Element scheme.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Element density.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Injection pressure loss or momentum balance.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Orifice geometry.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Manifold acoustics and coupling.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669F4E9-FAFF-4FD5-A780-D2C26EB3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2E452-E3E1-629E-202D-D63F79C2C1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48" r="33741"/>
          <a:stretch/>
        </p:blipFill>
        <p:spPr>
          <a:xfrm rot="16200000">
            <a:off x="3878149" y="60444"/>
            <a:ext cx="1546311" cy="2865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49EEE7-76DC-F601-8D98-C4C1BF26D4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291" y="657274"/>
            <a:ext cx="3027058" cy="264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22F9E5-9BA3-BCBC-189D-ADA0C10D4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6" y="3370071"/>
            <a:ext cx="3145366" cy="334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228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0665-1B23-4792-8F3E-420E1B078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8799"/>
            <a:ext cx="7886700" cy="4083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/>
              <a:t>Experimental Efforts</a:t>
            </a:r>
          </a:p>
          <a:p>
            <a:pPr marL="742950" indent="-742950">
              <a:buAutoNum type="arabicPeriod"/>
            </a:pPr>
            <a:r>
              <a:rPr lang="en-US" sz="3200" b="1" dirty="0"/>
              <a:t>Heat Transfer.</a:t>
            </a:r>
          </a:p>
          <a:p>
            <a:pPr marL="742950" indent="-742950">
              <a:buAutoNum type="arabicPeriod"/>
            </a:pPr>
            <a:r>
              <a:rPr lang="en-US" sz="3200" b="1" dirty="0"/>
              <a:t>Vibrational Environments.</a:t>
            </a:r>
          </a:p>
          <a:p>
            <a:pPr marL="742950" indent="-742950">
              <a:buAutoNum type="arabicPeriod"/>
            </a:pPr>
            <a:r>
              <a:rPr lang="en-US" sz="3200" b="1" dirty="0"/>
              <a:t>Hardware Geometry. </a:t>
            </a:r>
          </a:p>
          <a:p>
            <a:pPr marL="742950" indent="-742950">
              <a:buAutoNum type="arabicPeriod"/>
            </a:pPr>
            <a:r>
              <a:rPr lang="en-US" sz="3200" b="1" dirty="0"/>
              <a:t>Operability Success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AF3BE-1654-49EC-8B4D-F3DEFA62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F769104-B251-2F45-8068-2262482AC1F7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7" name="Picture 2" descr="Symbols of NASA | NASA">
            <a:extLst>
              <a:ext uri="{FF2B5EF4-FFF2-40B4-BE49-F238E27FC236}">
                <a16:creationId xmlns:a16="http://schemas.microsoft.com/office/drawing/2014/main" id="{684B247A-543A-4EBA-9147-B343BFDD8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451" y="7708"/>
            <a:ext cx="1994263" cy="86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244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0684E-A071-4A04-A11E-99E209762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Chamber Geometry – Calorimetry for Heat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ABBD3-0AE1-4105-B8BE-4957236D4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3DE7B9-BB05-42AB-843A-A8EF3EE62D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50" y="657274"/>
            <a:ext cx="3433670" cy="2514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EF49B62-D68F-4102-B5C3-9A94AECB1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BBC969-2C90-44BC-2ABC-FA237A64E2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" b="19668"/>
          <a:stretch/>
        </p:blipFill>
        <p:spPr bwMode="auto">
          <a:xfrm>
            <a:off x="4138119" y="657274"/>
            <a:ext cx="4286979" cy="2501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62E87B-7D6B-F512-28C5-06F1E2DD9F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0" y="3270634"/>
            <a:ext cx="3737880" cy="3222241"/>
          </a:xfrm>
          <a:prstGeom prst="rect">
            <a:avLst/>
          </a:prstGeom>
          <a:noFill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17B467F-6099-139F-7418-1B844AB9B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18" y="3257843"/>
            <a:ext cx="4286979" cy="321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244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D6018-62C5-45F9-89A2-55BA2031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Bimetallic Capabilities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C5747-EA42-4EB3-8D4E-46FEC4754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91" y="4359166"/>
            <a:ext cx="3933199" cy="2422634"/>
          </a:xfrm>
        </p:spPr>
        <p:txBody>
          <a:bodyPr>
            <a:normAutofit/>
          </a:bodyPr>
          <a:lstStyle/>
          <a:p>
            <a:r>
              <a:rPr lang="en-US" dirty="0"/>
              <a:t>AM L-PBF GRCop-42.</a:t>
            </a:r>
          </a:p>
          <a:p>
            <a:r>
              <a:rPr lang="en-US" dirty="0"/>
              <a:t>Monel K500 / GRCop-42 bimetallic injector – </a:t>
            </a:r>
            <a:r>
              <a:rPr lang="en-US" dirty="0" err="1"/>
              <a:t>Quadrus</a:t>
            </a:r>
            <a:r>
              <a:rPr lang="en-US" dirty="0"/>
              <a:t> Corp.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F0CD4-08D7-47B5-BD79-B01017B1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C888F802-5ED6-48D0-9920-6DBF8A0AD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A33163-6A3C-36BB-AF3D-381145495F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74" y="657274"/>
            <a:ext cx="2512695" cy="335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66A1D5-78D1-5F83-A136-8D0633489F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431" y="657273"/>
            <a:ext cx="2512695" cy="335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 picture containing indoor, cake, kitchen, counter&#10;&#10;Description automatically generated">
            <a:extLst>
              <a:ext uri="{FF2B5EF4-FFF2-40B4-BE49-F238E27FC236}">
                <a16:creationId xmlns:a16="http://schemas.microsoft.com/office/drawing/2014/main" id="{529BE2EF-449D-36DA-7537-993BD5C4C3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8" t="12755"/>
          <a:stretch/>
        </p:blipFill>
        <p:spPr>
          <a:xfrm>
            <a:off x="5850703" y="2991716"/>
            <a:ext cx="2418493" cy="2053399"/>
          </a:xfrm>
          <a:prstGeom prst="rect">
            <a:avLst/>
          </a:prstGeom>
        </p:spPr>
      </p:pic>
      <p:pic>
        <p:nvPicPr>
          <p:cNvPr id="17" name="Picture 16" descr="A picture containing gear&#10;&#10;Description automatically generated">
            <a:extLst>
              <a:ext uri="{FF2B5EF4-FFF2-40B4-BE49-F238E27FC236}">
                <a16:creationId xmlns:a16="http://schemas.microsoft.com/office/drawing/2014/main" id="{6EA65E35-C1B6-EA6E-E14E-FBAB210444B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7" t="17687" r="8598" b="11020"/>
          <a:stretch/>
        </p:blipFill>
        <p:spPr>
          <a:xfrm>
            <a:off x="5257799" y="657273"/>
            <a:ext cx="3789277" cy="2322410"/>
          </a:xfrm>
          <a:prstGeom prst="rect">
            <a:avLst/>
          </a:prstGeom>
        </p:spPr>
      </p:pic>
      <p:pic>
        <p:nvPicPr>
          <p:cNvPr id="18" name="Picture 17" descr="A picture containing close&#10;&#10;Description automatically generated">
            <a:extLst>
              <a:ext uri="{FF2B5EF4-FFF2-40B4-BE49-F238E27FC236}">
                <a16:creationId xmlns:a16="http://schemas.microsoft.com/office/drawing/2014/main" id="{8FD5352B-CCFD-80E0-7214-2A4921C3A6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2" b="37823"/>
          <a:stretch/>
        </p:blipFill>
        <p:spPr>
          <a:xfrm>
            <a:off x="4104551" y="5055517"/>
            <a:ext cx="4841611" cy="165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1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972C-40F2-4755-9DAF-807C67E6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Data – Vibratory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1921C-D512-4533-BE5D-E01A5856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6BF866-155E-4876-963E-2E1EC9FC24D2}"/>
              </a:ext>
            </a:extLst>
          </p:cNvPr>
          <p:cNvSpPr txBox="1"/>
          <p:nvPr/>
        </p:nvSpPr>
        <p:spPr>
          <a:xfrm>
            <a:off x="1925728" y="762947"/>
            <a:ext cx="1742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Triaxial Load Cell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BEC9D4-61FD-4424-8DF7-F8AFDC3F777E}"/>
              </a:ext>
            </a:extLst>
          </p:cNvPr>
          <p:cNvSpPr txBox="1"/>
          <p:nvPr/>
        </p:nvSpPr>
        <p:spPr>
          <a:xfrm>
            <a:off x="6211915" y="743217"/>
            <a:ext cx="156382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Accelerometer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9F58EECE-D7F5-4BF4-BDD7-658198E6F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DF58CEB-06C2-488E-9205-4E546AB9552E}"/>
              </a:ext>
            </a:extLst>
          </p:cNvPr>
          <p:cNvSpPr txBox="1"/>
          <p:nvPr/>
        </p:nvSpPr>
        <p:spPr>
          <a:xfrm>
            <a:off x="1201289" y="5982039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B1E91D-4B35-47C9-B3FB-F59CCE242BE4}"/>
              </a:ext>
            </a:extLst>
          </p:cNvPr>
          <p:cNvSpPr txBox="1"/>
          <p:nvPr/>
        </p:nvSpPr>
        <p:spPr>
          <a:xfrm>
            <a:off x="3870306" y="5982039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V2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1FAA10A-34EE-4601-81E2-1D14E1885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249" y="4330498"/>
            <a:ext cx="3430751" cy="2401357"/>
          </a:xfrm>
        </p:spPr>
        <p:txBody>
          <a:bodyPr>
            <a:normAutofit fontScale="77500" lnSpcReduction="20000"/>
          </a:bodyPr>
          <a:lstStyle/>
          <a:p>
            <a:r>
              <a:rPr lang="en-US" sz="2200" dirty="0"/>
              <a:t>Single wave mode environments are extreme. </a:t>
            </a:r>
          </a:p>
          <a:p>
            <a:r>
              <a:rPr lang="en-US" sz="2200" dirty="0"/>
              <a:t>Both triaxial load cell and accelerometer data corroborate extreme vibrational environment. </a:t>
            </a:r>
          </a:p>
          <a:p>
            <a:r>
              <a:rPr lang="en-US" sz="2200" dirty="0"/>
              <a:t>This is observed on other scales and with other propellants. </a:t>
            </a:r>
          </a:p>
          <a:p>
            <a:r>
              <a:rPr lang="en-US" sz="2200" dirty="0"/>
              <a:t>2+ wave environments are far less severe.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520E22-A5C7-D9CB-09E7-E0ED6DDBB6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43" y="1188828"/>
            <a:ext cx="4313527" cy="2957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A70C99-4312-548E-2B92-D61EBF604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748" y="1177850"/>
            <a:ext cx="4171460" cy="29684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8B2F1E-AD6F-E795-DD1E-3AEE2C7A54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9603"/>
          <a:stretch/>
        </p:blipFill>
        <p:spPr>
          <a:xfrm>
            <a:off x="77369" y="4317691"/>
            <a:ext cx="2909671" cy="1870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335636-E513-93DD-53A9-D17A19EBFE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0185"/>
          <a:stretch/>
        </p:blipFill>
        <p:spPr>
          <a:xfrm>
            <a:off x="2930926" y="4274006"/>
            <a:ext cx="2882242" cy="191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0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972C-40F2-4755-9DAF-807C67E6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Data – Vibratory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1921C-D512-4533-BE5D-E01A5856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9F58EECE-D7F5-4BF4-BDD7-658198E6F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DF58CEB-06C2-488E-9205-4E546AB9552E}"/>
              </a:ext>
            </a:extLst>
          </p:cNvPr>
          <p:cNvSpPr txBox="1"/>
          <p:nvPr/>
        </p:nvSpPr>
        <p:spPr>
          <a:xfrm>
            <a:off x="1201289" y="5982039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B1E91D-4B35-47C9-B3FB-F59CCE242BE4}"/>
              </a:ext>
            </a:extLst>
          </p:cNvPr>
          <p:cNvSpPr txBox="1"/>
          <p:nvPr/>
        </p:nvSpPr>
        <p:spPr>
          <a:xfrm>
            <a:off x="3870306" y="5982039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FD3F88-2522-0BA7-0F92-CDD0715A9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63" y="688905"/>
            <a:ext cx="8200073" cy="586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62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47E85-BAFA-4001-B12A-AD6E6E13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58827" y="58316"/>
            <a:ext cx="858878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Test Data – Hardware Geometry is Critical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E827B4C3-3C8C-48B6-BEB5-7F290894B579}"/>
              </a:ext>
            </a:extLst>
          </p:cNvPr>
          <p:cNvSpPr txBox="1">
            <a:spLocks/>
          </p:cNvSpPr>
          <p:nvPr/>
        </p:nvSpPr>
        <p:spPr>
          <a:xfrm>
            <a:off x="2356945" y="6168872"/>
            <a:ext cx="5841124" cy="646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Martinez et al. 2024; </a:t>
            </a:r>
            <a:r>
              <a:rPr lang="en-US" sz="1100" b="1" i="0" dirty="0">
                <a:solidFill>
                  <a:srgbClr val="000000"/>
                </a:solidFill>
                <a:effectLst/>
                <a:latin typeface="Volkhov"/>
              </a:rPr>
              <a:t>Experimental Study of a Watercooled GOX/RP-1 Rotating Detonation Rocket Combustor for Application to Ox-Rich Staged Combustion Engine Cycles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2C0913-B981-574B-7130-5CC993D83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02" y="689128"/>
            <a:ext cx="5084795" cy="28400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09B5D-789F-5F71-81A2-32534D736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7" y="3717919"/>
            <a:ext cx="5943600" cy="2347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5D730D-907B-C389-0F39-03CB8030B9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329" y="3787289"/>
            <a:ext cx="2998080" cy="1686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F96A9A-BBB1-8CF5-5E9E-EFFC2B4B5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642" y="1057124"/>
            <a:ext cx="3418767" cy="184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5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47E85-BAFA-4001-B12A-AD6E6E13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58827" y="58316"/>
            <a:ext cx="858878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Two Birds – One Stone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A89694-A73D-94BF-99CC-5F102EEC3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7" y="683177"/>
            <a:ext cx="4505393" cy="1900003"/>
          </a:xfrm>
          <a:prstGeom prst="rect">
            <a:avLst/>
          </a:prstGeom>
        </p:spPr>
      </p:pic>
      <p:pic>
        <p:nvPicPr>
          <p:cNvPr id="6" name="PN194-HF-28-hd 06-27-2024">
            <a:hlinkClick r:id="" action="ppaction://media"/>
            <a:extLst>
              <a:ext uri="{FF2B5EF4-FFF2-40B4-BE49-F238E27FC236}">
                <a16:creationId xmlns:a16="http://schemas.microsoft.com/office/drawing/2014/main" id="{2A3BEC98-4A05-282C-BF6F-91200BF588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5262" b="21752"/>
          <a:stretch/>
        </p:blipFill>
        <p:spPr>
          <a:xfrm>
            <a:off x="4684758" y="683177"/>
            <a:ext cx="4179897" cy="2461593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E995E39-07CE-B788-F2D8-CC6FC4A41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7" y="3284537"/>
            <a:ext cx="60960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20370-54F5-0BC8-97DF-4B8E4A3BA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5540" y="3934926"/>
            <a:ext cx="2918460" cy="2796929"/>
          </a:xfrm>
        </p:spPr>
        <p:txBody>
          <a:bodyPr>
            <a:normAutofit/>
          </a:bodyPr>
          <a:lstStyle/>
          <a:p>
            <a:r>
              <a:rPr lang="en-US" sz="2200" dirty="0"/>
              <a:t>Leveraging every opportunity possible to partner with other projects. </a:t>
            </a:r>
          </a:p>
          <a:p>
            <a:r>
              <a:rPr lang="en-US" sz="2200" dirty="0"/>
              <a:t>RAMBO, SBIR, STTR activities. </a:t>
            </a:r>
          </a:p>
        </p:txBody>
      </p:sp>
    </p:spTree>
    <p:extLst>
      <p:ext uri="{BB962C8B-B14F-4D97-AF65-F5344CB8AC3E}">
        <p14:creationId xmlns:p14="http://schemas.microsoft.com/office/powerpoint/2010/main" val="52354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47E85-BAFA-4001-B12A-AD6E6E13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58828" y="58316"/>
            <a:ext cx="6965344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High Pressure Demonstration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E827B4C3-3C8C-48B6-BEB5-7F290894B579}"/>
              </a:ext>
            </a:extLst>
          </p:cNvPr>
          <p:cNvSpPr txBox="1">
            <a:spLocks/>
          </p:cNvSpPr>
          <p:nvPr/>
        </p:nvSpPr>
        <p:spPr>
          <a:xfrm>
            <a:off x="4572000" y="4372466"/>
            <a:ext cx="4434840" cy="2485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Multi-wave modes have been measured at elevated pressures with RP-1 and Methane fuels, 750 psia and 1250 psia respectively. 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7AF8F63D-578A-4F59-9B8C-6C7450932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FD20C0-068D-0B0E-639E-4B22957B4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28" y="675558"/>
            <a:ext cx="3628204" cy="3287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704BD3-4A64-0ADC-45BD-A06EBD7FC3A7}"/>
              </a:ext>
            </a:extLst>
          </p:cNvPr>
          <p:cNvSpPr txBox="1"/>
          <p:nvPr/>
        </p:nvSpPr>
        <p:spPr>
          <a:xfrm>
            <a:off x="740583" y="675558"/>
            <a:ext cx="2155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NASA 1250 psia test.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B77E41-8BFC-2573-B90B-40A60999DD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5835" y="660676"/>
            <a:ext cx="5463540" cy="18398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3CA320-66EA-7F9C-895B-44DAB7934A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8535" y="2727472"/>
            <a:ext cx="5398140" cy="1538701"/>
          </a:xfrm>
          <a:prstGeom prst="rect">
            <a:avLst/>
          </a:prstGeom>
        </p:spPr>
      </p:pic>
      <p:pic>
        <p:nvPicPr>
          <p:cNvPr id="9" name="PO009-HF-04-hd 09-17-2024">
            <a:hlinkClick r:id="" action="ppaction://media"/>
            <a:extLst>
              <a:ext uri="{FF2B5EF4-FFF2-40B4-BE49-F238E27FC236}">
                <a16:creationId xmlns:a16="http://schemas.microsoft.com/office/drawing/2014/main" id="{DBC977AB-FD79-5311-64D3-4409A0F2E2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828" y="4372467"/>
            <a:ext cx="4315052" cy="2427217"/>
          </a:xfrm>
          <a:prstGeom prst="rect">
            <a:avLst/>
          </a:prstGeom>
        </p:spPr>
      </p:pic>
      <p:pic>
        <p:nvPicPr>
          <p:cNvPr id="5" name="Test 021 Waves">
            <a:hlinkClick r:id="" action="ppaction://media"/>
            <a:extLst>
              <a:ext uri="{FF2B5EF4-FFF2-40B4-BE49-F238E27FC236}">
                <a16:creationId xmlns:a16="http://schemas.microsoft.com/office/drawing/2014/main" id="{D41F98CB-01DE-8D12-DEB5-8CA6B9F4144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16162" t="22888" r="36463" b="27728"/>
          <a:stretch/>
        </p:blipFill>
        <p:spPr>
          <a:xfrm>
            <a:off x="2324100" y="2616991"/>
            <a:ext cx="1362932" cy="134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3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32148-696D-4ED3-80B6-2869D276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AED00E6-1D54-4247-8B9A-F8E7A49D0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454" y="679269"/>
            <a:ext cx="5389895" cy="5859643"/>
          </a:xfr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Challenges Moving Forward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800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Transfer - known heat flux scaling.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Vibratory Environment – Multi-mode operation.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AutoNum type="arabicPeriod"/>
              <a:tabLst/>
              <a:defRPr/>
            </a:pPr>
            <a:endParaRPr lang="en-US" sz="1800" dirty="0">
              <a:solidFill>
                <a:srgbClr val="2424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lang="en-US" sz="1800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a plan and test /computational activities will elucidate these challenges.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Successful demonstration of the TDM project operating conditions.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Leveraging collaborations to involve industry, academia, and government.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Sharing these data as broadly as possible with collaborators.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D620C-942E-4ABE-A317-844CBCA1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F769104-B251-2F45-8068-2262482AC1F7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pic>
        <p:nvPicPr>
          <p:cNvPr id="11" name="Picture 2" descr="Symbols of NASA | NASA">
            <a:extLst>
              <a:ext uri="{FF2B5EF4-FFF2-40B4-BE49-F238E27FC236}">
                <a16:creationId xmlns:a16="http://schemas.microsoft.com/office/drawing/2014/main" id="{BF0723BD-EBC1-41CA-ADA6-3C54492E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451" y="7708"/>
            <a:ext cx="1994263" cy="86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135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F284B-5608-4A2F-8B5A-97F6ABD23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 descr="NASA Logo Wallpapers - Top Free NASA Logo Backgrounds ...">
            <a:extLst>
              <a:ext uri="{FF2B5EF4-FFF2-40B4-BE49-F238E27FC236}">
                <a16:creationId xmlns:a16="http://schemas.microsoft.com/office/drawing/2014/main" id="{30E2B504-EBCE-47B8-B7F1-AFCE78780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r="13938" b="478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5C1FEE-C5B3-466C-9C4C-2629EA6096DC}"/>
              </a:ext>
            </a:extLst>
          </p:cNvPr>
          <p:cNvSpPr txBox="1"/>
          <p:nvPr/>
        </p:nvSpPr>
        <p:spPr>
          <a:xfrm>
            <a:off x="457200" y="5253318"/>
            <a:ext cx="28366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Contact:</a:t>
            </a:r>
          </a:p>
          <a:p>
            <a:r>
              <a:rPr lang="en-US" dirty="0">
                <a:solidFill>
                  <a:schemeClr val="bg1"/>
                </a:solidFill>
              </a:rPr>
              <a:t>Thomas Teasley</a:t>
            </a:r>
          </a:p>
          <a:p>
            <a:r>
              <a:rPr lang="en-US" dirty="0">
                <a:solidFill>
                  <a:schemeClr val="bg1"/>
                </a:solidFill>
              </a:rPr>
              <a:t>NASA MSFC</a:t>
            </a:r>
          </a:p>
          <a:p>
            <a:r>
              <a:rPr lang="en-US" dirty="0">
                <a:solidFill>
                  <a:schemeClr val="bg1"/>
                </a:solidFill>
              </a:rPr>
              <a:t>thomas.w.teasley@nasa.gov</a:t>
            </a:r>
          </a:p>
        </p:txBody>
      </p:sp>
    </p:spTree>
    <p:extLst>
      <p:ext uri="{BB962C8B-B14F-4D97-AF65-F5344CB8AC3E}">
        <p14:creationId xmlns:p14="http://schemas.microsoft.com/office/powerpoint/2010/main" val="20089917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2.3.2.62482</Revision>
</Application>
</file>

<file path=customXml/item2.xml><?xml version="1.0" encoding="utf-8"?>
<Application xmlns="http://www.sap.com/cof/ao/powerpoint/application">
  <com.sap.ip.bi.pioneer>
    <Version>4</Version>
    <AAO_Revision>2.3.2.62482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F20FFD42-0A55-415A-AD10-DBFFDE14C19C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6963D4D3-5C78-4313-88FE-B71F921C2D4A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16188</TotalTime>
  <Words>700</Words>
  <Application>Microsoft Office PowerPoint</Application>
  <PresentationFormat>On-screen Show (4:3)</PresentationFormat>
  <Paragraphs>113</Paragraphs>
  <Slides>17</Slides>
  <Notes>1</Notes>
  <HiddenSlides>0</HiddenSlides>
  <MMClips>15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ＭＳ Ｐゴシック</vt:lpstr>
      <vt:lpstr>Arial</vt:lpstr>
      <vt:lpstr>Calibri</vt:lpstr>
      <vt:lpstr>Calibri Light</vt:lpstr>
      <vt:lpstr>Helvetica</vt:lpstr>
      <vt:lpstr>Helvetica Neue</vt:lpstr>
      <vt:lpstr>Times New Roman</vt:lpstr>
      <vt:lpstr>Volkhov</vt:lpstr>
      <vt:lpstr>1_Office Theme</vt:lpstr>
      <vt:lpstr>PowerPoint Presentation</vt:lpstr>
      <vt:lpstr>Introduction</vt:lpstr>
      <vt:lpstr>Major Tests at NASA MSFC</vt:lpstr>
      <vt:lpstr>Major Tests at NASA MSFC</vt:lpstr>
      <vt:lpstr>Critical Technology Elements</vt:lpstr>
      <vt:lpstr>Critical Technology Elements</vt:lpstr>
      <vt:lpstr>Experimental Activities </vt:lpstr>
      <vt:lpstr>PowerPoint Presentation</vt:lpstr>
      <vt:lpstr>Chamber Geometry – Calorimetry for Heat Transfer</vt:lpstr>
      <vt:lpstr>Use of Bimetallic Capabilities</vt:lpstr>
      <vt:lpstr>Test Data – Vibratory Environment</vt:lpstr>
      <vt:lpstr>Test Data – Vibratory Environment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Teasley, Thomas W. (MSFC-ER13)</dc:creator>
  <cp:lastModifiedBy>Teasley, Thomas W. (MSFC-ER13)</cp:lastModifiedBy>
  <cp:revision>235</cp:revision>
  <dcterms:created xsi:type="dcterms:W3CDTF">2021-03-20T13:35:15Z</dcterms:created>
  <dcterms:modified xsi:type="dcterms:W3CDTF">2025-02-03T15:28:20Z</dcterms:modified>
</cp:coreProperties>
</file>