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78" r:id="rId3"/>
  </p:sldMasterIdLst>
  <p:notesMasterIdLst>
    <p:notesMasterId r:id="rId20"/>
  </p:notesMasterIdLst>
  <p:sldIdLst>
    <p:sldId id="281" r:id="rId4"/>
    <p:sldId id="256" r:id="rId5"/>
    <p:sldId id="4874" r:id="rId6"/>
    <p:sldId id="2098149233" r:id="rId7"/>
    <p:sldId id="2098149166" r:id="rId8"/>
    <p:sldId id="2146848473" r:id="rId9"/>
    <p:sldId id="2098149380" r:id="rId10"/>
    <p:sldId id="2147376866" r:id="rId11"/>
    <p:sldId id="2098149358" r:id="rId12"/>
    <p:sldId id="2147376867" r:id="rId13"/>
    <p:sldId id="2147376868" r:id="rId14"/>
    <p:sldId id="2098149359" r:id="rId15"/>
    <p:sldId id="2147376869" r:id="rId16"/>
    <p:sldId id="2147376870" r:id="rId17"/>
    <p:sldId id="2147376872" r:id="rId18"/>
    <p:sldId id="21473768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AF5C3-7EEA-493E-B324-7C46548B8874}"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8477D1-1F4E-45E1-8424-383779CB88EF}" type="slidenum">
              <a:rPr lang="en-US" smtClean="0"/>
              <a:t>‹#›</a:t>
            </a:fld>
            <a:endParaRPr lang="en-US"/>
          </a:p>
        </p:txBody>
      </p:sp>
    </p:spTree>
    <p:extLst>
      <p:ext uri="{BB962C8B-B14F-4D97-AF65-F5344CB8AC3E}">
        <p14:creationId xmlns:p14="http://schemas.microsoft.com/office/powerpoint/2010/main" val="848808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3C752-E241-48B7-B478-281FF7837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542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Aeronautics</a:t>
            </a:r>
            <a:r>
              <a:rPr lang="en-US" baseline="0"/>
              <a:t> research is one of NASA’s </a:t>
            </a:r>
            <a:r>
              <a:rPr lang="en-US"/>
              <a:t>five </a:t>
            </a:r>
            <a:r>
              <a:rPr lang="en-US" baseline="0"/>
              <a:t>missions. </a:t>
            </a:r>
            <a:r>
              <a:rPr lang="en-US"/>
              <a:t> </a:t>
            </a:r>
            <a:endParaRPr lang="en-US" baseline="0"/>
          </a:p>
          <a:p>
            <a:pPr>
              <a:defRPr/>
            </a:pPr>
            <a:endParaRPr lang="en-US">
              <a:solidFill>
                <a:prstClr val="black"/>
              </a:solidFill>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0024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ARMD programs</a:t>
            </a:r>
            <a:r>
              <a:rPr lang="en-US" baseline="0"/>
              <a:t> contribute to strategic thrusts</a:t>
            </a:r>
          </a:p>
          <a:p>
            <a:endParaRPr lang="en-US" baseline="0"/>
          </a:p>
          <a:p>
            <a:r>
              <a:rPr lang="en-US" sz="1200" b="0" i="0" u="none" strike="noStrike" kern="1200">
                <a:solidFill>
                  <a:schemeClr val="tx1"/>
                </a:solidFill>
                <a:effectLst/>
                <a:latin typeface="+mn-lt"/>
                <a:ea typeface="+mn-ea"/>
                <a:cs typeface="+mn-cs"/>
              </a:rPr>
              <a:t>ARMD’s programs and projects are all cross center and cross discipline. We leverage the best people from across the NASA enterprise to enable us to be agile in our execution. </a:t>
            </a:r>
            <a:endParaRPr lang="en-US" baseline="0"/>
          </a:p>
          <a:p>
            <a:endParaRPr lang="en-US" baseline="0"/>
          </a:p>
          <a:p>
            <a:r>
              <a:rPr lang="en-US" baseline="0"/>
              <a:t>[elaborate]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8978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D3647B4-A5B6-41CC-8639-AFEC7FDD07B6}" type="slidenum">
              <a:rPr kumimoji="0" lang="en-US" sz="1200" b="0" i="0" u="none" strike="noStrike" kern="1200" cap="none" spc="0" normalizeH="0" baseline="0" noProof="0" smtClean="0">
                <a:ln>
                  <a:noFill/>
                </a:ln>
                <a:solidFill>
                  <a:srgbClr val="000000"/>
                </a:solidFill>
                <a:effectLst/>
                <a:uLnTx/>
                <a:uFillTx/>
                <a:latin typeface="Times" pitchFamily="1"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Times" pitchFamily="1" charset="0"/>
              <a:ea typeface="+mn-ea"/>
              <a:cs typeface="+mn-cs"/>
            </a:endParaRPr>
          </a:p>
        </p:txBody>
      </p:sp>
    </p:spTree>
    <p:extLst>
      <p:ext uri="{BB962C8B-B14F-4D97-AF65-F5344CB8AC3E}">
        <p14:creationId xmlns:p14="http://schemas.microsoft.com/office/powerpoint/2010/main" val="2445173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C61B5-2B49-0842-9352-ECEE1A8DAC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235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3647B4-A5B6-41CC-8639-AFEC7FDD07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302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3647B4-A5B6-41CC-8639-AFEC7FDD07B6}" type="slidenum">
              <a:rPr lang="en-US" smtClean="0"/>
              <a:pPr/>
              <a:t>7</a:t>
            </a:fld>
            <a:endParaRPr lang="en-US" dirty="0"/>
          </a:p>
        </p:txBody>
      </p:sp>
    </p:spTree>
    <p:extLst>
      <p:ext uri="{BB962C8B-B14F-4D97-AF65-F5344CB8AC3E}">
        <p14:creationId xmlns:p14="http://schemas.microsoft.com/office/powerpoint/2010/main" val="418273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5"/>
          </p:nvPr>
        </p:nvSpPr>
        <p:spPr/>
        <p:txBody>
          <a:bodyPr/>
          <a:lstStyle/>
          <a:p>
            <a:fld id="{ED3647B4-A5B6-41CC-8639-AFEC7FDD07B6}" type="slidenum">
              <a:rPr lang="en-US" smtClean="0"/>
              <a:pPr/>
              <a:t>8</a:t>
            </a:fld>
            <a:endParaRPr lang="en-US" dirty="0"/>
          </a:p>
        </p:txBody>
      </p:sp>
    </p:spTree>
    <p:extLst>
      <p:ext uri="{BB962C8B-B14F-4D97-AF65-F5344CB8AC3E}">
        <p14:creationId xmlns:p14="http://schemas.microsoft.com/office/powerpoint/2010/main" val="992713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spcBef>
                <a:spcPts val="300"/>
              </a:spcBef>
              <a:buNone/>
            </a:pPr>
            <a:r>
              <a:rPr lang="en-US" sz="1200" b="1" dirty="0">
                <a:solidFill>
                  <a:srgbClr val="5B9BD5"/>
                </a:solidFill>
                <a:latin typeface="Arial"/>
                <a:cs typeface="Arial"/>
              </a:rPr>
              <a:t>Chart Guidance &amp; Items to Consider</a:t>
            </a:r>
          </a:p>
          <a:p>
            <a:r>
              <a:rPr lang="en-US" sz="1200" dirty="0">
                <a:latin typeface="Arial"/>
                <a:cs typeface="Arial"/>
              </a:rPr>
              <a:t>Alternative format to describe compelling deliverables (completed example on next chart) </a:t>
            </a:r>
          </a:p>
          <a:p>
            <a:r>
              <a:rPr lang="en-US" sz="1200" dirty="0">
                <a:latin typeface="Arial"/>
                <a:cs typeface="Arial"/>
              </a:rPr>
              <a:t>Follow descriptions on the chart for guidance </a:t>
            </a:r>
          </a:p>
          <a:p>
            <a:r>
              <a:rPr lang="en-US" sz="1200" dirty="0">
                <a:latin typeface="Arial"/>
                <a:cs typeface="Arial"/>
              </a:rPr>
              <a:t>Results section can include numbers or short statements (can be made into bullets if necessary for type of content)</a:t>
            </a:r>
          </a:p>
          <a:p>
            <a:r>
              <a:rPr lang="en-US" sz="1200" dirty="0">
                <a:latin typeface="Helvetica"/>
                <a:cs typeface="Helvetica"/>
              </a:rPr>
              <a:t>You can include existing charts with additional technical details/context in a back-up section for reference</a:t>
            </a:r>
            <a:r>
              <a:rPr lang="en-US" sz="1200" dirty="0">
                <a:latin typeface="Arial"/>
                <a:cs typeface="Arial"/>
              </a:rPr>
              <a:t>. </a:t>
            </a:r>
            <a:endParaRPr lang="en-US" sz="1200" kern="1200" dirty="0">
              <a:solidFill>
                <a:schemeClr val="tx1"/>
              </a:solidFill>
              <a:latin typeface="Barlow Semi Condensed" panose="00000506000000000000" pitchFamily="2"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3C752-E241-48B7-B478-281FF7837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648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spcBef>
                <a:spcPts val="300"/>
              </a:spcBef>
              <a:buNone/>
            </a:pPr>
            <a:r>
              <a:rPr lang="en-US" sz="1200" b="1" dirty="0">
                <a:solidFill>
                  <a:srgbClr val="5B9BD5"/>
                </a:solidFill>
                <a:latin typeface="Arial"/>
                <a:cs typeface="Arial"/>
              </a:rPr>
              <a:t>Chart Guidance &amp; Items to Consider</a:t>
            </a:r>
          </a:p>
          <a:p>
            <a:r>
              <a:rPr lang="en-US" sz="1200" dirty="0">
                <a:latin typeface="Arial"/>
                <a:cs typeface="Arial"/>
              </a:rPr>
              <a:t>Alternative format to describe compelling deliverables (completed example on next chart) </a:t>
            </a:r>
          </a:p>
          <a:p>
            <a:r>
              <a:rPr lang="en-US" sz="1200" dirty="0">
                <a:latin typeface="Arial"/>
                <a:cs typeface="Arial"/>
              </a:rPr>
              <a:t>Follow descriptions on the chart for guidance </a:t>
            </a:r>
          </a:p>
          <a:p>
            <a:r>
              <a:rPr lang="en-US" sz="1200" dirty="0">
                <a:latin typeface="Arial"/>
                <a:cs typeface="Arial"/>
              </a:rPr>
              <a:t>Results section can include numbers or short statements (can be made into bullets if necessary for type of content)</a:t>
            </a:r>
          </a:p>
          <a:p>
            <a:r>
              <a:rPr lang="en-US" sz="1200" dirty="0">
                <a:latin typeface="Helvetica"/>
                <a:cs typeface="Helvetica"/>
              </a:rPr>
              <a:t>You can include existing charts with additional technical details/context in a back-up section for reference</a:t>
            </a:r>
            <a:r>
              <a:rPr lang="en-US" sz="1200" dirty="0">
                <a:latin typeface="Arial"/>
                <a:cs typeface="Arial"/>
              </a:rPr>
              <a:t>. </a:t>
            </a:r>
            <a:endParaRPr lang="en-US" sz="1200" kern="1200" dirty="0">
              <a:solidFill>
                <a:schemeClr val="tx1"/>
              </a:solidFill>
              <a:latin typeface="Barlow Semi Condensed" panose="00000506000000000000" pitchFamily="2"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3C752-E241-48B7-B478-281FF7837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201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spcBef>
                <a:spcPts val="300"/>
              </a:spcBef>
              <a:buNone/>
            </a:pPr>
            <a:r>
              <a:rPr lang="en-US" sz="1200" b="1" dirty="0">
                <a:solidFill>
                  <a:srgbClr val="5B9BD5"/>
                </a:solidFill>
                <a:latin typeface="Arial"/>
                <a:cs typeface="Arial"/>
              </a:rPr>
              <a:t>Chart Guidance &amp; Items to Consider</a:t>
            </a:r>
          </a:p>
          <a:p>
            <a:r>
              <a:rPr lang="en-US" sz="1200" dirty="0">
                <a:latin typeface="Arial"/>
                <a:cs typeface="Arial"/>
              </a:rPr>
              <a:t>Alternative format to describe compelling deliverables (completed example on next chart) </a:t>
            </a:r>
          </a:p>
          <a:p>
            <a:r>
              <a:rPr lang="en-US" sz="1200" dirty="0">
                <a:latin typeface="Arial"/>
                <a:cs typeface="Arial"/>
              </a:rPr>
              <a:t>Follow descriptions on the chart for guidance </a:t>
            </a:r>
          </a:p>
          <a:p>
            <a:r>
              <a:rPr lang="en-US" sz="1200" dirty="0">
                <a:latin typeface="Arial"/>
                <a:cs typeface="Arial"/>
              </a:rPr>
              <a:t>Results section can include numbers or short statements (can be made into bullets if necessary for type of content)</a:t>
            </a:r>
          </a:p>
          <a:p>
            <a:r>
              <a:rPr lang="en-US" sz="1200" dirty="0">
                <a:latin typeface="Helvetica"/>
                <a:cs typeface="Helvetica"/>
              </a:rPr>
              <a:t>You can include existing charts with additional technical details/context in a back-up section for reference</a:t>
            </a:r>
            <a:r>
              <a:rPr lang="en-US" sz="1200" dirty="0">
                <a:latin typeface="Arial"/>
                <a:cs typeface="Arial"/>
              </a:rPr>
              <a:t>. </a:t>
            </a:r>
            <a:endParaRPr lang="en-US" sz="1200" kern="1200" dirty="0">
              <a:solidFill>
                <a:schemeClr val="tx1"/>
              </a:solidFill>
              <a:latin typeface="Barlow Semi Condensed" panose="00000506000000000000" pitchFamily="2" charset="0"/>
              <a:ea typeface="+mn-ea"/>
              <a:cs typeface="+mn-cs"/>
            </a:endParaRPr>
          </a:p>
        </p:txBody>
      </p:sp>
      <p:sp>
        <p:nvSpPr>
          <p:cNvPr id="4" name="Slide Number Placeholder 3"/>
          <p:cNvSpPr>
            <a:spLocks noGrp="1"/>
          </p:cNvSpPr>
          <p:nvPr>
            <p:ph type="sldNum" sz="quarter" idx="5"/>
          </p:nvPr>
        </p:nvSpPr>
        <p:spPr/>
        <p:txBody>
          <a:bodyPr/>
          <a:lstStyle/>
          <a:p>
            <a:fld id="{EAF3C752-E241-48B7-B478-281FF78378A3}" type="slidenum">
              <a:rPr lang="en-US" smtClean="0"/>
              <a:t>11</a:t>
            </a:fld>
            <a:endParaRPr lang="en-US"/>
          </a:p>
        </p:txBody>
      </p:sp>
    </p:spTree>
    <p:extLst>
      <p:ext uri="{BB962C8B-B14F-4D97-AF65-F5344CB8AC3E}">
        <p14:creationId xmlns:p14="http://schemas.microsoft.com/office/powerpoint/2010/main" val="4077475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spcBef>
                <a:spcPts val="300"/>
              </a:spcBef>
              <a:buNone/>
            </a:pPr>
            <a:r>
              <a:rPr lang="en-US" sz="1200" b="1" dirty="0">
                <a:solidFill>
                  <a:srgbClr val="5B9BD5"/>
                </a:solidFill>
                <a:latin typeface="Arial"/>
                <a:cs typeface="Arial"/>
              </a:rPr>
              <a:t>Chart Guidance &amp; Items to Consider</a:t>
            </a:r>
          </a:p>
          <a:p>
            <a:r>
              <a:rPr lang="en-US" sz="1200" dirty="0">
                <a:latin typeface="Arial"/>
                <a:cs typeface="Arial"/>
              </a:rPr>
              <a:t>Alternative format to describe compelling deliverables (completed example on next chart) </a:t>
            </a:r>
          </a:p>
          <a:p>
            <a:r>
              <a:rPr lang="en-US" sz="1200" dirty="0">
                <a:latin typeface="Arial"/>
                <a:cs typeface="Arial"/>
              </a:rPr>
              <a:t>Follow descriptions on the chart for guidance </a:t>
            </a:r>
          </a:p>
          <a:p>
            <a:r>
              <a:rPr lang="en-US" sz="1200" dirty="0">
                <a:latin typeface="Arial"/>
                <a:cs typeface="Arial"/>
              </a:rPr>
              <a:t>Results section can include numbers or short statements (can be made into bullets if necessary for type of content)</a:t>
            </a:r>
          </a:p>
          <a:p>
            <a:r>
              <a:rPr lang="en-US" sz="1200" dirty="0">
                <a:latin typeface="Helvetica"/>
                <a:cs typeface="Helvetica"/>
              </a:rPr>
              <a:t>You can include existing charts with additional technical details/context in a back-up section for reference</a:t>
            </a:r>
            <a:r>
              <a:rPr lang="en-US" sz="1200" dirty="0">
                <a:latin typeface="Arial"/>
                <a:cs typeface="Arial"/>
              </a:rPr>
              <a:t>. </a:t>
            </a:r>
            <a:endParaRPr lang="en-US" sz="1200" kern="1200" dirty="0">
              <a:solidFill>
                <a:schemeClr val="tx1"/>
              </a:solidFill>
              <a:latin typeface="Barlow Semi Condensed" panose="00000506000000000000" pitchFamily="2" charset="0"/>
              <a:ea typeface="+mn-ea"/>
              <a:cs typeface="+mn-cs"/>
            </a:endParaRPr>
          </a:p>
        </p:txBody>
      </p:sp>
      <p:sp>
        <p:nvSpPr>
          <p:cNvPr id="4" name="Slide Number Placeholder 3"/>
          <p:cNvSpPr>
            <a:spLocks noGrp="1"/>
          </p:cNvSpPr>
          <p:nvPr>
            <p:ph type="sldNum" sz="quarter" idx="5"/>
          </p:nvPr>
        </p:nvSpPr>
        <p:spPr/>
        <p:txBody>
          <a:bodyPr/>
          <a:lstStyle/>
          <a:p>
            <a:fld id="{EAF3C752-E241-48B7-B478-281FF78378A3}" type="slidenum">
              <a:rPr lang="en-US" smtClean="0"/>
              <a:t>12</a:t>
            </a:fld>
            <a:endParaRPr lang="en-US"/>
          </a:p>
        </p:txBody>
      </p:sp>
    </p:spTree>
    <p:extLst>
      <p:ext uri="{BB962C8B-B14F-4D97-AF65-F5344CB8AC3E}">
        <p14:creationId xmlns:p14="http://schemas.microsoft.com/office/powerpoint/2010/main" val="3558340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spcBef>
                <a:spcPts val="300"/>
              </a:spcBef>
              <a:buNone/>
            </a:pPr>
            <a:r>
              <a:rPr lang="en-US" sz="1200" b="1" dirty="0">
                <a:solidFill>
                  <a:srgbClr val="5B9BD5"/>
                </a:solidFill>
                <a:latin typeface="Arial"/>
                <a:cs typeface="Arial"/>
              </a:rPr>
              <a:t>Chart Guidance &amp; Items to Consider</a:t>
            </a:r>
          </a:p>
          <a:p>
            <a:r>
              <a:rPr lang="en-US" sz="1200" dirty="0">
                <a:latin typeface="Arial"/>
                <a:cs typeface="Arial"/>
              </a:rPr>
              <a:t>Alternative format to describe compelling deliverables (completed example on next chart) </a:t>
            </a:r>
          </a:p>
          <a:p>
            <a:r>
              <a:rPr lang="en-US" sz="1200" dirty="0">
                <a:latin typeface="Arial"/>
                <a:cs typeface="Arial"/>
              </a:rPr>
              <a:t>Follow descriptions on the chart for guidance </a:t>
            </a:r>
          </a:p>
          <a:p>
            <a:r>
              <a:rPr lang="en-US" sz="1200" dirty="0">
                <a:latin typeface="Arial"/>
                <a:cs typeface="Arial"/>
              </a:rPr>
              <a:t>Results section can include numbers or short statements (can be made into bullets if necessary for type of content)</a:t>
            </a:r>
          </a:p>
          <a:p>
            <a:r>
              <a:rPr lang="en-US" sz="1200" dirty="0">
                <a:latin typeface="Helvetica"/>
                <a:cs typeface="Helvetica"/>
              </a:rPr>
              <a:t>You can include existing charts with additional technical details/context in a back-up section for reference</a:t>
            </a:r>
            <a:r>
              <a:rPr lang="en-US" sz="1200" dirty="0">
                <a:latin typeface="Arial"/>
                <a:cs typeface="Arial"/>
              </a:rPr>
              <a:t>. </a:t>
            </a:r>
            <a:endParaRPr lang="en-US" sz="1200" kern="1200" dirty="0">
              <a:solidFill>
                <a:schemeClr val="tx1"/>
              </a:solidFill>
              <a:latin typeface="Barlow Semi Condensed" panose="00000506000000000000" pitchFamily="2" charset="0"/>
              <a:ea typeface="+mn-ea"/>
              <a:cs typeface="+mn-cs"/>
            </a:endParaRPr>
          </a:p>
        </p:txBody>
      </p:sp>
      <p:sp>
        <p:nvSpPr>
          <p:cNvPr id="4" name="Slide Number Placeholder 3"/>
          <p:cNvSpPr>
            <a:spLocks noGrp="1"/>
          </p:cNvSpPr>
          <p:nvPr>
            <p:ph type="sldNum" sz="quarter" idx="5"/>
          </p:nvPr>
        </p:nvSpPr>
        <p:spPr/>
        <p:txBody>
          <a:bodyPr/>
          <a:lstStyle/>
          <a:p>
            <a:fld id="{EAF3C752-E241-48B7-B478-281FF78378A3}" type="slidenum">
              <a:rPr lang="en-US" smtClean="0"/>
              <a:t>13</a:t>
            </a:fld>
            <a:endParaRPr lang="en-US"/>
          </a:p>
        </p:txBody>
      </p:sp>
    </p:spTree>
    <p:extLst>
      <p:ext uri="{BB962C8B-B14F-4D97-AF65-F5344CB8AC3E}">
        <p14:creationId xmlns:p14="http://schemas.microsoft.com/office/powerpoint/2010/main" val="2855025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spcBef>
                <a:spcPts val="300"/>
              </a:spcBef>
              <a:buNone/>
            </a:pPr>
            <a:r>
              <a:rPr lang="en-US" sz="1200" b="1" dirty="0">
                <a:solidFill>
                  <a:srgbClr val="5B9BD5"/>
                </a:solidFill>
                <a:latin typeface="Arial"/>
                <a:cs typeface="Arial"/>
              </a:rPr>
              <a:t>Chart Guidance &amp; Items to Consider</a:t>
            </a:r>
          </a:p>
          <a:p>
            <a:r>
              <a:rPr lang="en-US" sz="1200" dirty="0">
                <a:latin typeface="Arial"/>
                <a:cs typeface="Arial"/>
              </a:rPr>
              <a:t>Alternative format to describe compelling deliverables (completed example on next chart) </a:t>
            </a:r>
          </a:p>
          <a:p>
            <a:r>
              <a:rPr lang="en-US" sz="1200" dirty="0">
                <a:latin typeface="Arial"/>
                <a:cs typeface="Arial"/>
              </a:rPr>
              <a:t>Follow descriptions on the chart for guidance </a:t>
            </a:r>
          </a:p>
          <a:p>
            <a:r>
              <a:rPr lang="en-US" sz="1200" dirty="0">
                <a:latin typeface="Arial"/>
                <a:cs typeface="Arial"/>
              </a:rPr>
              <a:t>Results section can include numbers or short statements (can be made into bullets if necessary for type of content)</a:t>
            </a:r>
          </a:p>
          <a:p>
            <a:r>
              <a:rPr lang="en-US" sz="1200" dirty="0">
                <a:latin typeface="Helvetica"/>
                <a:cs typeface="Helvetica"/>
              </a:rPr>
              <a:t>You can include existing charts with additional technical details/context in a back-up section for reference</a:t>
            </a:r>
            <a:r>
              <a:rPr lang="en-US" sz="1200" dirty="0">
                <a:latin typeface="Arial"/>
                <a:cs typeface="Arial"/>
              </a:rPr>
              <a:t>. </a:t>
            </a:r>
            <a:endParaRPr lang="en-US" sz="1200" kern="1200" dirty="0">
              <a:solidFill>
                <a:schemeClr val="tx1"/>
              </a:solidFill>
              <a:latin typeface="Barlow Semi Condensed" panose="00000506000000000000" pitchFamily="2" charset="0"/>
              <a:ea typeface="+mn-ea"/>
              <a:cs typeface="+mn-cs"/>
            </a:endParaRPr>
          </a:p>
        </p:txBody>
      </p:sp>
      <p:sp>
        <p:nvSpPr>
          <p:cNvPr id="4" name="Slide Number Placeholder 3"/>
          <p:cNvSpPr>
            <a:spLocks noGrp="1"/>
          </p:cNvSpPr>
          <p:nvPr>
            <p:ph type="sldNum" sz="quarter" idx="5"/>
          </p:nvPr>
        </p:nvSpPr>
        <p:spPr/>
        <p:txBody>
          <a:bodyPr/>
          <a:lstStyle/>
          <a:p>
            <a:fld id="{EAF3C752-E241-48B7-B478-281FF78378A3}" type="slidenum">
              <a:rPr lang="en-US" smtClean="0"/>
              <a:t>14</a:t>
            </a:fld>
            <a:endParaRPr lang="en-US"/>
          </a:p>
        </p:txBody>
      </p:sp>
    </p:spTree>
    <p:extLst>
      <p:ext uri="{BB962C8B-B14F-4D97-AF65-F5344CB8AC3E}">
        <p14:creationId xmlns:p14="http://schemas.microsoft.com/office/powerpoint/2010/main" val="2837751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048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952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58634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3485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49558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3925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7173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7425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839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56860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81423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0074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5056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552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a:xfrm>
            <a:off x="4038600" y="6497028"/>
            <a:ext cx="4114800" cy="365125"/>
          </a:xfrm>
          <a:prstGeom prst="rect">
            <a:avLst/>
          </a:prstGeom>
        </p:spPr>
        <p:txBody>
          <a:bodyPr/>
          <a:lstStyle/>
          <a:p>
            <a:r>
              <a:rPr lang="en-US"/>
              <a:t>Pre-decisional for NASA Internal Use Only</a:t>
            </a:r>
          </a:p>
        </p:txBody>
      </p:sp>
      <p:sp>
        <p:nvSpPr>
          <p:cNvPr id="4" name="Slide Number Placeholder 3"/>
          <p:cNvSpPr>
            <a:spLocks noGrp="1"/>
          </p:cNvSpPr>
          <p:nvPr>
            <p:ph type="sldNum" sz="quarter" idx="12"/>
          </p:nvPr>
        </p:nvSpPr>
        <p:spPr/>
        <p:txBody>
          <a:bodyPr/>
          <a:lstStyle/>
          <a:p>
            <a:fld id="{A40D6B9A-FD28-41A2-BDF9-055CB6D23CE9}" type="slidenum">
              <a:rPr lang="en-US" smtClean="0"/>
              <a:t>‹#›</a:t>
            </a:fld>
            <a:endParaRPr lang="en-US"/>
          </a:p>
        </p:txBody>
      </p:sp>
      <p:sp>
        <p:nvSpPr>
          <p:cNvPr id="5" name="Title 4"/>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369924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4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956917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6377562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0387385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8954659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644489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87333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3051589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2934072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816BF8C6-B8BE-0E41-ECCA-F7D3E9AB23F5}"/>
              </a:ext>
            </a:extLst>
          </p:cNvPr>
          <p:cNvSpPr>
            <a:spLocks noGrp="1"/>
          </p:cNvSpPr>
          <p:nvPr>
            <p:ph type="title"/>
          </p:nvPr>
        </p:nvSpPr>
        <p:spPr>
          <a:xfrm>
            <a:off x="218755" y="4037445"/>
            <a:ext cx="3571047" cy="1636241"/>
          </a:xfrm>
        </p:spPr>
        <p:txBody>
          <a:bodyPr>
            <a:noAutofit/>
          </a:bodyPr>
          <a:lstStyle>
            <a:lvl1pPr>
              <a:defRPr sz="4000" b="1"/>
            </a:lvl1pPr>
          </a:lstStyle>
          <a:p>
            <a:r>
              <a:rPr lang="en-US"/>
              <a:t>Click to edit Master title style</a:t>
            </a:r>
          </a:p>
        </p:txBody>
      </p:sp>
    </p:spTree>
    <p:extLst>
      <p:ext uri="{BB962C8B-B14F-4D97-AF65-F5344CB8AC3E}">
        <p14:creationId xmlns:p14="http://schemas.microsoft.com/office/powerpoint/2010/main" val="22092285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B89F1796-F8AC-2B1D-A9A7-AE6DE61E206E}"/>
              </a:ext>
            </a:extLst>
          </p:cNvPr>
          <p:cNvSpPr>
            <a:spLocks noGrp="1"/>
          </p:cNvSpPr>
          <p:nvPr>
            <p:ph type="title"/>
          </p:nvPr>
        </p:nvSpPr>
        <p:spPr>
          <a:xfrm>
            <a:off x="218755" y="5227267"/>
            <a:ext cx="5708320" cy="522898"/>
          </a:xfrm>
        </p:spPr>
        <p:txBody>
          <a:bodyPr>
            <a:normAutofit/>
          </a:bodyPr>
          <a:lstStyle>
            <a:lvl1pPr>
              <a:defRPr sz="2400">
                <a:solidFill>
                  <a:schemeClr val="bg1"/>
                </a:solidFill>
              </a:defRPr>
            </a:lvl1pPr>
          </a:lstStyle>
          <a:p>
            <a:r>
              <a:rPr lang="en-US"/>
              <a:t>Click to edit Master title style</a:t>
            </a:r>
          </a:p>
        </p:txBody>
      </p:sp>
    </p:spTree>
    <p:extLst>
      <p:ext uri="{BB962C8B-B14F-4D97-AF65-F5344CB8AC3E}">
        <p14:creationId xmlns:p14="http://schemas.microsoft.com/office/powerpoint/2010/main" val="23336904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4" name="Title 3">
            <a:extLst>
              <a:ext uri="{FF2B5EF4-FFF2-40B4-BE49-F238E27FC236}">
                <a16:creationId xmlns:a16="http://schemas.microsoft.com/office/drawing/2014/main" id="{D0C638A9-0BA7-20EE-4116-9A35CF3A1006}"/>
              </a:ext>
            </a:extLst>
          </p:cNvPr>
          <p:cNvSpPr>
            <a:spLocks noGrp="1"/>
          </p:cNvSpPr>
          <p:nvPr>
            <p:ph type="title"/>
          </p:nvPr>
        </p:nvSpPr>
        <p:spPr>
          <a:xfrm>
            <a:off x="384009" y="2434728"/>
            <a:ext cx="1984618" cy="186185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631199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099729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689-25AD-4645-9508-C3D7B25454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E3EA4-3E7A-524B-B7EC-4441CEA042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A2BA75-E655-B241-A2EE-A0C05FD81F7F}"/>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B4CB8FB6-57C0-5748-AA1E-9F5876A2FC70}"/>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040124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3CD65-1CE2-8C48-A685-E656B4FEF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62F109-B826-3043-81C9-4EDF213E7A1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20D353A-AFA9-D44B-97B2-B212C779684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632778EB-32B4-9647-B68C-76263A35637F}"/>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5344887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69719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2.emf"/><Relationship Id="rId2" Type="http://schemas.openxmlformats.org/officeDocument/2006/relationships/slideLayout" Target="../slideLayouts/slideLayout4.xml"/><Relationship Id="rId16"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6.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3.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8443D7D-FE00-A440-8D01-DAC3B52E54FE}"/>
              </a:ext>
            </a:extLst>
          </p:cNvPr>
          <p:cNvPicPr>
            <a:picLocks noChangeAspect="1"/>
          </p:cNvPicPr>
          <p:nvPr userDrawn="1"/>
        </p:nvPicPr>
        <p:blipFill>
          <a:blip r:embed="rId4"/>
          <a:stretch>
            <a:fillRect/>
          </a:stretch>
        </p:blipFill>
        <p:spPr>
          <a:xfrm>
            <a:off x="0" y="0"/>
            <a:ext cx="12192000" cy="6858000"/>
          </a:xfrm>
          <a:prstGeom prst="rect">
            <a:avLst/>
          </a:prstGeom>
        </p:spPr>
      </p:pic>
      <p:pic>
        <p:nvPicPr>
          <p:cNvPr id="2" name="Picture 14" descr="NASA insigniaCMYK">
            <a:extLst>
              <a:ext uri="{FF2B5EF4-FFF2-40B4-BE49-F238E27FC236}">
                <a16:creationId xmlns:a16="http://schemas.microsoft.com/office/drawing/2014/main" id="{A8879CD6-0785-7248-8739-AE40132381E1}"/>
              </a:ext>
            </a:extLst>
          </p:cNvPr>
          <p:cNvPicPr preferRelativeResize="0">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3" name="TextBox 2">
            <a:extLst>
              <a:ext uri="{FF2B5EF4-FFF2-40B4-BE49-F238E27FC236}">
                <a16:creationId xmlns:a16="http://schemas.microsoft.com/office/drawing/2014/main" id="{6A7E87FF-3E8F-F14B-B68F-53FF383AD65D}"/>
              </a:ext>
            </a:extLst>
          </p:cNvPr>
          <p:cNvSpPr txBox="1"/>
          <p:nvPr userDrawn="1"/>
        </p:nvSpPr>
        <p:spPr>
          <a:xfrm>
            <a:off x="225098" y="285785"/>
            <a:ext cx="3216463" cy="246221"/>
          </a:xfrm>
          <a:prstGeom prst="rect">
            <a:avLst/>
          </a:prstGeom>
          <a:noFill/>
        </p:spPr>
        <p:txBody>
          <a:bodyPr wrap="square" rtlCol="0">
            <a:spAutoFit/>
          </a:bodyPr>
          <a:lstStyle/>
          <a:p>
            <a:r>
              <a:rPr lang="en-US" sz="1000">
                <a:solidFill>
                  <a:schemeClr val="tx1">
                    <a:lumMod val="75000"/>
                    <a:lumOff val="25000"/>
                  </a:schemeClr>
                </a:solidFill>
                <a:latin typeface="Helvetica" panose="020B0604020202020204" pitchFamily="34" charset="0"/>
                <a:ea typeface="Arial" charset="0"/>
                <a:cs typeface="Helvetica" panose="020B0604020202020204" pitchFamily="34" charset="0"/>
              </a:rPr>
              <a:t>National Aeronautics and Space Administration</a:t>
            </a:r>
          </a:p>
        </p:txBody>
      </p:sp>
      <p:sp>
        <p:nvSpPr>
          <p:cNvPr id="4" name="TextBox 3">
            <a:extLst>
              <a:ext uri="{FF2B5EF4-FFF2-40B4-BE49-F238E27FC236}">
                <a16:creationId xmlns:a16="http://schemas.microsoft.com/office/drawing/2014/main" id="{FEEF7C7F-65D6-BE46-9A2C-05B1AD2D5157}"/>
              </a:ext>
            </a:extLst>
          </p:cNvPr>
          <p:cNvSpPr txBox="1"/>
          <p:nvPr userDrawn="1"/>
        </p:nvSpPr>
        <p:spPr>
          <a:xfrm>
            <a:off x="225098" y="6341613"/>
            <a:ext cx="3216463" cy="246221"/>
          </a:xfrm>
          <a:prstGeom prst="rect">
            <a:avLst/>
          </a:prstGeom>
          <a:noFill/>
        </p:spPr>
        <p:txBody>
          <a:bodyPr wrap="square" rtlCol="0">
            <a:spAutoFit/>
          </a:bodyPr>
          <a:lstStyle/>
          <a:p>
            <a:r>
              <a:rPr lang="en-US" sz="1000" b="1">
                <a:solidFill>
                  <a:schemeClr val="tx1">
                    <a:lumMod val="75000"/>
                    <a:lumOff val="25000"/>
                  </a:schemeClr>
                </a:solidFill>
                <a:latin typeface="Helvetica" panose="020B0604020202020204" pitchFamily="34" charset="0"/>
                <a:ea typeface="Arial" charset="0"/>
                <a:cs typeface="Helvetica" panose="020B0604020202020204" pitchFamily="34" charset="0"/>
              </a:rPr>
              <a:t>www.nasa.gov</a:t>
            </a:r>
          </a:p>
        </p:txBody>
      </p:sp>
      <p:pic>
        <p:nvPicPr>
          <p:cNvPr id="6" name="Picture 5">
            <a:extLst>
              <a:ext uri="{FF2B5EF4-FFF2-40B4-BE49-F238E27FC236}">
                <a16:creationId xmlns:a16="http://schemas.microsoft.com/office/drawing/2014/main" id="{8D86E420-F41C-AB4A-A638-DFB1D161B0B3}"/>
              </a:ext>
            </a:extLst>
          </p:cNvPr>
          <p:cNvPicPr>
            <a:picLocks noChangeAspect="1"/>
          </p:cNvPicPr>
          <p:nvPr userDrawn="1"/>
        </p:nvPicPr>
        <p:blipFill>
          <a:blip r:embed="rId6"/>
          <a:stretch>
            <a:fillRect/>
          </a:stretch>
        </p:blipFill>
        <p:spPr>
          <a:xfrm>
            <a:off x="342619" y="5412015"/>
            <a:ext cx="731520" cy="731520"/>
          </a:xfrm>
          <a:prstGeom prst="rect">
            <a:avLst/>
          </a:prstGeom>
        </p:spPr>
      </p:pic>
      <p:sp>
        <p:nvSpPr>
          <p:cNvPr id="7" name="TextBox 6">
            <a:extLst>
              <a:ext uri="{FF2B5EF4-FFF2-40B4-BE49-F238E27FC236}">
                <a16:creationId xmlns:a16="http://schemas.microsoft.com/office/drawing/2014/main" id="{71B06EB7-06D0-764E-9778-2F9D33DB3A83}"/>
              </a:ext>
            </a:extLst>
          </p:cNvPr>
          <p:cNvSpPr txBox="1"/>
          <p:nvPr userDrawn="1"/>
        </p:nvSpPr>
        <p:spPr>
          <a:xfrm>
            <a:off x="1117470" y="5441626"/>
            <a:ext cx="2540374" cy="692497"/>
          </a:xfrm>
          <a:prstGeom prst="rect">
            <a:avLst/>
          </a:prstGeom>
          <a:noFill/>
        </p:spPr>
        <p:txBody>
          <a:bodyPr wrap="square" rtlCol="0">
            <a:spAutoFit/>
          </a:bodyPr>
          <a:lstStyle/>
          <a:p>
            <a:r>
              <a:rPr lang="en-US" sz="1300" i="1">
                <a:solidFill>
                  <a:schemeClr val="accent1">
                    <a:lumMod val="50000"/>
                  </a:schemeClr>
                </a:solidFill>
                <a:latin typeface="Helvetica" panose="020B0604020202020204" pitchFamily="34" charset="0"/>
                <a:ea typeface="Arial" charset="0"/>
                <a:cs typeface="Helvetica" panose="020B0604020202020204" pitchFamily="34" charset="0"/>
              </a:rPr>
              <a:t>Innovative solutions through foundational research and cross-cutting tools</a:t>
            </a:r>
          </a:p>
        </p:txBody>
      </p:sp>
    </p:spTree>
    <p:extLst>
      <p:ext uri="{BB962C8B-B14F-4D97-AF65-F5344CB8AC3E}">
        <p14:creationId xmlns:p14="http://schemas.microsoft.com/office/powerpoint/2010/main" val="2350589347"/>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6"/>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Tree>
    <p:extLst>
      <p:ext uri="{BB962C8B-B14F-4D97-AF65-F5344CB8AC3E}">
        <p14:creationId xmlns:p14="http://schemas.microsoft.com/office/powerpoint/2010/main" val="326639288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pic>
        <p:nvPicPr>
          <p:cNvPr id="10" name="Picture 9" descr="NASA logo">
            <a:extLst>
              <a:ext uri="{FF2B5EF4-FFF2-40B4-BE49-F238E27FC236}">
                <a16:creationId xmlns:a16="http://schemas.microsoft.com/office/drawing/2014/main" id="{23A6013E-B384-B54B-8702-404DDBF73229}"/>
              </a:ext>
            </a:extLst>
          </p:cNvPr>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184574486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png"/><Relationship Id="rId18" Type="http://schemas.openxmlformats.org/officeDocument/2006/relationships/image" Target="../media/image27.jpeg"/><Relationship Id="rId26" Type="http://schemas.openxmlformats.org/officeDocument/2006/relationships/image" Target="../media/image35.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jpeg"/><Relationship Id="rId17" Type="http://schemas.openxmlformats.org/officeDocument/2006/relationships/image" Target="../media/image26.png"/><Relationship Id="rId25" Type="http://schemas.openxmlformats.org/officeDocument/2006/relationships/image" Target="../media/image34.png"/><Relationship Id="rId2" Type="http://schemas.openxmlformats.org/officeDocument/2006/relationships/notesSlide" Target="../notesSlides/notesSlide3.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24.xml"/><Relationship Id="rId6" Type="http://schemas.openxmlformats.org/officeDocument/2006/relationships/image" Target="../media/image15.png"/><Relationship Id="rId11" Type="http://schemas.openxmlformats.org/officeDocument/2006/relationships/image" Target="../media/image20.png"/><Relationship Id="rId24" Type="http://schemas.openxmlformats.org/officeDocument/2006/relationships/image" Target="../media/image33.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28" Type="http://schemas.openxmlformats.org/officeDocument/2006/relationships/image" Target="../media/image37.jpe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jpe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jpeg"/><Relationship Id="rId12" Type="http://schemas.openxmlformats.org/officeDocument/2006/relationships/image" Target="../media/image57.png"/><Relationship Id="rId2" Type="http://schemas.openxmlformats.org/officeDocument/2006/relationships/notesSlide" Target="../notesSlides/notesSlide8.xml"/><Relationship Id="rId16" Type="http://schemas.openxmlformats.org/officeDocument/2006/relationships/image" Target="../media/image61.svg"/><Relationship Id="rId1" Type="http://schemas.openxmlformats.org/officeDocument/2006/relationships/slideLayout" Target="../slideLayouts/slideLayout9.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jpeg"/><Relationship Id="rId15" Type="http://schemas.openxmlformats.org/officeDocument/2006/relationships/image" Target="../media/image60.pn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 Id="rId14" Type="http://schemas.openxmlformats.org/officeDocument/2006/relationships/image" Target="../media/image59.svg"/></Relationships>
</file>

<file path=ppt/slides/_rels/slide9.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70.jpg"/><Relationship Id="rId3" Type="http://schemas.openxmlformats.org/officeDocument/2006/relationships/image" Target="../media/image62.png"/><Relationship Id="rId7" Type="http://schemas.openxmlformats.org/officeDocument/2006/relationships/image" Target="../media/image51.png"/><Relationship Id="rId12" Type="http://schemas.openxmlformats.org/officeDocument/2006/relationships/image" Target="../media/image69.jp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65.emf"/><Relationship Id="rId11" Type="http://schemas.openxmlformats.org/officeDocument/2006/relationships/image" Target="../media/image68.jpg"/><Relationship Id="rId5" Type="http://schemas.openxmlformats.org/officeDocument/2006/relationships/image" Target="../media/image64.emf"/><Relationship Id="rId10" Type="http://schemas.openxmlformats.org/officeDocument/2006/relationships/image" Target="../media/image67.jpg"/><Relationship Id="rId4" Type="http://schemas.openxmlformats.org/officeDocument/2006/relationships/image" Target="../media/image63.png"/><Relationship Id="rId9" Type="http://schemas.openxmlformats.org/officeDocument/2006/relationships/image" Target="../media/image66.emf"/></Relationships>
</file>

<file path=ppt/slides/_rels/slide1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74.png"/><Relationship Id="rId4" Type="http://schemas.openxmlformats.org/officeDocument/2006/relationships/image" Target="../media/image73.jpeg"/></Relationships>
</file>

<file path=ppt/slides/_rels/slide1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49.jpeg"/><Relationship Id="rId7" Type="http://schemas.openxmlformats.org/officeDocument/2006/relationships/image" Target="../media/image76.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75.png"/><Relationship Id="rId5" Type="http://schemas.openxmlformats.org/officeDocument/2006/relationships/image" Target="../media/image54.jpeg"/><Relationship Id="rId4" Type="http://schemas.openxmlformats.org/officeDocument/2006/relationships/image" Target="../media/image53.jpeg"/></Relationships>
</file>

<file path=ppt/slides/_rels/slide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79.png"/></Relationships>
</file>

<file path=ppt/slides/_rels/slide14.xml.rels><?xml version="1.0" encoding="UTF-8" standalone="yes"?>
<Relationships xmlns="http://schemas.openxmlformats.org/package/2006/relationships"><Relationship Id="rId3" Type="http://schemas.openxmlformats.org/officeDocument/2006/relationships/image" Target="../media/image80.tif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81.jpeg"/></Relationships>
</file>

<file path=ppt/slides/_rels/slide15.xml.rels><?xml version="1.0" encoding="UTF-8" standalone="yes"?>
<Relationships xmlns="http://schemas.openxmlformats.org/package/2006/relationships"><Relationship Id="rId3" Type="http://schemas.openxmlformats.org/officeDocument/2006/relationships/hyperlink" Target="mailto:azlin.biaggi@nasa.gov" TargetMode="External"/><Relationship Id="rId2" Type="http://schemas.openxmlformats.org/officeDocument/2006/relationships/image" Target="../media/image82.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72C248A8-C204-F048-BDBB-D25995EC97D6}"/>
              </a:ext>
            </a:extLst>
          </p:cNvPr>
          <p:cNvSpPr txBox="1"/>
          <p:nvPr/>
        </p:nvSpPr>
        <p:spPr>
          <a:xfrm>
            <a:off x="241070" y="1106746"/>
            <a:ext cx="807743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Helvetica" panose="020B0604020202020204" pitchFamily="34" charset="0"/>
                <a:ea typeface="Arial" charset="0"/>
                <a:cs typeface="Helvetica" panose="020B0604020202020204" pitchFamily="34" charset="0"/>
              </a:rPr>
              <a:t>Battery Research Overview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anose="020B0604020202020204" pitchFamily="34" charset="0"/>
                <a:ea typeface="Arial" charset="0"/>
                <a:cs typeface="Helvetica" panose="020B0604020202020204" pitchFamily="34" charset="0"/>
              </a:rPr>
              <a:t>Dr. Azlin </a:t>
            </a:r>
            <a:r>
              <a:rPr kumimoji="0" lang="en-US" sz="2000" b="0" i="0" u="none" strike="noStrike" kern="1200" cap="none" spc="0" normalizeH="0" baseline="0" noProof="0" dirty="0" err="1">
                <a:ln>
                  <a:noFill/>
                </a:ln>
                <a:solidFill>
                  <a:prstClr val="black"/>
                </a:solidFill>
                <a:effectLst/>
                <a:uLnTx/>
                <a:uFillTx/>
                <a:latin typeface="Helvetica" panose="020B0604020202020204" pitchFamily="34" charset="0"/>
                <a:ea typeface="Arial" charset="0"/>
                <a:cs typeface="Helvetica" panose="020B0604020202020204" pitchFamily="34" charset="0"/>
              </a:rPr>
              <a:t>Biaggi</a:t>
            </a:r>
            <a:endParaRPr kumimoji="0" lang="en-US" sz="2000" b="0" i="0" u="none" strike="noStrike" kern="1200" cap="none" spc="0" normalizeH="0" baseline="0" noProof="0" dirty="0">
              <a:ln>
                <a:noFill/>
              </a:ln>
              <a:solidFill>
                <a:prstClr val="black"/>
              </a:solidFill>
              <a:effectLst/>
              <a:uLnTx/>
              <a:uFillTx/>
              <a:latin typeface="Helvetica" panose="020B0604020202020204" pitchFamily="34" charset="0"/>
              <a:ea typeface="Arial" charset="0"/>
              <a:cs typeface="Helvetica" panose="020B0604020202020204" pitchFamily="34" charset="0"/>
            </a:endParaRPr>
          </a:p>
        </p:txBody>
      </p:sp>
      <p:sp>
        <p:nvSpPr>
          <p:cNvPr id="24" name="TextBox 23">
            <a:extLst>
              <a:ext uri="{FF2B5EF4-FFF2-40B4-BE49-F238E27FC236}">
                <a16:creationId xmlns:a16="http://schemas.microsoft.com/office/drawing/2014/main" id="{11D8F622-02BD-2949-84E4-F48639DA89D8}"/>
              </a:ext>
            </a:extLst>
          </p:cNvPr>
          <p:cNvSpPr txBox="1"/>
          <p:nvPr/>
        </p:nvSpPr>
        <p:spPr>
          <a:xfrm>
            <a:off x="241070" y="675005"/>
            <a:ext cx="8802290" cy="369332"/>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Helvetica"/>
                <a:ea typeface="ＭＳ Ｐゴシック" charset="-128"/>
                <a:cs typeface="Helvetica"/>
              </a:rPr>
              <a:t>Transformational Tools and Technologies (T</a:t>
            </a:r>
            <a:r>
              <a:rPr kumimoji="0" lang="en-US" sz="1800" b="1" i="0" u="none" strike="noStrike" kern="1200" cap="none" spc="0" normalizeH="0" baseline="30000" noProof="0">
                <a:ln>
                  <a:noFill/>
                </a:ln>
                <a:solidFill>
                  <a:prstClr val="black"/>
                </a:solidFill>
                <a:effectLst/>
                <a:uLnTx/>
                <a:uFillTx/>
                <a:latin typeface="Helvetica"/>
                <a:ea typeface="ＭＳ Ｐゴシック" charset="-128"/>
                <a:cs typeface="Helvetica"/>
              </a:rPr>
              <a:t>3</a:t>
            </a:r>
            <a:r>
              <a:rPr kumimoji="0" lang="en-US" sz="1800" b="1" i="0" u="none" strike="noStrike" kern="1200" cap="none" spc="0" normalizeH="0" baseline="0" noProof="0">
                <a:ln>
                  <a:noFill/>
                </a:ln>
                <a:solidFill>
                  <a:prstClr val="black"/>
                </a:solidFill>
                <a:effectLst/>
                <a:uLnTx/>
                <a:uFillTx/>
                <a:latin typeface="Helvetica"/>
                <a:ea typeface="ＭＳ Ｐゴシック" charset="-128"/>
                <a:cs typeface="Helvetica"/>
              </a:rPr>
              <a:t>) Project</a:t>
            </a:r>
          </a:p>
        </p:txBody>
      </p:sp>
      <p:sp>
        <p:nvSpPr>
          <p:cNvPr id="8" name="TextBox 7">
            <a:extLst>
              <a:ext uri="{FF2B5EF4-FFF2-40B4-BE49-F238E27FC236}">
                <a16:creationId xmlns:a16="http://schemas.microsoft.com/office/drawing/2014/main" id="{1A1573EB-63D8-9945-80E2-0A656C05508D}"/>
              </a:ext>
            </a:extLst>
          </p:cNvPr>
          <p:cNvSpPr txBox="1"/>
          <p:nvPr/>
        </p:nvSpPr>
        <p:spPr>
          <a:xfrm>
            <a:off x="2967317" y="5858883"/>
            <a:ext cx="6589059" cy="107721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Helvetica" panose="020B0604020202020204" pitchFamily="34" charset="0"/>
                <a:ea typeface="Arial" charset="0"/>
                <a:cs typeface="Helvetica" panose="020B0604020202020204" pitchFamily="34" charset="0"/>
              </a:rPr>
              <a:t>Event: ASM Cleveland Chapter 2025 Symposium - Materials in Battery and Energy Storage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prstClr val="black">
                    <a:lumMod val="75000"/>
                    <a:lumOff val="25000"/>
                  </a:prstClr>
                </a:solidFill>
                <a:latin typeface="Helvetica" panose="020B0604020202020204" pitchFamily="34" charset="0"/>
                <a:ea typeface="Arial" charset="0"/>
                <a:cs typeface="Helvetica" panose="020B0604020202020204" pitchFamily="34" charset="0"/>
              </a:rPr>
              <a:t>Location: Case Western Reserve University</a:t>
            </a:r>
            <a:endParaRPr kumimoji="0" lang="en-US" sz="1600" b="0" i="0" u="none" strike="noStrike" kern="1200" cap="none" spc="0" normalizeH="0" baseline="0" noProof="0" dirty="0">
              <a:ln>
                <a:noFill/>
              </a:ln>
              <a:solidFill>
                <a:prstClr val="black">
                  <a:lumMod val="75000"/>
                  <a:lumOff val="25000"/>
                </a:prstClr>
              </a:solidFill>
              <a:effectLst/>
              <a:uLnTx/>
              <a:uFillTx/>
              <a:latin typeface="Helvetica" panose="020B0604020202020204" pitchFamily="34" charset="0"/>
              <a:ea typeface="Arial" charset="0"/>
              <a:cs typeface="Helvetica"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Helvetica"/>
                <a:ea typeface="Arial" charset="0"/>
                <a:cs typeface="Helvetica"/>
              </a:rPr>
              <a:t>Date: 29 January 2025</a:t>
            </a:r>
          </a:p>
        </p:txBody>
      </p:sp>
    </p:spTree>
    <p:extLst>
      <p:ext uri="{BB962C8B-B14F-4D97-AF65-F5344CB8AC3E}">
        <p14:creationId xmlns:p14="http://schemas.microsoft.com/office/powerpoint/2010/main" val="2602359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06C58-6A11-42DC-8F44-B4DA411D567C}"/>
              </a:ext>
            </a:extLst>
          </p:cNvPr>
          <p:cNvSpPr>
            <a:spLocks noGrp="1"/>
          </p:cNvSpPr>
          <p:nvPr>
            <p:ph type="title"/>
          </p:nvPr>
        </p:nvSpPr>
        <p:spPr/>
        <p:txBody>
          <a:bodyPr>
            <a:normAutofit/>
          </a:bodyPr>
          <a:lstStyle/>
          <a:p>
            <a:r>
              <a:rPr lang="en-US" spc="20">
                <a:cs typeface="Arial"/>
              </a:rPr>
              <a:t>NASA Aeronautics is One of Five Mission Directorates</a:t>
            </a:r>
            <a:endParaRPr lang="en-US"/>
          </a:p>
        </p:txBody>
      </p:sp>
      <p:sp>
        <p:nvSpPr>
          <p:cNvPr id="32" name="Rectangle 19" descr="&quot;&quot;">
            <a:extLst>
              <a:ext uri="{FF2B5EF4-FFF2-40B4-BE49-F238E27FC236}">
                <a16:creationId xmlns:a16="http://schemas.microsoft.com/office/drawing/2014/main" id="{AC39EAE5-B2F8-6245-81F4-B618CA01EAD5}"/>
              </a:ext>
            </a:extLst>
          </p:cNvPr>
          <p:cNvSpPr>
            <a:spLocks noChangeArrowheads="1"/>
          </p:cNvSpPr>
          <p:nvPr/>
        </p:nvSpPr>
        <p:spPr bwMode="auto">
          <a:xfrm>
            <a:off x="242643" y="1203379"/>
            <a:ext cx="2256148" cy="2765675"/>
          </a:xfrm>
          <a:prstGeom prst="rect">
            <a:avLst/>
          </a:prstGeom>
          <a:solidFill>
            <a:srgbClr val="57A1BD"/>
          </a:solidFill>
          <a:ln w="9525">
            <a:no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76" name="TextBox 28">
            <a:extLst>
              <a:ext uri="{FF2B5EF4-FFF2-40B4-BE49-F238E27FC236}">
                <a16:creationId xmlns:a16="http://schemas.microsoft.com/office/drawing/2014/main" id="{CA6780CA-24B3-2045-BD8A-B4ED36844A79}"/>
              </a:ext>
            </a:extLst>
          </p:cNvPr>
          <p:cNvSpPr txBox="1">
            <a:spLocks noChangeArrowheads="1"/>
          </p:cNvSpPr>
          <p:nvPr/>
        </p:nvSpPr>
        <p:spPr bwMode="auto">
          <a:xfrm>
            <a:off x="252568" y="1446335"/>
            <a:ext cx="223315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charset="0"/>
                <a:ea typeface="ＭＳ Ｐゴシック" charset="0"/>
                <a:cs typeface="ＭＳ Ｐゴシック" charset="0"/>
              </a:rPr>
              <a:t>Aeronautics</a:t>
            </a:r>
          </a:p>
        </p:txBody>
      </p:sp>
      <p:pic>
        <p:nvPicPr>
          <p:cNvPr id="13" name="Picture 12" descr="Image of the Transonic Truss-Braced wing in flight over a green forest of trees.">
            <a:extLst>
              <a:ext uri="{FF2B5EF4-FFF2-40B4-BE49-F238E27FC236}">
                <a16:creationId xmlns:a16="http://schemas.microsoft.com/office/drawing/2014/main" id="{34FF01CF-930A-514E-98A6-CA441731B5C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38658" y="1771676"/>
            <a:ext cx="2260134" cy="2197378"/>
          </a:xfrm>
          <a:prstGeom prst="rect">
            <a:avLst/>
          </a:prstGeom>
        </p:spPr>
      </p:pic>
      <p:sp>
        <p:nvSpPr>
          <p:cNvPr id="28" name="TextBox 27">
            <a:extLst>
              <a:ext uri="{FF2B5EF4-FFF2-40B4-BE49-F238E27FC236}">
                <a16:creationId xmlns:a16="http://schemas.microsoft.com/office/drawing/2014/main" id="{2CFE120B-8BDA-4149-8827-E01A907E9639}"/>
              </a:ext>
            </a:extLst>
          </p:cNvPr>
          <p:cNvSpPr txBox="1"/>
          <p:nvPr/>
        </p:nvSpPr>
        <p:spPr>
          <a:xfrm>
            <a:off x="166843" y="4041794"/>
            <a:ext cx="2341916" cy="21005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NASA explores technologies that reduce aircraft noise and fuel use, get you gate-to-gate safely and on time, and transform aviation into </a:t>
            </a:r>
            <a:b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b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an economic engine at </a:t>
            </a:r>
            <a:b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b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all altitudes. </a:t>
            </a:r>
            <a:endPar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31" name="Rectangle 20" descr="&quot;&quot;">
            <a:extLst>
              <a:ext uri="{FF2B5EF4-FFF2-40B4-BE49-F238E27FC236}">
                <a16:creationId xmlns:a16="http://schemas.microsoft.com/office/drawing/2014/main" id="{72D38D49-C009-524C-BEE5-384E76C296E5}"/>
              </a:ext>
            </a:extLst>
          </p:cNvPr>
          <p:cNvSpPr>
            <a:spLocks noChangeArrowheads="1"/>
          </p:cNvSpPr>
          <p:nvPr/>
        </p:nvSpPr>
        <p:spPr bwMode="auto">
          <a:xfrm>
            <a:off x="2617477" y="1203379"/>
            <a:ext cx="2256148" cy="2765675"/>
          </a:xfrm>
          <a:prstGeom prst="rect">
            <a:avLst/>
          </a:prstGeom>
          <a:solidFill>
            <a:srgbClr val="E06D2A"/>
          </a:solidFill>
          <a:ln w="9525">
            <a:no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43" name="TextBox 28">
            <a:extLst>
              <a:ext uri="{FF2B5EF4-FFF2-40B4-BE49-F238E27FC236}">
                <a16:creationId xmlns:a16="http://schemas.microsoft.com/office/drawing/2014/main" id="{649EF44E-6B7B-E344-AAFB-4E6A7F18A115}"/>
              </a:ext>
            </a:extLst>
          </p:cNvPr>
          <p:cNvSpPr txBox="1">
            <a:spLocks noChangeArrowheads="1"/>
          </p:cNvSpPr>
          <p:nvPr/>
        </p:nvSpPr>
        <p:spPr bwMode="auto">
          <a:xfrm>
            <a:off x="2617481" y="1446335"/>
            <a:ext cx="225614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charset="0"/>
                <a:ea typeface="ＭＳ Ｐゴシック" charset="0"/>
                <a:cs typeface="ＭＳ Ｐゴシック" charset="0"/>
              </a:rPr>
              <a:t>Space Technology</a:t>
            </a:r>
          </a:p>
        </p:txBody>
      </p:sp>
      <p:pic>
        <p:nvPicPr>
          <p:cNvPr id="11" name="Picture 10" descr="The Arc Jet Complex at NASA’s Ames Research Center in California’s Silicon Valley conducts heat simulation testing on a conceptual heat shield prototype.">
            <a:extLst>
              <a:ext uri="{FF2B5EF4-FFF2-40B4-BE49-F238E27FC236}">
                <a16:creationId xmlns:a16="http://schemas.microsoft.com/office/drawing/2014/main" id="{A4D77700-FB67-6F49-8802-5BA5F38D511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617477" y="1771677"/>
            <a:ext cx="2256148" cy="2198812"/>
          </a:xfrm>
          <a:prstGeom prst="rect">
            <a:avLst/>
          </a:prstGeom>
        </p:spPr>
      </p:pic>
      <p:sp>
        <p:nvSpPr>
          <p:cNvPr id="29" name="TextBox 28">
            <a:extLst>
              <a:ext uri="{FF2B5EF4-FFF2-40B4-BE49-F238E27FC236}">
                <a16:creationId xmlns:a16="http://schemas.microsoft.com/office/drawing/2014/main" id="{CA2D7CBC-099D-CE4C-A51C-C8E8BF97A0D0}"/>
              </a:ext>
            </a:extLst>
          </p:cNvPr>
          <p:cNvSpPr txBox="1"/>
          <p:nvPr/>
        </p:nvSpPr>
        <p:spPr>
          <a:xfrm>
            <a:off x="2541280" y="4041794"/>
            <a:ext cx="2332222" cy="21005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a:ea typeface="+mn-lt"/>
                <a:cs typeface="Arial"/>
              </a:rPr>
              <a:t>NASA technologies developed for spaceflight benefit our everyday life. The Artemis program proves and matures what those technologies can do and reduces risk for exploration of Mars </a:t>
            </a:r>
            <a:br>
              <a:rPr kumimoji="0" lang="en-US" sz="1450" b="0" i="0" u="none" strike="noStrike" kern="1200" cap="none" spc="0" normalizeH="0" baseline="0" noProof="0">
                <a:ln>
                  <a:noFill/>
                </a:ln>
                <a:solidFill>
                  <a:srgbClr val="000000">
                    <a:lumMod val="75000"/>
                    <a:lumOff val="25000"/>
                  </a:srgbClr>
                </a:solidFill>
                <a:effectLst/>
                <a:uLnTx/>
                <a:uFillTx/>
                <a:latin typeface="Arial"/>
                <a:ea typeface="+mn-lt"/>
                <a:cs typeface="Arial"/>
              </a:rPr>
            </a:br>
            <a:r>
              <a:rPr kumimoji="0" lang="en-US" sz="1450" b="0" i="0" u="none" strike="noStrike" kern="1200" cap="none" spc="0" normalizeH="0" baseline="0" noProof="0">
                <a:ln>
                  <a:noFill/>
                </a:ln>
                <a:solidFill>
                  <a:srgbClr val="000000">
                    <a:lumMod val="75000"/>
                    <a:lumOff val="25000"/>
                  </a:srgbClr>
                </a:solidFill>
                <a:effectLst/>
                <a:uLnTx/>
                <a:uFillTx/>
                <a:latin typeface="Arial"/>
                <a:ea typeface="+mn-lt"/>
                <a:cs typeface="Arial"/>
              </a:rPr>
              <a:t>and beyond. </a:t>
            </a:r>
            <a:endPar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endParaRPr>
          </a:p>
        </p:txBody>
      </p:sp>
      <p:sp>
        <p:nvSpPr>
          <p:cNvPr id="24" name="Rectangle 21" descr="&quot;&quot;">
            <a:extLst>
              <a:ext uri="{FF2B5EF4-FFF2-40B4-BE49-F238E27FC236}">
                <a16:creationId xmlns:a16="http://schemas.microsoft.com/office/drawing/2014/main" id="{B9C92DC7-D335-5245-8D05-D6905A87316B}"/>
              </a:ext>
            </a:extLst>
          </p:cNvPr>
          <p:cNvSpPr>
            <a:spLocks noChangeArrowheads="1"/>
          </p:cNvSpPr>
          <p:nvPr/>
        </p:nvSpPr>
        <p:spPr bwMode="auto">
          <a:xfrm>
            <a:off x="4982389" y="1203379"/>
            <a:ext cx="2233156" cy="2765675"/>
          </a:xfrm>
          <a:prstGeom prst="rect">
            <a:avLst/>
          </a:prstGeom>
          <a:solidFill>
            <a:srgbClr val="6CBF69"/>
          </a:solidFill>
          <a:ln w="9525">
            <a:no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40" name="TextBox 28">
            <a:extLst>
              <a:ext uri="{FF2B5EF4-FFF2-40B4-BE49-F238E27FC236}">
                <a16:creationId xmlns:a16="http://schemas.microsoft.com/office/drawing/2014/main" id="{3099ADCD-B173-6B44-BA25-F6C0AF825D60}"/>
              </a:ext>
            </a:extLst>
          </p:cNvPr>
          <p:cNvSpPr txBox="1">
            <a:spLocks noChangeArrowheads="1"/>
          </p:cNvSpPr>
          <p:nvPr/>
        </p:nvSpPr>
        <p:spPr bwMode="auto">
          <a:xfrm>
            <a:off x="4982392" y="1446335"/>
            <a:ext cx="223315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charset="0"/>
                <a:ea typeface="ＭＳ Ｐゴシック" charset="0"/>
                <a:cs typeface="ＭＳ Ｐゴシック" charset="0"/>
              </a:rPr>
              <a:t>Science</a:t>
            </a:r>
          </a:p>
        </p:txBody>
      </p:sp>
      <p:pic>
        <p:nvPicPr>
          <p:cNvPr id="9" name="Picture 8" descr="In this image of southwest Morocco, visible, near infrared and short wavelength infrared bands are combined to dramatically highlight the different rock types, and illustrate the complex folding. The image was acquired on November 5, 2007, by the ASTER instrument on the Terra satellite.">
            <a:extLst>
              <a:ext uri="{FF2B5EF4-FFF2-40B4-BE49-F238E27FC236}">
                <a16:creationId xmlns:a16="http://schemas.microsoft.com/office/drawing/2014/main" id="{BD99AD1F-28E4-4946-9F3D-E89923B2C24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982388" y="1777722"/>
            <a:ext cx="2231201" cy="2195348"/>
          </a:xfrm>
          <a:prstGeom prst="rect">
            <a:avLst/>
          </a:prstGeom>
        </p:spPr>
      </p:pic>
      <p:sp>
        <p:nvSpPr>
          <p:cNvPr id="35" name="TextBox 34">
            <a:extLst>
              <a:ext uri="{FF2B5EF4-FFF2-40B4-BE49-F238E27FC236}">
                <a16:creationId xmlns:a16="http://schemas.microsoft.com/office/drawing/2014/main" id="{964928F3-60ED-7E4C-9CDD-DB4AB9426885}"/>
              </a:ext>
            </a:extLst>
          </p:cNvPr>
          <p:cNvSpPr txBox="1"/>
          <p:nvPr/>
        </p:nvSpPr>
        <p:spPr>
          <a:xfrm>
            <a:off x="4915718" y="4041794"/>
            <a:ext cx="2364912" cy="23237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NASA and the nation’s science community use space observatories  conduct scientific studies of the Earth from space </a:t>
            </a:r>
            <a:b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br>
            <a: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to visit and return samples from other bodies in the solar system, and to </a:t>
            </a:r>
            <a:b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br>
            <a: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peer out into our galaxy and beyond. </a:t>
            </a:r>
          </a:p>
        </p:txBody>
      </p:sp>
      <p:sp>
        <p:nvSpPr>
          <p:cNvPr id="22" name="Rectangle 21" descr="&quot;&quot;">
            <a:extLst>
              <a:ext uri="{FF2B5EF4-FFF2-40B4-BE49-F238E27FC236}">
                <a16:creationId xmlns:a16="http://schemas.microsoft.com/office/drawing/2014/main" id="{62A1138C-06A4-2249-B745-E2BA28B75699}"/>
              </a:ext>
            </a:extLst>
          </p:cNvPr>
          <p:cNvSpPr>
            <a:spLocks noChangeArrowheads="1"/>
          </p:cNvSpPr>
          <p:nvPr/>
        </p:nvSpPr>
        <p:spPr bwMode="auto">
          <a:xfrm>
            <a:off x="7347302" y="1203379"/>
            <a:ext cx="2237141" cy="2765675"/>
          </a:xfrm>
          <a:prstGeom prst="rect">
            <a:avLst/>
          </a:prstGeom>
          <a:solidFill>
            <a:sysClr val="windowText" lastClr="000000">
              <a:lumMod val="50000"/>
              <a:lumOff val="50000"/>
            </a:sysClr>
          </a:solidFill>
          <a:ln w="9525">
            <a:no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34" name="TextBox 28">
            <a:extLst>
              <a:ext uri="{FF2B5EF4-FFF2-40B4-BE49-F238E27FC236}">
                <a16:creationId xmlns:a16="http://schemas.microsoft.com/office/drawing/2014/main" id="{8A5BABBE-C067-9845-BCFB-EF15AA58B9F9}"/>
              </a:ext>
            </a:extLst>
          </p:cNvPr>
          <p:cNvSpPr txBox="1">
            <a:spLocks noChangeArrowheads="1"/>
          </p:cNvSpPr>
          <p:nvPr/>
        </p:nvSpPr>
        <p:spPr bwMode="auto">
          <a:xfrm>
            <a:off x="7347305" y="1203379"/>
            <a:ext cx="210149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a:ea typeface="ＭＳ Ｐゴシック"/>
                <a:cs typeface="Arial"/>
              </a:rPr>
              <a:t>Exploration Systems Development</a:t>
            </a:r>
            <a:endParaRPr kumimoji="0" lang="en-US" sz="2400" b="0" i="0" u="none" strike="noStrike" kern="1200" cap="none" spc="0" normalizeH="0" baseline="0" noProof="0">
              <a:ln>
                <a:noFill/>
              </a:ln>
              <a:solidFill>
                <a:srgbClr val="FFFFFF"/>
              </a:solidFill>
              <a:effectLst/>
              <a:uLnTx/>
              <a:uFillTx/>
              <a:latin typeface="Arial" charset="0"/>
              <a:ea typeface="ＭＳ Ｐゴシック"/>
            </a:endParaRPr>
          </a:p>
        </p:txBody>
      </p:sp>
      <p:pic>
        <p:nvPicPr>
          <p:cNvPr id="6" name="Picture 5" descr="Artist illustration of Artemis astronauts on the Moon collecting samples.">
            <a:extLst>
              <a:ext uri="{FF2B5EF4-FFF2-40B4-BE49-F238E27FC236}">
                <a16:creationId xmlns:a16="http://schemas.microsoft.com/office/drawing/2014/main" id="{5CCC1669-0F1D-E34F-AEAA-015B08FC4EE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350752" y="1779763"/>
            <a:ext cx="2231201" cy="2189290"/>
          </a:xfrm>
          <a:prstGeom prst="rect">
            <a:avLst/>
          </a:prstGeom>
        </p:spPr>
      </p:pic>
      <p:sp>
        <p:nvSpPr>
          <p:cNvPr id="41" name="TextBox 40">
            <a:extLst>
              <a:ext uri="{FF2B5EF4-FFF2-40B4-BE49-F238E27FC236}">
                <a16:creationId xmlns:a16="http://schemas.microsoft.com/office/drawing/2014/main" id="{D43555C9-C7E5-C14F-927A-FDB0DAC361DB}"/>
              </a:ext>
            </a:extLst>
          </p:cNvPr>
          <p:cNvSpPr txBox="1"/>
          <p:nvPr/>
        </p:nvSpPr>
        <p:spPr>
          <a:xfrm>
            <a:off x="7253691" y="4041794"/>
            <a:ext cx="2422774" cy="23237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NASA's Artemis program </a:t>
            </a:r>
            <a:b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b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is defining and creating the steps path from Earth back to the Moon and on to Mars, including the Orion capsule, the Space Launch System, Exploration Ground Systems, the Gateway, and Human Landing System.</a:t>
            </a:r>
          </a:p>
        </p:txBody>
      </p:sp>
      <p:sp>
        <p:nvSpPr>
          <p:cNvPr id="30" name="Rectangle 29" descr="&quot;&quot;">
            <a:extLst>
              <a:ext uri="{FF2B5EF4-FFF2-40B4-BE49-F238E27FC236}">
                <a16:creationId xmlns:a16="http://schemas.microsoft.com/office/drawing/2014/main" id="{7E8C9354-55A2-D34C-BA34-0BB3F6C9BD35}"/>
              </a:ext>
            </a:extLst>
          </p:cNvPr>
          <p:cNvSpPr/>
          <p:nvPr/>
        </p:nvSpPr>
        <p:spPr>
          <a:xfrm>
            <a:off x="9712216" y="1203379"/>
            <a:ext cx="2237141" cy="2759021"/>
          </a:xfrm>
          <a:prstGeom prst="rect">
            <a:avLst/>
          </a:prstGeom>
          <a:solidFill>
            <a:srgbClr val="D0A8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8">
            <a:extLst>
              <a:ext uri="{FF2B5EF4-FFF2-40B4-BE49-F238E27FC236}">
                <a16:creationId xmlns:a16="http://schemas.microsoft.com/office/drawing/2014/main" id="{65066F35-217A-8B49-94C7-9A869BD95C1F}"/>
              </a:ext>
            </a:extLst>
          </p:cNvPr>
          <p:cNvSpPr txBox="1">
            <a:spLocks noChangeArrowheads="1"/>
          </p:cNvSpPr>
          <p:nvPr/>
        </p:nvSpPr>
        <p:spPr bwMode="auto">
          <a:xfrm>
            <a:off x="9712216" y="1446335"/>
            <a:ext cx="222721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charset="0"/>
                <a:ea typeface="ＭＳ Ｐゴシック" charset="0"/>
                <a:cs typeface="ＭＳ Ｐゴシック" charset="0"/>
              </a:rPr>
              <a:t>Space Operations</a:t>
            </a:r>
          </a:p>
        </p:txBody>
      </p:sp>
      <p:pic>
        <p:nvPicPr>
          <p:cNvPr id="4" name="Picture 3" descr="Image of the International Space Station in orbit.">
            <a:extLst>
              <a:ext uri="{FF2B5EF4-FFF2-40B4-BE49-F238E27FC236}">
                <a16:creationId xmlns:a16="http://schemas.microsoft.com/office/drawing/2014/main" id="{E0C2B7E6-93C7-5943-A99C-51BEB249E74E}"/>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2215" y="1779764"/>
            <a:ext cx="2237141" cy="2189290"/>
          </a:xfrm>
          <a:prstGeom prst="rect">
            <a:avLst/>
          </a:prstGeom>
        </p:spPr>
      </p:pic>
      <p:sp>
        <p:nvSpPr>
          <p:cNvPr id="21" name="TextBox 20">
            <a:extLst>
              <a:ext uri="{FF2B5EF4-FFF2-40B4-BE49-F238E27FC236}">
                <a16:creationId xmlns:a16="http://schemas.microsoft.com/office/drawing/2014/main" id="{DDF0228D-393F-F248-BFA9-E2A531F3EB04}"/>
              </a:ext>
            </a:extLst>
          </p:cNvPr>
          <p:cNvSpPr txBox="1"/>
          <p:nvPr/>
        </p:nvSpPr>
        <p:spPr>
          <a:xfrm>
            <a:off x="9656834" y="4041794"/>
            <a:ext cx="2301531" cy="23237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a:ea typeface="+mn-lt"/>
                <a:cs typeface="Arial"/>
              </a:rPr>
              <a:t>NASA's work in beyond low-Earth orbit includes commercial launch services to the International Space Station, exploration systems, space transportation systems, and broad scientific research on orbit.</a:t>
            </a:r>
            <a:endParaRPr kumimoji="0" lang="en-US" sz="1800" b="0" i="0" u="none" strike="noStrike" kern="1200" cap="none" spc="0" normalizeH="0" baseline="0" noProof="0">
              <a:ln>
                <a:noFill/>
              </a:ln>
              <a:solidFill>
                <a:srgbClr val="000000">
                  <a:lumMod val="75000"/>
                  <a:lumOff val="25000"/>
                </a:srgbClr>
              </a:solidFill>
              <a:effectLst/>
              <a:uLnTx/>
              <a:uFillTx/>
              <a:latin typeface="Arial"/>
              <a:ea typeface="+mn-lt"/>
              <a:cs typeface="Arial"/>
            </a:endParaRPr>
          </a:p>
        </p:txBody>
      </p:sp>
      <p:sp>
        <p:nvSpPr>
          <p:cNvPr id="48" name="Date Placeholder 3">
            <a:extLst>
              <a:ext uri="{FF2B5EF4-FFF2-40B4-BE49-F238E27FC236}">
                <a16:creationId xmlns:a16="http://schemas.microsoft.com/office/drawing/2014/main" id="{C6BEE87C-ACBE-094C-9020-0E64B6CDBF9E}"/>
              </a:ext>
            </a:extLst>
          </p:cNvPr>
          <p:cNvSpPr>
            <a:spLocks noGrp="1"/>
          </p:cNvSpPr>
          <p:nvPr>
            <p:ph type="dt" sz="half" idx="10"/>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50" name="Slide Number Placeholder 5">
            <a:extLst>
              <a:ext uri="{FF2B5EF4-FFF2-40B4-BE49-F238E27FC236}">
                <a16:creationId xmlns:a16="http://schemas.microsoft.com/office/drawing/2014/main" id="{2BA3E647-B9D0-CC4B-9C6D-C5A38C3F71E8}"/>
              </a:ext>
            </a:extLst>
          </p:cNvPr>
          <p:cNvSpPr>
            <a:spLocks noGrp="1"/>
          </p:cNvSpPr>
          <p:nvPr>
            <p:ph type="sldNum" sz="quarter" idx="12"/>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3267091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85B32-4378-641B-1CE5-AF6DD77DCCBC}"/>
              </a:ext>
            </a:extLst>
          </p:cNvPr>
          <p:cNvSpPr>
            <a:spLocks noGrp="1"/>
          </p:cNvSpPr>
          <p:nvPr>
            <p:ph type="title"/>
          </p:nvPr>
        </p:nvSpPr>
        <p:spPr>
          <a:xfrm>
            <a:off x="218755" y="4037445"/>
            <a:ext cx="3571047" cy="1636241"/>
          </a:xfrm>
        </p:spPr>
        <p:txBody>
          <a:bodyPr/>
          <a:lstStyle/>
          <a:p>
            <a:r>
              <a:rPr lang="en-US"/>
              <a:t>ARMD </a:t>
            </a:r>
            <a:br>
              <a:rPr lang="en-US"/>
            </a:br>
            <a:r>
              <a:rPr lang="en-US"/>
              <a:t>PROGRAMS</a:t>
            </a:r>
          </a:p>
        </p:txBody>
      </p:sp>
      <p:sp>
        <p:nvSpPr>
          <p:cNvPr id="60" name="Date Placeholder 2">
            <a:extLst>
              <a:ext uri="{FF2B5EF4-FFF2-40B4-BE49-F238E27FC236}">
                <a16:creationId xmlns:a16="http://schemas.microsoft.com/office/drawing/2014/main" id="{5C4D19B0-682E-9E41-9D21-C0217402BA2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61" name="Slide Number Placeholder 3">
            <a:extLst>
              <a:ext uri="{FF2B5EF4-FFF2-40B4-BE49-F238E27FC236}">
                <a16:creationId xmlns:a16="http://schemas.microsoft.com/office/drawing/2014/main" id="{2EB76FF3-7529-5C47-A21D-610F3FAD1BBC}"/>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pic>
        <p:nvPicPr>
          <p:cNvPr id="94" name="Picture 93" descr="&quot;&quot;">
            <a:extLst>
              <a:ext uri="{FF2B5EF4-FFF2-40B4-BE49-F238E27FC236}">
                <a16:creationId xmlns:a16="http://schemas.microsoft.com/office/drawing/2014/main" id="{1187BB06-C66F-BA40-8EF5-D564B43331F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94230" y="2477554"/>
            <a:ext cx="2531946" cy="1128148"/>
          </a:xfrm>
          <a:prstGeom prst="rect">
            <a:avLst/>
          </a:prstGeom>
        </p:spPr>
      </p:pic>
      <p:sp>
        <p:nvSpPr>
          <p:cNvPr id="95" name="Rectangle 94" descr="&quot;&quot;">
            <a:extLst>
              <a:ext uri="{FF2B5EF4-FFF2-40B4-BE49-F238E27FC236}">
                <a16:creationId xmlns:a16="http://schemas.microsoft.com/office/drawing/2014/main" id="{2BBE623C-7F66-E946-A625-FC4382A844A5}"/>
              </a:ext>
            </a:extLst>
          </p:cNvPr>
          <p:cNvSpPr/>
          <p:nvPr/>
        </p:nvSpPr>
        <p:spPr>
          <a:xfrm>
            <a:off x="2819944" y="1133369"/>
            <a:ext cx="2462414" cy="2272871"/>
          </a:xfrm>
          <a:prstGeom prst="rect">
            <a:avLst/>
          </a:prstGeom>
          <a:solidFill>
            <a:srgbClr val="79D0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96" name="Rectangle 95" descr="&quot;&quot;">
            <a:extLst>
              <a:ext uri="{FF2B5EF4-FFF2-40B4-BE49-F238E27FC236}">
                <a16:creationId xmlns:a16="http://schemas.microsoft.com/office/drawing/2014/main" id="{584A112B-873D-FB48-A007-DFE42C49E644}"/>
              </a:ext>
            </a:extLst>
          </p:cNvPr>
          <p:cNvSpPr/>
          <p:nvPr/>
        </p:nvSpPr>
        <p:spPr>
          <a:xfrm>
            <a:off x="2817909" y="689282"/>
            <a:ext cx="2465906" cy="485776"/>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pic>
        <p:nvPicPr>
          <p:cNvPr id="3" name="Picture 2" descr="Artist illustration of a potential Sky for All depicting many different types of aircraft in the same airspace. Ranging from weather balloons, small aircraft, supersonic aircraft, rockets and unmanned vehicles.">
            <a:extLst>
              <a:ext uri="{FF2B5EF4-FFF2-40B4-BE49-F238E27FC236}">
                <a16:creationId xmlns:a16="http://schemas.microsoft.com/office/drawing/2014/main" id="{D6A1FF18-A9F3-B843-A5F1-067B5F7D3C2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819569" y="1115534"/>
            <a:ext cx="2462789" cy="1735089"/>
          </a:xfrm>
          <a:prstGeom prst="rect">
            <a:avLst/>
          </a:prstGeom>
        </p:spPr>
      </p:pic>
      <p:sp>
        <p:nvSpPr>
          <p:cNvPr id="110" name="TextBox 109">
            <a:extLst>
              <a:ext uri="{FF2B5EF4-FFF2-40B4-BE49-F238E27FC236}">
                <a16:creationId xmlns:a16="http://schemas.microsoft.com/office/drawing/2014/main" id="{EE2F44A2-A232-BD4D-94AF-5BF5971754B3}"/>
              </a:ext>
            </a:extLst>
          </p:cNvPr>
          <p:cNvSpPr txBox="1"/>
          <p:nvPr/>
        </p:nvSpPr>
        <p:spPr>
          <a:xfrm>
            <a:off x="2939143" y="666898"/>
            <a:ext cx="2336790"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Airspace Operations and Safety Program</a:t>
            </a:r>
          </a:p>
        </p:txBody>
      </p:sp>
      <p:pic>
        <p:nvPicPr>
          <p:cNvPr id="97" name="Picture 96" descr="Strategic Thrust 1 Icon">
            <a:extLst>
              <a:ext uri="{FF2B5EF4-FFF2-40B4-BE49-F238E27FC236}">
                <a16:creationId xmlns:a16="http://schemas.microsoft.com/office/drawing/2014/main" id="{2D5D0613-CBF8-A344-B4B8-940BB1EC79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94933" y="2920101"/>
            <a:ext cx="349399" cy="349399"/>
          </a:xfrm>
          <a:prstGeom prst="rect">
            <a:avLst/>
          </a:prstGeom>
        </p:spPr>
      </p:pic>
      <p:pic>
        <p:nvPicPr>
          <p:cNvPr id="98" name="Picture 97" descr="Strategic Thrust 5 Icon">
            <a:extLst>
              <a:ext uri="{FF2B5EF4-FFF2-40B4-BE49-F238E27FC236}">
                <a16:creationId xmlns:a16="http://schemas.microsoft.com/office/drawing/2014/main" id="{CC8D726B-7004-8C46-BF30-6CA3C187E75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15410" y="2923331"/>
            <a:ext cx="344464" cy="344464"/>
          </a:xfrm>
          <a:prstGeom prst="rect">
            <a:avLst/>
          </a:prstGeom>
        </p:spPr>
      </p:pic>
      <p:pic>
        <p:nvPicPr>
          <p:cNvPr id="99" name="Picture 98" descr="Strategic Thrust 6 Icon">
            <a:extLst>
              <a:ext uri="{FF2B5EF4-FFF2-40B4-BE49-F238E27FC236}">
                <a16:creationId xmlns:a16="http://schemas.microsoft.com/office/drawing/2014/main" id="{86D5E383-ED26-9148-BBC8-9E84DF6F30B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34352" y="2926563"/>
            <a:ext cx="339845" cy="339845"/>
          </a:xfrm>
          <a:prstGeom prst="rect">
            <a:avLst/>
          </a:prstGeom>
        </p:spPr>
      </p:pic>
      <p:pic>
        <p:nvPicPr>
          <p:cNvPr id="78" name="Picture 77" descr="&quot;&quot;">
            <a:extLst>
              <a:ext uri="{FF2B5EF4-FFF2-40B4-BE49-F238E27FC236}">
                <a16:creationId xmlns:a16="http://schemas.microsoft.com/office/drawing/2014/main" id="{E06EB71B-C0F0-6647-9505-6154AEAA94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07677" y="2498030"/>
            <a:ext cx="2530733" cy="1109125"/>
          </a:xfrm>
          <a:prstGeom prst="rect">
            <a:avLst/>
          </a:prstGeom>
        </p:spPr>
      </p:pic>
      <p:sp>
        <p:nvSpPr>
          <p:cNvPr id="79" name="Rectangle 78" descr="&quot;&quot;">
            <a:extLst>
              <a:ext uri="{FF2B5EF4-FFF2-40B4-BE49-F238E27FC236}">
                <a16:creationId xmlns:a16="http://schemas.microsoft.com/office/drawing/2014/main" id="{B892A4AB-9576-EA44-B97D-AFC392C7E199}"/>
              </a:ext>
            </a:extLst>
          </p:cNvPr>
          <p:cNvSpPr/>
          <p:nvPr/>
        </p:nvSpPr>
        <p:spPr>
          <a:xfrm>
            <a:off x="5607678" y="1096321"/>
            <a:ext cx="2458731" cy="2308138"/>
          </a:xfrm>
          <a:prstGeom prst="rect">
            <a:avLst/>
          </a:prstGeom>
          <a:solidFill>
            <a:srgbClr val="FFD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80" name="Rectangle 79" descr="&quot;&quot;">
            <a:extLst>
              <a:ext uri="{FF2B5EF4-FFF2-40B4-BE49-F238E27FC236}">
                <a16:creationId xmlns:a16="http://schemas.microsoft.com/office/drawing/2014/main" id="{3A9A5E8A-3B4A-514F-B4BB-AF36A0EFB8B0}"/>
              </a:ext>
            </a:extLst>
          </p:cNvPr>
          <p:cNvSpPr/>
          <p:nvPr/>
        </p:nvSpPr>
        <p:spPr>
          <a:xfrm>
            <a:off x="5607677" y="688675"/>
            <a:ext cx="2461907" cy="468096"/>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8" name="TextBox 107">
            <a:extLst>
              <a:ext uri="{FF2B5EF4-FFF2-40B4-BE49-F238E27FC236}">
                <a16:creationId xmlns:a16="http://schemas.microsoft.com/office/drawing/2014/main" id="{394F6C42-78A9-4D40-83C9-EBDBF84A9DC3}"/>
              </a:ext>
            </a:extLst>
          </p:cNvPr>
          <p:cNvSpPr txBox="1"/>
          <p:nvPr/>
        </p:nvSpPr>
        <p:spPr>
          <a:xfrm>
            <a:off x="5999474" y="665553"/>
            <a:ext cx="2061098"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Advanced Air Vehicles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Program</a:t>
            </a:r>
          </a:p>
        </p:txBody>
      </p:sp>
      <p:pic>
        <p:nvPicPr>
          <p:cNvPr id="112" name="Picture 111" descr="Artist illustration of the transonic truss-braced wing in flight against a blue sky with white clouds.">
            <a:extLst>
              <a:ext uri="{FF2B5EF4-FFF2-40B4-BE49-F238E27FC236}">
                <a16:creationId xmlns:a16="http://schemas.microsoft.com/office/drawing/2014/main" id="{E66A53C8-7FC6-F746-9BD2-5EC95688BEC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5604692" y="1119792"/>
            <a:ext cx="2464444" cy="1733027"/>
          </a:xfrm>
          <a:prstGeom prst="rect">
            <a:avLst/>
          </a:prstGeom>
        </p:spPr>
      </p:pic>
      <p:pic>
        <p:nvPicPr>
          <p:cNvPr id="81" name="Picture 80" descr="Strategic Thrust 2 Icon">
            <a:extLst>
              <a:ext uri="{FF2B5EF4-FFF2-40B4-BE49-F238E27FC236}">
                <a16:creationId xmlns:a16="http://schemas.microsoft.com/office/drawing/2014/main" id="{BA90DDDB-7FCF-8644-BD7B-E11A95678B0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38922" y="2912544"/>
            <a:ext cx="348465" cy="337906"/>
          </a:xfrm>
          <a:prstGeom prst="rect">
            <a:avLst/>
          </a:prstGeom>
        </p:spPr>
      </p:pic>
      <p:pic>
        <p:nvPicPr>
          <p:cNvPr id="82" name="Picture 81" descr="Strategic Thrust 3 Icon">
            <a:extLst>
              <a:ext uri="{FF2B5EF4-FFF2-40B4-BE49-F238E27FC236}">
                <a16:creationId xmlns:a16="http://schemas.microsoft.com/office/drawing/2014/main" id="{C133758F-1550-9C41-BCB7-514DC75FAD1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166569" y="2912544"/>
            <a:ext cx="348465" cy="337906"/>
          </a:xfrm>
          <a:prstGeom prst="rect">
            <a:avLst/>
          </a:prstGeom>
        </p:spPr>
      </p:pic>
      <p:pic>
        <p:nvPicPr>
          <p:cNvPr id="83" name="Picture 82" descr="Strategic Thrust 4 Icon">
            <a:extLst>
              <a:ext uri="{FF2B5EF4-FFF2-40B4-BE49-F238E27FC236}">
                <a16:creationId xmlns:a16="http://schemas.microsoft.com/office/drawing/2014/main" id="{2D0F9AED-36D5-714F-8888-212A8C0AE15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594993" y="2912598"/>
            <a:ext cx="363672" cy="337858"/>
          </a:xfrm>
          <a:prstGeom prst="rect">
            <a:avLst/>
          </a:prstGeom>
        </p:spPr>
      </p:pic>
      <p:pic>
        <p:nvPicPr>
          <p:cNvPr id="51" name="Picture 50" descr="&quot;&quot;">
            <a:extLst>
              <a:ext uri="{FF2B5EF4-FFF2-40B4-BE49-F238E27FC236}">
                <a16:creationId xmlns:a16="http://schemas.microsoft.com/office/drawing/2014/main" id="{953C1C29-D3B3-104A-8C0A-E209541D17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20581" y="2577441"/>
            <a:ext cx="2574408" cy="1032737"/>
          </a:xfrm>
          <a:prstGeom prst="rect">
            <a:avLst/>
          </a:prstGeom>
        </p:spPr>
      </p:pic>
      <p:sp>
        <p:nvSpPr>
          <p:cNvPr id="52" name="Rectangle 51" descr="&quot;&quot;">
            <a:extLst>
              <a:ext uri="{FF2B5EF4-FFF2-40B4-BE49-F238E27FC236}">
                <a16:creationId xmlns:a16="http://schemas.microsoft.com/office/drawing/2014/main" id="{43B2C809-6D97-2D45-829B-83EA200208C7}"/>
              </a:ext>
            </a:extLst>
          </p:cNvPr>
          <p:cNvSpPr/>
          <p:nvPr/>
        </p:nvSpPr>
        <p:spPr>
          <a:xfrm>
            <a:off x="8363071" y="1000476"/>
            <a:ext cx="2486247" cy="2407007"/>
          </a:xfrm>
          <a:prstGeom prst="rect">
            <a:avLst/>
          </a:prstGeom>
          <a:solidFill>
            <a:srgbClr val="F58D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53" name="Rectangle 52" descr="&quot;&quot;">
            <a:extLst>
              <a:ext uri="{FF2B5EF4-FFF2-40B4-BE49-F238E27FC236}">
                <a16:creationId xmlns:a16="http://schemas.microsoft.com/office/drawing/2014/main" id="{86AC62DC-E9FB-D942-88AF-CF189E6E54FC}"/>
              </a:ext>
            </a:extLst>
          </p:cNvPr>
          <p:cNvSpPr/>
          <p:nvPr/>
        </p:nvSpPr>
        <p:spPr>
          <a:xfrm>
            <a:off x="8364946" y="688652"/>
            <a:ext cx="2484370" cy="435065"/>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7" name="TextBox 106">
            <a:extLst>
              <a:ext uri="{FF2B5EF4-FFF2-40B4-BE49-F238E27FC236}">
                <a16:creationId xmlns:a16="http://schemas.microsoft.com/office/drawing/2014/main" id="{46612684-6FFA-A847-A814-B2D93AAEE0BF}"/>
              </a:ext>
            </a:extLst>
          </p:cNvPr>
          <p:cNvSpPr txBox="1"/>
          <p:nvPr/>
        </p:nvSpPr>
        <p:spPr>
          <a:xfrm>
            <a:off x="8621487" y="665633"/>
            <a:ext cx="2237756"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Integrated Aviation Systems Program</a:t>
            </a:r>
          </a:p>
        </p:txBody>
      </p:sp>
      <p:pic>
        <p:nvPicPr>
          <p:cNvPr id="4" name="Picture 3" descr="Artist illustration of the X-59 in flight over land.">
            <a:extLst>
              <a:ext uri="{FF2B5EF4-FFF2-40B4-BE49-F238E27FC236}">
                <a16:creationId xmlns:a16="http://schemas.microsoft.com/office/drawing/2014/main" id="{FD435A99-6F64-4D72-8D0D-4D78F412F5B6}"/>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8360537" y="1123717"/>
            <a:ext cx="2493422" cy="1726906"/>
          </a:xfrm>
          <a:prstGeom prst="rect">
            <a:avLst/>
          </a:prstGeom>
        </p:spPr>
      </p:pic>
      <p:pic>
        <p:nvPicPr>
          <p:cNvPr id="59" name="Picture 58" descr="Strategic Thrust 1 Icon">
            <a:extLst>
              <a:ext uri="{FF2B5EF4-FFF2-40B4-BE49-F238E27FC236}">
                <a16:creationId xmlns:a16="http://schemas.microsoft.com/office/drawing/2014/main" id="{254AFEC6-951A-3440-B048-2018478ADFE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461753" y="2900176"/>
            <a:ext cx="338248" cy="338248"/>
          </a:xfrm>
          <a:prstGeom prst="rect">
            <a:avLst/>
          </a:prstGeom>
        </p:spPr>
      </p:pic>
      <p:pic>
        <p:nvPicPr>
          <p:cNvPr id="69" name="Picture 68" descr="Strategic Thrust 2 Icon">
            <a:extLst>
              <a:ext uri="{FF2B5EF4-FFF2-40B4-BE49-F238E27FC236}">
                <a16:creationId xmlns:a16="http://schemas.microsoft.com/office/drawing/2014/main" id="{0ABC52CD-36A3-404B-BE41-0B20B8B0D13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860772" y="2900176"/>
            <a:ext cx="338248" cy="338248"/>
          </a:xfrm>
          <a:prstGeom prst="rect">
            <a:avLst/>
          </a:prstGeom>
        </p:spPr>
      </p:pic>
      <p:pic>
        <p:nvPicPr>
          <p:cNvPr id="74" name="Picture 73" descr="Strategic Thrust 3 Icon">
            <a:extLst>
              <a:ext uri="{FF2B5EF4-FFF2-40B4-BE49-F238E27FC236}">
                <a16:creationId xmlns:a16="http://schemas.microsoft.com/office/drawing/2014/main" id="{314663E0-FBC7-834F-987A-CF22E5DF260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259790" y="2900176"/>
            <a:ext cx="338248" cy="338248"/>
          </a:xfrm>
          <a:prstGeom prst="rect">
            <a:avLst/>
          </a:prstGeom>
        </p:spPr>
      </p:pic>
      <p:pic>
        <p:nvPicPr>
          <p:cNvPr id="77" name="Picture 76" descr="Strategic Thrust 4 Icon">
            <a:extLst>
              <a:ext uri="{FF2B5EF4-FFF2-40B4-BE49-F238E27FC236}">
                <a16:creationId xmlns:a16="http://schemas.microsoft.com/office/drawing/2014/main" id="{0142FF7B-878D-084D-AC15-FC8B91731BFF}"/>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9644591" y="2900176"/>
            <a:ext cx="352425" cy="338200"/>
          </a:xfrm>
          <a:prstGeom prst="rect">
            <a:avLst/>
          </a:prstGeom>
        </p:spPr>
      </p:pic>
      <p:pic>
        <p:nvPicPr>
          <p:cNvPr id="75" name="Picture 74" descr="Strategic Thrust 5 Icon">
            <a:extLst>
              <a:ext uri="{FF2B5EF4-FFF2-40B4-BE49-F238E27FC236}">
                <a16:creationId xmlns:a16="http://schemas.microsoft.com/office/drawing/2014/main" id="{99D5415E-8356-B44C-87F9-1CAAF857D4C5}"/>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057827" y="2900176"/>
            <a:ext cx="338248" cy="338248"/>
          </a:xfrm>
          <a:prstGeom prst="rect">
            <a:avLst/>
          </a:prstGeom>
        </p:spPr>
      </p:pic>
      <p:pic>
        <p:nvPicPr>
          <p:cNvPr id="76" name="Picture 75" descr="Strategic Thrust 6 Icon">
            <a:extLst>
              <a:ext uri="{FF2B5EF4-FFF2-40B4-BE49-F238E27FC236}">
                <a16:creationId xmlns:a16="http://schemas.microsoft.com/office/drawing/2014/main" id="{39540D48-20F1-AB41-AF69-80C82F7EF39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456845" y="2900176"/>
            <a:ext cx="338248" cy="338248"/>
          </a:xfrm>
          <a:prstGeom prst="rect">
            <a:avLst/>
          </a:prstGeom>
        </p:spPr>
      </p:pic>
      <p:pic>
        <p:nvPicPr>
          <p:cNvPr id="84" name="Picture 83" descr="&quot;&quot;">
            <a:extLst>
              <a:ext uri="{FF2B5EF4-FFF2-40B4-BE49-F238E27FC236}">
                <a16:creationId xmlns:a16="http://schemas.microsoft.com/office/drawing/2014/main" id="{560FCF3A-1961-3646-9147-03E148CAC6F6}"/>
              </a:ext>
            </a:extLst>
          </p:cNvPr>
          <p:cNvPicPr>
            <a:picLocks noChangeAspect="1"/>
          </p:cNvPicPr>
          <p:nvPr/>
        </p:nvPicPr>
        <p:blipFill>
          <a:blip r:embed="rId3">
            <a:alphaModFix amt="50000"/>
            <a:extLst>
              <a:ext uri="{28A0092B-C50C-407E-A947-70E740481C1C}">
                <a14:useLocalDpi xmlns:a14="http://schemas.microsoft.com/office/drawing/2010/main"/>
              </a:ext>
            </a:extLst>
          </a:blip>
          <a:stretch>
            <a:fillRect/>
          </a:stretch>
        </p:blipFill>
        <p:spPr>
          <a:xfrm>
            <a:off x="5608656" y="5449221"/>
            <a:ext cx="2452272" cy="1032737"/>
          </a:xfrm>
          <a:prstGeom prst="rect">
            <a:avLst/>
          </a:prstGeom>
        </p:spPr>
      </p:pic>
      <p:sp>
        <p:nvSpPr>
          <p:cNvPr id="85" name="Rectangle 84" descr="&quot;&quot;">
            <a:extLst>
              <a:ext uri="{FF2B5EF4-FFF2-40B4-BE49-F238E27FC236}">
                <a16:creationId xmlns:a16="http://schemas.microsoft.com/office/drawing/2014/main" id="{0D8BB3A9-F318-7F4A-80D4-B56398170C2A}"/>
              </a:ext>
            </a:extLst>
          </p:cNvPr>
          <p:cNvSpPr/>
          <p:nvPr/>
        </p:nvSpPr>
        <p:spPr>
          <a:xfrm>
            <a:off x="5608656" y="3543030"/>
            <a:ext cx="2451916" cy="2719708"/>
          </a:xfrm>
          <a:prstGeom prst="rect">
            <a:avLst/>
          </a:prstGeom>
          <a:solidFill>
            <a:srgbClr val="BAD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92" name="Rectangle 91" descr="&quot;&quot;">
            <a:extLst>
              <a:ext uri="{FF2B5EF4-FFF2-40B4-BE49-F238E27FC236}">
                <a16:creationId xmlns:a16="http://schemas.microsoft.com/office/drawing/2014/main" id="{99051803-4457-5246-847A-12643BE723F2}"/>
              </a:ext>
            </a:extLst>
          </p:cNvPr>
          <p:cNvSpPr/>
          <p:nvPr/>
        </p:nvSpPr>
        <p:spPr>
          <a:xfrm>
            <a:off x="5608657" y="3543030"/>
            <a:ext cx="2452272" cy="442425"/>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9" name="TextBox 108">
            <a:extLst>
              <a:ext uri="{FF2B5EF4-FFF2-40B4-BE49-F238E27FC236}">
                <a16:creationId xmlns:a16="http://schemas.microsoft.com/office/drawing/2014/main" id="{BA83608E-ED58-F64A-BFAD-4286468EFAB7}"/>
              </a:ext>
            </a:extLst>
          </p:cNvPr>
          <p:cNvSpPr txBox="1"/>
          <p:nvPr/>
        </p:nvSpPr>
        <p:spPr>
          <a:xfrm>
            <a:off x="5823857" y="3532414"/>
            <a:ext cx="2236714"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Transformative Aeronautics Concepts Program</a:t>
            </a:r>
          </a:p>
        </p:txBody>
      </p:sp>
      <p:pic>
        <p:nvPicPr>
          <p:cNvPr id="115" name="Picture 114" descr="The MADCAT wing during assembly, preparing to be tested in NASA's Langley Research Center's 14 x 22 feet wind tunnel.">
            <a:extLst>
              <a:ext uri="{FF2B5EF4-FFF2-40B4-BE49-F238E27FC236}">
                <a16:creationId xmlns:a16="http://schemas.microsoft.com/office/drawing/2014/main" id="{0722218A-5FEF-3D40-ACFE-ABB181477C6F}"/>
              </a:ext>
            </a:extLst>
          </p:cNvPr>
          <p:cNvPicPr>
            <a:picLocks noChangeAspect="1"/>
          </p:cNvPicPr>
          <p:nvPr/>
        </p:nvPicPr>
        <p:blipFill rotWithShape="1">
          <a:blip r:embed="rId18" cstate="print">
            <a:extLst>
              <a:ext uri="{28A0092B-C50C-407E-A947-70E740481C1C}">
                <a14:useLocalDpi xmlns:a14="http://schemas.microsoft.com/office/drawing/2010/main"/>
              </a:ext>
            </a:extLst>
          </a:blip>
          <a:srcRect/>
          <a:stretch/>
        </p:blipFill>
        <p:spPr>
          <a:xfrm>
            <a:off x="5607677" y="3976841"/>
            <a:ext cx="2452893" cy="1687155"/>
          </a:xfrm>
          <a:prstGeom prst="rect">
            <a:avLst/>
          </a:prstGeom>
        </p:spPr>
      </p:pic>
      <p:pic>
        <p:nvPicPr>
          <p:cNvPr id="86" name="Picture 85" descr="Strategic Thrust 1 Icon">
            <a:extLst>
              <a:ext uri="{FF2B5EF4-FFF2-40B4-BE49-F238E27FC236}">
                <a16:creationId xmlns:a16="http://schemas.microsoft.com/office/drawing/2014/main" id="{EF9B17F8-0B75-404F-BD7F-CDC512043EA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5666999" y="5771956"/>
            <a:ext cx="332475" cy="338248"/>
          </a:xfrm>
          <a:prstGeom prst="rect">
            <a:avLst/>
          </a:prstGeom>
        </p:spPr>
      </p:pic>
      <p:pic>
        <p:nvPicPr>
          <p:cNvPr id="87" name="Picture 86" descr="Strategic Thrust 2 Icon">
            <a:extLst>
              <a:ext uri="{FF2B5EF4-FFF2-40B4-BE49-F238E27FC236}">
                <a16:creationId xmlns:a16="http://schemas.microsoft.com/office/drawing/2014/main" id="{2D8D0690-A460-F443-93C2-7B19720CFF8D}"/>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064316" y="5771956"/>
            <a:ext cx="332475" cy="338248"/>
          </a:xfrm>
          <a:prstGeom prst="rect">
            <a:avLst/>
          </a:prstGeom>
        </p:spPr>
      </p:pic>
      <p:pic>
        <p:nvPicPr>
          <p:cNvPr id="88" name="Picture 87" descr="Strategic Thrust 3 Icon">
            <a:extLst>
              <a:ext uri="{FF2B5EF4-FFF2-40B4-BE49-F238E27FC236}">
                <a16:creationId xmlns:a16="http://schemas.microsoft.com/office/drawing/2014/main" id="{1D0D956F-03B1-9740-BE6E-29844450ABD2}"/>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461633" y="5771956"/>
            <a:ext cx="332475" cy="338248"/>
          </a:xfrm>
          <a:prstGeom prst="rect">
            <a:avLst/>
          </a:prstGeom>
        </p:spPr>
      </p:pic>
      <p:pic>
        <p:nvPicPr>
          <p:cNvPr id="91" name="Picture 90" descr="Strategic Thrust 4 Icon">
            <a:extLst>
              <a:ext uri="{FF2B5EF4-FFF2-40B4-BE49-F238E27FC236}">
                <a16:creationId xmlns:a16="http://schemas.microsoft.com/office/drawing/2014/main" id="{F0B1680A-B353-274C-A9E0-56EA0BAA5A83}"/>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6858950" y="5772004"/>
            <a:ext cx="347183" cy="338200"/>
          </a:xfrm>
          <a:prstGeom prst="rect">
            <a:avLst/>
          </a:prstGeom>
        </p:spPr>
      </p:pic>
      <p:pic>
        <p:nvPicPr>
          <p:cNvPr id="89" name="Picture 88" descr="Strategic Thrust 5 Icon">
            <a:extLst>
              <a:ext uri="{FF2B5EF4-FFF2-40B4-BE49-F238E27FC236}">
                <a16:creationId xmlns:a16="http://schemas.microsoft.com/office/drawing/2014/main" id="{50E1EFBA-0FE5-104A-B6E1-5255A2EA64B9}"/>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7270975" y="5771956"/>
            <a:ext cx="332475" cy="338248"/>
          </a:xfrm>
          <a:prstGeom prst="rect">
            <a:avLst/>
          </a:prstGeom>
        </p:spPr>
      </p:pic>
      <p:pic>
        <p:nvPicPr>
          <p:cNvPr id="90" name="Picture 89" descr="Strategic Thrust 6 Icon">
            <a:extLst>
              <a:ext uri="{FF2B5EF4-FFF2-40B4-BE49-F238E27FC236}">
                <a16:creationId xmlns:a16="http://schemas.microsoft.com/office/drawing/2014/main" id="{01448E3C-F781-5448-9EE2-2456CD04971D}"/>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7668292" y="5771956"/>
            <a:ext cx="332475" cy="338248"/>
          </a:xfrm>
          <a:prstGeom prst="rect">
            <a:avLst/>
          </a:prstGeom>
        </p:spPr>
      </p:pic>
      <p:pic>
        <p:nvPicPr>
          <p:cNvPr id="100" name="Picture 99" descr="&quot;&quot;">
            <a:extLst>
              <a:ext uri="{FF2B5EF4-FFF2-40B4-BE49-F238E27FC236}">
                <a16:creationId xmlns:a16="http://schemas.microsoft.com/office/drawing/2014/main" id="{419AE73B-5329-3746-8DF2-D1229CE723E2}"/>
              </a:ext>
            </a:extLst>
          </p:cNvPr>
          <p:cNvPicPr>
            <a:picLocks noChangeAspect="1"/>
          </p:cNvPicPr>
          <p:nvPr/>
        </p:nvPicPr>
        <p:blipFill>
          <a:blip r:embed="rId3">
            <a:alphaModFix amt="50000"/>
            <a:extLst>
              <a:ext uri="{28A0092B-C50C-407E-A947-70E740481C1C}">
                <a14:useLocalDpi xmlns:a14="http://schemas.microsoft.com/office/drawing/2010/main"/>
              </a:ext>
            </a:extLst>
          </a:blip>
          <a:stretch>
            <a:fillRect/>
          </a:stretch>
        </p:blipFill>
        <p:spPr>
          <a:xfrm>
            <a:off x="8361340" y="5749102"/>
            <a:ext cx="2488201" cy="743772"/>
          </a:xfrm>
          <a:prstGeom prst="rect">
            <a:avLst/>
          </a:prstGeom>
        </p:spPr>
      </p:pic>
      <p:sp>
        <p:nvSpPr>
          <p:cNvPr id="101" name="Rectangle 100" descr="&quot;&quot;">
            <a:extLst>
              <a:ext uri="{FF2B5EF4-FFF2-40B4-BE49-F238E27FC236}">
                <a16:creationId xmlns:a16="http://schemas.microsoft.com/office/drawing/2014/main" id="{59E14739-9C9E-4F48-BBDD-D64B16F86F7D}"/>
              </a:ext>
            </a:extLst>
          </p:cNvPr>
          <p:cNvSpPr/>
          <p:nvPr/>
        </p:nvSpPr>
        <p:spPr>
          <a:xfrm>
            <a:off x="8363296" y="3545094"/>
            <a:ext cx="2486245" cy="2725837"/>
          </a:xfrm>
          <a:prstGeom prst="rect">
            <a:avLst/>
          </a:prstGeom>
          <a:solidFill>
            <a:srgbClr val="EDB9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5" name="Rectangle 104" descr="&quot;&quot;">
            <a:extLst>
              <a:ext uri="{FF2B5EF4-FFF2-40B4-BE49-F238E27FC236}">
                <a16:creationId xmlns:a16="http://schemas.microsoft.com/office/drawing/2014/main" id="{E9DF66A5-67C1-6B4D-B70C-10EBC8BC7387}"/>
              </a:ext>
            </a:extLst>
          </p:cNvPr>
          <p:cNvSpPr/>
          <p:nvPr/>
        </p:nvSpPr>
        <p:spPr>
          <a:xfrm>
            <a:off x="8363296" y="3545093"/>
            <a:ext cx="2486243" cy="432833"/>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11" name="TextBox 110">
            <a:extLst>
              <a:ext uri="{FF2B5EF4-FFF2-40B4-BE49-F238E27FC236}">
                <a16:creationId xmlns:a16="http://schemas.microsoft.com/office/drawing/2014/main" id="{D1C0C996-D63B-BF4E-B886-9BC7181256B9}"/>
              </a:ext>
            </a:extLst>
          </p:cNvPr>
          <p:cNvSpPr txBox="1"/>
          <p:nvPr/>
        </p:nvSpPr>
        <p:spPr>
          <a:xfrm>
            <a:off x="8621487" y="3534692"/>
            <a:ext cx="2237755"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Aerosciences Evaluation and Test Capabilities Portfolio</a:t>
            </a:r>
          </a:p>
        </p:txBody>
      </p:sp>
      <p:pic>
        <p:nvPicPr>
          <p:cNvPr id="102" name="Picture 101" descr="Strategic Thrust 2 Icon">
            <a:extLst>
              <a:ext uri="{FF2B5EF4-FFF2-40B4-BE49-F238E27FC236}">
                <a16:creationId xmlns:a16="http://schemas.microsoft.com/office/drawing/2014/main" id="{30A0E8ED-B8C6-0647-9094-1234806533A9}"/>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9690591" y="5782872"/>
            <a:ext cx="323777" cy="323777"/>
          </a:xfrm>
          <a:prstGeom prst="rect">
            <a:avLst/>
          </a:prstGeom>
        </p:spPr>
      </p:pic>
      <p:pic>
        <p:nvPicPr>
          <p:cNvPr id="103" name="Picture 102" descr="Strategic Thrust 3 Icon">
            <a:extLst>
              <a:ext uri="{FF2B5EF4-FFF2-40B4-BE49-F238E27FC236}">
                <a16:creationId xmlns:a16="http://schemas.microsoft.com/office/drawing/2014/main" id="{FA2D111F-763C-F242-B6C6-EE6E6A49BDA6}"/>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10067160" y="5782872"/>
            <a:ext cx="323777" cy="323777"/>
          </a:xfrm>
          <a:prstGeom prst="rect">
            <a:avLst/>
          </a:prstGeom>
        </p:spPr>
      </p:pic>
      <p:pic>
        <p:nvPicPr>
          <p:cNvPr id="104" name="Picture 103" descr="Strategic Thrust 4 Icon">
            <a:extLst>
              <a:ext uri="{FF2B5EF4-FFF2-40B4-BE49-F238E27FC236}">
                <a16:creationId xmlns:a16="http://schemas.microsoft.com/office/drawing/2014/main" id="{534C3345-96DF-F149-96C7-86A968B4BCFB}"/>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10378874" y="5782920"/>
            <a:ext cx="416442" cy="323731"/>
          </a:xfrm>
          <a:prstGeom prst="rect">
            <a:avLst/>
          </a:prstGeom>
        </p:spPr>
      </p:pic>
      <p:pic>
        <p:nvPicPr>
          <p:cNvPr id="106" name="Picture 105" descr="X-59 aircraft model in a wind tunnel.">
            <a:extLst>
              <a:ext uri="{FF2B5EF4-FFF2-40B4-BE49-F238E27FC236}">
                <a16:creationId xmlns:a16="http://schemas.microsoft.com/office/drawing/2014/main" id="{C152A7C2-0639-A74F-8A96-65AB3EE06709}"/>
              </a:ext>
            </a:extLst>
          </p:cNvPr>
          <p:cNvPicPr>
            <a:picLocks noChangeAspect="1"/>
          </p:cNvPicPr>
          <p:nvPr/>
        </p:nvPicPr>
        <p:blipFill rotWithShape="1">
          <a:blip r:embed="rId28" cstate="print">
            <a:extLst>
              <a:ext uri="{28A0092B-C50C-407E-A947-70E740481C1C}">
                <a14:useLocalDpi xmlns:a14="http://schemas.microsoft.com/office/drawing/2010/main"/>
              </a:ext>
            </a:extLst>
          </a:blip>
          <a:srcRect/>
          <a:stretch/>
        </p:blipFill>
        <p:spPr>
          <a:xfrm>
            <a:off x="8361340" y="3976842"/>
            <a:ext cx="2486332" cy="1687154"/>
          </a:xfrm>
          <a:prstGeom prst="rect">
            <a:avLst/>
          </a:prstGeom>
        </p:spPr>
      </p:pic>
    </p:spTree>
    <p:extLst>
      <p:ext uri="{BB962C8B-B14F-4D97-AF65-F5344CB8AC3E}">
        <p14:creationId xmlns:p14="http://schemas.microsoft.com/office/powerpoint/2010/main" val="3063421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D726-1FCC-474D-8635-F6130D9CA123}"/>
              </a:ext>
            </a:extLst>
          </p:cNvPr>
          <p:cNvSpPr>
            <a:spLocks noGrp="1"/>
          </p:cNvSpPr>
          <p:nvPr>
            <p:ph type="title"/>
          </p:nvPr>
        </p:nvSpPr>
        <p:spPr>
          <a:xfrm>
            <a:off x="862039" y="318603"/>
            <a:ext cx="10031695" cy="512064"/>
          </a:xfrm>
        </p:spPr>
        <p:txBody>
          <a:bodyPr/>
          <a:lstStyle/>
          <a:p>
            <a:r>
              <a:rPr lang="en-US" dirty="0"/>
              <a:t>Transformational</a:t>
            </a:r>
            <a:r>
              <a:rPr lang="fr-FR" dirty="0"/>
              <a:t> Tools &amp; Technologies (T</a:t>
            </a:r>
            <a:r>
              <a:rPr lang="fr-FR" baseline="30000" dirty="0"/>
              <a:t>3</a:t>
            </a:r>
            <a:r>
              <a:rPr lang="fr-FR" dirty="0"/>
              <a:t>) Project</a:t>
            </a:r>
            <a:endParaRPr lang="en-US" dirty="0"/>
          </a:p>
        </p:txBody>
      </p:sp>
      <p:pic>
        <p:nvPicPr>
          <p:cNvPr id="17" name="Picture 16" descr="A screenshot of a video game&#10;&#10;Description automatically generated with low confidence">
            <a:extLst>
              <a:ext uri="{FF2B5EF4-FFF2-40B4-BE49-F238E27FC236}">
                <a16:creationId xmlns:a16="http://schemas.microsoft.com/office/drawing/2014/main" id="{F96FB201-7222-4679-B67C-36252D78D4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2746" y="3206071"/>
            <a:ext cx="6630376" cy="3729586"/>
          </a:xfrm>
          <a:prstGeom prst="rect">
            <a:avLst/>
          </a:prstGeom>
        </p:spPr>
      </p:pic>
      <p:sp>
        <p:nvSpPr>
          <p:cNvPr id="18" name="TextBox 17">
            <a:extLst>
              <a:ext uri="{FF2B5EF4-FFF2-40B4-BE49-F238E27FC236}">
                <a16:creationId xmlns:a16="http://schemas.microsoft.com/office/drawing/2014/main" id="{172132D3-4657-4FB5-BA4C-D905ADD2C560}"/>
              </a:ext>
            </a:extLst>
          </p:cNvPr>
          <p:cNvSpPr txBox="1"/>
          <p:nvPr/>
        </p:nvSpPr>
        <p:spPr>
          <a:xfrm>
            <a:off x="493755" y="946390"/>
            <a:ext cx="10768262" cy="721987"/>
          </a:xfrm>
          <a:prstGeom prst="rect">
            <a:avLst/>
          </a:prstGeom>
          <a:solidFill>
            <a:schemeClr val="accent1">
              <a:lumMod val="20000"/>
              <a:lumOff val="80000"/>
            </a:schemeClr>
          </a:solidFill>
          <a:ln w="9525" cap="flat" cmpd="sng" algn="ctr">
            <a:solidFill>
              <a:srgbClr val="23236F"/>
            </a:solidFill>
            <a:prstDash val="solid"/>
            <a:headEnd/>
            <a:tailEnd/>
          </a:ln>
          <a:effectLst>
            <a:outerShdw blurRad="40000" dist="20000" dir="5400000" rotWithShape="0">
              <a:srgbClr val="000000">
                <a:alpha val="38000"/>
              </a:srgbClr>
            </a:outerShdw>
          </a:effectLst>
        </p:spPr>
        <p:txBody>
          <a:bodyPr lIns="91119" tIns="45559" rIns="91119" bIns="45559" anchor="ctr">
            <a:prstTxWarp prst="textNoShape">
              <a:avLst/>
            </a:prstTxWarp>
          </a:bodyPr>
          <a:lstStyle>
            <a:defPPr>
              <a:defRPr lang="en-US"/>
            </a:defPPr>
            <a:lvl1pPr marL="0" defTabSz="914400" eaLnBrk="1" latinLnBrk="0" hangingPunct="1">
              <a:defRPr sz="1800"/>
            </a:lvl1pPr>
            <a:lvl2pPr marL="0" marR="0" lvl="1" indent="0" algn="ctr" defTabSz="455648" eaLnBrk="1" fontAlgn="auto" latinLnBrk="0" hangingPunct="1">
              <a:lnSpc>
                <a:spcPct val="100000"/>
              </a:lnSpc>
              <a:spcBef>
                <a:spcPts val="600"/>
              </a:spcBef>
              <a:spcAft>
                <a:spcPts val="0"/>
              </a:spcAft>
              <a:buClrTx/>
              <a:buSzTx/>
              <a:buFontTx/>
              <a:buNone/>
              <a:tabLst/>
              <a:defRPr kumimoji="0" sz="2000" b="1" i="0" u="none" strike="noStrike" cap="none" spc="0" normalizeH="0" baseline="0">
                <a:ln>
                  <a:noFill/>
                </a:ln>
                <a:solidFill>
                  <a:srgbClr val="000000"/>
                </a:solidFill>
                <a:effectLst/>
                <a:uLnTx/>
                <a:uFillTx/>
                <a:latin typeface="Helvetica"/>
                <a:ea typeface="ＭＳ Ｐゴシック"/>
                <a:cs typeface="ＭＳ Ｐゴシック"/>
              </a:defRPr>
            </a:lvl2pPr>
            <a:lvl3pPr defTabSz="914400" eaLnBrk="1" latinLnBrk="0" hangingPunct="1">
              <a:defRPr sz="1800"/>
            </a:lvl3pPr>
            <a:lvl4pPr defTabSz="914400" eaLnBrk="1" latinLnBrk="0" hangingPunct="1">
              <a:defRPr sz="1800"/>
            </a:lvl4pPr>
            <a:lvl5pPr defTabSz="914400" eaLnBrk="1" latinLnBrk="0" hangingPunct="1">
              <a:defRPr sz="1800"/>
            </a:lvl5pPr>
            <a:lvl6pPr>
              <a:defRPr sz="1800"/>
            </a:lvl6pPr>
            <a:lvl7pPr>
              <a:defRPr sz="1800"/>
            </a:lvl7pPr>
            <a:lvl8pPr>
              <a:defRPr sz="1800"/>
            </a:lvl8pPr>
            <a:lvl9pPr>
              <a:defRPr sz="1800"/>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50" b="0" i="0" u="none" strike="noStrike" kern="1200" cap="none" spc="0" normalizeH="0" baseline="0" noProof="0" dirty="0">
                <a:ln>
                  <a:noFill/>
                </a:ln>
                <a:solidFill>
                  <a:prstClr val="black"/>
                </a:solidFill>
                <a:effectLst/>
                <a:uLnTx/>
                <a:uFillTx/>
                <a:latin typeface="Helvetica" pitchFamily="2" charset="0"/>
                <a:ea typeface="+mn-ea"/>
                <a:cs typeface="+mn-cs"/>
              </a:rPr>
              <a:t>Discover, develop, and transition innovative solutions through foundational research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50" b="0" i="0" u="none" strike="noStrike" kern="1200" cap="none" spc="0" normalizeH="0" baseline="0" noProof="0" dirty="0">
                <a:ln>
                  <a:noFill/>
                </a:ln>
                <a:solidFill>
                  <a:prstClr val="black"/>
                </a:solidFill>
                <a:effectLst/>
                <a:uLnTx/>
                <a:uFillTx/>
                <a:latin typeface="Helvetica" pitchFamily="2" charset="0"/>
                <a:ea typeface="+mn-ea"/>
                <a:cs typeface="+mn-cs"/>
              </a:rPr>
              <a:t>cross-cutting tools and technologies for the aviation community </a:t>
            </a:r>
          </a:p>
        </p:txBody>
      </p:sp>
      <p:sp>
        <p:nvSpPr>
          <p:cNvPr id="19" name="TextBox 5">
            <a:extLst>
              <a:ext uri="{FF2B5EF4-FFF2-40B4-BE49-F238E27FC236}">
                <a16:creationId xmlns:a16="http://schemas.microsoft.com/office/drawing/2014/main" id="{80ECE63F-713D-43CB-9796-A6C7C44D006F}"/>
              </a:ext>
            </a:extLst>
          </p:cNvPr>
          <p:cNvSpPr txBox="1">
            <a:spLocks noChangeArrowheads="1"/>
          </p:cNvSpPr>
          <p:nvPr/>
        </p:nvSpPr>
        <p:spPr bwMode="auto">
          <a:xfrm>
            <a:off x="1228569" y="1816982"/>
            <a:ext cx="9298635" cy="2431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31" tIns="45715" rIns="91431" bIns="45715">
            <a:spAutoFit/>
          </a:bodyPr>
          <a:lstStyle>
            <a:lvl1pPr marL="284163" indent="-284163" defTabSz="455613" eaLnBrk="0" hangingPunct="0">
              <a:defRPr sz="2400">
                <a:solidFill>
                  <a:schemeClr val="tx1"/>
                </a:solidFill>
                <a:latin typeface="Arial" pitchFamily="34" charset="0"/>
                <a:ea typeface="ＭＳ Ｐゴシック" pitchFamily="34" charset="-128"/>
              </a:defRPr>
            </a:lvl1pPr>
            <a:lvl2pPr defTabSz="455613" eaLnBrk="0" hangingPunct="0">
              <a:defRPr sz="2400">
                <a:solidFill>
                  <a:schemeClr val="tx1"/>
                </a:solidFill>
                <a:latin typeface="Arial" pitchFamily="34" charset="0"/>
                <a:ea typeface="ＭＳ Ｐゴシック" pitchFamily="34" charset="-128"/>
              </a:defRPr>
            </a:lvl2pPr>
            <a:lvl3pPr marL="1143000" indent="-228600" defTabSz="455613" eaLnBrk="0" hangingPunct="0">
              <a:defRPr sz="2400">
                <a:solidFill>
                  <a:schemeClr val="tx1"/>
                </a:solidFill>
                <a:latin typeface="Arial" pitchFamily="34" charset="0"/>
                <a:ea typeface="ＭＳ Ｐゴシック" pitchFamily="34" charset="-128"/>
              </a:defRPr>
            </a:lvl3pPr>
            <a:lvl4pPr marL="1600200" indent="-228600" defTabSz="455613" eaLnBrk="0" hangingPunct="0">
              <a:defRPr sz="2400">
                <a:solidFill>
                  <a:schemeClr val="tx1"/>
                </a:solidFill>
                <a:latin typeface="Arial" pitchFamily="34" charset="0"/>
                <a:ea typeface="ＭＳ Ｐゴシック" pitchFamily="34" charset="-128"/>
              </a:defRPr>
            </a:lvl4pPr>
            <a:lvl5pPr marL="2057400" indent="-228600" defTabSz="455613" eaLnBrk="0" hangingPunct="0">
              <a:defRPr sz="2400">
                <a:solidFill>
                  <a:schemeClr val="tx1"/>
                </a:solidFill>
                <a:latin typeface="Arial" pitchFamily="34" charset="0"/>
                <a:ea typeface="ＭＳ Ｐゴシック" pitchFamily="34" charset="-128"/>
              </a:defRPr>
            </a:lvl5pPr>
            <a:lvl6pPr marL="2514600" indent="-228600" defTabSz="455613"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5613"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5613"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5613"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284163" marR="0" lvl="0" indent="-284163" algn="ctr" defTabSz="455613"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rPr>
              <a:t>T</a:t>
            </a:r>
            <a:r>
              <a:rPr kumimoji="0" lang="en-US" sz="2000" b="0" i="0" u="none" strike="noStrike" kern="1200" cap="none" spc="0" normalizeH="0" baseline="30000" noProof="0" dirty="0">
                <a:ln>
                  <a:noFill/>
                </a:ln>
                <a:solidFill>
                  <a:prstClr val="black"/>
                </a:solidFill>
                <a:effectLst/>
                <a:uLnTx/>
                <a:uFillTx/>
                <a:latin typeface="Helvetica" pitchFamily="2" charset="0"/>
                <a:ea typeface="ＭＳ Ｐゴシック" pitchFamily="34" charset="-128"/>
                <a:cs typeface="+mn-cs"/>
              </a:rPr>
              <a:t>3</a:t>
            </a:r>
            <a:r>
              <a:rPr kumimoji="0" lang="en-US" sz="20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rPr>
              <a:t> is the home of enduring research within the ARMD portfolio, </a:t>
            </a:r>
          </a:p>
          <a:p>
            <a:pPr marL="284163" marR="0" lvl="0" indent="-284163" algn="ctr" defTabSz="455613"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rPr>
              <a:t>undertaking research that often focuses on longer-term challenges. </a:t>
            </a:r>
          </a:p>
          <a:p>
            <a:pPr marL="284163" marR="0" lvl="0" indent="-284163" algn="ctr" defTabSz="455613"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endParaRPr>
          </a:p>
          <a:p>
            <a:pPr marL="284163" marR="0" lvl="0" indent="-284163" algn="ctr" defTabSz="455613"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rPr>
              <a:t>We sustain critical aeronautics core competencies for the Nation and </a:t>
            </a:r>
          </a:p>
          <a:p>
            <a:pPr marL="284163" marR="0" lvl="0" indent="-284163" algn="ctr" defTabSz="455613"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rPr>
              <a:t>conduct exploratory research with breakthrough potential. </a:t>
            </a:r>
          </a:p>
          <a:p>
            <a:pPr marL="284163" marR="0" lvl="0" indent="-284163" algn="ctr" defTabSz="455613"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endParaRPr>
          </a:p>
          <a:p>
            <a:pPr marL="284163" marR="0" lvl="0" indent="-284163" algn="ctr" defTabSz="455613"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rPr>
              <a:t>Our tools and technologies provide innovations that impact aeronautics research </a:t>
            </a:r>
          </a:p>
          <a:p>
            <a:pPr marL="284163" marR="0" lvl="0" indent="-284163" algn="ctr" defTabSz="455613"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ＭＳ Ｐゴシック" pitchFamily="34" charset="-128"/>
                <a:cs typeface="+mn-cs"/>
              </a:rPr>
              <a:t>throughout the community and revolutionize air transportation.</a:t>
            </a:r>
          </a:p>
        </p:txBody>
      </p:sp>
      <p:sp>
        <p:nvSpPr>
          <p:cNvPr id="20" name="TextBox 19">
            <a:extLst>
              <a:ext uri="{FF2B5EF4-FFF2-40B4-BE49-F238E27FC236}">
                <a16:creationId xmlns:a16="http://schemas.microsoft.com/office/drawing/2014/main" id="{32C8DB76-6489-49DA-A316-4A47DA4CAE8D}"/>
              </a:ext>
            </a:extLst>
          </p:cNvPr>
          <p:cNvSpPr txBox="1"/>
          <p:nvPr/>
        </p:nvSpPr>
        <p:spPr>
          <a:xfrm>
            <a:off x="1395085" y="5006694"/>
            <a:ext cx="4209260" cy="1024128"/>
          </a:xfrm>
          <a:prstGeom prst="roundRect">
            <a:avLst/>
          </a:prstGeom>
          <a:solidFill>
            <a:srgbClr val="333399"/>
          </a:solidFill>
          <a:ln w="25400" cap="flat" cmpd="sng" algn="ctr">
            <a:solidFill>
              <a:srgbClr val="333399">
                <a:shade val="50000"/>
              </a:srgbClr>
            </a:solidFill>
            <a:prstDash val="solid"/>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Helvetica"/>
                <a:ea typeface="ＭＳ Ｐゴシック"/>
                <a:cs typeface="Arial" panose="020B0604020202020204" pitchFamily="34" charset="0"/>
              </a:rPr>
              <a:t>Delivering cutting-edge research, leading community vision studies, and providing valuable data and innovations</a:t>
            </a:r>
          </a:p>
        </p:txBody>
      </p:sp>
    </p:spTree>
    <p:extLst>
      <p:ext uri="{BB962C8B-B14F-4D97-AF65-F5344CB8AC3E}">
        <p14:creationId xmlns:p14="http://schemas.microsoft.com/office/powerpoint/2010/main" val="1075657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a:extLst>
              <a:ext uri="{FF2B5EF4-FFF2-40B4-BE49-F238E27FC236}">
                <a16:creationId xmlns:a16="http://schemas.microsoft.com/office/drawing/2014/main" id="{BA0BE10C-C8D2-4337-9494-91532CB5D926}"/>
              </a:ext>
            </a:extLst>
          </p:cNvPr>
          <p:cNvCxnSpPr>
            <a:cxnSpLocks/>
          </p:cNvCxnSpPr>
          <p:nvPr/>
        </p:nvCxnSpPr>
        <p:spPr>
          <a:xfrm>
            <a:off x="8907789" y="2029616"/>
            <a:ext cx="0" cy="579218"/>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64" name="Straight Connector 63"/>
          <p:cNvCxnSpPr>
            <a:cxnSpLocks/>
          </p:cNvCxnSpPr>
          <p:nvPr/>
        </p:nvCxnSpPr>
        <p:spPr>
          <a:xfrm>
            <a:off x="6488374" y="1288439"/>
            <a:ext cx="0" cy="73152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66" name="Title 1">
            <a:extLst>
              <a:ext uri="{FF2B5EF4-FFF2-40B4-BE49-F238E27FC236}">
                <a16:creationId xmlns:a16="http://schemas.microsoft.com/office/drawing/2014/main" id="{9B6FF75B-F3CC-5F43-8EB2-AEF43FD7F08B}"/>
              </a:ext>
            </a:extLst>
          </p:cNvPr>
          <p:cNvSpPr txBox="1">
            <a:spLocks/>
          </p:cNvSpPr>
          <p:nvPr/>
        </p:nvSpPr>
        <p:spPr>
          <a:xfrm>
            <a:off x="1020560" y="47695"/>
            <a:ext cx="9841196" cy="630972"/>
          </a:xfrm>
          <a:prstGeom prst="rect">
            <a:avLst/>
          </a:prstGeom>
          <a:noFill/>
          <a:ln>
            <a:noFill/>
          </a:ln>
        </p:spPr>
        <p:txBody>
          <a:bodyPr spcFirstLastPara="1" vert="horz" wrap="square" lIns="68580" tIns="34290" rIns="68580" bIns="34290" rtlCol="0" anchor="ctr" anchorCtr="0">
            <a:noAutofit/>
          </a:bodyPr>
          <a:lstStyle>
            <a:defPPr marR="0" lvl="0" algn="l" rtl="0">
              <a:lnSpc>
                <a:spcPct val="100000"/>
              </a:lnSpc>
              <a:spcBef>
                <a:spcPts val="0"/>
              </a:spcBef>
              <a:spcAft>
                <a:spcPts val="0"/>
              </a:spcAft>
            </a:defPPr>
            <a:lvl1pPr marR="0" lvl="0" algn="l" defTabSz="457200" rtl="0" eaLnBrk="1" latinLnBrk="0" hangingPunct="1">
              <a:lnSpc>
                <a:spcPct val="100000"/>
              </a:lnSpc>
              <a:spcBef>
                <a:spcPct val="0"/>
              </a:spcBef>
              <a:spcAft>
                <a:spcPts val="0"/>
              </a:spcAft>
              <a:buClr>
                <a:srgbClr val="19BBD5"/>
              </a:buClr>
              <a:buSzPts val="4000"/>
              <a:buFont typeface="Nixie One"/>
              <a:buNone/>
              <a:defRPr sz="2000" b="1" i="0" u="none" strike="noStrike" kern="1200" cap="none">
                <a:solidFill>
                  <a:schemeClr val="accent6">
                    <a:lumMod val="75000"/>
                  </a:schemeClr>
                </a:solidFill>
                <a:latin typeface="Helvetica"/>
                <a:ea typeface="+mj-ea"/>
                <a:cs typeface="Helvetica"/>
                <a:sym typeface="Nixie One"/>
              </a:defRPr>
            </a:lvl1pPr>
            <a:lvl2pPr marR="0" lvl="1" algn="l" rtl="0">
              <a:lnSpc>
                <a:spcPct val="100000"/>
              </a:lnSpc>
              <a:spcBef>
                <a:spcPts val="0"/>
              </a:spcBef>
              <a:spcAft>
                <a:spcPts val="0"/>
              </a:spcAft>
              <a:buClr>
                <a:srgbClr val="19BBD5"/>
              </a:buClr>
              <a:buSzPts val="4000"/>
              <a:buFont typeface="Nixie One"/>
              <a:buNone/>
              <a:defRPr sz="4000" b="0" i="0" u="none" strike="noStrike" cap="none">
                <a:solidFill>
                  <a:srgbClr val="19BBD5"/>
                </a:solidFill>
                <a:latin typeface="Nixie One"/>
                <a:ea typeface="Nixie One"/>
                <a:cs typeface="Nixie One"/>
                <a:sym typeface="Nixie One"/>
              </a:defRPr>
            </a:lvl2pPr>
            <a:lvl3pPr marR="0" lvl="2" algn="l" rtl="0">
              <a:lnSpc>
                <a:spcPct val="100000"/>
              </a:lnSpc>
              <a:spcBef>
                <a:spcPts val="0"/>
              </a:spcBef>
              <a:spcAft>
                <a:spcPts val="0"/>
              </a:spcAft>
              <a:buClr>
                <a:srgbClr val="19BBD5"/>
              </a:buClr>
              <a:buSzPts val="4000"/>
              <a:buFont typeface="Nixie One"/>
              <a:buNone/>
              <a:defRPr sz="4000" b="0" i="0" u="none" strike="noStrike" cap="none">
                <a:solidFill>
                  <a:srgbClr val="19BBD5"/>
                </a:solidFill>
                <a:latin typeface="Nixie One"/>
                <a:ea typeface="Nixie One"/>
                <a:cs typeface="Nixie One"/>
                <a:sym typeface="Nixie One"/>
              </a:defRPr>
            </a:lvl3pPr>
            <a:lvl4pPr marR="0" lvl="3" algn="l" rtl="0">
              <a:lnSpc>
                <a:spcPct val="100000"/>
              </a:lnSpc>
              <a:spcBef>
                <a:spcPts val="0"/>
              </a:spcBef>
              <a:spcAft>
                <a:spcPts val="0"/>
              </a:spcAft>
              <a:buClr>
                <a:srgbClr val="19BBD5"/>
              </a:buClr>
              <a:buSzPts val="4000"/>
              <a:buFont typeface="Nixie One"/>
              <a:buNone/>
              <a:defRPr sz="4000" b="0" i="0" u="none" strike="noStrike" cap="none">
                <a:solidFill>
                  <a:srgbClr val="19BBD5"/>
                </a:solidFill>
                <a:latin typeface="Nixie One"/>
                <a:ea typeface="Nixie One"/>
                <a:cs typeface="Nixie One"/>
                <a:sym typeface="Nixie One"/>
              </a:defRPr>
            </a:lvl4pPr>
            <a:lvl5pPr marR="0" lvl="4" algn="l" rtl="0">
              <a:lnSpc>
                <a:spcPct val="100000"/>
              </a:lnSpc>
              <a:spcBef>
                <a:spcPts val="0"/>
              </a:spcBef>
              <a:spcAft>
                <a:spcPts val="0"/>
              </a:spcAft>
              <a:buClr>
                <a:srgbClr val="19BBD5"/>
              </a:buClr>
              <a:buSzPts val="4000"/>
              <a:buFont typeface="Nixie One"/>
              <a:buNone/>
              <a:defRPr sz="4000" b="0" i="0" u="none" strike="noStrike" cap="none">
                <a:solidFill>
                  <a:srgbClr val="19BBD5"/>
                </a:solidFill>
                <a:latin typeface="Nixie One"/>
                <a:ea typeface="Nixie One"/>
                <a:cs typeface="Nixie One"/>
                <a:sym typeface="Nixie One"/>
              </a:defRPr>
            </a:lvl5pPr>
            <a:lvl6pPr marR="0" lvl="5" algn="l" rtl="0">
              <a:lnSpc>
                <a:spcPct val="100000"/>
              </a:lnSpc>
              <a:spcBef>
                <a:spcPts val="0"/>
              </a:spcBef>
              <a:spcAft>
                <a:spcPts val="0"/>
              </a:spcAft>
              <a:buClr>
                <a:srgbClr val="19BBD5"/>
              </a:buClr>
              <a:buSzPts val="4000"/>
              <a:buFont typeface="Nixie One"/>
              <a:buNone/>
              <a:defRPr sz="4000" b="0" i="0" u="none" strike="noStrike" cap="none">
                <a:solidFill>
                  <a:srgbClr val="19BBD5"/>
                </a:solidFill>
                <a:latin typeface="Nixie One"/>
                <a:ea typeface="Nixie One"/>
                <a:cs typeface="Nixie One"/>
                <a:sym typeface="Nixie One"/>
              </a:defRPr>
            </a:lvl6pPr>
            <a:lvl7pPr marR="0" lvl="6" algn="l" rtl="0">
              <a:lnSpc>
                <a:spcPct val="100000"/>
              </a:lnSpc>
              <a:spcBef>
                <a:spcPts val="0"/>
              </a:spcBef>
              <a:spcAft>
                <a:spcPts val="0"/>
              </a:spcAft>
              <a:buClr>
                <a:srgbClr val="19BBD5"/>
              </a:buClr>
              <a:buSzPts val="4000"/>
              <a:buFont typeface="Nixie One"/>
              <a:buNone/>
              <a:defRPr sz="4000" b="0" i="0" u="none" strike="noStrike" cap="none">
                <a:solidFill>
                  <a:srgbClr val="19BBD5"/>
                </a:solidFill>
                <a:latin typeface="Nixie One"/>
                <a:ea typeface="Nixie One"/>
                <a:cs typeface="Nixie One"/>
                <a:sym typeface="Nixie One"/>
              </a:defRPr>
            </a:lvl7pPr>
            <a:lvl8pPr marR="0" lvl="7" algn="l" rtl="0">
              <a:lnSpc>
                <a:spcPct val="100000"/>
              </a:lnSpc>
              <a:spcBef>
                <a:spcPts val="0"/>
              </a:spcBef>
              <a:spcAft>
                <a:spcPts val="0"/>
              </a:spcAft>
              <a:buClr>
                <a:srgbClr val="19BBD5"/>
              </a:buClr>
              <a:buSzPts val="4000"/>
              <a:buFont typeface="Nixie One"/>
              <a:buNone/>
              <a:defRPr sz="4000" b="0" i="0" u="none" strike="noStrike" cap="none">
                <a:solidFill>
                  <a:srgbClr val="19BBD5"/>
                </a:solidFill>
                <a:latin typeface="Nixie One"/>
                <a:ea typeface="Nixie One"/>
                <a:cs typeface="Nixie One"/>
                <a:sym typeface="Nixie One"/>
              </a:defRPr>
            </a:lvl8pPr>
            <a:lvl9pPr marR="0" lvl="8" algn="l" rtl="0">
              <a:lnSpc>
                <a:spcPct val="100000"/>
              </a:lnSpc>
              <a:spcBef>
                <a:spcPts val="0"/>
              </a:spcBef>
              <a:spcAft>
                <a:spcPts val="0"/>
              </a:spcAft>
              <a:buClr>
                <a:srgbClr val="19BBD5"/>
              </a:buClr>
              <a:buSzPts val="4000"/>
              <a:buFont typeface="Nixie One"/>
              <a:buNone/>
              <a:defRPr sz="4000" b="0" i="0" u="none" strike="noStrike" cap="none">
                <a:solidFill>
                  <a:srgbClr val="19BBD5"/>
                </a:solidFill>
                <a:latin typeface="Nixie One"/>
                <a:ea typeface="Nixie One"/>
                <a:cs typeface="Nixie One"/>
                <a:sym typeface="Nixie One"/>
              </a:defRPr>
            </a:lvl9pPr>
          </a:lstStyle>
          <a:p>
            <a:pPr algn="ctr" fontAlgn="base">
              <a:defRPr/>
            </a:pPr>
            <a:r>
              <a:rPr lang="en-US" sz="2800" dirty="0">
                <a:solidFill>
                  <a:prstClr val="black"/>
                </a:solidFill>
                <a:latin typeface="Arial" panose="020B0604020202020204" pitchFamily="34" charset="0"/>
                <a:cs typeface="Arial" panose="020B0604020202020204" pitchFamily="34" charset="0"/>
              </a:rPr>
              <a:t>T</a:t>
            </a:r>
            <a:r>
              <a:rPr lang="en-US" sz="2800" baseline="30000" dirty="0">
                <a:solidFill>
                  <a:prstClr val="black"/>
                </a:solidFill>
                <a:latin typeface="Arial" panose="020B0604020202020204" pitchFamily="34" charset="0"/>
                <a:cs typeface="Arial" panose="020B0604020202020204" pitchFamily="34" charset="0"/>
              </a:rPr>
              <a:t>3</a:t>
            </a:r>
            <a:r>
              <a:rPr lang="en-US" sz="2800" dirty="0">
                <a:solidFill>
                  <a:prstClr val="black"/>
                </a:solidFill>
                <a:latin typeface="Arial" panose="020B0604020202020204" pitchFamily="34" charset="0"/>
                <a:cs typeface="Arial" panose="020B0604020202020204" pitchFamily="34" charset="0"/>
              </a:rPr>
              <a:t> </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Nixie One"/>
              </a:rPr>
              <a:t>FY25 </a:t>
            </a:r>
            <a:r>
              <a:rPr lang="en-US" sz="2800" dirty="0">
                <a:solidFill>
                  <a:prstClr val="black"/>
                </a:solidFill>
                <a:latin typeface="Arial" panose="020B0604020202020204" pitchFamily="34" charset="0"/>
                <a:cs typeface="Arial" panose="020B0604020202020204" pitchFamily="34" charset="0"/>
              </a:rPr>
              <a:t>Organizational Structure</a:t>
            </a:r>
          </a:p>
        </p:txBody>
      </p:sp>
      <p:cxnSp>
        <p:nvCxnSpPr>
          <p:cNvPr id="136" name="Straight Connector 135"/>
          <p:cNvCxnSpPr>
            <a:cxnSpLocks/>
          </p:cNvCxnSpPr>
          <p:nvPr/>
        </p:nvCxnSpPr>
        <p:spPr>
          <a:xfrm flipV="1">
            <a:off x="4150828" y="1129076"/>
            <a:ext cx="926215" cy="3969"/>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137" name="Straight Connector 136"/>
          <p:cNvCxnSpPr>
            <a:cxnSpLocks/>
          </p:cNvCxnSpPr>
          <p:nvPr/>
        </p:nvCxnSpPr>
        <p:spPr>
          <a:xfrm>
            <a:off x="8159784" y="1051373"/>
            <a:ext cx="872387" cy="0"/>
          </a:xfrm>
          <a:prstGeom prst="line">
            <a:avLst/>
          </a:prstGeom>
          <a:noFill/>
          <a:ln w="25400" cap="flat" cmpd="sng" algn="ctr">
            <a:solidFill>
              <a:srgbClr val="4F81BD"/>
            </a:solidFill>
            <a:prstDash val="sysDash"/>
          </a:ln>
          <a:effectLst>
            <a:outerShdw blurRad="40000" dist="20000" dir="5400000" rotWithShape="0">
              <a:srgbClr val="000000">
                <a:alpha val="38000"/>
              </a:srgbClr>
            </a:outerShdw>
          </a:effectLst>
        </p:spPr>
      </p:cxnSp>
      <p:grpSp>
        <p:nvGrpSpPr>
          <p:cNvPr id="3" name="Group 2"/>
          <p:cNvGrpSpPr/>
          <p:nvPr/>
        </p:nvGrpSpPr>
        <p:grpSpPr>
          <a:xfrm>
            <a:off x="8944946" y="678667"/>
            <a:ext cx="2091587" cy="1036910"/>
            <a:chOff x="8382000" y="1324699"/>
            <a:chExt cx="2091587" cy="1036910"/>
          </a:xfrm>
        </p:grpSpPr>
        <p:sp>
          <p:nvSpPr>
            <p:cNvPr id="139" name="Rectangle 138"/>
            <p:cNvSpPr/>
            <p:nvPr/>
          </p:nvSpPr>
          <p:spPr>
            <a:xfrm>
              <a:off x="8382000" y="1324699"/>
              <a:ext cx="2091587" cy="1036910"/>
            </a:xfrm>
            <a:prstGeom prst="rect">
              <a:avLst/>
            </a:prstGeom>
            <a:solidFill>
              <a:schemeClr val="accent2">
                <a:lumMod val="40000"/>
                <a:lumOff val="60000"/>
              </a:schemeClr>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40" name="TextBox 139"/>
            <p:cNvSpPr txBox="1"/>
            <p:nvPr/>
          </p:nvSpPr>
          <p:spPr>
            <a:xfrm>
              <a:off x="8420787" y="1366101"/>
              <a:ext cx="2014013" cy="95410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Project Center Liaisons</a:t>
              </a:r>
            </a:p>
            <a:p>
              <a:pPr marL="0" marR="0" lvl="0" indent="0" algn="l" defTabSz="461963"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ARC	Andrew Meade</a:t>
              </a:r>
            </a:p>
            <a:p>
              <a:pPr marL="0" marR="0" lvl="0" indent="0" algn="l" defTabSz="461963"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AFRC 	Robert Navarro</a:t>
              </a:r>
            </a:p>
            <a:p>
              <a:pPr marL="0" marR="0" lvl="0" indent="0" algn="l" defTabSz="461963"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GRC 	Azlin Biaggi-Labiosa </a:t>
              </a:r>
            </a:p>
            <a:p>
              <a:pPr marL="0" marR="0" lvl="0" indent="0" algn="l" defTabSz="461963"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LaRC	Melissa Rivers</a:t>
              </a:r>
            </a:p>
          </p:txBody>
        </p:sp>
      </p:grpSp>
      <p:sp>
        <p:nvSpPr>
          <p:cNvPr id="146" name="TextBox 145"/>
          <p:cNvSpPr txBox="1"/>
          <p:nvPr/>
        </p:nvSpPr>
        <p:spPr>
          <a:xfrm>
            <a:off x="4376711" y="678667"/>
            <a:ext cx="4342351" cy="815608"/>
          </a:xfrm>
          <a:prstGeom prst="rect">
            <a:avLst/>
          </a:prstGeom>
          <a:solidFill>
            <a:schemeClr val="accent5">
              <a:lumMod val="40000"/>
              <a:lumOff val="60000"/>
            </a:schemeClr>
          </a:solidFill>
          <a:ln w="3175">
            <a:solidFill>
              <a:schemeClr val="accent5">
                <a:lumMod val="50000"/>
              </a:schemeClr>
            </a:solidFill>
          </a:ln>
        </p:spPr>
        <p:txBody>
          <a:bodyPr wrap="square" lIns="91440" tIns="45720" rIns="91440" bIns="45720"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effectLst/>
                <a:uLnTx/>
                <a:uFillTx/>
                <a:latin typeface="Arial" panose="020B0604020202020204" pitchFamily="34" charset="0"/>
                <a:cs typeface="Arial" panose="020B0604020202020204" pitchFamily="34" charset="0"/>
              </a:rPr>
              <a:t>Executive Team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effectLst/>
                <a:uLnTx/>
                <a:uFillTx/>
                <a:latin typeface="Arial" panose="020B0604020202020204" pitchFamily="34" charset="0"/>
                <a:cs typeface="Arial" panose="020B0604020202020204" pitchFamily="34" charset="0"/>
              </a:rPr>
              <a:t>Project Manager – Michael Rogers (ARC)</a:t>
            </a:r>
            <a:endParaRPr lang="en-US" sz="11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effectLst/>
                <a:uLnTx/>
                <a:uFillTx/>
                <a:latin typeface="Arial" panose="020B0604020202020204" pitchFamily="34" charset="0"/>
                <a:cs typeface="Arial" panose="020B0604020202020204" pitchFamily="34" charset="0"/>
              </a:rPr>
              <a:t>Deputy Project Manager – Dale Hopkins (GRC)</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100" kern="0" dirty="0">
                <a:latin typeface="Arial" panose="020B0604020202020204" pitchFamily="34" charset="0"/>
                <a:cs typeface="Arial" panose="020B0604020202020204" pitchFamily="34" charset="0"/>
              </a:rPr>
              <a:t>Associate Project Manager – Vanessa Aubuchon (LaRC)</a:t>
            </a:r>
          </a:p>
        </p:txBody>
      </p:sp>
      <p:grpSp>
        <p:nvGrpSpPr>
          <p:cNvPr id="2" name="Group 1"/>
          <p:cNvGrpSpPr/>
          <p:nvPr/>
        </p:nvGrpSpPr>
        <p:grpSpPr>
          <a:xfrm>
            <a:off x="874773" y="678667"/>
            <a:ext cx="3400878" cy="1456888"/>
            <a:chOff x="1045922" y="1324699"/>
            <a:chExt cx="3090483" cy="1485470"/>
          </a:xfrm>
        </p:grpSpPr>
        <p:sp>
          <p:nvSpPr>
            <p:cNvPr id="148" name="Rectangle 147"/>
            <p:cNvSpPr/>
            <p:nvPr/>
          </p:nvSpPr>
          <p:spPr>
            <a:xfrm>
              <a:off x="1045922" y="1324699"/>
              <a:ext cx="3006404" cy="1485470"/>
            </a:xfrm>
            <a:prstGeom prst="rect">
              <a:avLst/>
            </a:prstGeom>
            <a:gradFill>
              <a:gsLst>
                <a:gs pos="100000">
                  <a:schemeClr val="accent6">
                    <a:lumMod val="40000"/>
                    <a:lumOff val="60000"/>
                  </a:schemeClr>
                </a:gs>
                <a:gs pos="100000">
                  <a:sysClr val="window" lastClr="FFFFFF"/>
                </a:gs>
              </a:gsLst>
              <a:lin ang="5400000" scaled="1"/>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49" name="TextBox 148"/>
            <p:cNvSpPr txBox="1"/>
            <p:nvPr/>
          </p:nvSpPr>
          <p:spPr>
            <a:xfrm>
              <a:off x="1057145" y="1334170"/>
              <a:ext cx="3079260" cy="1314600"/>
            </a:xfrm>
            <a:prstGeom prst="rect">
              <a:avLst/>
            </a:prstGeom>
            <a:noFill/>
          </p:spPr>
          <p:txBody>
            <a:bodyPr wrap="square" lIns="91440" tIns="45720" rIns="91440" bIns="45720"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effectLst/>
                  <a:uLnTx/>
                  <a:uFillTx/>
                  <a:latin typeface="Arial" panose="020B0604020202020204" pitchFamily="34" charset="0"/>
                  <a:cs typeface="Arial" panose="020B0604020202020204" pitchFamily="34" charset="0"/>
                </a:rPr>
                <a:t>Resource &amp; Project Support</a:t>
              </a:r>
            </a:p>
            <a:p>
              <a:pPr eaLnBrk="0" fontAlgn="base" hangingPunct="0">
                <a:spcBef>
                  <a:spcPct val="0"/>
                </a:spcBef>
                <a:spcAft>
                  <a:spcPts val="100"/>
                </a:spcAft>
                <a:defRPr/>
              </a:pP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Business Lead</a:t>
              </a:r>
              <a:r>
                <a:rPr lang="en-US" sz="1000" kern="0" dirty="0">
                  <a:latin typeface="Arial" panose="020B0604020202020204" pitchFamily="34" charset="0"/>
                  <a:cs typeface="Arial" panose="020B0604020202020204" pitchFamily="34" charset="0"/>
                </a:rPr>
                <a:t> and GRC Analyst</a:t>
              </a: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a:t>
              </a:r>
              <a:r>
                <a:rPr lang="en-US" sz="1000" kern="0" dirty="0">
                  <a:latin typeface="Arial" panose="020B0604020202020204" pitchFamily="34" charset="0"/>
                  <a:cs typeface="Arial" panose="020B0604020202020204" pitchFamily="34" charset="0"/>
                </a:rPr>
                <a:t> </a:t>
              </a: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Gene Storer (GRC)</a:t>
              </a:r>
              <a:endParaRPr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a:p>
              <a:pPr eaLnBrk="0" fontAlgn="base" hangingPunct="0">
                <a:spcBef>
                  <a:spcPct val="0"/>
                </a:spcBef>
                <a:spcAft>
                  <a:spcPts val="100"/>
                </a:spcAft>
                <a:defRPr/>
              </a:pP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Center Analysts:</a:t>
              </a:r>
              <a:r>
                <a:rPr lang="en-US" sz="1000" kern="0" dirty="0">
                  <a:latin typeface="Arial" panose="020B0604020202020204" pitchFamily="34" charset="0"/>
                  <a:cs typeface="Arial" panose="020B0604020202020204" pitchFamily="34" charset="0"/>
                </a:rPr>
                <a:t> </a:t>
              </a: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Cecelia Town (ARC),</a:t>
              </a:r>
              <a:endParaRPr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a:p>
              <a:pPr eaLnBrk="0" fontAlgn="base" hangingPunct="0">
                <a:spcBef>
                  <a:spcPct val="0"/>
                </a:spcBef>
                <a:spcAft>
                  <a:spcPts val="100"/>
                </a:spcAft>
                <a:defRPr/>
              </a:pP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Alee Pacheco (AFRC), Tracey Frisby (LaRC)</a:t>
              </a:r>
              <a:r>
                <a:rPr lang="en-US" sz="1000" kern="0" dirty="0">
                  <a:latin typeface="Arial" panose="020B0604020202020204" pitchFamily="34" charset="0"/>
                  <a:cs typeface="Arial" panose="020B0604020202020204" pitchFamily="34" charset="0"/>
                </a:rPr>
                <a:t> </a:t>
              </a:r>
              <a:endParaRPr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a:p>
              <a:pPr eaLnBrk="0" fontAlgn="base" hangingPunct="0">
                <a:spcBef>
                  <a:spcPct val="0"/>
                </a:spcBef>
                <a:spcAft>
                  <a:spcPts val="100"/>
                </a:spcAft>
                <a:defRPr/>
              </a:pP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NRA Manager:</a:t>
              </a:r>
              <a:r>
                <a:rPr lang="en-US" sz="1000" kern="0" dirty="0">
                  <a:latin typeface="Arial" panose="020B0604020202020204" pitchFamily="34" charset="0"/>
                  <a:cs typeface="Arial" panose="020B0604020202020204" pitchFamily="34" charset="0"/>
                </a:rPr>
                <a:t> </a:t>
              </a: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Tracey Frisby (LaRC)</a:t>
              </a:r>
            </a:p>
            <a:p>
              <a:pPr eaLnBrk="0" fontAlgn="base" hangingPunct="0">
                <a:spcBef>
                  <a:spcPct val="0"/>
                </a:spcBef>
                <a:spcAft>
                  <a:spcPts val="100"/>
                </a:spcAft>
                <a:defRPr/>
              </a:pPr>
              <a:r>
                <a:rPr lang="en-US" sz="1000" kern="0" dirty="0">
                  <a:latin typeface="Arial" panose="020B0604020202020204" pitchFamily="34" charset="0"/>
                  <a:cs typeface="Arial" panose="020B0604020202020204" pitchFamily="34" charset="0"/>
                </a:rPr>
                <a:t>Risk Manager: Ramel Panaguiton (LaRC)</a:t>
              </a:r>
              <a:endParaRPr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a:p>
              <a:pPr eaLnBrk="0" fontAlgn="base" hangingPunct="0">
                <a:spcBef>
                  <a:spcPct val="0"/>
                </a:spcBef>
                <a:spcAft>
                  <a:spcPts val="100"/>
                </a:spcAft>
                <a:defRPr/>
              </a:pPr>
              <a:r>
                <a:rPr kumimoji="0" lang="en-US" sz="1000" b="0" i="0" u="none" strike="noStrike" kern="0" cap="none" spc="0" normalizeH="0" baseline="0" noProof="0" dirty="0">
                  <a:ln>
                    <a:noFill/>
                  </a:ln>
                  <a:effectLst/>
                  <a:uLnTx/>
                  <a:uFillTx/>
                  <a:latin typeface="Arial"/>
                  <a:cs typeface="Arial"/>
                </a:rPr>
                <a:t>Strategic Comm Specialist:</a:t>
              </a:r>
              <a:r>
                <a:rPr lang="en-US" sz="1000" kern="0" dirty="0">
                  <a:latin typeface="Arial"/>
                  <a:cs typeface="Arial"/>
                </a:rPr>
                <a:t> </a:t>
              </a:r>
              <a:r>
                <a:rPr kumimoji="0" lang="en-US" sz="1000" b="0" i="0" u="none" strike="noStrike" kern="0" cap="none" spc="0" normalizeH="0" baseline="0" noProof="0" dirty="0">
                  <a:ln>
                    <a:noFill/>
                  </a:ln>
                  <a:effectLst/>
                  <a:uLnTx/>
                  <a:uFillTx/>
                  <a:latin typeface="Arial"/>
                  <a:cs typeface="Arial"/>
                </a:rPr>
                <a:t>Diana Fitzgerald (LaRC)</a:t>
              </a:r>
              <a:endParaRPr lang="en-US" sz="1000" b="0" i="0" u="none" strike="noStrike" kern="0" cap="none" spc="0" normalizeH="0" baseline="0" noProof="0" dirty="0">
                <a:ln>
                  <a:noFill/>
                </a:ln>
                <a:effectLst/>
                <a:uLnTx/>
                <a:uFillTx/>
                <a:latin typeface="Arial"/>
                <a:cs typeface="Arial"/>
              </a:endParaRPr>
            </a:p>
            <a:p>
              <a:pPr eaLnBrk="0" fontAlgn="base" hangingPunct="0">
                <a:spcBef>
                  <a:spcPct val="0"/>
                </a:spcBef>
                <a:spcAft>
                  <a:spcPts val="100"/>
                </a:spcAft>
                <a:defRPr/>
              </a:pPr>
              <a:r>
                <a:rPr kumimoji="0" lang="en-US" sz="1000" b="0" i="0" u="none" strike="noStrike" kern="0" cap="none" spc="0" normalizeH="0" baseline="0" noProof="0" dirty="0">
                  <a:ln>
                    <a:noFill/>
                  </a:ln>
                  <a:effectLst/>
                  <a:uLnTx/>
                  <a:uFillTx/>
                  <a:latin typeface="Arial"/>
                  <a:cs typeface="Arial"/>
                </a:rPr>
                <a:t>Project Support </a:t>
              </a:r>
              <a:r>
                <a:rPr lang="en-US" sz="1000" kern="0" dirty="0">
                  <a:latin typeface="Arial"/>
                  <a:cs typeface="Arial"/>
                </a:rPr>
                <a:t>Specialist</a:t>
              </a:r>
              <a:r>
                <a:rPr lang="en-US" sz="1000" kern="0" dirty="0">
                  <a:latin typeface="Arial" panose="020B0604020202020204" pitchFamily="34" charset="0"/>
                  <a:cs typeface="Arial" panose="020B0604020202020204" pitchFamily="34" charset="0"/>
                </a:rPr>
                <a:t>/</a:t>
              </a:r>
              <a:r>
                <a:rPr kumimoji="0" lang="en-US" sz="1000" b="0" i="0" u="none" strike="noStrike" kern="0" cap="none" spc="0" normalizeH="0" baseline="0" noProof="0" dirty="0">
                  <a:ln>
                    <a:noFill/>
                  </a:ln>
                  <a:effectLst/>
                  <a:uLnTx/>
                  <a:uFillTx/>
                  <a:latin typeface="Arial" panose="020B0604020202020204" pitchFamily="34" charset="0"/>
                  <a:cs typeface="Arial" panose="020B0604020202020204" pitchFamily="34" charset="0"/>
                </a:rPr>
                <a:t>Scheduler</a:t>
              </a:r>
              <a:r>
                <a:rPr kumimoji="0" lang="en-US" sz="1000" b="0" i="0" u="none" strike="noStrike" kern="0" cap="none" spc="0" normalizeH="0" baseline="0" noProof="0" dirty="0">
                  <a:ln>
                    <a:noFill/>
                  </a:ln>
                  <a:effectLst/>
                  <a:uLnTx/>
                  <a:uFillTx/>
                  <a:latin typeface="Arial"/>
                  <a:cs typeface="Arial"/>
                </a:rPr>
                <a:t>:</a:t>
              </a:r>
              <a:r>
                <a:rPr lang="en-US" sz="1000" kern="0" dirty="0">
                  <a:latin typeface="Arial"/>
                  <a:cs typeface="Arial"/>
                </a:rPr>
                <a:t> Marie Mion</a:t>
              </a:r>
              <a:r>
                <a:rPr kumimoji="0" lang="en-US" sz="1000" b="0" i="0" u="none" strike="noStrike" kern="0" cap="none" spc="0" normalizeH="0" baseline="0" noProof="0" dirty="0">
                  <a:ln>
                    <a:noFill/>
                  </a:ln>
                  <a:effectLst/>
                  <a:uLnTx/>
                  <a:uFillTx/>
                  <a:latin typeface="Arial"/>
                  <a:cs typeface="Arial"/>
                </a:rPr>
                <a:t> (GRC)</a:t>
              </a:r>
              <a:endParaRPr lang="en-US" sz="1000" b="0" i="0" u="none" strike="noStrike" kern="0" cap="none" spc="0" normalizeH="0" baseline="0" noProof="0" dirty="0">
                <a:ln>
                  <a:noFill/>
                </a:ln>
                <a:effectLst/>
                <a:uLnTx/>
                <a:uFillTx/>
                <a:latin typeface="Arial"/>
                <a:cs typeface="Arial"/>
              </a:endParaRPr>
            </a:p>
          </p:txBody>
        </p:sp>
      </p:grpSp>
      <p:cxnSp>
        <p:nvCxnSpPr>
          <p:cNvPr id="92" name="Straight Connector 91">
            <a:extLst>
              <a:ext uri="{FF2B5EF4-FFF2-40B4-BE49-F238E27FC236}">
                <a16:creationId xmlns:a16="http://schemas.microsoft.com/office/drawing/2014/main" id="{D2006EAF-D4A5-4A83-BECA-53AB966520DD}"/>
              </a:ext>
            </a:extLst>
          </p:cNvPr>
          <p:cNvCxnSpPr>
            <a:cxnSpLocks/>
          </p:cNvCxnSpPr>
          <p:nvPr/>
        </p:nvCxnSpPr>
        <p:spPr>
          <a:xfrm>
            <a:off x="4516792" y="2037734"/>
            <a:ext cx="2237018" cy="3482"/>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95" name="Straight Connector 94">
            <a:extLst>
              <a:ext uri="{FF2B5EF4-FFF2-40B4-BE49-F238E27FC236}">
                <a16:creationId xmlns:a16="http://schemas.microsoft.com/office/drawing/2014/main" id="{00050849-871C-4622-988A-B3A3F81062AB}"/>
              </a:ext>
            </a:extLst>
          </p:cNvPr>
          <p:cNvCxnSpPr>
            <a:cxnSpLocks/>
          </p:cNvCxnSpPr>
          <p:nvPr/>
        </p:nvCxnSpPr>
        <p:spPr>
          <a:xfrm>
            <a:off x="4529142" y="2037734"/>
            <a:ext cx="0" cy="583749"/>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48" name="Rectangle 47">
            <a:extLst>
              <a:ext uri="{FF2B5EF4-FFF2-40B4-BE49-F238E27FC236}">
                <a16:creationId xmlns:a16="http://schemas.microsoft.com/office/drawing/2014/main" id="{D60072CF-7A4C-4C91-8933-FCAA7D063162}"/>
              </a:ext>
            </a:extLst>
          </p:cNvPr>
          <p:cNvSpPr/>
          <p:nvPr/>
        </p:nvSpPr>
        <p:spPr>
          <a:xfrm>
            <a:off x="6232494" y="2606638"/>
            <a:ext cx="4804039" cy="3077383"/>
          </a:xfrm>
          <a:prstGeom prst="rect">
            <a:avLst/>
          </a:prstGeom>
          <a:solidFill>
            <a:sysClr val="window" lastClr="FFFFFF"/>
          </a:solidFill>
          <a:ln w="19050"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23" name="Group 22">
            <a:extLst>
              <a:ext uri="{FF2B5EF4-FFF2-40B4-BE49-F238E27FC236}">
                <a16:creationId xmlns:a16="http://schemas.microsoft.com/office/drawing/2014/main" id="{BD05F576-F7AC-41E8-A11A-8243787811E4}"/>
              </a:ext>
            </a:extLst>
          </p:cNvPr>
          <p:cNvGrpSpPr/>
          <p:nvPr/>
        </p:nvGrpSpPr>
        <p:grpSpPr>
          <a:xfrm>
            <a:off x="9373256" y="3198685"/>
            <a:ext cx="1527048" cy="2286000"/>
            <a:chOff x="8638163" y="3095047"/>
            <a:chExt cx="1527048" cy="2286000"/>
          </a:xfrm>
        </p:grpSpPr>
        <p:sp>
          <p:nvSpPr>
            <p:cNvPr id="50" name="Rounded Rectangle 76">
              <a:extLst>
                <a:ext uri="{FF2B5EF4-FFF2-40B4-BE49-F238E27FC236}">
                  <a16:creationId xmlns:a16="http://schemas.microsoft.com/office/drawing/2014/main" id="{4256E999-347F-414D-B556-9CADAA5E2DF7}"/>
                </a:ext>
              </a:extLst>
            </p:cNvPr>
            <p:cNvSpPr/>
            <p:nvPr/>
          </p:nvSpPr>
          <p:spPr>
            <a:xfrm>
              <a:off x="8670167" y="3095047"/>
              <a:ext cx="1463040" cy="2286000"/>
            </a:xfrm>
            <a:prstGeom prst="roundRect">
              <a:avLst/>
            </a:prstGeom>
            <a:gradFill>
              <a:gsLst>
                <a:gs pos="0">
                  <a:srgbClr val="F79646">
                    <a:lumMod val="40000"/>
                    <a:lumOff val="60000"/>
                  </a:srgbClr>
                </a:gs>
                <a:gs pos="100000">
                  <a:srgbClr val="FFFFBD"/>
                </a:gs>
              </a:gsLst>
              <a:lin ang="5400000" scaled="0"/>
            </a:gradFill>
            <a:ln w="25400" cap="flat" cmpd="sng" algn="ctr">
              <a:solidFill>
                <a:srgbClr val="4F81BD">
                  <a:shade val="50000"/>
                </a:srgb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51" name="TextBox 50">
              <a:extLst>
                <a:ext uri="{FF2B5EF4-FFF2-40B4-BE49-F238E27FC236}">
                  <a16:creationId xmlns:a16="http://schemas.microsoft.com/office/drawing/2014/main" id="{54F54C47-E667-410F-8045-6D4360D8D672}"/>
                </a:ext>
              </a:extLst>
            </p:cNvPr>
            <p:cNvSpPr txBox="1"/>
            <p:nvPr/>
          </p:nvSpPr>
          <p:spPr>
            <a:xfrm>
              <a:off x="8638163" y="3161472"/>
              <a:ext cx="1527048" cy="2215991"/>
            </a:xfrm>
            <a:prstGeom prst="rect">
              <a:avLst/>
            </a:prstGeom>
            <a:noFill/>
            <a:ln w="19050">
              <a:noFill/>
            </a:ln>
          </p:spPr>
          <p:txBody>
            <a:bodyPr wrap="square" rtlCol="0">
              <a:sp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Reduced Life Cycle Cost</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RCA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M&amp;S</a:t>
              </a:r>
            </a:p>
            <a:p>
              <a:pPr algn="ctr" eaLnBrk="0" fontAlgn="base" hangingPunct="0">
                <a:spcBef>
                  <a:spcPct val="0"/>
                </a:spcBef>
                <a:spcAft>
                  <a:spcPct val="0"/>
                </a:spcAf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Icing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Melissa Rivers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Sub-project Manager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050" b="1" i="1" kern="0" dirty="0">
                  <a:solidFill>
                    <a:srgbClr val="0070C0"/>
                  </a:solidFill>
                  <a:latin typeface="Arial" panose="020B0604020202020204" pitchFamily="34" charset="0"/>
                  <a:cs typeface="Arial" panose="020B0604020202020204" pitchFamily="34" charset="0"/>
                </a:rPr>
                <a:t>Sheida</a:t>
              </a:r>
              <a:r>
                <a:rPr kumimoji="0" lang="en-US" sz="105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en-US" sz="1050" b="1" i="1" kern="0" dirty="0">
                  <a:solidFill>
                    <a:srgbClr val="0070C0"/>
                  </a:solidFill>
                  <a:latin typeface="Arial" panose="020B0604020202020204" pitchFamily="34" charset="0"/>
                  <a:cs typeface="Arial" panose="020B0604020202020204" pitchFamily="34" charset="0"/>
                </a:rPr>
                <a:t>Hosseini</a:t>
              </a:r>
              <a:r>
                <a:rPr kumimoji="0" lang="en-US" sz="105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Deputy SPM​</a:t>
              </a:r>
            </a:p>
          </p:txBody>
        </p:sp>
      </p:grpSp>
      <p:grpSp>
        <p:nvGrpSpPr>
          <p:cNvPr id="26" name="Group 25">
            <a:extLst>
              <a:ext uri="{FF2B5EF4-FFF2-40B4-BE49-F238E27FC236}">
                <a16:creationId xmlns:a16="http://schemas.microsoft.com/office/drawing/2014/main" id="{4563B03C-9A92-43AD-AFC0-5ABD85136D7E}"/>
              </a:ext>
            </a:extLst>
          </p:cNvPr>
          <p:cNvGrpSpPr/>
          <p:nvPr/>
        </p:nvGrpSpPr>
        <p:grpSpPr>
          <a:xfrm>
            <a:off x="6324836" y="3198685"/>
            <a:ext cx="1527048" cy="2286000"/>
            <a:chOff x="5704141" y="3095047"/>
            <a:chExt cx="1527048" cy="2286000"/>
          </a:xfrm>
        </p:grpSpPr>
        <p:sp>
          <p:nvSpPr>
            <p:cNvPr id="53" name="Rounded Rectangle 85">
              <a:extLst>
                <a:ext uri="{FF2B5EF4-FFF2-40B4-BE49-F238E27FC236}">
                  <a16:creationId xmlns:a16="http://schemas.microsoft.com/office/drawing/2014/main" id="{9AA720E3-3B5E-4593-8B8B-EBF0E23F8690}"/>
                </a:ext>
              </a:extLst>
            </p:cNvPr>
            <p:cNvSpPr/>
            <p:nvPr/>
          </p:nvSpPr>
          <p:spPr>
            <a:xfrm>
              <a:off x="5738431" y="3095047"/>
              <a:ext cx="1463040" cy="2286000"/>
            </a:xfrm>
            <a:prstGeom prst="roundRect">
              <a:avLst/>
            </a:prstGeom>
            <a:gradFill>
              <a:gsLst>
                <a:gs pos="0">
                  <a:srgbClr val="F79646">
                    <a:lumMod val="40000"/>
                    <a:lumOff val="60000"/>
                  </a:srgbClr>
                </a:gs>
                <a:gs pos="100000">
                  <a:srgbClr val="FFFFBD"/>
                </a:gs>
              </a:gsLst>
              <a:lin ang="5400000" scaled="0"/>
            </a:gradFill>
            <a:ln w="25400" cap="flat" cmpd="sng" algn="ctr">
              <a:solidFill>
                <a:srgbClr val="4F81BD">
                  <a:shade val="50000"/>
                </a:srgb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54" name="TextBox 53">
              <a:extLst>
                <a:ext uri="{FF2B5EF4-FFF2-40B4-BE49-F238E27FC236}">
                  <a16:creationId xmlns:a16="http://schemas.microsoft.com/office/drawing/2014/main" id="{78E6CE12-FC57-4FE5-9612-9BE2A56BC789}"/>
                </a:ext>
              </a:extLst>
            </p:cNvPr>
            <p:cNvSpPr txBox="1"/>
            <p:nvPr/>
          </p:nvSpPr>
          <p:spPr>
            <a:xfrm>
              <a:off x="5704141" y="3178233"/>
              <a:ext cx="1527048" cy="2062103"/>
            </a:xfrm>
            <a:prstGeom prst="rect">
              <a:avLst/>
            </a:prstGeom>
            <a:noFill/>
            <a:ln w="19050">
              <a:noFill/>
            </a:ln>
          </p:spPr>
          <p:txBody>
            <a:bodyPr wrap="square" rtlCol="0" anchor="ctr">
              <a:sp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Foundational Electrified Aircraft Propulsion</a:t>
              </a:r>
              <a:endParaRPr kumimoji="0" lang="en-US" sz="1200" b="0" i="0" u="none" strike="noStrike" kern="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MDAO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Controls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M&amp;S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Azlin Biaggi-Labiosa </a:t>
              </a:r>
              <a:r>
                <a:rPr kumimoji="0" lang="en-US" sz="105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Sub-project Manager</a:t>
              </a:r>
            </a:p>
          </p:txBody>
        </p:sp>
      </p:grpSp>
      <p:grpSp>
        <p:nvGrpSpPr>
          <p:cNvPr id="24" name="Group 23">
            <a:extLst>
              <a:ext uri="{FF2B5EF4-FFF2-40B4-BE49-F238E27FC236}">
                <a16:creationId xmlns:a16="http://schemas.microsoft.com/office/drawing/2014/main" id="{E9A5223F-EC69-49C5-90C7-09ADD3B2E79E}"/>
              </a:ext>
            </a:extLst>
          </p:cNvPr>
          <p:cNvGrpSpPr/>
          <p:nvPr/>
        </p:nvGrpSpPr>
        <p:grpSpPr>
          <a:xfrm>
            <a:off x="7849046" y="3198685"/>
            <a:ext cx="1527048" cy="2286000"/>
            <a:chOff x="7153368" y="3095047"/>
            <a:chExt cx="1527048" cy="2286000"/>
          </a:xfrm>
        </p:grpSpPr>
        <p:sp>
          <p:nvSpPr>
            <p:cNvPr id="63" name="Rounded Rectangle 103">
              <a:extLst>
                <a:ext uri="{FF2B5EF4-FFF2-40B4-BE49-F238E27FC236}">
                  <a16:creationId xmlns:a16="http://schemas.microsoft.com/office/drawing/2014/main" id="{A8EFDC6B-EFC1-4107-815C-280436D77D66}"/>
                </a:ext>
              </a:extLst>
            </p:cNvPr>
            <p:cNvSpPr/>
            <p:nvPr/>
          </p:nvSpPr>
          <p:spPr>
            <a:xfrm>
              <a:off x="7185372" y="3095047"/>
              <a:ext cx="1463040" cy="2286000"/>
            </a:xfrm>
            <a:prstGeom prst="roundRect">
              <a:avLst/>
            </a:prstGeom>
            <a:gradFill>
              <a:gsLst>
                <a:gs pos="0">
                  <a:srgbClr val="F79646">
                    <a:lumMod val="40000"/>
                    <a:lumOff val="60000"/>
                  </a:srgbClr>
                </a:gs>
                <a:gs pos="100000">
                  <a:srgbClr val="FFFFBD"/>
                </a:gs>
              </a:gsLst>
              <a:lin ang="5400000" scaled="0"/>
            </a:gradFill>
            <a:ln w="25400" cap="flat" cmpd="sng" algn="ctr">
              <a:solidFill>
                <a:srgbClr val="4F81BD">
                  <a:shade val="50000"/>
                </a:srgb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65" name="TextBox 64">
              <a:extLst>
                <a:ext uri="{FF2B5EF4-FFF2-40B4-BE49-F238E27FC236}">
                  <a16:creationId xmlns:a16="http://schemas.microsoft.com/office/drawing/2014/main" id="{BF6CD389-C89C-4D29-AD0C-0755BB7FF8C8}"/>
                </a:ext>
              </a:extLst>
            </p:cNvPr>
            <p:cNvSpPr txBox="1"/>
            <p:nvPr/>
          </p:nvSpPr>
          <p:spPr>
            <a:xfrm>
              <a:off x="7153368" y="3161472"/>
              <a:ext cx="1527048" cy="2077492"/>
            </a:xfrm>
            <a:prstGeom prst="rect">
              <a:avLst/>
            </a:prstGeom>
            <a:noFill/>
            <a:ln w="19050">
              <a:noFill/>
            </a:ln>
          </p:spPr>
          <p:txBody>
            <a:bodyPr wrap="square" rtlCol="0">
              <a:sp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Revolutionary Aviation Mobility</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MDAO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Controls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Siena Whiteside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Sub-project Manager</a:t>
              </a:r>
            </a:p>
          </p:txBody>
        </p:sp>
      </p:grpSp>
      <p:cxnSp>
        <p:nvCxnSpPr>
          <p:cNvPr id="67" name="Straight Connector 66">
            <a:extLst>
              <a:ext uri="{FF2B5EF4-FFF2-40B4-BE49-F238E27FC236}">
                <a16:creationId xmlns:a16="http://schemas.microsoft.com/office/drawing/2014/main" id="{5A2DB22A-F789-4372-BD81-C6B8D47A35FC}"/>
              </a:ext>
            </a:extLst>
          </p:cNvPr>
          <p:cNvCxnSpPr>
            <a:cxnSpLocks/>
          </p:cNvCxnSpPr>
          <p:nvPr/>
        </p:nvCxnSpPr>
        <p:spPr>
          <a:xfrm>
            <a:off x="6725460" y="2041216"/>
            <a:ext cx="2194560"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68" name="TextBox 67">
            <a:extLst>
              <a:ext uri="{FF2B5EF4-FFF2-40B4-BE49-F238E27FC236}">
                <a16:creationId xmlns:a16="http://schemas.microsoft.com/office/drawing/2014/main" id="{17E32FA3-24BB-4BF3-9733-7EE73AF482CF}"/>
              </a:ext>
            </a:extLst>
          </p:cNvPr>
          <p:cNvSpPr txBox="1"/>
          <p:nvPr/>
        </p:nvSpPr>
        <p:spPr>
          <a:xfrm>
            <a:off x="7289684" y="2591475"/>
            <a:ext cx="2585709" cy="55399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Sub-projects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(Aligned with ARMD Priorities)</a:t>
            </a:r>
          </a:p>
        </p:txBody>
      </p:sp>
      <p:grpSp>
        <p:nvGrpSpPr>
          <p:cNvPr id="49" name="Group 48">
            <a:extLst>
              <a:ext uri="{FF2B5EF4-FFF2-40B4-BE49-F238E27FC236}">
                <a16:creationId xmlns:a16="http://schemas.microsoft.com/office/drawing/2014/main" id="{2B4E64B0-3D6F-48D6-9774-D1053F57DC46}"/>
              </a:ext>
            </a:extLst>
          </p:cNvPr>
          <p:cNvGrpSpPr/>
          <p:nvPr/>
        </p:nvGrpSpPr>
        <p:grpSpPr>
          <a:xfrm rot="5400000">
            <a:off x="-72056" y="3650020"/>
            <a:ext cx="3644131" cy="1351683"/>
            <a:chOff x="788119" y="2758307"/>
            <a:chExt cx="760248" cy="3579423"/>
          </a:xfrm>
        </p:grpSpPr>
        <p:sp>
          <p:nvSpPr>
            <p:cNvPr id="52" name="Rounded Rectangle 178">
              <a:extLst>
                <a:ext uri="{FF2B5EF4-FFF2-40B4-BE49-F238E27FC236}">
                  <a16:creationId xmlns:a16="http://schemas.microsoft.com/office/drawing/2014/main" id="{71FB68D4-A26F-4478-A80A-834BD2509CC4}"/>
                </a:ext>
              </a:extLst>
            </p:cNvPr>
            <p:cNvSpPr/>
            <p:nvPr/>
          </p:nvSpPr>
          <p:spPr>
            <a:xfrm rot="16200000">
              <a:off x="-570456" y="4167895"/>
              <a:ext cx="3477397" cy="760248"/>
            </a:xfrm>
            <a:prstGeom prst="roundRect">
              <a:avLst>
                <a:gd name="adj" fmla="val 5842"/>
              </a:avLst>
            </a:prstGeom>
            <a:solidFill>
              <a:schemeClr val="bg1">
                <a:lumMod val="85000"/>
              </a:schemeClr>
            </a:solidFill>
            <a:ln w="25400" cap="flat" cmpd="sng" algn="ctr">
              <a:solidFill>
                <a:schemeClr val="tx1"/>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55" name="TextBox 54">
              <a:extLst>
                <a:ext uri="{FF2B5EF4-FFF2-40B4-BE49-F238E27FC236}">
                  <a16:creationId xmlns:a16="http://schemas.microsoft.com/office/drawing/2014/main" id="{5734B16F-4D4C-4C1E-B3EE-3F5B3120D95C}"/>
                </a:ext>
              </a:extLst>
            </p:cNvPr>
            <p:cNvSpPr txBox="1"/>
            <p:nvPr/>
          </p:nvSpPr>
          <p:spPr>
            <a:xfrm rot="16200000">
              <a:off x="-675131" y="4366628"/>
              <a:ext cx="3579423" cy="362782"/>
            </a:xfrm>
            <a:prstGeom prst="rect">
              <a:avLst/>
            </a:prstGeom>
            <a:noFill/>
            <a:ln w="19050">
              <a:noFill/>
            </a:ln>
          </p:spPr>
          <p:txBody>
            <a:bodyPr wrap="square" lIns="91440" tIns="45720" rIns="91440" bIns="45720" rtlCol="0" anchor="t">
              <a:sp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US" sz="1200" b="1" i="0" u="none" strike="noStrike" kern="0" cap="none" spc="0" normalizeH="0" baseline="0" noProof="0" dirty="0">
                  <a:ln>
                    <a:noFill/>
                  </a:ln>
                  <a:effectLst/>
                  <a:uLnTx/>
                  <a:uFillTx/>
                  <a:latin typeface="Arial"/>
                  <a:cs typeface="Arial"/>
                </a:rPr>
                <a:t>Enduring Disciplines Research Areas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endParaRPr>
            </a:p>
            <a:p>
              <a:pPr algn="ctr">
                <a:defRPr/>
              </a:pPr>
              <a:r>
                <a:rPr kumimoji="0" lang="en-US" sz="1100" b="0" i="0" u="none" strike="noStrike" kern="0" cap="none" spc="0" normalizeH="0" baseline="0" noProof="0" dirty="0">
                  <a:ln>
                    <a:noFill/>
                  </a:ln>
                  <a:effectLst/>
                  <a:uLnTx/>
                  <a:uFillTx/>
                  <a:latin typeface="Arial" panose="020B0604020202020204" pitchFamily="34" charset="0"/>
                  <a:cs typeface="Arial" panose="020B0604020202020204" pitchFamily="34" charset="0"/>
                </a:rPr>
                <a:t>Discipline Strategy Management</a:t>
              </a:r>
              <a:r>
                <a:rPr lang="en-US" sz="1100" kern="0" dirty="0">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effectLst/>
                  <a:uLnTx/>
                  <a:uFillTx/>
                  <a:latin typeface="Arial" panose="020B0604020202020204" pitchFamily="34" charset="0"/>
                  <a:cs typeface="Arial" panose="020B0604020202020204" pitchFamily="34" charset="0"/>
                </a:rPr>
                <a:t>Dale Hopkins &amp; Vanessa Aubuchon</a:t>
              </a:r>
              <a:endParaRPr lang="en-US" sz="110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grpSp>
      <p:graphicFrame>
        <p:nvGraphicFramePr>
          <p:cNvPr id="4" name="Table 4">
            <a:extLst>
              <a:ext uri="{FF2B5EF4-FFF2-40B4-BE49-F238E27FC236}">
                <a16:creationId xmlns:a16="http://schemas.microsoft.com/office/drawing/2014/main" id="{9D562378-8A7D-43AF-9613-4C58B5A13B84}"/>
              </a:ext>
            </a:extLst>
          </p:cNvPr>
          <p:cNvGraphicFramePr>
            <a:graphicFrameLocks noGrp="1"/>
          </p:cNvGraphicFramePr>
          <p:nvPr/>
        </p:nvGraphicFramePr>
        <p:xfrm>
          <a:off x="2283852" y="2068013"/>
          <a:ext cx="3933272" cy="464820"/>
        </p:xfrm>
        <a:graphic>
          <a:graphicData uri="http://schemas.openxmlformats.org/drawingml/2006/table">
            <a:tbl>
              <a:tblPr firstRow="1" bandRow="1">
                <a:tableStyleId>{5C22544A-7EE6-4342-B048-85BDC9FD1C3A}</a:tableStyleId>
              </a:tblPr>
              <a:tblGrid>
                <a:gridCol w="2193556">
                  <a:extLst>
                    <a:ext uri="{9D8B030D-6E8A-4147-A177-3AD203B41FA5}">
                      <a16:colId xmlns:a16="http://schemas.microsoft.com/office/drawing/2014/main" val="1597808253"/>
                    </a:ext>
                  </a:extLst>
                </a:gridCol>
                <a:gridCol w="1739716">
                  <a:extLst>
                    <a:ext uri="{9D8B030D-6E8A-4147-A177-3AD203B41FA5}">
                      <a16:colId xmlns:a16="http://schemas.microsoft.com/office/drawing/2014/main" val="3022998244"/>
                    </a:ext>
                  </a:extLst>
                </a:gridCol>
              </a:tblGrid>
              <a:tr h="281555">
                <a:tc>
                  <a:txBody>
                    <a:bodyPr/>
                    <a:lstStyle/>
                    <a:p>
                      <a:pPr marL="0" indent="0" algn="ctr" defTabSz="914400" rtl="0" eaLnBrk="1" latinLnBrk="0" hangingPunct="1">
                        <a:tabLst>
                          <a:tab pos="0" algn="l"/>
                        </a:tabLst>
                      </a:pPr>
                      <a:endParaRPr lang="en-US" sz="1050" b="1" kern="1200" dirty="0">
                        <a:solidFill>
                          <a:schemeClr val="tx1"/>
                        </a:solidFill>
                        <a:latin typeface="+mn-lt"/>
                        <a:ea typeface="+mn-ea"/>
                        <a:cs typeface="+mn-cs"/>
                      </a:endParaRPr>
                    </a:p>
                    <a:p>
                      <a:pPr marL="0" indent="0" algn="ctr" defTabSz="914400" rtl="0" eaLnBrk="1" latinLnBrk="0" hangingPunct="1">
                        <a:tabLst>
                          <a:tab pos="0" algn="l"/>
                        </a:tabLst>
                      </a:pPr>
                      <a:r>
                        <a:rPr lang="en-US" sz="1400" b="1" kern="1200" dirty="0">
                          <a:solidFill>
                            <a:schemeClr val="tx1"/>
                          </a:solidFill>
                          <a:latin typeface="+mn-lt"/>
                          <a:ea typeface="+mn-ea"/>
                          <a:cs typeface="+mn-cs"/>
                        </a:rPr>
                        <a:t>Disciplines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indent="0" algn="ctr">
                        <a:tabLst>
                          <a:tab pos="0" algn="l"/>
                        </a:tabLst>
                      </a:pPr>
                      <a:r>
                        <a:rPr lang="en-US" sz="1400" dirty="0">
                          <a:solidFill>
                            <a:schemeClr val="tx1"/>
                          </a:solidFill>
                        </a:rPr>
                        <a:t>Tech Leads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7493815"/>
                  </a:ext>
                </a:extLst>
              </a:tr>
            </a:tbl>
          </a:graphicData>
        </a:graphic>
      </p:graphicFrame>
      <p:grpSp>
        <p:nvGrpSpPr>
          <p:cNvPr id="37" name="Group 36">
            <a:extLst>
              <a:ext uri="{FF2B5EF4-FFF2-40B4-BE49-F238E27FC236}">
                <a16:creationId xmlns:a16="http://schemas.microsoft.com/office/drawing/2014/main" id="{F81F4757-04E8-8574-0A32-99576271F9EF}"/>
              </a:ext>
            </a:extLst>
          </p:cNvPr>
          <p:cNvGrpSpPr/>
          <p:nvPr/>
        </p:nvGrpSpPr>
        <p:grpSpPr>
          <a:xfrm>
            <a:off x="2455182" y="2510882"/>
            <a:ext cx="3657600" cy="365760"/>
            <a:chOff x="2079096" y="2443551"/>
            <a:chExt cx="3657600" cy="365760"/>
          </a:xfrm>
        </p:grpSpPr>
        <p:sp>
          <p:nvSpPr>
            <p:cNvPr id="38" name="Rounded Rectangle 178">
              <a:extLst>
                <a:ext uri="{FF2B5EF4-FFF2-40B4-BE49-F238E27FC236}">
                  <a16:creationId xmlns:a16="http://schemas.microsoft.com/office/drawing/2014/main" id="{A8757877-6206-4930-8938-EE5B9C46266C}"/>
                </a:ext>
              </a:extLst>
            </p:cNvPr>
            <p:cNvSpPr/>
            <p:nvPr/>
          </p:nvSpPr>
          <p:spPr>
            <a:xfrm>
              <a:off x="2079096" y="2443551"/>
              <a:ext cx="3657600" cy="365760"/>
            </a:xfrm>
            <a:prstGeom prst="roundRect">
              <a:avLst/>
            </a:prstGeom>
            <a:gradFill flip="none" rotWithShape="1">
              <a:gsLst>
                <a:gs pos="42000">
                  <a:schemeClr val="accent4">
                    <a:lumMod val="20000"/>
                    <a:lumOff val="80000"/>
                  </a:schemeClr>
                </a:gs>
                <a:gs pos="48000">
                  <a:schemeClr val="bg1">
                    <a:lumMod val="85000"/>
                  </a:schemeClr>
                </a:gs>
              </a:gsLst>
              <a:path path="circle">
                <a:fillToRect l="100000" t="100000"/>
              </a:path>
              <a:tileRect r="-100000" b="-100000"/>
            </a:gra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7" name="TextBox 6">
              <a:extLst>
                <a:ext uri="{FF2B5EF4-FFF2-40B4-BE49-F238E27FC236}">
                  <a16:creationId xmlns:a16="http://schemas.microsoft.com/office/drawing/2014/main" id="{068E46B8-6695-D588-82EE-3D5D2A5428C0}"/>
                </a:ext>
              </a:extLst>
            </p:cNvPr>
            <p:cNvSpPr txBox="1"/>
            <p:nvPr/>
          </p:nvSpPr>
          <p:spPr>
            <a:xfrm>
              <a:off x="2087548" y="2503321"/>
              <a:ext cx="2007418"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a:ea typeface="+mn-ea"/>
                  <a:cs typeface="Arial"/>
                </a:rPr>
                <a:t>Autonomous Systems (AS)</a:t>
              </a:r>
            </a:p>
          </p:txBody>
        </p:sp>
        <p:sp>
          <p:nvSpPr>
            <p:cNvPr id="8" name="TextBox 7">
              <a:extLst>
                <a:ext uri="{FF2B5EF4-FFF2-40B4-BE49-F238E27FC236}">
                  <a16:creationId xmlns:a16="http://schemas.microsoft.com/office/drawing/2014/main" id="{154ACD52-179A-D534-FB5A-69699AEA8F76}"/>
                </a:ext>
              </a:extLst>
            </p:cNvPr>
            <p:cNvSpPr txBox="1"/>
            <p:nvPr/>
          </p:nvSpPr>
          <p:spPr>
            <a:xfrm>
              <a:off x="4201184" y="2503321"/>
              <a:ext cx="1526428"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i="0" u="none" strike="noStrike" kern="0" cap="none" spc="0" normalizeH="0" baseline="0" noProof="0" dirty="0">
                  <a:ln>
                    <a:noFill/>
                  </a:ln>
                  <a:solidFill>
                    <a:prstClr val="black"/>
                  </a:solidFill>
                  <a:effectLst/>
                  <a:uLnTx/>
                  <a:uFillTx/>
                  <a:latin typeface="Arial"/>
                  <a:ea typeface="+mn-ea"/>
                  <a:cs typeface="Arial"/>
                </a:rPr>
                <a:t>George Gorospe (ARC)</a:t>
              </a:r>
            </a:p>
          </p:txBody>
        </p:sp>
      </p:grpSp>
      <p:grpSp>
        <p:nvGrpSpPr>
          <p:cNvPr id="39" name="Group 38">
            <a:extLst>
              <a:ext uri="{FF2B5EF4-FFF2-40B4-BE49-F238E27FC236}">
                <a16:creationId xmlns:a16="http://schemas.microsoft.com/office/drawing/2014/main" id="{868293E6-8C83-FCF3-097C-83D58F5F3FFB}"/>
              </a:ext>
            </a:extLst>
          </p:cNvPr>
          <p:cNvGrpSpPr/>
          <p:nvPr/>
        </p:nvGrpSpPr>
        <p:grpSpPr>
          <a:xfrm>
            <a:off x="2455182" y="2900846"/>
            <a:ext cx="3657600" cy="400110"/>
            <a:chOff x="2079097" y="2830019"/>
            <a:chExt cx="3657600" cy="400110"/>
          </a:xfrm>
        </p:grpSpPr>
        <p:sp>
          <p:nvSpPr>
            <p:cNvPr id="40" name="Rounded Rectangle 178">
              <a:extLst>
                <a:ext uri="{FF2B5EF4-FFF2-40B4-BE49-F238E27FC236}">
                  <a16:creationId xmlns:a16="http://schemas.microsoft.com/office/drawing/2014/main" id="{FA351EBC-85B9-4496-B71C-85AB1ED3DF0F}"/>
                </a:ext>
              </a:extLst>
            </p:cNvPr>
            <p:cNvSpPr/>
            <p:nvPr/>
          </p:nvSpPr>
          <p:spPr>
            <a:xfrm>
              <a:off x="2079097" y="2847194"/>
              <a:ext cx="3657600" cy="365760"/>
            </a:xfrm>
            <a:prstGeom prst="roundRect">
              <a:avLst/>
            </a:prstGeom>
            <a:solidFill>
              <a:schemeClr val="accent4">
                <a:lumMod val="20000"/>
                <a:lumOff val="80000"/>
              </a:schemeClr>
            </a:soli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0" name="TextBox 9">
              <a:extLst>
                <a:ext uri="{FF2B5EF4-FFF2-40B4-BE49-F238E27FC236}">
                  <a16:creationId xmlns:a16="http://schemas.microsoft.com/office/drawing/2014/main" id="{63BA4A21-DD54-16E5-812C-70E4692E1D80}"/>
                </a:ext>
              </a:extLst>
            </p:cNvPr>
            <p:cNvSpPr txBox="1"/>
            <p:nvPr/>
          </p:nvSpPr>
          <p:spPr>
            <a:xfrm>
              <a:off x="2087548" y="2830019"/>
              <a:ext cx="2007418"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a:ea typeface="+mn-ea"/>
                  <a:cs typeface="Arial"/>
                </a:rPr>
                <a:t>Communications, Navigation &amp; Surveillance (CNS)</a:t>
              </a:r>
            </a:p>
          </p:txBody>
        </p:sp>
        <p:sp>
          <p:nvSpPr>
            <p:cNvPr id="11" name="TextBox 10">
              <a:extLst>
                <a:ext uri="{FF2B5EF4-FFF2-40B4-BE49-F238E27FC236}">
                  <a16:creationId xmlns:a16="http://schemas.microsoft.com/office/drawing/2014/main" id="{96AACFD4-8F48-ED46-CE85-D18D486827FC}"/>
                </a:ext>
              </a:extLst>
            </p:cNvPr>
            <p:cNvSpPr txBox="1"/>
            <p:nvPr/>
          </p:nvSpPr>
          <p:spPr>
            <a:xfrm>
              <a:off x="4201184" y="2906964"/>
              <a:ext cx="1526428" cy="246221"/>
            </a:xfrm>
            <a:prstGeom prst="rect">
              <a:avLst/>
            </a:prstGeom>
            <a:noFill/>
          </p:spPr>
          <p:txBody>
            <a:bodyPr wrap="square" rtlCol="0">
              <a:spAutoFit/>
            </a:bodyPr>
            <a:lstStyle/>
            <a:p>
              <a:pPr algn="l"/>
              <a:r>
                <a:rPr lang="en-US" sz="1000" b="0" kern="0" dirty="0">
                  <a:latin typeface="Arial"/>
                  <a:cs typeface="Arial"/>
                </a:rPr>
                <a:t>Eric Knoblock (GRC)</a:t>
              </a:r>
              <a:endParaRPr lang="en-US" sz="1000" b="0" dirty="0">
                <a:latin typeface="Arial"/>
                <a:cs typeface="Arial"/>
              </a:endParaRPr>
            </a:p>
          </p:txBody>
        </p:sp>
      </p:grpSp>
      <p:grpSp>
        <p:nvGrpSpPr>
          <p:cNvPr id="41" name="Group 40">
            <a:extLst>
              <a:ext uri="{FF2B5EF4-FFF2-40B4-BE49-F238E27FC236}">
                <a16:creationId xmlns:a16="http://schemas.microsoft.com/office/drawing/2014/main" id="{74ED64DB-2BBD-8EE8-68FD-D4B635F92F32}"/>
              </a:ext>
            </a:extLst>
          </p:cNvPr>
          <p:cNvGrpSpPr/>
          <p:nvPr/>
        </p:nvGrpSpPr>
        <p:grpSpPr>
          <a:xfrm>
            <a:off x="2455182" y="3310984"/>
            <a:ext cx="3657600" cy="400110"/>
            <a:chOff x="2078079" y="3210719"/>
            <a:chExt cx="3657600" cy="400110"/>
          </a:xfrm>
        </p:grpSpPr>
        <p:sp>
          <p:nvSpPr>
            <p:cNvPr id="57" name="Rounded Rectangle 178">
              <a:extLst>
                <a:ext uri="{FF2B5EF4-FFF2-40B4-BE49-F238E27FC236}">
                  <a16:creationId xmlns:a16="http://schemas.microsoft.com/office/drawing/2014/main" id="{0A841622-3A64-443E-9DDC-AB97A9C05BCA}"/>
                </a:ext>
              </a:extLst>
            </p:cNvPr>
            <p:cNvSpPr/>
            <p:nvPr/>
          </p:nvSpPr>
          <p:spPr>
            <a:xfrm>
              <a:off x="2078079" y="3227894"/>
              <a:ext cx="3657600" cy="365760"/>
            </a:xfrm>
            <a:prstGeom prst="roundRect">
              <a:avLst/>
            </a:prstGeom>
            <a:gradFill flip="none" rotWithShape="1">
              <a:gsLst>
                <a:gs pos="42000">
                  <a:schemeClr val="accent4">
                    <a:lumMod val="20000"/>
                    <a:lumOff val="80000"/>
                  </a:schemeClr>
                </a:gs>
                <a:gs pos="48000">
                  <a:schemeClr val="bg1">
                    <a:lumMod val="85000"/>
                  </a:schemeClr>
                </a:gs>
              </a:gsLst>
              <a:path path="circle">
                <a:fillToRect l="100000" t="100000"/>
              </a:path>
              <a:tileRect r="-100000" b="-100000"/>
            </a:gra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2" name="TextBox 11">
              <a:extLst>
                <a:ext uri="{FF2B5EF4-FFF2-40B4-BE49-F238E27FC236}">
                  <a16:creationId xmlns:a16="http://schemas.microsoft.com/office/drawing/2014/main" id="{1AF992E6-C800-7F82-F858-5E65457768F1}"/>
                </a:ext>
              </a:extLst>
            </p:cNvPr>
            <p:cNvSpPr txBox="1"/>
            <p:nvPr/>
          </p:nvSpPr>
          <p:spPr>
            <a:xfrm>
              <a:off x="4201184" y="3287664"/>
              <a:ext cx="1526428" cy="246221"/>
            </a:xfrm>
            <a:prstGeom prst="rect">
              <a:avLst/>
            </a:prstGeom>
            <a:noFill/>
          </p:spPr>
          <p:txBody>
            <a:bodyPr wrap="square" rtlCol="0">
              <a:spAutoFit/>
            </a:bodyPr>
            <a:lstStyle/>
            <a:p>
              <a:pPr algn="l"/>
              <a:r>
                <a:rPr lang="en-US" sz="1000" b="0" kern="0" dirty="0">
                  <a:latin typeface="Arial"/>
                  <a:cs typeface="Arial"/>
                </a:rPr>
                <a:t>Ben Phillips (LaRC)</a:t>
              </a:r>
            </a:p>
          </p:txBody>
        </p:sp>
        <p:sp>
          <p:nvSpPr>
            <p:cNvPr id="21" name="TextBox 20">
              <a:extLst>
                <a:ext uri="{FF2B5EF4-FFF2-40B4-BE49-F238E27FC236}">
                  <a16:creationId xmlns:a16="http://schemas.microsoft.com/office/drawing/2014/main" id="{50BCA3F5-9BA1-F1EB-429A-5C5934F98E78}"/>
                </a:ext>
              </a:extLst>
            </p:cNvPr>
            <p:cNvSpPr txBox="1"/>
            <p:nvPr/>
          </p:nvSpPr>
          <p:spPr>
            <a:xfrm>
              <a:off x="2087548" y="3210719"/>
              <a:ext cx="214930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effectLst/>
                  <a:uLnTx/>
                  <a:uFillTx/>
                  <a:latin typeface="Arial"/>
                  <a:ea typeface="+mn-ea"/>
                  <a:cs typeface="Arial"/>
                </a:rPr>
                <a:t>Multidisciplinary Design, Analysis &amp; Optimization</a:t>
              </a:r>
              <a:r>
                <a:rPr kumimoji="0" lang="en-US" sz="1000" b="1" i="0" u="none" strike="noStrike" kern="0" cap="none" spc="0" normalizeH="0" noProof="0" dirty="0">
                  <a:ln>
                    <a:noFill/>
                  </a:ln>
                  <a:effectLst/>
                  <a:uLnTx/>
                  <a:uFillTx/>
                  <a:latin typeface="Arial"/>
                  <a:ea typeface="+mn-ea"/>
                  <a:cs typeface="Arial"/>
                </a:rPr>
                <a:t> </a:t>
              </a:r>
              <a:r>
                <a:rPr kumimoji="0" lang="en-US" sz="1000" b="1" i="0" u="none" strike="noStrike" kern="0" cap="none" spc="0" normalizeH="0" baseline="0" noProof="0" dirty="0">
                  <a:ln>
                    <a:noFill/>
                  </a:ln>
                  <a:effectLst/>
                  <a:uLnTx/>
                  <a:uFillTx/>
                  <a:latin typeface="Arial"/>
                  <a:ea typeface="+mn-ea"/>
                  <a:cs typeface="Arial"/>
                </a:rPr>
                <a:t>(MDAO)</a:t>
              </a:r>
            </a:p>
          </p:txBody>
        </p:sp>
      </p:grpSp>
      <p:grpSp>
        <p:nvGrpSpPr>
          <p:cNvPr id="47" name="Group 46">
            <a:extLst>
              <a:ext uri="{FF2B5EF4-FFF2-40B4-BE49-F238E27FC236}">
                <a16:creationId xmlns:a16="http://schemas.microsoft.com/office/drawing/2014/main" id="{DDE5D6CC-2E1D-330F-F241-0AC1382249FB}"/>
              </a:ext>
            </a:extLst>
          </p:cNvPr>
          <p:cNvGrpSpPr/>
          <p:nvPr/>
        </p:nvGrpSpPr>
        <p:grpSpPr>
          <a:xfrm>
            <a:off x="2455182" y="3728210"/>
            <a:ext cx="3692872" cy="409225"/>
            <a:chOff x="2079097" y="3617505"/>
            <a:chExt cx="3692872" cy="409225"/>
          </a:xfrm>
        </p:grpSpPr>
        <p:sp>
          <p:nvSpPr>
            <p:cNvPr id="42" name="Rounded Rectangle 178">
              <a:extLst>
                <a:ext uri="{FF2B5EF4-FFF2-40B4-BE49-F238E27FC236}">
                  <a16:creationId xmlns:a16="http://schemas.microsoft.com/office/drawing/2014/main" id="{01BC017E-FCE2-4069-92FE-37564DD19F7B}"/>
                </a:ext>
              </a:extLst>
            </p:cNvPr>
            <p:cNvSpPr/>
            <p:nvPr/>
          </p:nvSpPr>
          <p:spPr>
            <a:xfrm>
              <a:off x="2079097" y="3634680"/>
              <a:ext cx="3657600" cy="365760"/>
            </a:xfrm>
            <a:prstGeom prst="roundRect">
              <a:avLst/>
            </a:prstGeom>
            <a:solidFill>
              <a:schemeClr val="accent4">
                <a:lumMod val="20000"/>
                <a:lumOff val="80000"/>
              </a:schemeClr>
            </a:soli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3" name="TextBox 12">
              <a:extLst>
                <a:ext uri="{FF2B5EF4-FFF2-40B4-BE49-F238E27FC236}">
                  <a16:creationId xmlns:a16="http://schemas.microsoft.com/office/drawing/2014/main" id="{934E07AE-9FCD-731D-5BB7-EDDBC7CA22C9}"/>
                </a:ext>
              </a:extLst>
            </p:cNvPr>
            <p:cNvSpPr txBox="1"/>
            <p:nvPr/>
          </p:nvSpPr>
          <p:spPr>
            <a:xfrm>
              <a:off x="4196166" y="3618926"/>
              <a:ext cx="1575803" cy="407804"/>
            </a:xfrm>
            <a:prstGeom prst="rect">
              <a:avLst/>
            </a:prstGeom>
            <a:noFill/>
          </p:spPr>
          <p:txBody>
            <a:bodyPr wrap="square" rtlCol="0">
              <a:spAutoFit/>
            </a:bodyPr>
            <a:lstStyle/>
            <a:p>
              <a:pPr algn="l"/>
              <a:r>
                <a:rPr lang="en-US" sz="1000" b="0" kern="0" dirty="0">
                  <a:latin typeface="Arial"/>
                  <a:cs typeface="Arial"/>
                </a:rPr>
                <a:t>Dennis Culley (GRC) </a:t>
              </a:r>
            </a:p>
            <a:p>
              <a:pPr>
                <a:defRPr/>
              </a:pPr>
              <a:r>
                <a:rPr lang="en-US" sz="1050" b="1" i="1" kern="0" dirty="0">
                  <a:solidFill>
                    <a:srgbClr val="0070C0"/>
                  </a:solidFill>
                  <a:latin typeface="Arial" panose="020B0604020202020204" pitchFamily="34" charset="0"/>
                  <a:cs typeface="Arial" panose="020B0604020202020204" pitchFamily="34" charset="0"/>
                </a:rPr>
                <a:t>Mike Acheson (LaRC)</a:t>
              </a:r>
            </a:p>
          </p:txBody>
        </p:sp>
        <p:sp>
          <p:nvSpPr>
            <p:cNvPr id="22" name="TextBox 21">
              <a:extLst>
                <a:ext uri="{FF2B5EF4-FFF2-40B4-BE49-F238E27FC236}">
                  <a16:creationId xmlns:a16="http://schemas.microsoft.com/office/drawing/2014/main" id="{1E7AF557-16EA-6DE4-F879-2BC5BA52A95C}"/>
                </a:ext>
              </a:extLst>
            </p:cNvPr>
            <p:cNvSpPr txBox="1"/>
            <p:nvPr/>
          </p:nvSpPr>
          <p:spPr>
            <a:xfrm>
              <a:off x="2087548" y="3617505"/>
              <a:ext cx="20074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Arial"/>
                </a:rPr>
                <a:t>Controls – Propulsion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Arial"/>
                </a:rPr>
                <a:t>Controls – Flight</a:t>
              </a:r>
            </a:p>
          </p:txBody>
        </p:sp>
      </p:grpSp>
      <p:grpSp>
        <p:nvGrpSpPr>
          <p:cNvPr id="56" name="Group 55">
            <a:extLst>
              <a:ext uri="{FF2B5EF4-FFF2-40B4-BE49-F238E27FC236}">
                <a16:creationId xmlns:a16="http://schemas.microsoft.com/office/drawing/2014/main" id="{4E3B329C-9032-52C8-3763-C5E3587D3370}"/>
              </a:ext>
            </a:extLst>
          </p:cNvPr>
          <p:cNvGrpSpPr/>
          <p:nvPr/>
        </p:nvGrpSpPr>
        <p:grpSpPr>
          <a:xfrm>
            <a:off x="2455182" y="4145436"/>
            <a:ext cx="3658597" cy="365760"/>
            <a:chOff x="2087548" y="4042607"/>
            <a:chExt cx="3658597" cy="365760"/>
          </a:xfrm>
        </p:grpSpPr>
        <p:sp>
          <p:nvSpPr>
            <p:cNvPr id="6" name="Rounded Rectangle 178">
              <a:extLst>
                <a:ext uri="{FF2B5EF4-FFF2-40B4-BE49-F238E27FC236}">
                  <a16:creationId xmlns:a16="http://schemas.microsoft.com/office/drawing/2014/main" id="{5E429888-4CE0-233B-B3BC-00447989671D}"/>
                </a:ext>
              </a:extLst>
            </p:cNvPr>
            <p:cNvSpPr/>
            <p:nvPr/>
          </p:nvSpPr>
          <p:spPr>
            <a:xfrm>
              <a:off x="2088545" y="4042607"/>
              <a:ext cx="3657600" cy="365760"/>
            </a:xfrm>
            <a:prstGeom prst="roundRect">
              <a:avLst/>
            </a:prstGeom>
            <a:solidFill>
              <a:schemeClr val="accent4">
                <a:lumMod val="20000"/>
                <a:lumOff val="80000"/>
              </a:schemeClr>
            </a:soli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4" name="TextBox 13">
              <a:extLst>
                <a:ext uri="{FF2B5EF4-FFF2-40B4-BE49-F238E27FC236}">
                  <a16:creationId xmlns:a16="http://schemas.microsoft.com/office/drawing/2014/main" id="{276E3F2E-0388-4073-CBA2-A7CB770BB051}"/>
                </a:ext>
              </a:extLst>
            </p:cNvPr>
            <p:cNvSpPr txBox="1"/>
            <p:nvPr/>
          </p:nvSpPr>
          <p:spPr>
            <a:xfrm>
              <a:off x="4201184" y="4102377"/>
              <a:ext cx="1526428" cy="246221"/>
            </a:xfrm>
            <a:prstGeom prst="rect">
              <a:avLst/>
            </a:prstGeom>
            <a:noFill/>
          </p:spPr>
          <p:txBody>
            <a:bodyPr wrap="square" rtlCol="0">
              <a:spAutoFit/>
            </a:bodyPr>
            <a:lstStyle/>
            <a:p>
              <a:pPr algn="l"/>
              <a:r>
                <a:rPr lang="en-US" sz="1000" b="0" kern="0" dirty="0">
                  <a:latin typeface="Arial"/>
                  <a:cs typeface="Arial"/>
                </a:rPr>
                <a:t>Chris Porter (GRC)</a:t>
              </a:r>
              <a:endParaRPr lang="en-US" sz="1000" b="0" dirty="0">
                <a:latin typeface="Arial"/>
                <a:cs typeface="Arial"/>
              </a:endParaRPr>
            </a:p>
          </p:txBody>
        </p:sp>
        <p:sp>
          <p:nvSpPr>
            <p:cNvPr id="25" name="TextBox 24">
              <a:extLst>
                <a:ext uri="{FF2B5EF4-FFF2-40B4-BE49-F238E27FC236}">
                  <a16:creationId xmlns:a16="http://schemas.microsoft.com/office/drawing/2014/main" id="{2DE567D1-CFA3-4724-F15C-006CE4C4C611}"/>
                </a:ext>
              </a:extLst>
            </p:cNvPr>
            <p:cNvSpPr txBox="1"/>
            <p:nvPr/>
          </p:nvSpPr>
          <p:spPr>
            <a:xfrm>
              <a:off x="2087548" y="4102377"/>
              <a:ext cx="2007418"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0" cap="none" spc="0" normalizeH="0" baseline="0" noProof="0" dirty="0">
                  <a:ln>
                    <a:noFill/>
                  </a:ln>
                  <a:solidFill>
                    <a:srgbClr val="0070C0"/>
                  </a:solidFill>
                  <a:effectLst/>
                  <a:uLnTx/>
                  <a:uFillTx/>
                  <a:latin typeface="Arial"/>
                  <a:ea typeface="+mn-ea"/>
                  <a:cs typeface="Arial"/>
                </a:rPr>
                <a:t>Icing</a:t>
              </a:r>
            </a:p>
          </p:txBody>
        </p:sp>
      </p:grpSp>
      <p:grpSp>
        <p:nvGrpSpPr>
          <p:cNvPr id="58" name="Group 57">
            <a:extLst>
              <a:ext uri="{FF2B5EF4-FFF2-40B4-BE49-F238E27FC236}">
                <a16:creationId xmlns:a16="http://schemas.microsoft.com/office/drawing/2014/main" id="{830C4647-274A-3CAC-5408-FD6779713BB7}"/>
              </a:ext>
            </a:extLst>
          </p:cNvPr>
          <p:cNvGrpSpPr/>
          <p:nvPr/>
        </p:nvGrpSpPr>
        <p:grpSpPr>
          <a:xfrm>
            <a:off x="2455182" y="4556664"/>
            <a:ext cx="3658597" cy="365760"/>
            <a:chOff x="2087548" y="4435283"/>
            <a:chExt cx="3658597" cy="365760"/>
          </a:xfrm>
        </p:grpSpPr>
        <p:sp>
          <p:nvSpPr>
            <p:cNvPr id="45" name="Rounded Rectangle 178">
              <a:extLst>
                <a:ext uri="{FF2B5EF4-FFF2-40B4-BE49-F238E27FC236}">
                  <a16:creationId xmlns:a16="http://schemas.microsoft.com/office/drawing/2014/main" id="{A17FA7C5-8084-4FD6-B215-8AEA18624C0D}"/>
                </a:ext>
              </a:extLst>
            </p:cNvPr>
            <p:cNvSpPr/>
            <p:nvPr/>
          </p:nvSpPr>
          <p:spPr>
            <a:xfrm>
              <a:off x="2088545" y="4435283"/>
              <a:ext cx="3657600" cy="365760"/>
            </a:xfrm>
            <a:prstGeom prst="roundRect">
              <a:avLst/>
            </a:prstGeom>
            <a:gradFill flip="none" rotWithShape="1">
              <a:gsLst>
                <a:gs pos="42000">
                  <a:schemeClr val="accent4">
                    <a:lumMod val="20000"/>
                    <a:lumOff val="80000"/>
                  </a:schemeClr>
                </a:gs>
                <a:gs pos="48000">
                  <a:schemeClr val="bg1">
                    <a:lumMod val="85000"/>
                  </a:schemeClr>
                </a:gs>
              </a:gsLst>
              <a:path path="circle">
                <a:fillToRect l="100000" t="100000"/>
              </a:path>
              <a:tileRect r="-100000" b="-100000"/>
            </a:gra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27" name="TextBox 26">
              <a:extLst>
                <a:ext uri="{FF2B5EF4-FFF2-40B4-BE49-F238E27FC236}">
                  <a16:creationId xmlns:a16="http://schemas.microsoft.com/office/drawing/2014/main" id="{10A3154E-EE54-FE3D-8A4D-92761F303FFC}"/>
                </a:ext>
              </a:extLst>
            </p:cNvPr>
            <p:cNvSpPr txBox="1"/>
            <p:nvPr/>
          </p:nvSpPr>
          <p:spPr>
            <a:xfrm>
              <a:off x="2087548" y="4502141"/>
              <a:ext cx="2007418"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a:ea typeface="+mn-ea"/>
                  <a:cs typeface="Arial"/>
                </a:rPr>
                <a:t>Innovative Measurements (IM)</a:t>
              </a:r>
            </a:p>
          </p:txBody>
        </p:sp>
        <p:sp>
          <p:nvSpPr>
            <p:cNvPr id="31" name="TextBox 30">
              <a:extLst>
                <a:ext uri="{FF2B5EF4-FFF2-40B4-BE49-F238E27FC236}">
                  <a16:creationId xmlns:a16="http://schemas.microsoft.com/office/drawing/2014/main" id="{79D79D6D-8DC3-62E9-A244-30A91E26F4F6}"/>
                </a:ext>
              </a:extLst>
            </p:cNvPr>
            <p:cNvSpPr txBox="1"/>
            <p:nvPr/>
          </p:nvSpPr>
          <p:spPr>
            <a:xfrm>
              <a:off x="4201184" y="4502141"/>
              <a:ext cx="1526428" cy="246221"/>
            </a:xfrm>
            <a:prstGeom prst="rect">
              <a:avLst/>
            </a:prstGeom>
            <a:noFill/>
          </p:spPr>
          <p:txBody>
            <a:bodyPr wrap="square" rtlCol="0">
              <a:spAutoFit/>
            </a:bodyPr>
            <a:lstStyle/>
            <a:p>
              <a:pPr algn="l"/>
              <a:r>
                <a:rPr lang="en-US" sz="1000" b="0" kern="0" dirty="0">
                  <a:latin typeface="Arial"/>
                  <a:cs typeface="Arial"/>
                </a:rPr>
                <a:t>Mark Wernet (GRC)</a:t>
              </a:r>
            </a:p>
          </p:txBody>
        </p:sp>
      </p:grpSp>
      <p:grpSp>
        <p:nvGrpSpPr>
          <p:cNvPr id="59" name="Group 58">
            <a:extLst>
              <a:ext uri="{FF2B5EF4-FFF2-40B4-BE49-F238E27FC236}">
                <a16:creationId xmlns:a16="http://schemas.microsoft.com/office/drawing/2014/main" id="{7480405A-2076-3306-B181-97F0379DA80A}"/>
              </a:ext>
            </a:extLst>
          </p:cNvPr>
          <p:cNvGrpSpPr/>
          <p:nvPr/>
        </p:nvGrpSpPr>
        <p:grpSpPr>
          <a:xfrm>
            <a:off x="2455182" y="4953716"/>
            <a:ext cx="3658597" cy="400110"/>
            <a:chOff x="2087548" y="4813887"/>
            <a:chExt cx="3658597" cy="400110"/>
          </a:xfrm>
        </p:grpSpPr>
        <p:sp>
          <p:nvSpPr>
            <p:cNvPr id="44" name="Rounded Rectangle 178">
              <a:extLst>
                <a:ext uri="{FF2B5EF4-FFF2-40B4-BE49-F238E27FC236}">
                  <a16:creationId xmlns:a16="http://schemas.microsoft.com/office/drawing/2014/main" id="{E8703895-4737-4383-B033-5AD2BDA46E13}"/>
                </a:ext>
              </a:extLst>
            </p:cNvPr>
            <p:cNvSpPr/>
            <p:nvPr/>
          </p:nvSpPr>
          <p:spPr>
            <a:xfrm>
              <a:off x="2088545" y="4831062"/>
              <a:ext cx="3657600" cy="365760"/>
            </a:xfrm>
            <a:prstGeom prst="roundRect">
              <a:avLst/>
            </a:prstGeom>
            <a:gradFill flip="none" rotWithShape="1">
              <a:gsLst>
                <a:gs pos="42000">
                  <a:schemeClr val="accent4">
                    <a:lumMod val="20000"/>
                    <a:lumOff val="80000"/>
                  </a:schemeClr>
                </a:gs>
                <a:gs pos="48000">
                  <a:schemeClr val="bg1">
                    <a:lumMod val="85000"/>
                  </a:schemeClr>
                </a:gs>
              </a:gsLst>
              <a:path path="circle">
                <a:fillToRect l="100000" t="100000"/>
              </a:path>
              <a:tileRect r="-100000" b="-100000"/>
            </a:gra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28" name="TextBox 27">
              <a:extLst>
                <a:ext uri="{FF2B5EF4-FFF2-40B4-BE49-F238E27FC236}">
                  <a16:creationId xmlns:a16="http://schemas.microsoft.com/office/drawing/2014/main" id="{4A739010-5ADC-F997-EB7A-E8F45E346FDB}"/>
                </a:ext>
              </a:extLst>
            </p:cNvPr>
            <p:cNvSpPr txBox="1"/>
            <p:nvPr/>
          </p:nvSpPr>
          <p:spPr>
            <a:xfrm>
              <a:off x="2087548" y="4813887"/>
              <a:ext cx="2007418"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a:ea typeface="+mn-ea"/>
                  <a:cs typeface="Arial"/>
                </a:rPr>
                <a:t>Revolutionary Computational Aerosciences (RCA)</a:t>
              </a:r>
            </a:p>
          </p:txBody>
        </p:sp>
        <p:sp>
          <p:nvSpPr>
            <p:cNvPr id="32" name="TextBox 31">
              <a:extLst>
                <a:ext uri="{FF2B5EF4-FFF2-40B4-BE49-F238E27FC236}">
                  <a16:creationId xmlns:a16="http://schemas.microsoft.com/office/drawing/2014/main" id="{2A582C79-7521-7F45-BF9D-C67601A46B96}"/>
                </a:ext>
              </a:extLst>
            </p:cNvPr>
            <p:cNvSpPr txBox="1"/>
            <p:nvPr/>
          </p:nvSpPr>
          <p:spPr>
            <a:xfrm>
              <a:off x="4201184" y="4890832"/>
              <a:ext cx="1526428" cy="246221"/>
            </a:xfrm>
            <a:prstGeom prst="rect">
              <a:avLst/>
            </a:prstGeom>
            <a:noFill/>
          </p:spPr>
          <p:txBody>
            <a:bodyPr wrap="square" rtlCol="0">
              <a:spAutoFit/>
            </a:bodyPr>
            <a:lstStyle/>
            <a:p>
              <a:pPr algn="l"/>
              <a:r>
                <a:rPr lang="en-US" sz="1000" b="0" kern="0" dirty="0">
                  <a:latin typeface="Arial"/>
                  <a:cs typeface="Arial"/>
                </a:rPr>
                <a:t>Mujeeb Malik (LaRC)</a:t>
              </a:r>
            </a:p>
          </p:txBody>
        </p:sp>
      </p:grpSp>
      <p:grpSp>
        <p:nvGrpSpPr>
          <p:cNvPr id="60" name="Group 59">
            <a:extLst>
              <a:ext uri="{FF2B5EF4-FFF2-40B4-BE49-F238E27FC236}">
                <a16:creationId xmlns:a16="http://schemas.microsoft.com/office/drawing/2014/main" id="{EC94A5E7-4FC8-234E-CAC5-2532234C28FA}"/>
              </a:ext>
            </a:extLst>
          </p:cNvPr>
          <p:cNvGrpSpPr/>
          <p:nvPr/>
        </p:nvGrpSpPr>
        <p:grpSpPr>
          <a:xfrm>
            <a:off x="2455182" y="5378030"/>
            <a:ext cx="3658597" cy="365760"/>
            <a:chOff x="2087548" y="5241899"/>
            <a:chExt cx="3658597" cy="365760"/>
          </a:xfrm>
        </p:grpSpPr>
        <p:sp>
          <p:nvSpPr>
            <p:cNvPr id="43" name="Rounded Rectangle 178">
              <a:extLst>
                <a:ext uri="{FF2B5EF4-FFF2-40B4-BE49-F238E27FC236}">
                  <a16:creationId xmlns:a16="http://schemas.microsoft.com/office/drawing/2014/main" id="{C1848303-F483-471F-B05A-05F84DEE1E8C}"/>
                </a:ext>
              </a:extLst>
            </p:cNvPr>
            <p:cNvSpPr/>
            <p:nvPr/>
          </p:nvSpPr>
          <p:spPr>
            <a:xfrm>
              <a:off x="2088545" y="5241899"/>
              <a:ext cx="3657600" cy="365760"/>
            </a:xfrm>
            <a:prstGeom prst="roundRect">
              <a:avLst/>
            </a:prstGeom>
            <a:gradFill flip="none" rotWithShape="1">
              <a:gsLst>
                <a:gs pos="42000">
                  <a:schemeClr val="accent4">
                    <a:lumMod val="20000"/>
                    <a:lumOff val="80000"/>
                  </a:schemeClr>
                </a:gs>
                <a:gs pos="48000">
                  <a:schemeClr val="bg1">
                    <a:lumMod val="85000"/>
                  </a:schemeClr>
                </a:gs>
              </a:gsLst>
              <a:path path="circle">
                <a:fillToRect l="100000" t="100000"/>
              </a:path>
              <a:tileRect r="-100000" b="-100000"/>
            </a:gra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29" name="TextBox 28">
              <a:extLst>
                <a:ext uri="{FF2B5EF4-FFF2-40B4-BE49-F238E27FC236}">
                  <a16:creationId xmlns:a16="http://schemas.microsoft.com/office/drawing/2014/main" id="{FC0C33EE-4A74-10E3-4B19-55A16D6C8573}"/>
                </a:ext>
              </a:extLst>
            </p:cNvPr>
            <p:cNvSpPr txBox="1"/>
            <p:nvPr/>
          </p:nvSpPr>
          <p:spPr>
            <a:xfrm>
              <a:off x="2087548" y="5301669"/>
              <a:ext cx="214930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a:ea typeface="+mn-ea"/>
                  <a:cs typeface="Arial"/>
                </a:rPr>
                <a:t>Materials and Structures (M&amp;S)</a:t>
              </a:r>
            </a:p>
          </p:txBody>
        </p:sp>
        <p:sp>
          <p:nvSpPr>
            <p:cNvPr id="33" name="TextBox 32">
              <a:extLst>
                <a:ext uri="{FF2B5EF4-FFF2-40B4-BE49-F238E27FC236}">
                  <a16:creationId xmlns:a16="http://schemas.microsoft.com/office/drawing/2014/main" id="{0DDFDFEF-350B-764E-6F6D-E7D083C0D1B1}"/>
                </a:ext>
              </a:extLst>
            </p:cNvPr>
            <p:cNvSpPr txBox="1"/>
            <p:nvPr/>
          </p:nvSpPr>
          <p:spPr>
            <a:xfrm>
              <a:off x="4201184" y="5301669"/>
              <a:ext cx="152642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effectLst/>
                  <a:uLnTx/>
                  <a:uFillTx/>
                  <a:latin typeface="Arial"/>
                  <a:ea typeface="+mn-ea"/>
                  <a:cs typeface="Arial"/>
                </a:rPr>
                <a:t>Steve Arnold (GRC)</a:t>
              </a:r>
            </a:p>
          </p:txBody>
        </p:sp>
      </p:grpSp>
      <p:grpSp>
        <p:nvGrpSpPr>
          <p:cNvPr id="61" name="Group 60">
            <a:extLst>
              <a:ext uri="{FF2B5EF4-FFF2-40B4-BE49-F238E27FC236}">
                <a16:creationId xmlns:a16="http://schemas.microsoft.com/office/drawing/2014/main" id="{0C1399AE-2D9F-DE91-30DD-F3385D9B33DA}"/>
              </a:ext>
            </a:extLst>
          </p:cNvPr>
          <p:cNvGrpSpPr/>
          <p:nvPr/>
        </p:nvGrpSpPr>
        <p:grpSpPr>
          <a:xfrm>
            <a:off x="2455182" y="5789254"/>
            <a:ext cx="3658597" cy="365760"/>
            <a:chOff x="2087548" y="5641666"/>
            <a:chExt cx="3658597" cy="365760"/>
          </a:xfrm>
        </p:grpSpPr>
        <p:sp>
          <p:nvSpPr>
            <p:cNvPr id="46" name="Rounded Rectangle 178">
              <a:extLst>
                <a:ext uri="{FF2B5EF4-FFF2-40B4-BE49-F238E27FC236}">
                  <a16:creationId xmlns:a16="http://schemas.microsoft.com/office/drawing/2014/main" id="{696EDB4B-D7FC-409D-8111-A5EB99467D97}"/>
                </a:ext>
              </a:extLst>
            </p:cNvPr>
            <p:cNvSpPr/>
            <p:nvPr/>
          </p:nvSpPr>
          <p:spPr>
            <a:xfrm>
              <a:off x="2088545" y="5641666"/>
              <a:ext cx="3657600" cy="365760"/>
            </a:xfrm>
            <a:prstGeom prst="roundRect">
              <a:avLst/>
            </a:prstGeom>
            <a:solidFill>
              <a:schemeClr val="bg1">
                <a:lumMod val="85000"/>
              </a:schemeClr>
            </a:solidFill>
            <a:ln w="25400" cap="flat" cmpd="sng" algn="ctr">
              <a:solidFill>
                <a:schemeClr val="bg1">
                  <a:lumMod val="50000"/>
                </a:scheme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30" name="TextBox 29">
              <a:extLst>
                <a:ext uri="{FF2B5EF4-FFF2-40B4-BE49-F238E27FC236}">
                  <a16:creationId xmlns:a16="http://schemas.microsoft.com/office/drawing/2014/main" id="{6D48B150-F2DD-6F04-151A-328C78DA56A8}"/>
                </a:ext>
              </a:extLst>
            </p:cNvPr>
            <p:cNvSpPr txBox="1"/>
            <p:nvPr/>
          </p:nvSpPr>
          <p:spPr>
            <a:xfrm>
              <a:off x="2087548" y="5701436"/>
              <a:ext cx="200741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effectLst/>
                  <a:uLnTx/>
                  <a:uFillTx/>
                  <a:latin typeface="Arial"/>
                  <a:ea typeface="+mn-ea"/>
                  <a:cs typeface="Arial"/>
                </a:rPr>
                <a:t>Combustion</a:t>
              </a:r>
            </a:p>
          </p:txBody>
        </p:sp>
        <p:sp>
          <p:nvSpPr>
            <p:cNvPr id="34" name="TextBox 33">
              <a:extLst>
                <a:ext uri="{FF2B5EF4-FFF2-40B4-BE49-F238E27FC236}">
                  <a16:creationId xmlns:a16="http://schemas.microsoft.com/office/drawing/2014/main" id="{10F61163-5B93-4CD4-86A3-E5B1F14840AA}"/>
                </a:ext>
              </a:extLst>
            </p:cNvPr>
            <p:cNvSpPr txBox="1"/>
            <p:nvPr/>
          </p:nvSpPr>
          <p:spPr>
            <a:xfrm>
              <a:off x="4201184" y="5701436"/>
              <a:ext cx="1526428" cy="246221"/>
            </a:xfrm>
            <a:prstGeom prst="rect">
              <a:avLst/>
            </a:prstGeom>
            <a:noFill/>
          </p:spPr>
          <p:txBody>
            <a:bodyPr wrap="square" rtlCol="0">
              <a:spAutoFit/>
            </a:bodyPr>
            <a:lstStyle/>
            <a:p>
              <a:pPr marL="0" marR="0" lvl="0" indent="0" algn="l" rtl="0" eaLnBrk="0" fontAlgn="base" latinLnBrk="0" hangingPunct="0">
                <a:lnSpc>
                  <a:spcPct val="100000"/>
                </a:lnSpc>
                <a:spcBef>
                  <a:spcPct val="0"/>
                </a:spcBef>
                <a:spcAft>
                  <a:spcPct val="0"/>
                </a:spcAft>
                <a:buClrTx/>
                <a:buSzTx/>
                <a:buFontTx/>
                <a:buNone/>
              </a:pPr>
              <a:r>
                <a:rPr kumimoji="0" lang="en-US" sz="1000" b="0" i="0" u="none" strike="noStrike" kern="0" cap="none" spc="0" normalizeH="0" baseline="0" noProof="0" dirty="0">
                  <a:ln>
                    <a:noFill/>
                  </a:ln>
                  <a:effectLst/>
                  <a:uLnTx/>
                  <a:uFillTx/>
                  <a:latin typeface="Arial"/>
                  <a:ea typeface="+mn-ea"/>
                  <a:cs typeface="Arial"/>
                </a:rPr>
                <a:t>Jeff Moder (GRC)</a:t>
              </a:r>
              <a:r>
                <a:rPr lang="en-US" sz="1000" b="0" i="0" u="none" strike="noStrike" kern="0" cap="none" spc="0" normalizeH="0" baseline="0" noProof="0" dirty="0">
                  <a:ln>
                    <a:noFill/>
                  </a:ln>
                  <a:effectLst/>
                  <a:uLnTx/>
                  <a:uFillTx/>
                  <a:latin typeface="Arial"/>
                  <a:ea typeface="+mn-ea"/>
                  <a:cs typeface="Arial"/>
                </a:rPr>
                <a:t> </a:t>
              </a:r>
              <a:endPar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62" name="Rectangle: Rounded Corners 61">
            <a:extLst>
              <a:ext uri="{FF2B5EF4-FFF2-40B4-BE49-F238E27FC236}">
                <a16:creationId xmlns:a16="http://schemas.microsoft.com/office/drawing/2014/main" id="{D3524CC3-4CA2-4F47-9E02-C411E7E67808}"/>
              </a:ext>
            </a:extLst>
          </p:cNvPr>
          <p:cNvSpPr/>
          <p:nvPr/>
        </p:nvSpPr>
        <p:spPr>
          <a:xfrm>
            <a:off x="6186190" y="5553219"/>
            <a:ext cx="5667980" cy="920347"/>
          </a:xfrm>
          <a:prstGeom prst="roundRect">
            <a:avLst/>
          </a:prstGeom>
          <a:solidFill>
            <a:srgbClr val="0B3D9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Calibri" charset="0"/>
                <a:ea typeface="+mn-ea"/>
                <a:cs typeface="Calibri" charset="0"/>
              </a:rPr>
              <a:t>T</a:t>
            </a:r>
            <a:r>
              <a:rPr kumimoji="0" lang="en-US" sz="1500" b="1" i="0" u="none" strike="noStrike" kern="1200" cap="none" spc="0" normalizeH="0" baseline="30000" noProof="0" dirty="0">
                <a:ln>
                  <a:noFill/>
                </a:ln>
                <a:solidFill>
                  <a:prstClr val="white"/>
                </a:solidFill>
                <a:effectLst/>
                <a:uLnTx/>
                <a:uFillTx/>
                <a:latin typeface="Calibri" charset="0"/>
                <a:ea typeface="+mn-ea"/>
                <a:cs typeface="Calibri" charset="0"/>
              </a:rPr>
              <a:t>3 </a:t>
            </a:r>
            <a:r>
              <a:rPr kumimoji="0" lang="en-US" sz="1500" b="1" i="0" u="none" strike="noStrike" kern="1200" cap="none" spc="0" normalizeH="0" baseline="0" noProof="0" dirty="0">
                <a:ln>
                  <a:noFill/>
                </a:ln>
                <a:solidFill>
                  <a:prstClr val="white"/>
                </a:solidFill>
                <a:effectLst/>
                <a:uLnTx/>
                <a:uFillTx/>
                <a:latin typeface="Calibri" charset="0"/>
                <a:ea typeface="+mn-ea"/>
                <a:cs typeface="Calibri" charset="0"/>
              </a:rPr>
              <a:t>conducts foundational research with its discipline-based expertise to enable innovation in aeronautics &amp; executes multidisciplinary projects to apply concepts in a system-level context   </a:t>
            </a:r>
          </a:p>
        </p:txBody>
      </p:sp>
    </p:spTree>
    <p:extLst>
      <p:ext uri="{BB962C8B-B14F-4D97-AF65-F5344CB8AC3E}">
        <p14:creationId xmlns:p14="http://schemas.microsoft.com/office/powerpoint/2010/main" val="573232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27992" y="187441"/>
            <a:ext cx="11218966" cy="533400"/>
          </a:xfrm>
        </p:spPr>
        <p:txBody>
          <a:bodyPr/>
          <a:lstStyle/>
          <a:p>
            <a:pPr marL="0" indent="0">
              <a:buNone/>
            </a:pPr>
            <a:r>
              <a:rPr lang="en-US" b="1" dirty="0">
                <a:latin typeface="Helvetica" panose="020B0604020202020204" pitchFamily="34" charset="0"/>
                <a:cs typeface="Helvetica" panose="020B0604020202020204" pitchFamily="34" charset="0"/>
              </a:rPr>
              <a:t>Nine Disciplines Focused on Foundational Research </a:t>
            </a:r>
          </a:p>
        </p:txBody>
      </p:sp>
      <p:sp>
        <p:nvSpPr>
          <p:cNvPr id="19" name="TextBox 18">
            <a:extLst>
              <a:ext uri="{FF2B5EF4-FFF2-40B4-BE49-F238E27FC236}">
                <a16:creationId xmlns:a16="http://schemas.microsoft.com/office/drawing/2014/main" id="{1FC00ED8-6E32-6BC1-FEE3-B3051DD71F4B}"/>
              </a:ext>
            </a:extLst>
          </p:cNvPr>
          <p:cNvSpPr txBox="1"/>
          <p:nvPr/>
        </p:nvSpPr>
        <p:spPr>
          <a:xfrm>
            <a:off x="327992" y="630165"/>
            <a:ext cx="6703942" cy="369332"/>
          </a:xfrm>
          <a:prstGeom prst="rect">
            <a:avLst/>
          </a:prstGeom>
          <a:noFill/>
        </p:spPr>
        <p:txBody>
          <a:bodyPr wrap="square">
            <a:spAutoFit/>
          </a:bodyPr>
          <a:lstStyle/>
          <a:p>
            <a:pPr eaLnBrk="1" hangingPunct="1">
              <a:lnSpc>
                <a:spcPct val="90000"/>
              </a:lnSpc>
              <a:spcBef>
                <a:spcPts val="1000"/>
              </a:spcBef>
            </a:pPr>
            <a:r>
              <a:rPr lang="en-US" sz="2000" dirty="0">
                <a:solidFill>
                  <a:srgbClr val="4472C4"/>
                </a:solidFill>
                <a:latin typeface="Helvetica" panose="020B0604020202020204" pitchFamily="34" charset="0"/>
              </a:rPr>
              <a:t>Sustaining Critical Core Competencies for the Nation</a:t>
            </a:r>
          </a:p>
        </p:txBody>
      </p:sp>
      <p:grpSp>
        <p:nvGrpSpPr>
          <p:cNvPr id="12" name="Group 11">
            <a:extLst>
              <a:ext uri="{FF2B5EF4-FFF2-40B4-BE49-F238E27FC236}">
                <a16:creationId xmlns:a16="http://schemas.microsoft.com/office/drawing/2014/main" id="{D2280DF7-702E-663F-92AC-2D77C4F1DAF3}"/>
              </a:ext>
            </a:extLst>
          </p:cNvPr>
          <p:cNvGrpSpPr/>
          <p:nvPr/>
        </p:nvGrpSpPr>
        <p:grpSpPr>
          <a:xfrm>
            <a:off x="424070" y="1121034"/>
            <a:ext cx="5671931" cy="3300866"/>
            <a:chOff x="248405" y="1785219"/>
            <a:chExt cx="5671931" cy="3300866"/>
          </a:xfrm>
        </p:grpSpPr>
        <p:sp>
          <p:nvSpPr>
            <p:cNvPr id="13" name="Rectangle 12">
              <a:extLst>
                <a:ext uri="{FF2B5EF4-FFF2-40B4-BE49-F238E27FC236}">
                  <a16:creationId xmlns:a16="http://schemas.microsoft.com/office/drawing/2014/main" id="{8A9C3E31-2231-E51F-7ED9-95957DFDAA5D}"/>
                </a:ext>
              </a:extLst>
            </p:cNvPr>
            <p:cNvSpPr/>
            <p:nvPr/>
          </p:nvSpPr>
          <p:spPr>
            <a:xfrm>
              <a:off x="248405" y="1999069"/>
              <a:ext cx="5671931" cy="263387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14" name="Freeform: Shape 13">
              <a:extLst>
                <a:ext uri="{FF2B5EF4-FFF2-40B4-BE49-F238E27FC236}">
                  <a16:creationId xmlns:a16="http://schemas.microsoft.com/office/drawing/2014/main" id="{EA8656E0-36CF-12B4-5595-FF89519D8DDB}"/>
                </a:ext>
              </a:extLst>
            </p:cNvPr>
            <p:cNvSpPr/>
            <p:nvPr/>
          </p:nvSpPr>
          <p:spPr>
            <a:xfrm>
              <a:off x="248405" y="1785219"/>
              <a:ext cx="5671931" cy="990440"/>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chemeClr val="accent1">
                <a:lumMod val="20000"/>
                <a:lumOff val="80000"/>
              </a:schemeClr>
            </a:solidFill>
            <a:ln w="38100">
              <a:solidFill>
                <a:schemeClr val="accent1">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Revolutionary Computational Aerosciences</a:t>
              </a:r>
            </a:p>
            <a:p>
              <a:pPr marL="287338" marR="0" lvl="0" indent="-287338"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schemeClr val="tx1"/>
                  </a:solidFill>
                  <a:effectLst/>
                  <a:uLnTx/>
                  <a:uFillTx/>
                  <a:latin typeface="Helvetica" panose="020B0604020202020204" pitchFamily="34" charset="0"/>
                  <a:cs typeface="Helvetica" panose="020B0604020202020204" pitchFamily="34" charset="0"/>
                </a:rPr>
                <a:t>     </a:t>
              </a:r>
              <a:r>
                <a:rPr lang="en-US" sz="1500" dirty="0">
                  <a:solidFill>
                    <a:prstClr val="black"/>
                  </a:solidFill>
                  <a:latin typeface="Helvetica" panose="020B0604020202020204" pitchFamily="34" charset="0"/>
                  <a:cs typeface="Helvetica" panose="020B0604020202020204" pitchFamily="34" charset="0"/>
                </a:rPr>
                <a:t>Algorithms, modeling and validation experiments, transition, aeroelasticity </a:t>
              </a:r>
            </a:p>
          </p:txBody>
        </p:sp>
        <p:sp>
          <p:nvSpPr>
            <p:cNvPr id="15" name="Rectangle: Rounded Corners 14">
              <a:extLst>
                <a:ext uri="{FF2B5EF4-FFF2-40B4-BE49-F238E27FC236}">
                  <a16:creationId xmlns:a16="http://schemas.microsoft.com/office/drawing/2014/main" id="{10883BF1-7804-E474-60EA-2C36B297DA94}"/>
                </a:ext>
              </a:extLst>
            </p:cNvPr>
            <p:cNvSpPr/>
            <p:nvPr/>
          </p:nvSpPr>
          <p:spPr>
            <a:xfrm>
              <a:off x="325517" y="1944244"/>
              <a:ext cx="1134386" cy="658467"/>
            </a:xfrm>
            <a:prstGeom prst="roundRect">
              <a:avLst>
                <a:gd name="adj" fmla="val 10000"/>
              </a:avLst>
            </a:prstGeom>
            <a:blipFill>
              <a:blip r:embed="rId3" cstate="print">
                <a:extLst>
                  <a:ext uri="{28A0092B-C50C-407E-A947-70E740481C1C}">
                    <a14:useLocalDpi xmlns:a14="http://schemas.microsoft.com/office/drawing/2010/main" val="0"/>
                  </a:ext>
                </a:extLst>
              </a:blip>
              <a:srcRect/>
              <a:stretch>
                <a:fillRect l="-8000" r="-8000"/>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hueOff val="0"/>
                    <a:satOff val="0"/>
                    <a:lumOff val="0"/>
                    <a:alphaOff val="0"/>
                  </a:prstClr>
                </a:solidFill>
                <a:effectLst/>
                <a:uLnTx/>
                <a:uFillTx/>
                <a:latin typeface="Helvetica" panose="020B0604020202020204" pitchFamily="34" charset="0"/>
                <a:cs typeface="Helvetica" panose="020B0604020202020204" pitchFamily="34" charset="0"/>
              </a:endParaRPr>
            </a:p>
          </p:txBody>
        </p:sp>
        <p:sp>
          <p:nvSpPr>
            <p:cNvPr id="16" name="Freeform: Shape 15">
              <a:extLst>
                <a:ext uri="{FF2B5EF4-FFF2-40B4-BE49-F238E27FC236}">
                  <a16:creationId xmlns:a16="http://schemas.microsoft.com/office/drawing/2014/main" id="{957E1B26-5D5D-E3D0-8608-644B813F85F9}"/>
                </a:ext>
              </a:extLst>
            </p:cNvPr>
            <p:cNvSpPr/>
            <p:nvPr/>
          </p:nvSpPr>
          <p:spPr>
            <a:xfrm>
              <a:off x="248405" y="2963460"/>
              <a:ext cx="5671931" cy="964391"/>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chemeClr val="bg1">
                <a:lumMod val="95000"/>
              </a:schemeClr>
            </a:solidFill>
            <a:ln w="38100">
              <a:solidFill>
                <a:schemeClr val="bg1">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Materials &amp; Structures</a:t>
              </a:r>
            </a:p>
            <a:p>
              <a:pPr marL="287338" marR="0" lvl="0" indent="-287338" algn="l" defTabSz="711200" rtl="0" eaLnBrk="1" fontAlgn="auto" latinLnBrk="0" hangingPunct="1">
                <a:lnSpc>
                  <a:spcPct val="90000"/>
                </a:lnSpc>
                <a:spcBef>
                  <a:spcPct val="0"/>
                </a:spcBef>
                <a:spcAft>
                  <a:spcPct val="3500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Fit for purpose materials, metals, composites,  </a:t>
              </a:r>
              <a:r>
                <a:rPr lang="en-US" sz="1500" dirty="0">
                  <a:solidFill>
                    <a:prstClr val="black"/>
                  </a:solidFill>
                  <a:latin typeface="Helvetica" panose="020B0604020202020204" pitchFamily="34" charset="0"/>
                  <a:cs typeface="Helvetica" panose="020B0604020202020204" pitchFamily="34" charset="0"/>
                </a:rPr>
                <a:t>additive</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manufacturing</a:t>
              </a:r>
            </a:p>
          </p:txBody>
        </p:sp>
        <p:sp>
          <p:nvSpPr>
            <p:cNvPr id="17" name="Rectangle: Rounded Corners 16">
              <a:extLst>
                <a:ext uri="{FF2B5EF4-FFF2-40B4-BE49-F238E27FC236}">
                  <a16:creationId xmlns:a16="http://schemas.microsoft.com/office/drawing/2014/main" id="{25100F7A-7D47-CD92-15A2-336B77174438}"/>
                </a:ext>
              </a:extLst>
            </p:cNvPr>
            <p:cNvSpPr/>
            <p:nvPr/>
          </p:nvSpPr>
          <p:spPr>
            <a:xfrm>
              <a:off x="330713" y="3121769"/>
              <a:ext cx="1134386" cy="658467"/>
            </a:xfrm>
            <a:prstGeom prst="roundRect">
              <a:avLst>
                <a:gd name="adj" fmla="val 10000"/>
              </a:avLst>
            </a:prstGeom>
            <a:blipFill>
              <a:blip r:embed="rId4">
                <a:extLst>
                  <a:ext uri="{28A0092B-C50C-407E-A947-70E740481C1C}">
                    <a14:useLocalDpi xmlns:a14="http://schemas.microsoft.com/office/drawing/2010/main" val="0"/>
                  </a:ext>
                </a:extLst>
              </a:blip>
              <a:srcRect/>
              <a:stretch>
                <a:fillRect l="-11000" r="-11000"/>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hueOff val="0"/>
                    <a:satOff val="0"/>
                    <a:lumOff val="0"/>
                    <a:alphaOff val="0"/>
                  </a:prstClr>
                </a:solidFill>
                <a:effectLst/>
                <a:uLnTx/>
                <a:uFillTx/>
                <a:latin typeface="Helvetica" panose="020B0604020202020204" pitchFamily="34" charset="0"/>
                <a:cs typeface="Helvetica" panose="020B0604020202020204" pitchFamily="34" charset="0"/>
              </a:endParaRPr>
            </a:p>
          </p:txBody>
        </p:sp>
        <p:sp>
          <p:nvSpPr>
            <p:cNvPr id="18" name="Freeform: Shape 17">
              <a:extLst>
                <a:ext uri="{FF2B5EF4-FFF2-40B4-BE49-F238E27FC236}">
                  <a16:creationId xmlns:a16="http://schemas.microsoft.com/office/drawing/2014/main" id="{8D4A4B77-5A11-089F-5E5F-0319B175EA3D}"/>
                </a:ext>
              </a:extLst>
            </p:cNvPr>
            <p:cNvSpPr/>
            <p:nvPr/>
          </p:nvSpPr>
          <p:spPr>
            <a:xfrm>
              <a:off x="248405" y="4104713"/>
              <a:ext cx="5671931" cy="981372"/>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chemeClr val="accent2">
                <a:lumMod val="20000"/>
                <a:lumOff val="80000"/>
              </a:schemeClr>
            </a:solidFill>
            <a:ln w="38100">
              <a:solidFill>
                <a:schemeClr val="accent2">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Multidisciplinary Design, Analysis, Optimization</a:t>
              </a:r>
            </a:p>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Foundational tools, uncertainty quantification</a:t>
              </a:r>
            </a:p>
          </p:txBody>
        </p:sp>
        <p:sp>
          <p:nvSpPr>
            <p:cNvPr id="20" name="Rectangle: Rounded Corners 19">
              <a:extLst>
                <a:ext uri="{FF2B5EF4-FFF2-40B4-BE49-F238E27FC236}">
                  <a16:creationId xmlns:a16="http://schemas.microsoft.com/office/drawing/2014/main" id="{80EBD1B5-9C2F-379B-C8A1-0E66C4964A83}"/>
                </a:ext>
              </a:extLst>
            </p:cNvPr>
            <p:cNvSpPr/>
            <p:nvPr/>
          </p:nvSpPr>
          <p:spPr>
            <a:xfrm>
              <a:off x="325517" y="4261630"/>
              <a:ext cx="1134386" cy="658467"/>
            </a:xfrm>
            <a:prstGeom prst="roundRect">
              <a:avLst>
                <a:gd name="adj" fmla="val 10000"/>
              </a:avLst>
            </a:prstGeom>
            <a:blipFill>
              <a:blip r:embed="rId5" cstate="print">
                <a:extLst>
                  <a:ext uri="{28A0092B-C50C-407E-A947-70E740481C1C}">
                    <a14:useLocalDpi xmlns:a14="http://schemas.microsoft.com/office/drawing/2010/main" val="0"/>
                  </a:ext>
                </a:extLst>
              </a:blip>
              <a:srcRect/>
              <a:stretch>
                <a:fillRect l="-9000" r="-9000"/>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hueOff val="0"/>
                    <a:satOff val="0"/>
                    <a:lumOff val="0"/>
                    <a:alphaOff val="0"/>
                  </a:prstClr>
                </a:solidFill>
                <a:effectLst/>
                <a:uLnTx/>
                <a:uFillTx/>
                <a:latin typeface="Helvetica" panose="020B0604020202020204" pitchFamily="34" charset="0"/>
                <a:cs typeface="Helvetica" panose="020B0604020202020204" pitchFamily="34" charset="0"/>
              </a:endParaRPr>
            </a:p>
          </p:txBody>
        </p:sp>
      </p:grpSp>
      <p:grpSp>
        <p:nvGrpSpPr>
          <p:cNvPr id="21" name="Group 20">
            <a:extLst>
              <a:ext uri="{FF2B5EF4-FFF2-40B4-BE49-F238E27FC236}">
                <a16:creationId xmlns:a16="http://schemas.microsoft.com/office/drawing/2014/main" id="{4497408E-4E09-ABC6-2380-E09995D221B0}"/>
              </a:ext>
            </a:extLst>
          </p:cNvPr>
          <p:cNvGrpSpPr/>
          <p:nvPr/>
        </p:nvGrpSpPr>
        <p:grpSpPr>
          <a:xfrm>
            <a:off x="6288157" y="1121033"/>
            <a:ext cx="5671931" cy="3291798"/>
            <a:chOff x="6112492" y="1785218"/>
            <a:chExt cx="5671931" cy="3291798"/>
          </a:xfrm>
        </p:grpSpPr>
        <p:sp>
          <p:nvSpPr>
            <p:cNvPr id="22" name="Rectangle 21">
              <a:extLst>
                <a:ext uri="{FF2B5EF4-FFF2-40B4-BE49-F238E27FC236}">
                  <a16:creationId xmlns:a16="http://schemas.microsoft.com/office/drawing/2014/main" id="{34A83B4A-7387-CDA8-2E94-1A7E648BB12D}"/>
                </a:ext>
              </a:extLst>
            </p:cNvPr>
            <p:cNvSpPr/>
            <p:nvPr/>
          </p:nvSpPr>
          <p:spPr>
            <a:xfrm>
              <a:off x="6112492" y="1990001"/>
              <a:ext cx="5671931" cy="2633869"/>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23" name="Freeform: Shape 22">
              <a:extLst>
                <a:ext uri="{FF2B5EF4-FFF2-40B4-BE49-F238E27FC236}">
                  <a16:creationId xmlns:a16="http://schemas.microsoft.com/office/drawing/2014/main" id="{F28D3EFF-A129-FCA8-A157-1250175C390A}"/>
                </a:ext>
              </a:extLst>
            </p:cNvPr>
            <p:cNvSpPr/>
            <p:nvPr/>
          </p:nvSpPr>
          <p:spPr>
            <a:xfrm>
              <a:off x="6112492" y="1785218"/>
              <a:ext cx="5671931" cy="990440"/>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rgbClr val="FDEDFB"/>
            </a:solidFill>
            <a:ln w="38100">
              <a:solidFill>
                <a:srgbClr val="B01888"/>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Combustion</a:t>
              </a:r>
            </a:p>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Modeling &amp; Experiments</a:t>
              </a:r>
            </a:p>
          </p:txBody>
        </p:sp>
        <p:sp>
          <p:nvSpPr>
            <p:cNvPr id="24" name="Rectangle: Rounded Corners 23">
              <a:extLst>
                <a:ext uri="{FF2B5EF4-FFF2-40B4-BE49-F238E27FC236}">
                  <a16:creationId xmlns:a16="http://schemas.microsoft.com/office/drawing/2014/main" id="{E2D2392E-9D28-9B2C-C5C0-03474BB02B55}"/>
                </a:ext>
              </a:extLst>
            </p:cNvPr>
            <p:cNvSpPr/>
            <p:nvPr/>
          </p:nvSpPr>
          <p:spPr>
            <a:xfrm>
              <a:off x="6196980" y="1942699"/>
              <a:ext cx="1134386" cy="658467"/>
            </a:xfrm>
            <a:prstGeom prst="roundRect">
              <a:avLst>
                <a:gd name="adj" fmla="val 10000"/>
              </a:avLst>
            </a:prstGeom>
            <a:blipFill>
              <a:blip r:embed="rId6">
                <a:extLst>
                  <a:ext uri="{28A0092B-C50C-407E-A947-70E740481C1C}">
                    <a14:useLocalDpi xmlns:a14="http://schemas.microsoft.com/office/drawing/2010/main" val="0"/>
                  </a:ext>
                </a:extLst>
              </a:blip>
              <a:srcRect/>
              <a:stretch>
                <a:fillRect l="-27000" r="-27000"/>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hueOff val="0"/>
                    <a:satOff val="0"/>
                    <a:lumOff val="0"/>
                    <a:alphaOff val="0"/>
                  </a:prstClr>
                </a:solidFill>
                <a:effectLst/>
                <a:uLnTx/>
                <a:uFillTx/>
                <a:latin typeface="Helvetica" panose="020B0604020202020204" pitchFamily="34" charset="0"/>
                <a:cs typeface="Helvetica" panose="020B0604020202020204" pitchFamily="34" charset="0"/>
              </a:endParaRPr>
            </a:p>
          </p:txBody>
        </p:sp>
        <p:sp>
          <p:nvSpPr>
            <p:cNvPr id="25" name="Freeform: Shape 24">
              <a:extLst>
                <a:ext uri="{FF2B5EF4-FFF2-40B4-BE49-F238E27FC236}">
                  <a16:creationId xmlns:a16="http://schemas.microsoft.com/office/drawing/2014/main" id="{3224DD25-4838-BDD1-EF00-B48EA2ECF0F9}"/>
                </a:ext>
              </a:extLst>
            </p:cNvPr>
            <p:cNvSpPr/>
            <p:nvPr/>
          </p:nvSpPr>
          <p:spPr>
            <a:xfrm>
              <a:off x="6112492" y="2963460"/>
              <a:ext cx="5671931" cy="972334"/>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chemeClr val="accent6">
                <a:lumMod val="20000"/>
                <a:lumOff val="80000"/>
              </a:schemeClr>
            </a:solidFill>
            <a:ln w="38100">
              <a:solidFill>
                <a:schemeClr val="accent6">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Innovative Measurements</a:t>
              </a:r>
            </a:p>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Cutting-edge measurement techniques</a:t>
              </a:r>
            </a:p>
          </p:txBody>
        </p:sp>
        <p:sp>
          <p:nvSpPr>
            <p:cNvPr id="26" name="Rectangle: Rounded Corners 25">
              <a:extLst>
                <a:ext uri="{FF2B5EF4-FFF2-40B4-BE49-F238E27FC236}">
                  <a16:creationId xmlns:a16="http://schemas.microsoft.com/office/drawing/2014/main" id="{4276B52F-C0C0-15B4-EA15-B059E07E9CBE}"/>
                </a:ext>
              </a:extLst>
            </p:cNvPr>
            <p:cNvSpPr/>
            <p:nvPr/>
          </p:nvSpPr>
          <p:spPr>
            <a:xfrm>
              <a:off x="6194800" y="3131088"/>
              <a:ext cx="1134386" cy="658467"/>
            </a:xfrm>
            <a:prstGeom prst="roundRect">
              <a:avLst>
                <a:gd name="adj" fmla="val 10000"/>
              </a:avLst>
            </a:prstGeom>
            <a:blipFill>
              <a:blip r:embed="rId7" cstate="print">
                <a:extLst>
                  <a:ext uri="{28A0092B-C50C-407E-A947-70E740481C1C}">
                    <a14:useLocalDpi xmlns:a14="http://schemas.microsoft.com/office/drawing/2010/main" val="0"/>
                  </a:ext>
                </a:extLst>
              </a:blip>
              <a:srcRect/>
              <a:stretch>
                <a:fillRect l="-48000" r="-48000"/>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hueOff val="0"/>
                    <a:satOff val="0"/>
                    <a:lumOff val="0"/>
                    <a:alphaOff val="0"/>
                  </a:prstClr>
                </a:solidFill>
                <a:effectLst/>
                <a:uLnTx/>
                <a:uFillTx/>
                <a:latin typeface="Helvetica" panose="020B0604020202020204" pitchFamily="34" charset="0"/>
                <a:cs typeface="Helvetica" panose="020B0604020202020204" pitchFamily="34" charset="0"/>
              </a:endParaRPr>
            </a:p>
          </p:txBody>
        </p:sp>
        <p:sp>
          <p:nvSpPr>
            <p:cNvPr id="27" name="Freeform: Shape 26">
              <a:extLst>
                <a:ext uri="{FF2B5EF4-FFF2-40B4-BE49-F238E27FC236}">
                  <a16:creationId xmlns:a16="http://schemas.microsoft.com/office/drawing/2014/main" id="{C394474F-98B9-D7F5-E4F5-77851A536355}"/>
                </a:ext>
              </a:extLst>
            </p:cNvPr>
            <p:cNvSpPr/>
            <p:nvPr/>
          </p:nvSpPr>
          <p:spPr>
            <a:xfrm>
              <a:off x="6112492" y="4104712"/>
              <a:ext cx="5671931" cy="972304"/>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chemeClr val="accent5">
                <a:lumMod val="20000"/>
                <a:lumOff val="80000"/>
              </a:schemeClr>
            </a:solidFill>
            <a:ln w="38100">
              <a:solidFill>
                <a:schemeClr val="accent5">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Autonomous Systems</a:t>
              </a:r>
            </a:p>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Advancing capabilities throughout the aviation system</a:t>
              </a:r>
            </a:p>
          </p:txBody>
        </p:sp>
        <p:sp>
          <p:nvSpPr>
            <p:cNvPr id="28" name="Rectangle: Rounded Corners 27">
              <a:extLst>
                <a:ext uri="{FF2B5EF4-FFF2-40B4-BE49-F238E27FC236}">
                  <a16:creationId xmlns:a16="http://schemas.microsoft.com/office/drawing/2014/main" id="{B030FEB8-9627-0C5C-4038-F8E74B5952FC}"/>
                </a:ext>
              </a:extLst>
            </p:cNvPr>
            <p:cNvSpPr/>
            <p:nvPr/>
          </p:nvSpPr>
          <p:spPr>
            <a:xfrm>
              <a:off x="6194800" y="4239516"/>
              <a:ext cx="1134386" cy="658467"/>
            </a:xfrm>
            <a:prstGeom prst="roundRect">
              <a:avLst>
                <a:gd name="adj" fmla="val 10000"/>
              </a:avLst>
            </a:prstGeom>
            <a:blipFill rotWithShape="1">
              <a:blip r:embed="rId8"/>
              <a:srcRect/>
              <a:stretch>
                <a:fillRect t="-12000" b="-12000"/>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hueOff val="0"/>
                    <a:satOff val="0"/>
                    <a:lumOff val="0"/>
                    <a:alphaOff val="0"/>
                  </a:prstClr>
                </a:solidFill>
                <a:effectLst/>
                <a:uLnTx/>
                <a:uFillTx/>
                <a:latin typeface="Helvetica" panose="020B0604020202020204" pitchFamily="34" charset="0"/>
                <a:cs typeface="Helvetica" panose="020B0604020202020204" pitchFamily="34" charset="0"/>
              </a:endParaRPr>
            </a:p>
          </p:txBody>
        </p:sp>
      </p:grpSp>
      <p:sp>
        <p:nvSpPr>
          <p:cNvPr id="30" name="Freeform: Shape 29">
            <a:extLst>
              <a:ext uri="{FF2B5EF4-FFF2-40B4-BE49-F238E27FC236}">
                <a16:creationId xmlns:a16="http://schemas.microsoft.com/office/drawing/2014/main" id="{4AFA61FA-37B8-56B4-972A-D33AA414CFF0}"/>
              </a:ext>
            </a:extLst>
          </p:cNvPr>
          <p:cNvSpPr/>
          <p:nvPr/>
        </p:nvSpPr>
        <p:spPr>
          <a:xfrm>
            <a:off x="424070" y="4598762"/>
            <a:ext cx="5671930" cy="981372"/>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chemeClr val="accent4">
              <a:lumMod val="20000"/>
              <a:lumOff val="80000"/>
            </a:schemeClr>
          </a:solidFill>
          <a:ln w="38100">
            <a:solidFill>
              <a:schemeClr val="accent4">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Communications, Navigation, Surveillance</a:t>
            </a:r>
          </a:p>
          <a:p>
            <a:pPr marR="0" lvl="0" algn="l" defTabSz="1143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Novel spectrum &amp; antenna capabilities </a:t>
            </a: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[RAM]</a:t>
            </a:r>
            <a:endPar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31" name="Freeform: Shape 30">
            <a:extLst>
              <a:ext uri="{FF2B5EF4-FFF2-40B4-BE49-F238E27FC236}">
                <a16:creationId xmlns:a16="http://schemas.microsoft.com/office/drawing/2014/main" id="{47198164-9DA4-ED09-1139-CD218F1ADAE3}"/>
              </a:ext>
            </a:extLst>
          </p:cNvPr>
          <p:cNvSpPr/>
          <p:nvPr/>
        </p:nvSpPr>
        <p:spPr>
          <a:xfrm>
            <a:off x="6288157" y="4603049"/>
            <a:ext cx="5671930" cy="981372"/>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chemeClr val="accent4">
              <a:lumMod val="20000"/>
              <a:lumOff val="80000"/>
            </a:schemeClr>
          </a:solidFill>
          <a:ln w="38100">
            <a:solidFill>
              <a:schemeClr val="accent4">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Controls</a:t>
            </a:r>
          </a:p>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Flight [</a:t>
            </a: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RAM</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&amp; Propulsion [</a:t>
            </a: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FEAP</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t>
            </a:r>
          </a:p>
        </p:txBody>
      </p:sp>
      <p:sp>
        <p:nvSpPr>
          <p:cNvPr id="32" name="Rectangle: Rounded Corners 31">
            <a:extLst>
              <a:ext uri="{FF2B5EF4-FFF2-40B4-BE49-F238E27FC236}">
                <a16:creationId xmlns:a16="http://schemas.microsoft.com/office/drawing/2014/main" id="{078DC8E0-CD60-C996-D2F8-7C4D766BEFDB}"/>
              </a:ext>
            </a:extLst>
          </p:cNvPr>
          <p:cNvSpPr/>
          <p:nvPr/>
        </p:nvSpPr>
        <p:spPr>
          <a:xfrm>
            <a:off x="501182" y="4751379"/>
            <a:ext cx="1134386" cy="682612"/>
          </a:xfrm>
          <a:prstGeom prst="roundRect">
            <a:avLst>
              <a:gd name="adj" fmla="val 10000"/>
            </a:avLst>
          </a:prstGeom>
          <a:blipFill>
            <a:blip r:embed="rId9">
              <a:extLst>
                <a:ext uri="{28A0092B-C50C-407E-A947-70E740481C1C}">
                  <a14:useLocalDpi xmlns:a14="http://schemas.microsoft.com/office/drawing/2010/main" val="0"/>
                </a:ext>
              </a:extLst>
            </a:blip>
            <a:srcRect/>
            <a:stretch>
              <a:fillRect l="-21000" r="-21000"/>
            </a:stretch>
          </a:blipFill>
          <a:ln>
            <a:solidFill>
              <a:schemeClr val="tx1"/>
            </a:solidFill>
          </a:ln>
        </p:spPr>
        <p:style>
          <a:lnRef idx="2">
            <a:schemeClr val="accent5">
              <a:shade val="80000"/>
              <a:hueOff val="0"/>
              <a:satOff val="0"/>
              <a:lumOff val="0"/>
              <a:alphaOff val="0"/>
            </a:schemeClr>
          </a:lnRef>
          <a:fillRef idx="1">
            <a:scrgbClr r="0" g="0" b="0"/>
          </a:fillRef>
          <a:effectRef idx="0">
            <a:schemeClr val="accent5">
              <a:tint val="4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hueOff val="0"/>
                  <a:satOff val="0"/>
                  <a:lumOff val="0"/>
                  <a:alphaOff val="0"/>
                </a:prstClr>
              </a:solidFill>
              <a:effectLst/>
              <a:uLnTx/>
              <a:uFillTx/>
              <a:latin typeface="Helvetica" panose="020B0604020202020204" pitchFamily="34" charset="0"/>
              <a:cs typeface="Helvetica" panose="020B0604020202020204" pitchFamily="34" charset="0"/>
            </a:endParaRPr>
          </a:p>
        </p:txBody>
      </p:sp>
      <p:sp>
        <p:nvSpPr>
          <p:cNvPr id="33" name="Rectangle: Rounded Corners 32">
            <a:extLst>
              <a:ext uri="{FF2B5EF4-FFF2-40B4-BE49-F238E27FC236}">
                <a16:creationId xmlns:a16="http://schemas.microsoft.com/office/drawing/2014/main" id="{33EAEC02-3738-5038-FB6B-FE5B54B61A86}"/>
              </a:ext>
            </a:extLst>
          </p:cNvPr>
          <p:cNvSpPr/>
          <p:nvPr/>
        </p:nvSpPr>
        <p:spPr>
          <a:xfrm>
            <a:off x="6370465" y="4747720"/>
            <a:ext cx="1134386" cy="686271"/>
          </a:xfrm>
          <a:prstGeom prst="roundRect">
            <a:avLst>
              <a:gd name="adj" fmla="val 10000"/>
            </a:avLst>
          </a:prstGeom>
          <a:blipFill rotWithShape="1">
            <a:blip r:embed="rId10"/>
            <a:srcRect/>
            <a:stretch>
              <a:fillRect l="-39000" r="-39000"/>
            </a:stretch>
          </a:blipFill>
          <a:ln>
            <a:solidFill>
              <a:schemeClr val="tx1"/>
            </a:solidFill>
          </a:ln>
        </p:spPr>
        <p:style>
          <a:lnRef idx="2">
            <a:schemeClr val="accent5">
              <a:shade val="80000"/>
              <a:hueOff val="0"/>
              <a:satOff val="0"/>
              <a:lumOff val="0"/>
              <a:alphaOff val="0"/>
            </a:schemeClr>
          </a:lnRef>
          <a:fillRef idx="1">
            <a:scrgbClr r="0" g="0" b="0"/>
          </a:fillRef>
          <a:effectRef idx="0">
            <a:schemeClr val="accent5">
              <a:tint val="4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hueOff val="0"/>
                  <a:satOff val="0"/>
                  <a:lumOff val="0"/>
                  <a:alphaOff val="0"/>
                </a:prstClr>
              </a:solidFill>
              <a:effectLst/>
              <a:uLnTx/>
              <a:uFillTx/>
              <a:latin typeface="Helvetica" panose="020B0604020202020204" pitchFamily="34" charset="0"/>
              <a:cs typeface="Helvetica" panose="020B0604020202020204" pitchFamily="34" charset="0"/>
            </a:endParaRPr>
          </a:p>
        </p:txBody>
      </p:sp>
      <p:grpSp>
        <p:nvGrpSpPr>
          <p:cNvPr id="10" name="Group 9">
            <a:extLst>
              <a:ext uri="{FF2B5EF4-FFF2-40B4-BE49-F238E27FC236}">
                <a16:creationId xmlns:a16="http://schemas.microsoft.com/office/drawing/2014/main" id="{E7ABDBB3-7690-863B-E9D5-FE7E30788BB9}"/>
              </a:ext>
            </a:extLst>
          </p:cNvPr>
          <p:cNvGrpSpPr/>
          <p:nvPr/>
        </p:nvGrpSpPr>
        <p:grpSpPr>
          <a:xfrm>
            <a:off x="3260035" y="5724805"/>
            <a:ext cx="5671930" cy="981372"/>
            <a:chOff x="3452192" y="5799236"/>
            <a:chExt cx="5671930" cy="981372"/>
          </a:xfrm>
        </p:grpSpPr>
        <p:sp>
          <p:nvSpPr>
            <p:cNvPr id="2" name="Freeform: Shape 1">
              <a:extLst>
                <a:ext uri="{FF2B5EF4-FFF2-40B4-BE49-F238E27FC236}">
                  <a16:creationId xmlns:a16="http://schemas.microsoft.com/office/drawing/2014/main" id="{87134753-8E83-642A-2823-C79125D1248B}"/>
                </a:ext>
              </a:extLst>
            </p:cNvPr>
            <p:cNvSpPr/>
            <p:nvPr/>
          </p:nvSpPr>
          <p:spPr>
            <a:xfrm>
              <a:off x="3452192" y="5799236"/>
              <a:ext cx="5671930" cy="981372"/>
            </a:xfrm>
            <a:custGeom>
              <a:avLst/>
              <a:gdLst>
                <a:gd name="connsiteX0" fmla="*/ 0 w 5671931"/>
                <a:gd name="connsiteY0" fmla="*/ 82308 h 823084"/>
                <a:gd name="connsiteX1" fmla="*/ 82308 w 5671931"/>
                <a:gd name="connsiteY1" fmla="*/ 0 h 823084"/>
                <a:gd name="connsiteX2" fmla="*/ 5589623 w 5671931"/>
                <a:gd name="connsiteY2" fmla="*/ 0 h 823084"/>
                <a:gd name="connsiteX3" fmla="*/ 5671931 w 5671931"/>
                <a:gd name="connsiteY3" fmla="*/ 82308 h 823084"/>
                <a:gd name="connsiteX4" fmla="*/ 5671931 w 5671931"/>
                <a:gd name="connsiteY4" fmla="*/ 740776 h 823084"/>
                <a:gd name="connsiteX5" fmla="*/ 5589623 w 5671931"/>
                <a:gd name="connsiteY5" fmla="*/ 823084 h 823084"/>
                <a:gd name="connsiteX6" fmla="*/ 82308 w 5671931"/>
                <a:gd name="connsiteY6" fmla="*/ 823084 h 823084"/>
                <a:gd name="connsiteX7" fmla="*/ 0 w 5671931"/>
                <a:gd name="connsiteY7" fmla="*/ 740776 h 823084"/>
                <a:gd name="connsiteX8" fmla="*/ 0 w 5671931"/>
                <a:gd name="connsiteY8" fmla="*/ 82308 h 8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71931" h="823084">
                  <a:moveTo>
                    <a:pt x="0" y="82308"/>
                  </a:moveTo>
                  <a:cubicBezTo>
                    <a:pt x="0" y="36851"/>
                    <a:pt x="36851" y="0"/>
                    <a:pt x="82308" y="0"/>
                  </a:cubicBezTo>
                  <a:lnTo>
                    <a:pt x="5589623" y="0"/>
                  </a:lnTo>
                  <a:cubicBezTo>
                    <a:pt x="5635080" y="0"/>
                    <a:pt x="5671931" y="36851"/>
                    <a:pt x="5671931" y="82308"/>
                  </a:cubicBezTo>
                  <a:lnTo>
                    <a:pt x="5671931" y="740776"/>
                  </a:lnTo>
                  <a:cubicBezTo>
                    <a:pt x="5671931" y="786233"/>
                    <a:pt x="5635080" y="823084"/>
                    <a:pt x="5589623" y="823084"/>
                  </a:cubicBezTo>
                  <a:lnTo>
                    <a:pt x="82308" y="823084"/>
                  </a:lnTo>
                  <a:cubicBezTo>
                    <a:pt x="36851" y="823084"/>
                    <a:pt x="0" y="786233"/>
                    <a:pt x="0" y="740776"/>
                  </a:cubicBezTo>
                  <a:lnTo>
                    <a:pt x="0" y="82308"/>
                  </a:lnTo>
                  <a:close/>
                </a:path>
              </a:pathLst>
            </a:custGeom>
            <a:solidFill>
              <a:schemeClr val="accent4">
                <a:lumMod val="20000"/>
                <a:lumOff val="80000"/>
              </a:schemeClr>
            </a:solidFill>
            <a:ln w="38100">
              <a:solidFill>
                <a:schemeClr val="accent4">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77654" tIns="60960" rIns="60961" bIns="60960"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Icing</a:t>
              </a:r>
            </a:p>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r>
                <a:rPr lang="en-US" sz="1500" dirty="0">
                  <a:solidFill>
                    <a:prstClr val="black"/>
                  </a:solidFill>
                  <a:latin typeface="Helvetica" panose="020B0604020202020204" pitchFamily="34" charset="0"/>
                  <a:cs typeface="Helvetica" panose="020B0604020202020204" pitchFamily="34" charset="0"/>
                </a:rPr>
                <a:t>Address icing </a:t>
              </a:r>
              <a:r>
                <a:rPr kumimoji="0" lang="en-US" sz="150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for </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new vehicles [</a:t>
              </a:r>
              <a:r>
                <a:rPr kumimoji="0" lang="en-US" sz="15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RLCC</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t>
              </a:r>
            </a:p>
          </p:txBody>
        </p:sp>
        <p:pic>
          <p:nvPicPr>
            <p:cNvPr id="9" name="Picture 8">
              <a:extLst>
                <a:ext uri="{FF2B5EF4-FFF2-40B4-BE49-F238E27FC236}">
                  <a16:creationId xmlns:a16="http://schemas.microsoft.com/office/drawing/2014/main" id="{EAF71AB0-47A4-EDC3-4396-08DD9361E35B}"/>
                </a:ext>
              </a:extLst>
            </p:cNvPr>
            <p:cNvPicPr>
              <a:picLocks noChangeAspect="1"/>
            </p:cNvPicPr>
            <p:nvPr/>
          </p:nvPicPr>
          <p:blipFill>
            <a:blip r:embed="rId11"/>
            <a:stretch>
              <a:fillRect/>
            </a:stretch>
          </p:blipFill>
          <p:spPr>
            <a:xfrm>
              <a:off x="3540412" y="5975290"/>
              <a:ext cx="1133856" cy="587556"/>
            </a:xfrm>
            <a:prstGeom prst="rect">
              <a:avLst/>
            </a:prstGeom>
            <a:blipFill rotWithShape="1">
              <a:blip r:embed="rId10"/>
              <a:srcRect/>
              <a:stretch>
                <a:fillRect l="-39000" r="-39000"/>
              </a:stretch>
            </a:blipFill>
            <a:ln>
              <a:solidFill>
                <a:schemeClr val="accent4">
                  <a:lumMod val="50000"/>
                </a:schemeClr>
              </a:solidFill>
            </a:ln>
          </p:spPr>
        </p:pic>
      </p:grpSp>
    </p:spTree>
    <p:extLst>
      <p:ext uri="{BB962C8B-B14F-4D97-AF65-F5344CB8AC3E}">
        <p14:creationId xmlns:p14="http://schemas.microsoft.com/office/powerpoint/2010/main" val="3690101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DDEC2-1948-A953-D0E0-A0E752A7EEF4}"/>
              </a:ext>
            </a:extLst>
          </p:cNvPr>
          <p:cNvSpPr>
            <a:spLocks noGrp="1"/>
          </p:cNvSpPr>
          <p:nvPr>
            <p:ph type="title"/>
          </p:nvPr>
        </p:nvSpPr>
        <p:spPr>
          <a:xfrm>
            <a:off x="274320" y="305942"/>
            <a:ext cx="10058400" cy="512064"/>
          </a:xfrm>
        </p:spPr>
        <p:txBody>
          <a:bodyPr/>
          <a:lstStyle/>
          <a:p>
            <a:r>
              <a:rPr lang="en-US" sz="2800" dirty="0"/>
              <a:t>Three Sub-projects Aligned with ARMD Priorities</a:t>
            </a:r>
            <a:br>
              <a:rPr lang="en-US" sz="2800" dirty="0"/>
            </a:br>
            <a:endParaRPr lang="en-US" sz="2800" dirty="0"/>
          </a:p>
        </p:txBody>
      </p:sp>
      <p:sp>
        <p:nvSpPr>
          <p:cNvPr id="3" name="Content Placeholder 2">
            <a:extLst>
              <a:ext uri="{FF2B5EF4-FFF2-40B4-BE49-F238E27FC236}">
                <a16:creationId xmlns:a16="http://schemas.microsoft.com/office/drawing/2014/main" id="{AE7E008C-9D6A-16D1-4AC0-6E7A9DEBC55F}"/>
              </a:ext>
            </a:extLst>
          </p:cNvPr>
          <p:cNvSpPr>
            <a:spLocks noGrp="1"/>
          </p:cNvSpPr>
          <p:nvPr>
            <p:ph idx="13"/>
          </p:nvPr>
        </p:nvSpPr>
        <p:spPr>
          <a:xfrm>
            <a:off x="274320" y="790446"/>
            <a:ext cx="10058400" cy="310896"/>
          </a:xfrm>
        </p:spPr>
        <p:txBody>
          <a:bodyPr/>
          <a:lstStyle/>
          <a:p>
            <a:r>
              <a:rPr lang="en-US" dirty="0"/>
              <a:t>Executing multidisciplinary projects to apply concepts in a system-level context </a:t>
            </a:r>
          </a:p>
        </p:txBody>
      </p:sp>
      <p:grpSp>
        <p:nvGrpSpPr>
          <p:cNvPr id="8" name="Group 7">
            <a:extLst>
              <a:ext uri="{FF2B5EF4-FFF2-40B4-BE49-F238E27FC236}">
                <a16:creationId xmlns:a16="http://schemas.microsoft.com/office/drawing/2014/main" id="{E9D154DF-B47F-D91B-E826-51BDA6523F93}"/>
              </a:ext>
            </a:extLst>
          </p:cNvPr>
          <p:cNvGrpSpPr/>
          <p:nvPr/>
        </p:nvGrpSpPr>
        <p:grpSpPr>
          <a:xfrm>
            <a:off x="872930" y="1238723"/>
            <a:ext cx="2581676" cy="800949"/>
            <a:chOff x="4598505" y="3095047"/>
            <a:chExt cx="2581676" cy="2209798"/>
          </a:xfrm>
        </p:grpSpPr>
        <p:sp>
          <p:nvSpPr>
            <p:cNvPr id="9" name="Rounded Rectangle 85">
              <a:extLst>
                <a:ext uri="{FF2B5EF4-FFF2-40B4-BE49-F238E27FC236}">
                  <a16:creationId xmlns:a16="http://schemas.microsoft.com/office/drawing/2014/main" id="{EB3BBC25-AFA8-029F-A038-B8D8213078BC}"/>
                </a:ext>
              </a:extLst>
            </p:cNvPr>
            <p:cNvSpPr/>
            <p:nvPr/>
          </p:nvSpPr>
          <p:spPr>
            <a:xfrm>
              <a:off x="4611205" y="3095047"/>
              <a:ext cx="2513096" cy="2209798"/>
            </a:xfrm>
            <a:prstGeom prst="roundRect">
              <a:avLst/>
            </a:prstGeom>
            <a:solidFill>
              <a:srgbClr val="9BBB59">
                <a:alpha val="60000"/>
              </a:srgbClr>
            </a:solidFill>
            <a:ln w="25400" cap="flat" cmpd="sng" algn="ctr">
              <a:solidFill>
                <a:srgbClr val="4F81BD">
                  <a:shade val="50000"/>
                </a:srgb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0" name="TextBox 9">
              <a:extLst>
                <a:ext uri="{FF2B5EF4-FFF2-40B4-BE49-F238E27FC236}">
                  <a16:creationId xmlns:a16="http://schemas.microsoft.com/office/drawing/2014/main" id="{E383BD3C-889D-8585-7F3F-0E5B673EE873}"/>
                </a:ext>
              </a:extLst>
            </p:cNvPr>
            <p:cNvSpPr txBox="1"/>
            <p:nvPr/>
          </p:nvSpPr>
          <p:spPr>
            <a:xfrm>
              <a:off x="4598505" y="3393527"/>
              <a:ext cx="2581676" cy="1613379"/>
            </a:xfrm>
            <a:prstGeom prst="rect">
              <a:avLst/>
            </a:prstGeom>
            <a:noFill/>
            <a:ln w="19050">
              <a:noFill/>
            </a:ln>
          </p:spPr>
          <p:txBody>
            <a:bodyPr wrap="square" rtlCol="0" anchor="ctr">
              <a:sp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Foundational Electrified Aircraft Propulsion</a:t>
              </a:r>
              <a:endParaRPr kumimoji="0" lang="en-US" sz="1600" b="0" i="0" u="none" strike="noStrike" kern="0" cap="none" spc="0" normalizeH="0" baseline="0" noProof="0" dirty="0">
                <a:ln>
                  <a:noFill/>
                </a:ln>
                <a:solidFill>
                  <a:prstClr val="black"/>
                </a:solidFill>
                <a:effectLst/>
                <a:uLnTx/>
                <a:uFillTx/>
                <a:latin typeface="Calibri"/>
                <a:ea typeface="+mn-ea"/>
                <a:cs typeface="Arial" panose="020B0604020202020204" pitchFamily="34" charset="0"/>
              </a:endParaRPr>
            </a:p>
          </p:txBody>
        </p:sp>
      </p:grpSp>
      <p:grpSp>
        <p:nvGrpSpPr>
          <p:cNvPr id="14" name="Group 13">
            <a:extLst>
              <a:ext uri="{FF2B5EF4-FFF2-40B4-BE49-F238E27FC236}">
                <a16:creationId xmlns:a16="http://schemas.microsoft.com/office/drawing/2014/main" id="{C179BB39-3D77-EC25-4B5D-5147489D7126}"/>
              </a:ext>
            </a:extLst>
          </p:cNvPr>
          <p:cNvGrpSpPr/>
          <p:nvPr/>
        </p:nvGrpSpPr>
        <p:grpSpPr>
          <a:xfrm>
            <a:off x="4889308" y="1238723"/>
            <a:ext cx="2513096" cy="800949"/>
            <a:chOff x="4611205" y="3095047"/>
            <a:chExt cx="2513096" cy="2209798"/>
          </a:xfrm>
        </p:grpSpPr>
        <p:sp>
          <p:nvSpPr>
            <p:cNvPr id="15" name="Rounded Rectangle 85">
              <a:extLst>
                <a:ext uri="{FF2B5EF4-FFF2-40B4-BE49-F238E27FC236}">
                  <a16:creationId xmlns:a16="http://schemas.microsoft.com/office/drawing/2014/main" id="{B1D987DA-332F-FF1B-52FB-37E35E40BE67}"/>
                </a:ext>
              </a:extLst>
            </p:cNvPr>
            <p:cNvSpPr/>
            <p:nvPr/>
          </p:nvSpPr>
          <p:spPr>
            <a:xfrm>
              <a:off x="4611205" y="3095047"/>
              <a:ext cx="2513096" cy="2209798"/>
            </a:xfrm>
            <a:prstGeom prst="roundRect">
              <a:avLst/>
            </a:prstGeom>
            <a:solidFill>
              <a:srgbClr val="5EAFA6">
                <a:alpha val="60000"/>
              </a:srgbClr>
            </a:solidFill>
            <a:ln w="25400" cap="flat" cmpd="sng" algn="ctr">
              <a:solidFill>
                <a:srgbClr val="4F81BD">
                  <a:shade val="50000"/>
                </a:srgb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6" name="TextBox 15">
              <a:extLst>
                <a:ext uri="{FF2B5EF4-FFF2-40B4-BE49-F238E27FC236}">
                  <a16:creationId xmlns:a16="http://schemas.microsoft.com/office/drawing/2014/main" id="{DFCF7FF6-6AB3-801F-F0B9-6C802B95CD89}"/>
                </a:ext>
              </a:extLst>
            </p:cNvPr>
            <p:cNvSpPr txBox="1"/>
            <p:nvPr/>
          </p:nvSpPr>
          <p:spPr>
            <a:xfrm>
              <a:off x="4919825" y="3388425"/>
              <a:ext cx="1895856" cy="1613379"/>
            </a:xfrm>
            <a:prstGeom prst="rect">
              <a:avLst/>
            </a:prstGeom>
            <a:noFill/>
            <a:ln w="19050">
              <a:noFill/>
            </a:ln>
          </p:spPr>
          <p:txBody>
            <a:bodyPr wrap="square" rtlCol="0" anchor="ctr">
              <a:sp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Reduced Life Cycle Cost</a:t>
              </a:r>
            </a:p>
          </p:txBody>
        </p:sp>
      </p:grpSp>
      <p:grpSp>
        <p:nvGrpSpPr>
          <p:cNvPr id="17" name="Group 16">
            <a:extLst>
              <a:ext uri="{FF2B5EF4-FFF2-40B4-BE49-F238E27FC236}">
                <a16:creationId xmlns:a16="http://schemas.microsoft.com/office/drawing/2014/main" id="{8B27ABF7-3BF6-F57C-95D8-5D7729FC4DF3}"/>
              </a:ext>
            </a:extLst>
          </p:cNvPr>
          <p:cNvGrpSpPr/>
          <p:nvPr/>
        </p:nvGrpSpPr>
        <p:grpSpPr>
          <a:xfrm>
            <a:off x="8754668" y="1238723"/>
            <a:ext cx="2513096" cy="800949"/>
            <a:chOff x="4611205" y="3095047"/>
            <a:chExt cx="2513096" cy="2209798"/>
          </a:xfrm>
          <a:solidFill>
            <a:srgbClr val="4472C4"/>
          </a:solidFill>
        </p:grpSpPr>
        <p:sp>
          <p:nvSpPr>
            <p:cNvPr id="18" name="Rounded Rectangle 85">
              <a:extLst>
                <a:ext uri="{FF2B5EF4-FFF2-40B4-BE49-F238E27FC236}">
                  <a16:creationId xmlns:a16="http://schemas.microsoft.com/office/drawing/2014/main" id="{5E3940F8-7AFB-B822-A48D-4B7366C718D3}"/>
                </a:ext>
              </a:extLst>
            </p:cNvPr>
            <p:cNvSpPr/>
            <p:nvPr/>
          </p:nvSpPr>
          <p:spPr>
            <a:xfrm>
              <a:off x="4611205" y="3095047"/>
              <a:ext cx="2513096" cy="2209798"/>
            </a:xfrm>
            <a:prstGeom prst="roundRect">
              <a:avLst/>
            </a:prstGeom>
            <a:solidFill>
              <a:srgbClr val="4472C4">
                <a:alpha val="50000"/>
              </a:srgbClr>
            </a:solidFill>
            <a:ln w="25400" cap="flat" cmpd="sng" algn="ctr">
              <a:solidFill>
                <a:srgbClr val="4F81BD">
                  <a:shade val="50000"/>
                </a:srgbClr>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9" name="TextBox 18">
              <a:extLst>
                <a:ext uri="{FF2B5EF4-FFF2-40B4-BE49-F238E27FC236}">
                  <a16:creationId xmlns:a16="http://schemas.microsoft.com/office/drawing/2014/main" id="{E5621526-2CC9-7FD4-22EF-72BAF428753D}"/>
                </a:ext>
              </a:extLst>
            </p:cNvPr>
            <p:cNvSpPr txBox="1"/>
            <p:nvPr/>
          </p:nvSpPr>
          <p:spPr>
            <a:xfrm>
              <a:off x="4721705" y="3373841"/>
              <a:ext cx="2292096" cy="1613379"/>
            </a:xfrm>
            <a:prstGeom prst="rect">
              <a:avLst/>
            </a:prstGeom>
            <a:noFill/>
            <a:ln w="19050">
              <a:noFill/>
            </a:ln>
          </p:spPr>
          <p:txBody>
            <a:bodyPr wrap="square" rtlCol="0" anchor="ctr">
              <a:sp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Revolutionary Aviation Mobility</a:t>
              </a:r>
            </a:p>
          </p:txBody>
        </p:sp>
      </p:grpSp>
      <p:sp>
        <p:nvSpPr>
          <p:cNvPr id="20" name="Rectangle: Rounded Corners 19">
            <a:extLst>
              <a:ext uri="{FF2B5EF4-FFF2-40B4-BE49-F238E27FC236}">
                <a16:creationId xmlns:a16="http://schemas.microsoft.com/office/drawing/2014/main" id="{85A6A855-7E65-483D-818E-B4D6D2B98DC9}"/>
              </a:ext>
            </a:extLst>
          </p:cNvPr>
          <p:cNvSpPr/>
          <p:nvPr/>
        </p:nvSpPr>
        <p:spPr>
          <a:xfrm>
            <a:off x="4602606" y="2065782"/>
            <a:ext cx="3086500" cy="817245"/>
          </a:xfrm>
          <a:prstGeom prst="roundRect">
            <a:avLst/>
          </a:prstGeom>
          <a:noFill/>
        </p:spPr>
        <p:txBody>
          <a:bodyPr wrap="square">
            <a:spAutoFit/>
          </a:bodyPr>
          <a:lstStyle/>
          <a:p>
            <a:pPr algn="ctr" defTabSz="457189"/>
            <a:r>
              <a:rPr lang="en-US" sz="1400" dirty="0">
                <a:latin typeface="Helvetica" panose="020B0604020202020204" pitchFamily="34" charset="0"/>
                <a:cs typeface="Helvetica" panose="020B0604020202020204" pitchFamily="34" charset="0"/>
              </a:rPr>
              <a:t>Reduce the life cycle cost of aircraft to enable the U.S. aircraft industry to stay competitive worldwide</a:t>
            </a:r>
          </a:p>
        </p:txBody>
      </p:sp>
      <p:sp>
        <p:nvSpPr>
          <p:cNvPr id="34" name="TextBox 33">
            <a:extLst>
              <a:ext uri="{FF2B5EF4-FFF2-40B4-BE49-F238E27FC236}">
                <a16:creationId xmlns:a16="http://schemas.microsoft.com/office/drawing/2014/main" id="{2F2B41F7-7C77-7DE0-A650-BA4E5D889A30}"/>
              </a:ext>
            </a:extLst>
          </p:cNvPr>
          <p:cNvSpPr txBox="1"/>
          <p:nvPr/>
        </p:nvSpPr>
        <p:spPr>
          <a:xfrm>
            <a:off x="142944" y="2065782"/>
            <a:ext cx="4041648" cy="954107"/>
          </a:xfrm>
          <a:prstGeom prst="rect">
            <a:avLst/>
          </a:prstGeom>
          <a:noFill/>
        </p:spPr>
        <p:txBody>
          <a:bodyPr wrap="square" lIns="91440" tIns="45720" rIns="91440" bIns="45720" anchor="t">
            <a:spAutoFit/>
          </a:bodyPr>
          <a:lstStyle/>
          <a:p>
            <a:pPr algn="ctr"/>
            <a:r>
              <a:rPr lang="en-US" sz="1400" dirty="0">
                <a:latin typeface="Helvetica"/>
                <a:cs typeface="Helvetica"/>
              </a:rPr>
              <a:t>Enable the performance, reliability, and durability of electrified propulsion systems by conducting enduring research and developing innovative materials, components, tools, and methods</a:t>
            </a:r>
          </a:p>
        </p:txBody>
      </p:sp>
      <p:sp>
        <p:nvSpPr>
          <p:cNvPr id="36" name="TextBox 35">
            <a:extLst>
              <a:ext uri="{FF2B5EF4-FFF2-40B4-BE49-F238E27FC236}">
                <a16:creationId xmlns:a16="http://schemas.microsoft.com/office/drawing/2014/main" id="{73427006-004F-25FF-4DCB-8159CFFB0CC0}"/>
              </a:ext>
            </a:extLst>
          </p:cNvPr>
          <p:cNvSpPr txBox="1"/>
          <p:nvPr/>
        </p:nvSpPr>
        <p:spPr>
          <a:xfrm>
            <a:off x="8312344" y="2086341"/>
            <a:ext cx="3397745" cy="954107"/>
          </a:xfrm>
          <a:prstGeom prst="rect">
            <a:avLst/>
          </a:prstGeom>
          <a:noFill/>
        </p:spPr>
        <p:txBody>
          <a:bodyPr wrap="square">
            <a:spAutoFit/>
          </a:bodyPr>
          <a:lstStyle/>
          <a:p>
            <a:pPr marL="0" marR="0" lvl="0" indent="0" algn="ctr" defTabSz="457189" latinLnBrk="0">
              <a:lnSpc>
                <a:spcPct val="100000"/>
              </a:lnSpc>
              <a:buClrTx/>
              <a:buSzTx/>
              <a:buFontTx/>
              <a:buNone/>
              <a:tabLst/>
              <a:defRPr/>
            </a:pPr>
            <a:r>
              <a:rPr lang="en-US" sz="1400" dirty="0">
                <a:latin typeface="Helvetica" panose="020B0604020202020204" pitchFamily="34" charset="0"/>
                <a:cs typeface="Helvetica" panose="020B0604020202020204" pitchFamily="34" charset="0"/>
              </a:rPr>
              <a:t>Provide leading edge tools, technologies, and research findings to enable increasingly autonomous AAM transportation in the UML-4+ timeframe</a:t>
            </a:r>
          </a:p>
        </p:txBody>
      </p:sp>
      <p:sp>
        <p:nvSpPr>
          <p:cNvPr id="40" name="TextBox 39">
            <a:extLst>
              <a:ext uri="{FF2B5EF4-FFF2-40B4-BE49-F238E27FC236}">
                <a16:creationId xmlns:a16="http://schemas.microsoft.com/office/drawing/2014/main" id="{400223BF-F43E-70F9-BF9E-FE1E610E72A2}"/>
              </a:ext>
            </a:extLst>
          </p:cNvPr>
          <p:cNvSpPr txBox="1"/>
          <p:nvPr/>
        </p:nvSpPr>
        <p:spPr>
          <a:xfrm>
            <a:off x="4246273" y="3017541"/>
            <a:ext cx="3799167" cy="2800767"/>
          </a:xfrm>
          <a:prstGeom prst="rect">
            <a:avLst/>
          </a:prstGeom>
          <a:noFill/>
        </p:spPr>
        <p:txBody>
          <a:bodyPr wrap="square">
            <a:spAutoFit/>
          </a:bodyPr>
          <a:lstStyle/>
          <a:p>
            <a:pPr marL="60325" marR="0" lvl="0" indent="3175" algn="l" defTabSz="914400" rtl="0" eaLnBrk="1" fontAlgn="auto" latinLnBrk="0" hangingPunct="1">
              <a:lnSpc>
                <a:spcPct val="100000"/>
              </a:lnSpc>
              <a:spcBef>
                <a:spcPts val="0"/>
              </a:spcBef>
              <a:spcAft>
                <a:spcPts val="0"/>
              </a:spcAft>
              <a:buClrTx/>
              <a:buSzTx/>
              <a:buFontTx/>
              <a:buNone/>
              <a:tabLst/>
              <a:defRPr/>
            </a:pPr>
            <a:r>
              <a:rPr lang="en-US" sz="1600" b="1" noProof="1">
                <a:solidFill>
                  <a:prstClr val="black"/>
                </a:solidFill>
                <a:latin typeface="Arial" panose="020B0604020202020204" pitchFamily="34" charset="0"/>
                <a:cs typeface="Arial" panose="020B0604020202020204" pitchFamily="34" charset="0"/>
              </a:rPr>
              <a:t>Sub-project Research </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Certification by Analysis (CbA) with computational fluid dynamics tools</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noProof="1">
                <a:solidFill>
                  <a:prstClr val="black"/>
                </a:solidFill>
                <a:latin typeface="Arial" panose="020B0604020202020204" pitchFamily="34" charset="0"/>
                <a:cs typeface="Arial" panose="020B0604020202020204" pitchFamily="34" charset="0"/>
              </a:rPr>
              <a:t>Community-sourced resources for High Lift Common Research Model (CRM-HL) </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noProof="1">
                <a:solidFill>
                  <a:prstClr val="black"/>
                </a:solidFill>
                <a:latin typeface="Arial" panose="020B0604020202020204" pitchFamily="34" charset="0"/>
                <a:cs typeface="Arial" panose="020B0604020202020204" pitchFamily="34" charset="0"/>
              </a:rPr>
              <a:t>I</a:t>
            </a:r>
            <a:r>
              <a:rPr kumimoji="0" lang="en-US" sz="1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cing tools to validate simulation</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Computational Materials-informed Qualification and Certification (Q&amp;C) of additive manufacturing (AM) materials</a:t>
            </a:r>
          </a:p>
          <a:p>
            <a:pPr marL="346075" indent="-227013" eaLnBrk="1" fontAlgn="auto" hangingPunct="1">
              <a:spcBef>
                <a:spcPts val="0"/>
              </a:spcBef>
              <a:spcAft>
                <a:spcPts val="600"/>
              </a:spcAft>
              <a:buFont typeface="Arial" panose="020B0604020202020204" pitchFamily="34" charset="0"/>
              <a:buChar char="•"/>
              <a:defRPr/>
            </a:pPr>
            <a:r>
              <a:rPr lang="en-US" sz="1400" noProof="1">
                <a:solidFill>
                  <a:prstClr val="black"/>
                </a:solidFill>
                <a:latin typeface="Arial" panose="020B0604020202020204" pitchFamily="34" charset="0"/>
                <a:cs typeface="Arial" panose="020B0604020202020204" pitchFamily="34" charset="0"/>
              </a:rPr>
              <a:t>Researching materials to reduce </a:t>
            </a:r>
            <a:r>
              <a:rPr kumimoji="0" lang="en-US" sz="1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weight and improve performance</a:t>
            </a:r>
          </a:p>
        </p:txBody>
      </p:sp>
      <p:sp>
        <p:nvSpPr>
          <p:cNvPr id="46" name="TextBox 45">
            <a:extLst>
              <a:ext uri="{FF2B5EF4-FFF2-40B4-BE49-F238E27FC236}">
                <a16:creationId xmlns:a16="http://schemas.microsoft.com/office/drawing/2014/main" id="{9354FBF3-C1A5-1070-2D63-2ADDB85A3FAE}"/>
              </a:ext>
            </a:extLst>
          </p:cNvPr>
          <p:cNvSpPr txBox="1"/>
          <p:nvPr/>
        </p:nvSpPr>
        <p:spPr>
          <a:xfrm>
            <a:off x="166912" y="3017541"/>
            <a:ext cx="3878650" cy="2369880"/>
          </a:xfrm>
          <a:prstGeom prst="rect">
            <a:avLst/>
          </a:prstGeom>
          <a:noFill/>
        </p:spPr>
        <p:txBody>
          <a:bodyPr wrap="square">
            <a:spAutoFit/>
          </a:bodyPr>
          <a:lstStyle/>
          <a:p>
            <a:pPr marL="60325" marR="0" lvl="0" indent="3175" algn="l" defTabSz="914400" rtl="0" eaLnBrk="1" fontAlgn="auto" latinLnBrk="0" hangingPunct="1">
              <a:lnSpc>
                <a:spcPct val="100000"/>
              </a:lnSpc>
              <a:spcBef>
                <a:spcPts val="0"/>
              </a:spcBef>
              <a:spcAft>
                <a:spcPts val="0"/>
              </a:spcAft>
              <a:buClrTx/>
              <a:buSzTx/>
              <a:buFontTx/>
              <a:buNone/>
              <a:tabLst/>
              <a:defRPr/>
            </a:pPr>
            <a:r>
              <a:rPr lang="en-US" sz="1600" b="1" noProof="1">
                <a:solidFill>
                  <a:prstClr val="black"/>
                </a:solidFill>
                <a:latin typeface="Arial" panose="020B0604020202020204" pitchFamily="34" charset="0"/>
                <a:cs typeface="Arial" panose="020B0604020202020204" pitchFamily="34" charset="0"/>
              </a:rPr>
              <a:t>Sub-project Research </a:t>
            </a:r>
          </a:p>
          <a:p>
            <a:pPr marL="346075" indent="-227013" eaLnBrk="1" fontAlgn="auto" hangingPunct="1">
              <a:spcBef>
                <a:spcPts val="0"/>
              </a:spcBef>
              <a:spcAft>
                <a:spcPts val="600"/>
              </a:spcAft>
              <a:buFont typeface="Arial" panose="020B0604020202020204" pitchFamily="34" charset="0"/>
              <a:buChar char="•"/>
              <a:defRPr/>
            </a:pPr>
            <a:r>
              <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Battery system architecture design       and testing</a:t>
            </a:r>
          </a:p>
          <a:p>
            <a:pPr marL="346075" indent="-227013" eaLnBrk="1" fontAlgn="auto" hangingPunct="1">
              <a:spcBef>
                <a:spcPts val="0"/>
              </a:spcBef>
              <a:spcAft>
                <a:spcPts val="600"/>
              </a:spcAft>
              <a:buFont typeface="Arial" panose="020B0604020202020204" pitchFamily="34" charset="0"/>
              <a:buChar char="•"/>
              <a:defRPr/>
            </a:pPr>
            <a:r>
              <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Potential battery materials identification </a:t>
            </a:r>
          </a:p>
          <a:p>
            <a:pPr marL="346075" indent="-227013" eaLnBrk="1" fontAlgn="auto" hangingPunct="1">
              <a:spcBef>
                <a:spcPts val="0"/>
              </a:spcBef>
              <a:spcAft>
                <a:spcPts val="600"/>
              </a:spcAft>
              <a:buFont typeface="Arial" panose="020B0604020202020204" pitchFamily="34" charset="0"/>
              <a:buChar char="•"/>
              <a:defRPr/>
            </a:pPr>
            <a:r>
              <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Aviary open-source </a:t>
            </a:r>
            <a:r>
              <a:rPr kumimoji="0" lang="en-US" sz="14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aircraft design tool</a:t>
            </a:r>
            <a:endPar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6075" indent="-227013" eaLnBrk="1" fontAlgn="auto" hangingPunct="1">
              <a:spcBef>
                <a:spcPts val="0"/>
              </a:spcBef>
              <a:spcAft>
                <a:spcPts val="600"/>
              </a:spcAft>
              <a:buFont typeface="Arial" panose="020B0604020202020204" pitchFamily="34" charset="0"/>
              <a:buChar char="•"/>
              <a:defRPr/>
            </a:pPr>
            <a:r>
              <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 voltage power cables model for electric materials</a:t>
            </a:r>
          </a:p>
          <a:p>
            <a:pPr marL="346075" indent="-227013" eaLnBrk="1" fontAlgn="auto" hangingPunct="1">
              <a:spcBef>
                <a:spcPts val="0"/>
              </a:spcBef>
              <a:spcAft>
                <a:spcPts val="600"/>
              </a:spcAft>
              <a:buFont typeface="Arial" panose="020B0604020202020204" pitchFamily="34" charset="0"/>
              <a:buChar char="•"/>
              <a:defRPr/>
            </a:pPr>
            <a:r>
              <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Propulsion controls – energy management control hardware-in-the-loop</a:t>
            </a:r>
          </a:p>
        </p:txBody>
      </p:sp>
      <p:sp>
        <p:nvSpPr>
          <p:cNvPr id="47" name="TextBox 46">
            <a:extLst>
              <a:ext uri="{FF2B5EF4-FFF2-40B4-BE49-F238E27FC236}">
                <a16:creationId xmlns:a16="http://schemas.microsoft.com/office/drawing/2014/main" id="{691806B4-73EB-22F1-D8A6-FBD0B0943591}"/>
              </a:ext>
            </a:extLst>
          </p:cNvPr>
          <p:cNvSpPr txBox="1"/>
          <p:nvPr/>
        </p:nvSpPr>
        <p:spPr>
          <a:xfrm>
            <a:off x="8111633" y="3017541"/>
            <a:ext cx="3799167" cy="2739211"/>
          </a:xfrm>
          <a:prstGeom prst="rect">
            <a:avLst/>
          </a:prstGeom>
          <a:noFill/>
        </p:spPr>
        <p:txBody>
          <a:bodyPr wrap="square">
            <a:spAutoFit/>
          </a:bodyPr>
          <a:lstStyle/>
          <a:p>
            <a:pPr marL="60325" marR="0" lvl="0" indent="3175" algn="l" defTabSz="914400" rtl="0" eaLnBrk="1" fontAlgn="auto" latinLnBrk="0" hangingPunct="1">
              <a:lnSpc>
                <a:spcPct val="100000"/>
              </a:lnSpc>
              <a:spcBef>
                <a:spcPts val="0"/>
              </a:spcBef>
              <a:spcAft>
                <a:spcPts val="0"/>
              </a:spcAft>
              <a:buClrTx/>
              <a:buSzTx/>
              <a:buFontTx/>
              <a:buNone/>
              <a:tabLst/>
              <a:defRPr/>
            </a:pPr>
            <a:r>
              <a:rPr lang="en-US" sz="1600" b="1" noProof="1">
                <a:solidFill>
                  <a:prstClr val="black"/>
                </a:solidFill>
                <a:latin typeface="Arial" panose="020B0604020202020204" pitchFamily="34" charset="0"/>
                <a:cs typeface="Arial" panose="020B0604020202020204" pitchFamily="34" charset="0"/>
              </a:rPr>
              <a:t>Sub-project Research </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m:N operational roadmap and critical tool and technique research</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Human autonomy teaming</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Intelligent contingency management</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Crowdsourcing aviation sensing data</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Efficient design &amp; testing of AAM vehicles</a:t>
            </a:r>
          </a:p>
          <a:p>
            <a:pPr marL="346075" marR="0" lvl="0" indent="-2270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Distributed sensing</a:t>
            </a:r>
          </a:p>
          <a:p>
            <a:pPr marL="346075" indent="-227013" eaLnBrk="1" fontAlgn="auto" hangingPunct="1">
              <a:spcBef>
                <a:spcPts val="0"/>
              </a:spcBef>
              <a:spcAft>
                <a:spcPts val="600"/>
              </a:spcAft>
              <a:buFont typeface="Arial" panose="020B0604020202020204" pitchFamily="34" charset="0"/>
              <a:buChar char="•"/>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Communication, navigation &amp; surveillance</a:t>
            </a:r>
          </a:p>
        </p:txBody>
      </p:sp>
      <p:sp>
        <p:nvSpPr>
          <p:cNvPr id="48" name="Rectangle: Rounded Corners 47">
            <a:extLst>
              <a:ext uri="{FF2B5EF4-FFF2-40B4-BE49-F238E27FC236}">
                <a16:creationId xmlns:a16="http://schemas.microsoft.com/office/drawing/2014/main" id="{17E5B1D2-A40E-84D3-42EA-D7F45B8AC2D8}"/>
              </a:ext>
            </a:extLst>
          </p:cNvPr>
          <p:cNvSpPr/>
          <p:nvPr/>
        </p:nvSpPr>
        <p:spPr>
          <a:xfrm>
            <a:off x="264185" y="5824008"/>
            <a:ext cx="3799166" cy="374571"/>
          </a:xfrm>
          <a:prstGeom prst="roundRect">
            <a:avLst/>
          </a:prstGeom>
          <a:solidFill>
            <a:srgbClr val="9BBB59">
              <a:alpha val="60000"/>
            </a:srgb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lvl="1" algn="ctr"/>
            <a:r>
              <a:rPr lang="en-US" sz="1600" b="1" dirty="0">
                <a:solidFill>
                  <a:schemeClr val="tx1"/>
                </a:solidFill>
                <a:latin typeface="Helvetica" panose="020B0604020202020204" pitchFamily="34" charset="0"/>
                <a:cs typeface="Helvetica" panose="020B0604020202020204" pitchFamily="34" charset="0"/>
              </a:rPr>
              <a:t>MDAO – M&amp;S – Propulsion Controls </a:t>
            </a:r>
          </a:p>
        </p:txBody>
      </p:sp>
      <p:sp>
        <p:nvSpPr>
          <p:cNvPr id="49" name="Rectangle: Rounded Corners 48">
            <a:extLst>
              <a:ext uri="{FF2B5EF4-FFF2-40B4-BE49-F238E27FC236}">
                <a16:creationId xmlns:a16="http://schemas.microsoft.com/office/drawing/2014/main" id="{6F6AE6FD-3A52-A836-C017-A07F86E0543B}"/>
              </a:ext>
            </a:extLst>
          </p:cNvPr>
          <p:cNvSpPr/>
          <p:nvPr/>
        </p:nvSpPr>
        <p:spPr>
          <a:xfrm>
            <a:off x="4671445" y="5824008"/>
            <a:ext cx="2948822" cy="374571"/>
          </a:xfrm>
          <a:prstGeom prst="roundRect">
            <a:avLst/>
          </a:prstGeom>
          <a:solidFill>
            <a:srgbClr val="5EAFA6">
              <a:alpha val="60000"/>
            </a:srgb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lvl="1" algn="ctr"/>
            <a:r>
              <a:rPr lang="pl-PL" sz="1600" b="1">
                <a:solidFill>
                  <a:schemeClr val="tx1"/>
                </a:solidFill>
                <a:latin typeface="Helvetica" panose="020B0604020202020204" pitchFamily="34" charset="0"/>
                <a:cs typeface="Helvetica" panose="020B0604020202020204" pitchFamily="34" charset="0"/>
              </a:rPr>
              <a:t>IM</a:t>
            </a:r>
            <a:r>
              <a:rPr lang="en-US" sz="1600" b="1" dirty="0">
                <a:solidFill>
                  <a:schemeClr val="tx1"/>
                </a:solidFill>
                <a:latin typeface="Helvetica" panose="020B0604020202020204" pitchFamily="34" charset="0"/>
                <a:cs typeface="Helvetica" panose="020B0604020202020204" pitchFamily="34" charset="0"/>
              </a:rPr>
              <a:t> – </a:t>
            </a:r>
            <a:r>
              <a:rPr lang="pl-PL" sz="1600" b="1">
                <a:solidFill>
                  <a:schemeClr val="tx1"/>
                </a:solidFill>
                <a:latin typeface="Helvetica" panose="020B0604020202020204" pitchFamily="34" charset="0"/>
                <a:cs typeface="Helvetica" panose="020B0604020202020204" pitchFamily="34" charset="0"/>
              </a:rPr>
              <a:t>RCA</a:t>
            </a:r>
            <a:r>
              <a:rPr lang="en-US" sz="1600" b="1" dirty="0">
                <a:solidFill>
                  <a:schemeClr val="tx1"/>
                </a:solidFill>
                <a:latin typeface="Helvetica" panose="020B0604020202020204" pitchFamily="34" charset="0"/>
                <a:cs typeface="Helvetica" panose="020B0604020202020204" pitchFamily="34" charset="0"/>
              </a:rPr>
              <a:t> – </a:t>
            </a:r>
            <a:r>
              <a:rPr lang="pl-PL" sz="1600" b="1">
                <a:solidFill>
                  <a:schemeClr val="tx1"/>
                </a:solidFill>
                <a:latin typeface="Helvetica" panose="020B0604020202020204" pitchFamily="34" charset="0"/>
                <a:cs typeface="Helvetica" panose="020B0604020202020204" pitchFamily="34" charset="0"/>
              </a:rPr>
              <a:t>Icing</a:t>
            </a:r>
            <a:r>
              <a:rPr lang="en-US" sz="1600" b="1" dirty="0">
                <a:solidFill>
                  <a:schemeClr val="tx1"/>
                </a:solidFill>
                <a:latin typeface="Helvetica" panose="020B0604020202020204" pitchFamily="34" charset="0"/>
                <a:cs typeface="Helvetica" panose="020B0604020202020204" pitchFamily="34" charset="0"/>
              </a:rPr>
              <a:t> – </a:t>
            </a:r>
            <a:r>
              <a:rPr lang="pl-PL" sz="1600" b="1">
                <a:solidFill>
                  <a:schemeClr val="tx1"/>
                </a:solidFill>
                <a:latin typeface="Helvetica" panose="020B0604020202020204" pitchFamily="34" charset="0"/>
                <a:cs typeface="Helvetica" panose="020B0604020202020204" pitchFamily="34" charset="0"/>
              </a:rPr>
              <a:t>M&amp;S</a:t>
            </a:r>
          </a:p>
        </p:txBody>
      </p:sp>
      <p:sp>
        <p:nvSpPr>
          <p:cNvPr id="50" name="Rectangle: Rounded Corners 49">
            <a:extLst>
              <a:ext uri="{FF2B5EF4-FFF2-40B4-BE49-F238E27FC236}">
                <a16:creationId xmlns:a16="http://schemas.microsoft.com/office/drawing/2014/main" id="{92054FD1-6FA2-F647-AA44-E82AC1F76118}"/>
              </a:ext>
            </a:extLst>
          </p:cNvPr>
          <p:cNvSpPr/>
          <p:nvPr/>
        </p:nvSpPr>
        <p:spPr>
          <a:xfrm>
            <a:off x="8111633" y="5824008"/>
            <a:ext cx="3799167" cy="374571"/>
          </a:xfrm>
          <a:prstGeom prst="roundRect">
            <a:avLst/>
          </a:prstGeom>
          <a:solidFill>
            <a:srgbClr val="4472C4">
              <a:alpha val="50000"/>
            </a:srgb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lvl="1" algn="ctr"/>
            <a:r>
              <a:rPr lang="pl-PL" sz="1600" b="1">
                <a:solidFill>
                  <a:schemeClr val="tx1"/>
                </a:solidFill>
                <a:latin typeface="Helvetica" panose="020B0604020202020204" pitchFamily="34" charset="0"/>
                <a:cs typeface="Helvetica" panose="020B0604020202020204" pitchFamily="34" charset="0"/>
              </a:rPr>
              <a:t>AS</a:t>
            </a:r>
            <a:r>
              <a:rPr lang="en-US" sz="1600" b="1" dirty="0">
                <a:solidFill>
                  <a:schemeClr val="tx1"/>
                </a:solidFill>
                <a:latin typeface="Helvetica" panose="020B0604020202020204" pitchFamily="34" charset="0"/>
                <a:cs typeface="Helvetica" panose="020B0604020202020204" pitchFamily="34" charset="0"/>
              </a:rPr>
              <a:t> – </a:t>
            </a:r>
            <a:r>
              <a:rPr lang="pl-PL" sz="1600" b="1">
                <a:solidFill>
                  <a:schemeClr val="tx1"/>
                </a:solidFill>
                <a:latin typeface="Helvetica" panose="020B0604020202020204" pitchFamily="34" charset="0"/>
                <a:cs typeface="Helvetica" panose="020B0604020202020204" pitchFamily="34" charset="0"/>
              </a:rPr>
              <a:t>CNS</a:t>
            </a:r>
            <a:r>
              <a:rPr lang="en-US" sz="1600" b="1" dirty="0">
                <a:solidFill>
                  <a:schemeClr val="tx1"/>
                </a:solidFill>
                <a:latin typeface="Helvetica" panose="020B0604020202020204" pitchFamily="34" charset="0"/>
                <a:cs typeface="Helvetica" panose="020B0604020202020204" pitchFamily="34" charset="0"/>
              </a:rPr>
              <a:t> – </a:t>
            </a:r>
            <a:r>
              <a:rPr lang="pl-PL" sz="1600" b="1">
                <a:solidFill>
                  <a:schemeClr val="tx1"/>
                </a:solidFill>
                <a:latin typeface="Helvetica" panose="020B0604020202020204" pitchFamily="34" charset="0"/>
                <a:cs typeface="Helvetica" panose="020B0604020202020204" pitchFamily="34" charset="0"/>
              </a:rPr>
              <a:t>MDAO</a:t>
            </a:r>
            <a:r>
              <a:rPr lang="en-US" sz="1600" b="1" dirty="0">
                <a:solidFill>
                  <a:schemeClr val="tx1"/>
                </a:solidFill>
                <a:latin typeface="Helvetica" panose="020B0604020202020204" pitchFamily="34" charset="0"/>
                <a:cs typeface="Helvetica" panose="020B0604020202020204" pitchFamily="34" charset="0"/>
              </a:rPr>
              <a:t> – Flight </a:t>
            </a:r>
            <a:r>
              <a:rPr lang="pl-PL" sz="1600" b="1">
                <a:solidFill>
                  <a:schemeClr val="tx1"/>
                </a:solidFill>
                <a:latin typeface="Helvetica" panose="020B0604020202020204" pitchFamily="34" charset="0"/>
                <a:cs typeface="Helvetica" panose="020B0604020202020204" pitchFamily="34" charset="0"/>
              </a:rPr>
              <a:t>Control</a:t>
            </a:r>
            <a:r>
              <a:rPr lang="en-US" sz="1600" b="1" dirty="0">
                <a:solidFill>
                  <a:schemeClr val="tx1"/>
                </a:solidFill>
                <a:latin typeface="Helvetica" panose="020B0604020202020204" pitchFamily="34" charset="0"/>
                <a:cs typeface="Helvetica" panose="020B0604020202020204" pitchFamily="34" charset="0"/>
              </a:rPr>
              <a:t>s</a:t>
            </a:r>
            <a:endParaRPr lang="pl-PL" sz="1600" b="1">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064528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D0736FE6-5C6A-EAF8-B384-BD67FF70C1A7}"/>
              </a:ext>
            </a:extLst>
          </p:cNvPr>
          <p:cNvSpPr txBox="1">
            <a:spLocks/>
          </p:cNvSpPr>
          <p:nvPr/>
        </p:nvSpPr>
        <p:spPr>
          <a:xfrm>
            <a:off x="274320" y="262891"/>
            <a:ext cx="10058400" cy="512064"/>
          </a:xfrm>
        </p:spPr>
        <p:txBody>
          <a:bodyPr>
            <a:normAutofit/>
          </a:bodyPr>
          <a:lst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Evolution of Battery Research to Higher TRLs</a:t>
            </a:r>
          </a:p>
        </p:txBody>
      </p:sp>
      <p:sp>
        <p:nvSpPr>
          <p:cNvPr id="22" name="Content Placeholder 2">
            <a:extLst>
              <a:ext uri="{FF2B5EF4-FFF2-40B4-BE49-F238E27FC236}">
                <a16:creationId xmlns:a16="http://schemas.microsoft.com/office/drawing/2014/main" id="{3C831277-6F88-20BC-C4B2-FD381242882C}"/>
              </a:ext>
            </a:extLst>
          </p:cNvPr>
          <p:cNvSpPr txBox="1">
            <a:spLocks/>
          </p:cNvSpPr>
          <p:nvPr/>
        </p:nvSpPr>
        <p:spPr>
          <a:xfrm>
            <a:off x="274320" y="736554"/>
            <a:ext cx="10058400" cy="31089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4472C4"/>
                </a:solidFill>
                <a:effectLst/>
                <a:uLnTx/>
                <a:uFillTx/>
                <a:latin typeface="Helvetica" panose="020B0604020202020204" pitchFamily="34" charset="0"/>
                <a:ea typeface="+mn-ea"/>
                <a:cs typeface="+mn-cs"/>
              </a:rPr>
              <a:t>Collaborations across ARMD advancing battery research for electric aviation</a:t>
            </a:r>
          </a:p>
        </p:txBody>
      </p:sp>
      <p:grpSp>
        <p:nvGrpSpPr>
          <p:cNvPr id="62" name="Group 61">
            <a:extLst>
              <a:ext uri="{FF2B5EF4-FFF2-40B4-BE49-F238E27FC236}">
                <a16:creationId xmlns:a16="http://schemas.microsoft.com/office/drawing/2014/main" id="{A8752C99-8423-DB0F-FBBD-F8801A3430B2}"/>
              </a:ext>
            </a:extLst>
          </p:cNvPr>
          <p:cNvGrpSpPr/>
          <p:nvPr/>
        </p:nvGrpSpPr>
        <p:grpSpPr>
          <a:xfrm>
            <a:off x="259376" y="1535584"/>
            <a:ext cx="11760093" cy="4515699"/>
            <a:chOff x="183176" y="1847422"/>
            <a:chExt cx="11760093" cy="4515699"/>
          </a:xfrm>
        </p:grpSpPr>
        <p:pic>
          <p:nvPicPr>
            <p:cNvPr id="26" name="Picture 25" descr="Chart, line chart&#10;&#10;Description automatically generated">
              <a:extLst>
                <a:ext uri="{FF2B5EF4-FFF2-40B4-BE49-F238E27FC236}">
                  <a16:creationId xmlns:a16="http://schemas.microsoft.com/office/drawing/2014/main" id="{291BD2F4-2E38-F838-B23F-CBB4C877A207}"/>
                </a:ext>
              </a:extLst>
            </p:cNvPr>
            <p:cNvPicPr>
              <a:picLocks noChangeAspect="1"/>
            </p:cNvPicPr>
            <p:nvPr/>
          </p:nvPicPr>
          <p:blipFill rotWithShape="1">
            <a:blip r:embed="rId3"/>
            <a:srcRect l="1711" t="11463" r="9276"/>
            <a:stretch/>
          </p:blipFill>
          <p:spPr>
            <a:xfrm>
              <a:off x="183176" y="1847422"/>
              <a:ext cx="2325203" cy="1724997"/>
            </a:xfrm>
            <a:prstGeom prst="rect">
              <a:avLst/>
            </a:prstGeom>
          </p:spPr>
        </p:pic>
        <p:pic>
          <p:nvPicPr>
            <p:cNvPr id="55" name="Picture 54" descr="A black rectangular object with wires&#10;&#10;Description automatically generated">
              <a:extLst>
                <a:ext uri="{FF2B5EF4-FFF2-40B4-BE49-F238E27FC236}">
                  <a16:creationId xmlns:a16="http://schemas.microsoft.com/office/drawing/2014/main" id="{9A3D3267-4FAA-F5D9-6E78-B87C821BD283}"/>
                </a:ext>
              </a:extLst>
            </p:cNvPr>
            <p:cNvPicPr>
              <a:picLocks noChangeAspect="1"/>
            </p:cNvPicPr>
            <p:nvPr/>
          </p:nvPicPr>
          <p:blipFill rotWithShape="1">
            <a:blip r:embed="rId4"/>
            <a:srcRect l="1" t="28048" r="2289" b="21888"/>
            <a:stretch/>
          </p:blipFill>
          <p:spPr>
            <a:xfrm rot="5400000">
              <a:off x="7093114" y="4879434"/>
              <a:ext cx="1660209" cy="825698"/>
            </a:xfrm>
            <a:prstGeom prst="rect">
              <a:avLst/>
            </a:prstGeom>
            <a:ln>
              <a:solidFill>
                <a:schemeClr val="tx1"/>
              </a:solidFill>
            </a:ln>
          </p:spPr>
        </p:pic>
        <p:grpSp>
          <p:nvGrpSpPr>
            <p:cNvPr id="2" name="Group 1">
              <a:extLst>
                <a:ext uri="{FF2B5EF4-FFF2-40B4-BE49-F238E27FC236}">
                  <a16:creationId xmlns:a16="http://schemas.microsoft.com/office/drawing/2014/main" id="{BA0C3C90-43EF-F16C-E9CB-EE082E61B689}"/>
                </a:ext>
              </a:extLst>
            </p:cNvPr>
            <p:cNvGrpSpPr/>
            <p:nvPr/>
          </p:nvGrpSpPr>
          <p:grpSpPr>
            <a:xfrm>
              <a:off x="658128" y="2772157"/>
              <a:ext cx="7642868" cy="3590964"/>
              <a:chOff x="1351059" y="4030337"/>
              <a:chExt cx="7642868" cy="3590964"/>
            </a:xfrm>
          </p:grpSpPr>
          <p:sp>
            <p:nvSpPr>
              <p:cNvPr id="3" name="Freeform 89">
                <a:extLst>
                  <a:ext uri="{FF2B5EF4-FFF2-40B4-BE49-F238E27FC236}">
                    <a16:creationId xmlns:a16="http://schemas.microsoft.com/office/drawing/2014/main" id="{6525D5F6-70E9-CA11-1188-1C9DA4CE832E}"/>
                  </a:ext>
                </a:extLst>
              </p:cNvPr>
              <p:cNvSpPr/>
              <p:nvPr/>
            </p:nvSpPr>
            <p:spPr>
              <a:xfrm>
                <a:off x="1351059" y="5170175"/>
                <a:ext cx="1320800" cy="640080"/>
              </a:xfrm>
              <a:custGeom>
                <a:avLst/>
                <a:gdLst>
                  <a:gd name="connsiteX0" fmla="*/ 0 w 1533964"/>
                  <a:gd name="connsiteY0" fmla="*/ 67945 h 407659"/>
                  <a:gd name="connsiteX1" fmla="*/ 67945 w 1533964"/>
                  <a:gd name="connsiteY1" fmla="*/ 0 h 407659"/>
                  <a:gd name="connsiteX2" fmla="*/ 1466019 w 1533964"/>
                  <a:gd name="connsiteY2" fmla="*/ 0 h 407659"/>
                  <a:gd name="connsiteX3" fmla="*/ 1533964 w 1533964"/>
                  <a:gd name="connsiteY3" fmla="*/ 67945 h 407659"/>
                  <a:gd name="connsiteX4" fmla="*/ 1533964 w 1533964"/>
                  <a:gd name="connsiteY4" fmla="*/ 339714 h 407659"/>
                  <a:gd name="connsiteX5" fmla="*/ 1466019 w 1533964"/>
                  <a:gd name="connsiteY5" fmla="*/ 407659 h 407659"/>
                  <a:gd name="connsiteX6" fmla="*/ 67945 w 1533964"/>
                  <a:gd name="connsiteY6" fmla="*/ 407659 h 407659"/>
                  <a:gd name="connsiteX7" fmla="*/ 0 w 1533964"/>
                  <a:gd name="connsiteY7" fmla="*/ 339714 h 407659"/>
                  <a:gd name="connsiteX8" fmla="*/ 0 w 1533964"/>
                  <a:gd name="connsiteY8" fmla="*/ 67945 h 40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964" h="407659">
                    <a:moveTo>
                      <a:pt x="0" y="67945"/>
                    </a:moveTo>
                    <a:cubicBezTo>
                      <a:pt x="0" y="30420"/>
                      <a:pt x="30420" y="0"/>
                      <a:pt x="67945" y="0"/>
                    </a:cubicBezTo>
                    <a:lnTo>
                      <a:pt x="1466019" y="0"/>
                    </a:lnTo>
                    <a:cubicBezTo>
                      <a:pt x="1503544" y="0"/>
                      <a:pt x="1533964" y="30420"/>
                      <a:pt x="1533964" y="67945"/>
                    </a:cubicBezTo>
                    <a:lnTo>
                      <a:pt x="1533964" y="339714"/>
                    </a:lnTo>
                    <a:cubicBezTo>
                      <a:pt x="1533964" y="377239"/>
                      <a:pt x="1503544" y="407659"/>
                      <a:pt x="1466019" y="407659"/>
                    </a:cubicBezTo>
                    <a:lnTo>
                      <a:pt x="67945" y="407659"/>
                    </a:lnTo>
                    <a:cubicBezTo>
                      <a:pt x="30420" y="407659"/>
                      <a:pt x="0" y="377239"/>
                      <a:pt x="0" y="339714"/>
                    </a:cubicBezTo>
                    <a:lnTo>
                      <a:pt x="0" y="6794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Improved scaling laws from cell to pack level are needed (FY20)</a:t>
                </a:r>
              </a:p>
            </p:txBody>
          </p:sp>
          <p:sp>
            <p:nvSpPr>
              <p:cNvPr id="4" name="Freeform 90">
                <a:extLst>
                  <a:ext uri="{FF2B5EF4-FFF2-40B4-BE49-F238E27FC236}">
                    <a16:creationId xmlns:a16="http://schemas.microsoft.com/office/drawing/2014/main" id="{69CDDF71-B029-9B0B-9800-E774D57F74B4}"/>
                  </a:ext>
                </a:extLst>
              </p:cNvPr>
              <p:cNvSpPr/>
              <p:nvPr/>
            </p:nvSpPr>
            <p:spPr>
              <a:xfrm>
                <a:off x="3322613" y="4030337"/>
                <a:ext cx="1056042" cy="662492"/>
              </a:xfrm>
              <a:custGeom>
                <a:avLst/>
                <a:gdLst>
                  <a:gd name="connsiteX0" fmla="*/ 0 w 1772355"/>
                  <a:gd name="connsiteY0" fmla="*/ 69685 h 418100"/>
                  <a:gd name="connsiteX1" fmla="*/ 69685 w 1772355"/>
                  <a:gd name="connsiteY1" fmla="*/ 0 h 418100"/>
                  <a:gd name="connsiteX2" fmla="*/ 1702670 w 1772355"/>
                  <a:gd name="connsiteY2" fmla="*/ 0 h 418100"/>
                  <a:gd name="connsiteX3" fmla="*/ 1772355 w 1772355"/>
                  <a:gd name="connsiteY3" fmla="*/ 69685 h 418100"/>
                  <a:gd name="connsiteX4" fmla="*/ 1772355 w 1772355"/>
                  <a:gd name="connsiteY4" fmla="*/ 348415 h 418100"/>
                  <a:gd name="connsiteX5" fmla="*/ 1702670 w 1772355"/>
                  <a:gd name="connsiteY5" fmla="*/ 418100 h 418100"/>
                  <a:gd name="connsiteX6" fmla="*/ 69685 w 1772355"/>
                  <a:gd name="connsiteY6" fmla="*/ 418100 h 418100"/>
                  <a:gd name="connsiteX7" fmla="*/ 0 w 1772355"/>
                  <a:gd name="connsiteY7" fmla="*/ 348415 h 418100"/>
                  <a:gd name="connsiteX8" fmla="*/ 0 w 1772355"/>
                  <a:gd name="connsiteY8" fmla="*/ 69685 h 41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2355" h="418100">
                    <a:moveTo>
                      <a:pt x="0" y="69685"/>
                    </a:moveTo>
                    <a:cubicBezTo>
                      <a:pt x="0" y="31199"/>
                      <a:pt x="31199" y="0"/>
                      <a:pt x="69685" y="0"/>
                    </a:cubicBezTo>
                    <a:lnTo>
                      <a:pt x="1702670" y="0"/>
                    </a:lnTo>
                    <a:cubicBezTo>
                      <a:pt x="1741156" y="0"/>
                      <a:pt x="1772355" y="31199"/>
                      <a:pt x="1772355" y="69685"/>
                    </a:cubicBezTo>
                    <a:lnTo>
                      <a:pt x="1772355" y="348415"/>
                    </a:lnTo>
                    <a:cubicBezTo>
                      <a:pt x="1772355" y="386901"/>
                      <a:pt x="1741156" y="418100"/>
                      <a:pt x="1702670" y="418100"/>
                    </a:cubicBezTo>
                    <a:lnTo>
                      <a:pt x="69685" y="418100"/>
                    </a:lnTo>
                    <a:cubicBezTo>
                      <a:pt x="31199" y="418100"/>
                      <a:pt x="0" y="386901"/>
                      <a:pt x="0" y="348415"/>
                    </a:cubicBezTo>
                    <a:lnTo>
                      <a:pt x="0" y="6968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Batteries for High Performance and Safety</a:t>
                </a:r>
              </a:p>
            </p:txBody>
          </p:sp>
          <p:sp>
            <p:nvSpPr>
              <p:cNvPr id="7" name="Freeform 93">
                <a:extLst>
                  <a:ext uri="{FF2B5EF4-FFF2-40B4-BE49-F238E27FC236}">
                    <a16:creationId xmlns:a16="http://schemas.microsoft.com/office/drawing/2014/main" id="{56DC6FA6-97D2-A9D0-93D1-B639388F1F59}"/>
                  </a:ext>
                </a:extLst>
              </p:cNvPr>
              <p:cNvSpPr/>
              <p:nvPr/>
            </p:nvSpPr>
            <p:spPr>
              <a:xfrm>
                <a:off x="5183040" y="4155701"/>
                <a:ext cx="1280160" cy="640080"/>
              </a:xfrm>
              <a:custGeom>
                <a:avLst/>
                <a:gdLst>
                  <a:gd name="connsiteX0" fmla="*/ 0 w 1605813"/>
                  <a:gd name="connsiteY0" fmla="*/ 65103 h 390613"/>
                  <a:gd name="connsiteX1" fmla="*/ 65103 w 1605813"/>
                  <a:gd name="connsiteY1" fmla="*/ 0 h 390613"/>
                  <a:gd name="connsiteX2" fmla="*/ 1540710 w 1605813"/>
                  <a:gd name="connsiteY2" fmla="*/ 0 h 390613"/>
                  <a:gd name="connsiteX3" fmla="*/ 1605813 w 1605813"/>
                  <a:gd name="connsiteY3" fmla="*/ 65103 h 390613"/>
                  <a:gd name="connsiteX4" fmla="*/ 1605813 w 1605813"/>
                  <a:gd name="connsiteY4" fmla="*/ 325510 h 390613"/>
                  <a:gd name="connsiteX5" fmla="*/ 1540710 w 1605813"/>
                  <a:gd name="connsiteY5" fmla="*/ 390613 h 390613"/>
                  <a:gd name="connsiteX6" fmla="*/ 65103 w 1605813"/>
                  <a:gd name="connsiteY6" fmla="*/ 390613 h 390613"/>
                  <a:gd name="connsiteX7" fmla="*/ 0 w 1605813"/>
                  <a:gd name="connsiteY7" fmla="*/ 325510 h 390613"/>
                  <a:gd name="connsiteX8" fmla="*/ 0 w 1605813"/>
                  <a:gd name="connsiteY8" fmla="*/ 65103 h 39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813" h="390613">
                    <a:moveTo>
                      <a:pt x="0" y="65103"/>
                    </a:moveTo>
                    <a:cubicBezTo>
                      <a:pt x="0" y="29148"/>
                      <a:pt x="29148" y="0"/>
                      <a:pt x="65103" y="0"/>
                    </a:cubicBezTo>
                    <a:lnTo>
                      <a:pt x="1540710" y="0"/>
                    </a:lnTo>
                    <a:cubicBezTo>
                      <a:pt x="1576665" y="0"/>
                      <a:pt x="1605813" y="29148"/>
                      <a:pt x="1605813" y="65103"/>
                    </a:cubicBezTo>
                    <a:lnTo>
                      <a:pt x="1605813" y="325510"/>
                    </a:lnTo>
                    <a:cubicBezTo>
                      <a:pt x="1605813" y="361465"/>
                      <a:pt x="1576665" y="390613"/>
                      <a:pt x="1540710" y="390613"/>
                    </a:cubicBezTo>
                    <a:lnTo>
                      <a:pt x="65103" y="390613"/>
                    </a:lnTo>
                    <a:cubicBezTo>
                      <a:pt x="29148" y="390613"/>
                      <a:pt x="0" y="361465"/>
                      <a:pt x="0" y="325510"/>
                    </a:cubicBezTo>
                    <a:lnTo>
                      <a:pt x="0" y="65103"/>
                    </a:lnTo>
                    <a:close/>
                  </a:path>
                </a:pathLst>
              </a:custGeom>
              <a:gradFill flip="none" rotWithShape="1">
                <a:gsLst>
                  <a:gs pos="0">
                    <a:schemeClr val="accent4"/>
                  </a:gs>
                  <a:gs pos="83000">
                    <a:srgbClr val="002060"/>
                  </a:gs>
                  <a:gs pos="100000">
                    <a:srgbClr val="002060"/>
                  </a:gs>
                </a:gsLst>
                <a:lin ang="13500000" scaled="1"/>
                <a:tileRect/>
              </a:gra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Sensors (FY24)</a:t>
                </a:r>
              </a:p>
            </p:txBody>
          </p:sp>
          <p:sp>
            <p:nvSpPr>
              <p:cNvPr id="10" name="Right Arrow 114">
                <a:extLst>
                  <a:ext uri="{FF2B5EF4-FFF2-40B4-BE49-F238E27FC236}">
                    <a16:creationId xmlns:a16="http://schemas.microsoft.com/office/drawing/2014/main" id="{E0E8B39C-E797-E1E8-8FFC-7622D5FA5F65}"/>
                  </a:ext>
                </a:extLst>
              </p:cNvPr>
              <p:cNvSpPr/>
              <p:nvPr/>
            </p:nvSpPr>
            <p:spPr>
              <a:xfrm>
                <a:off x="4328195" y="6427714"/>
                <a:ext cx="596070" cy="287956"/>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5" name="Freeform 91">
                <a:extLst>
                  <a:ext uri="{FF2B5EF4-FFF2-40B4-BE49-F238E27FC236}">
                    <a16:creationId xmlns:a16="http://schemas.microsoft.com/office/drawing/2014/main" id="{4650DD4F-37E3-0CBB-1F23-AB33A8785D0B}"/>
                  </a:ext>
                </a:extLst>
              </p:cNvPr>
              <p:cNvSpPr/>
              <p:nvPr/>
            </p:nvSpPr>
            <p:spPr>
              <a:xfrm>
                <a:off x="5058011" y="7282067"/>
                <a:ext cx="3935916" cy="339234"/>
              </a:xfrm>
              <a:custGeom>
                <a:avLst/>
                <a:gdLst>
                  <a:gd name="connsiteX0" fmla="*/ 0 w 1789699"/>
                  <a:gd name="connsiteY0" fmla="*/ 69685 h 418100"/>
                  <a:gd name="connsiteX1" fmla="*/ 69685 w 1789699"/>
                  <a:gd name="connsiteY1" fmla="*/ 0 h 418100"/>
                  <a:gd name="connsiteX2" fmla="*/ 1720014 w 1789699"/>
                  <a:gd name="connsiteY2" fmla="*/ 0 h 418100"/>
                  <a:gd name="connsiteX3" fmla="*/ 1789699 w 1789699"/>
                  <a:gd name="connsiteY3" fmla="*/ 69685 h 418100"/>
                  <a:gd name="connsiteX4" fmla="*/ 1789699 w 1789699"/>
                  <a:gd name="connsiteY4" fmla="*/ 348415 h 418100"/>
                  <a:gd name="connsiteX5" fmla="*/ 1720014 w 1789699"/>
                  <a:gd name="connsiteY5" fmla="*/ 418100 h 418100"/>
                  <a:gd name="connsiteX6" fmla="*/ 69685 w 1789699"/>
                  <a:gd name="connsiteY6" fmla="*/ 418100 h 418100"/>
                  <a:gd name="connsiteX7" fmla="*/ 0 w 1789699"/>
                  <a:gd name="connsiteY7" fmla="*/ 348415 h 418100"/>
                  <a:gd name="connsiteX8" fmla="*/ 0 w 1789699"/>
                  <a:gd name="connsiteY8" fmla="*/ 69685 h 41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9699" h="418100">
                    <a:moveTo>
                      <a:pt x="0" y="69685"/>
                    </a:moveTo>
                    <a:cubicBezTo>
                      <a:pt x="0" y="31199"/>
                      <a:pt x="31199" y="0"/>
                      <a:pt x="69685" y="0"/>
                    </a:cubicBezTo>
                    <a:lnTo>
                      <a:pt x="1720014" y="0"/>
                    </a:lnTo>
                    <a:cubicBezTo>
                      <a:pt x="1758500" y="0"/>
                      <a:pt x="1789699" y="31199"/>
                      <a:pt x="1789699" y="69685"/>
                    </a:cubicBezTo>
                    <a:lnTo>
                      <a:pt x="1789699" y="348415"/>
                    </a:lnTo>
                    <a:cubicBezTo>
                      <a:pt x="1789699" y="386901"/>
                      <a:pt x="1758500" y="418100"/>
                      <a:pt x="1720014" y="418100"/>
                    </a:cubicBezTo>
                    <a:lnTo>
                      <a:pt x="69685" y="418100"/>
                    </a:lnTo>
                    <a:cubicBezTo>
                      <a:pt x="31199" y="418100"/>
                      <a:pt x="0" y="386901"/>
                      <a:pt x="0" y="348415"/>
                    </a:cubicBezTo>
                    <a:lnTo>
                      <a:pt x="0" y="6968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lang="en-US" sz="1100" b="1" dirty="0">
                    <a:solidFill>
                      <a:srgbClr val="FFFFFF"/>
                    </a:solidFill>
                    <a:latin typeface="Helvetica" panose="020B0604020202020204" pitchFamily="34" charset="0"/>
                    <a:cs typeface="Helvetica" panose="020B0604020202020204" pitchFamily="34" charset="0"/>
                  </a:rPr>
                  <a:t>Evolution of packaging concepts</a:t>
                </a:r>
                <a:endPar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endParaRPr>
              </a:p>
            </p:txBody>
          </p:sp>
          <p:sp>
            <p:nvSpPr>
              <p:cNvPr id="11" name="Right Arrow 115">
                <a:extLst>
                  <a:ext uri="{FF2B5EF4-FFF2-40B4-BE49-F238E27FC236}">
                    <a16:creationId xmlns:a16="http://schemas.microsoft.com/office/drawing/2014/main" id="{E12E0FD3-EC3F-D452-3302-ADC5A8CA8006}"/>
                  </a:ext>
                </a:extLst>
              </p:cNvPr>
              <p:cNvSpPr/>
              <p:nvPr/>
            </p:nvSpPr>
            <p:spPr>
              <a:xfrm rot="19267601">
                <a:off x="2765566" y="5009394"/>
                <a:ext cx="716496" cy="248638"/>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grpSp>
        <p:pic>
          <p:nvPicPr>
            <p:cNvPr id="27" name="Picture 2">
              <a:extLst>
                <a:ext uri="{FF2B5EF4-FFF2-40B4-BE49-F238E27FC236}">
                  <a16:creationId xmlns:a16="http://schemas.microsoft.com/office/drawing/2014/main" id="{AABEB932-F852-FC18-2505-28F5EAB6A53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14816" y="4440729"/>
              <a:ext cx="2628453" cy="17825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nvGrpSpPr>
            <p:cNvPr id="57" name="Group 56">
              <a:extLst>
                <a:ext uri="{FF2B5EF4-FFF2-40B4-BE49-F238E27FC236}">
                  <a16:creationId xmlns:a16="http://schemas.microsoft.com/office/drawing/2014/main" id="{32E9FC7B-83CD-4E01-3595-24FCECA18456}"/>
                </a:ext>
              </a:extLst>
            </p:cNvPr>
            <p:cNvGrpSpPr/>
            <p:nvPr/>
          </p:nvGrpSpPr>
          <p:grpSpPr>
            <a:xfrm>
              <a:off x="6016536" y="3544668"/>
              <a:ext cx="1279220" cy="922373"/>
              <a:chOff x="9642309" y="4451697"/>
              <a:chExt cx="1279151" cy="1056561"/>
            </a:xfrm>
          </p:grpSpPr>
          <p:pic>
            <p:nvPicPr>
              <p:cNvPr id="28" name="Picture 27" descr="A diagram of a cell stack&#10;&#10;Description automatically generated">
                <a:extLst>
                  <a:ext uri="{FF2B5EF4-FFF2-40B4-BE49-F238E27FC236}">
                    <a16:creationId xmlns:a16="http://schemas.microsoft.com/office/drawing/2014/main" id="{EE31E2B0-A27C-2504-B4B5-C8024E2DCF69}"/>
                  </a:ext>
                </a:extLst>
              </p:cNvPr>
              <p:cNvPicPr>
                <a:picLocks noChangeAspect="1"/>
              </p:cNvPicPr>
              <p:nvPr/>
            </p:nvPicPr>
            <p:blipFill rotWithShape="1">
              <a:blip r:embed="rId6"/>
              <a:srcRect r="13990"/>
              <a:stretch/>
            </p:blipFill>
            <p:spPr>
              <a:xfrm rot="5400000" flipH="1">
                <a:off x="9380170" y="4727377"/>
                <a:ext cx="1043020" cy="518742"/>
              </a:xfrm>
              <a:prstGeom prst="rect">
                <a:avLst/>
              </a:prstGeom>
              <a:ln>
                <a:solidFill>
                  <a:schemeClr val="tx1"/>
                </a:solidFill>
              </a:ln>
            </p:spPr>
          </p:pic>
          <p:pic>
            <p:nvPicPr>
              <p:cNvPr id="29" name="Picture 28" descr="A person holding a silver object&#10;&#10;Description automatically generated">
                <a:extLst>
                  <a:ext uri="{FF2B5EF4-FFF2-40B4-BE49-F238E27FC236}">
                    <a16:creationId xmlns:a16="http://schemas.microsoft.com/office/drawing/2014/main" id="{A38278AE-D6D6-9C34-0093-450A719D1B5C}"/>
                  </a:ext>
                </a:extLst>
              </p:cNvPr>
              <p:cNvPicPr>
                <a:picLocks noChangeAspect="1"/>
              </p:cNvPicPr>
              <p:nvPr/>
            </p:nvPicPr>
            <p:blipFill rotWithShape="1">
              <a:blip r:embed="rId7"/>
              <a:srcRect l="40300" t="39743" r="24401" b="32107"/>
              <a:stretch/>
            </p:blipFill>
            <p:spPr>
              <a:xfrm rot="5400000">
                <a:off x="10088006" y="4653865"/>
                <a:ext cx="1035622" cy="631286"/>
              </a:xfrm>
              <a:prstGeom prst="rect">
                <a:avLst/>
              </a:prstGeom>
              <a:ln>
                <a:solidFill>
                  <a:schemeClr val="tx1"/>
                </a:solidFill>
              </a:ln>
            </p:spPr>
          </p:pic>
        </p:grpSp>
        <p:pic>
          <p:nvPicPr>
            <p:cNvPr id="33" name="Picture 32" descr="A picture containing indoor&#10;&#10;Description automatically generated">
              <a:extLst>
                <a:ext uri="{FF2B5EF4-FFF2-40B4-BE49-F238E27FC236}">
                  <a16:creationId xmlns:a16="http://schemas.microsoft.com/office/drawing/2014/main" id="{F794D5FD-C859-6203-FC72-8FAD8FF5AA1A}"/>
                </a:ext>
              </a:extLst>
            </p:cNvPr>
            <p:cNvPicPr>
              <a:picLocks noChangeAspect="1"/>
            </p:cNvPicPr>
            <p:nvPr/>
          </p:nvPicPr>
          <p:blipFill>
            <a:blip r:embed="rId8"/>
            <a:stretch>
              <a:fillRect/>
            </a:stretch>
          </p:blipFill>
          <p:spPr>
            <a:xfrm rot="5400000">
              <a:off x="4144765" y="4831215"/>
              <a:ext cx="1174281" cy="880711"/>
            </a:xfrm>
            <a:prstGeom prst="rect">
              <a:avLst/>
            </a:prstGeom>
            <a:ln>
              <a:solidFill>
                <a:schemeClr val="tx1"/>
              </a:solidFill>
            </a:ln>
          </p:spPr>
        </p:pic>
        <p:pic>
          <p:nvPicPr>
            <p:cNvPr id="35" name="Picture 34" descr="A picture containing text&#10;&#10;Description automatically generated">
              <a:extLst>
                <a:ext uri="{FF2B5EF4-FFF2-40B4-BE49-F238E27FC236}">
                  <a16:creationId xmlns:a16="http://schemas.microsoft.com/office/drawing/2014/main" id="{12DDE16F-9361-96B7-CC30-A4581237283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8103" r="18277" b="11453"/>
            <a:stretch/>
          </p:blipFill>
          <p:spPr>
            <a:xfrm rot="5400000">
              <a:off x="5559860" y="4794610"/>
              <a:ext cx="1312729" cy="969134"/>
            </a:xfrm>
            <a:prstGeom prst="rect">
              <a:avLst/>
            </a:prstGeom>
            <a:ln>
              <a:solidFill>
                <a:schemeClr val="tx1"/>
              </a:solidFill>
            </a:ln>
          </p:spPr>
        </p:pic>
        <p:pic>
          <p:nvPicPr>
            <p:cNvPr id="36" name="Picture 35" descr="A close-up of a device&#10;&#10;Description automatically generated">
              <a:extLst>
                <a:ext uri="{FF2B5EF4-FFF2-40B4-BE49-F238E27FC236}">
                  <a16:creationId xmlns:a16="http://schemas.microsoft.com/office/drawing/2014/main" id="{F13FABFF-0B13-4593-B092-991C128EB829}"/>
                </a:ext>
              </a:extLst>
            </p:cNvPr>
            <p:cNvPicPr>
              <a:picLocks noChangeAspect="1"/>
            </p:cNvPicPr>
            <p:nvPr/>
          </p:nvPicPr>
          <p:blipFill rotWithShape="1">
            <a:blip r:embed="rId10"/>
            <a:srcRect l="12640" t="26699" r="8712" b="31419"/>
            <a:stretch/>
          </p:blipFill>
          <p:spPr>
            <a:xfrm>
              <a:off x="6000072" y="2859873"/>
              <a:ext cx="1638799" cy="654523"/>
            </a:xfrm>
            <a:prstGeom prst="rect">
              <a:avLst/>
            </a:prstGeom>
            <a:ln>
              <a:solidFill>
                <a:schemeClr val="tx1"/>
              </a:solidFill>
            </a:ln>
          </p:spPr>
        </p:pic>
        <p:pic>
          <p:nvPicPr>
            <p:cNvPr id="39" name="Picture 38">
              <a:extLst>
                <a:ext uri="{FF2B5EF4-FFF2-40B4-BE49-F238E27FC236}">
                  <a16:creationId xmlns:a16="http://schemas.microsoft.com/office/drawing/2014/main" id="{4B064307-9AEF-CE0A-9FCD-9B74D06676D2}"/>
                </a:ext>
              </a:extLst>
            </p:cNvPr>
            <p:cNvPicPr>
              <a:picLocks noChangeAspect="1"/>
            </p:cNvPicPr>
            <p:nvPr/>
          </p:nvPicPr>
          <p:blipFill rotWithShape="1">
            <a:blip r:embed="rId11"/>
            <a:srcRect l="17222" t="50998" r="42488" b="12034"/>
            <a:stretch/>
          </p:blipFill>
          <p:spPr>
            <a:xfrm>
              <a:off x="9306227" y="2087950"/>
              <a:ext cx="2556356" cy="1563682"/>
            </a:xfrm>
            <a:prstGeom prst="rect">
              <a:avLst/>
            </a:prstGeom>
            <a:ln>
              <a:solidFill>
                <a:schemeClr val="tx1"/>
              </a:solidFill>
            </a:ln>
          </p:spPr>
        </p:pic>
        <p:sp>
          <p:nvSpPr>
            <p:cNvPr id="41" name="Right Arrow 115">
              <a:extLst>
                <a:ext uri="{FF2B5EF4-FFF2-40B4-BE49-F238E27FC236}">
                  <a16:creationId xmlns:a16="http://schemas.microsoft.com/office/drawing/2014/main" id="{D708AE4C-76B7-89D1-55A5-67680DFDF283}"/>
                </a:ext>
              </a:extLst>
            </p:cNvPr>
            <p:cNvSpPr/>
            <p:nvPr/>
          </p:nvSpPr>
          <p:spPr>
            <a:xfrm rot="2057756">
              <a:off x="2048489" y="4332044"/>
              <a:ext cx="686336" cy="254817"/>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42" name="Freeform 90">
              <a:extLst>
                <a:ext uri="{FF2B5EF4-FFF2-40B4-BE49-F238E27FC236}">
                  <a16:creationId xmlns:a16="http://schemas.microsoft.com/office/drawing/2014/main" id="{5FA3D68C-63F4-7751-2807-C25F668939C0}"/>
                </a:ext>
              </a:extLst>
            </p:cNvPr>
            <p:cNvSpPr/>
            <p:nvPr/>
          </p:nvSpPr>
          <p:spPr>
            <a:xfrm>
              <a:off x="2218544" y="4705032"/>
              <a:ext cx="1358600" cy="1204166"/>
            </a:xfrm>
            <a:custGeom>
              <a:avLst/>
              <a:gdLst>
                <a:gd name="connsiteX0" fmla="*/ 0 w 1772355"/>
                <a:gd name="connsiteY0" fmla="*/ 69685 h 418100"/>
                <a:gd name="connsiteX1" fmla="*/ 69685 w 1772355"/>
                <a:gd name="connsiteY1" fmla="*/ 0 h 418100"/>
                <a:gd name="connsiteX2" fmla="*/ 1702670 w 1772355"/>
                <a:gd name="connsiteY2" fmla="*/ 0 h 418100"/>
                <a:gd name="connsiteX3" fmla="*/ 1772355 w 1772355"/>
                <a:gd name="connsiteY3" fmla="*/ 69685 h 418100"/>
                <a:gd name="connsiteX4" fmla="*/ 1772355 w 1772355"/>
                <a:gd name="connsiteY4" fmla="*/ 348415 h 418100"/>
                <a:gd name="connsiteX5" fmla="*/ 1702670 w 1772355"/>
                <a:gd name="connsiteY5" fmla="*/ 418100 h 418100"/>
                <a:gd name="connsiteX6" fmla="*/ 69685 w 1772355"/>
                <a:gd name="connsiteY6" fmla="*/ 418100 h 418100"/>
                <a:gd name="connsiteX7" fmla="*/ 0 w 1772355"/>
                <a:gd name="connsiteY7" fmla="*/ 348415 h 418100"/>
                <a:gd name="connsiteX8" fmla="*/ 0 w 1772355"/>
                <a:gd name="connsiteY8" fmla="*/ 69685 h 41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2355" h="418100">
                  <a:moveTo>
                    <a:pt x="0" y="69685"/>
                  </a:moveTo>
                  <a:cubicBezTo>
                    <a:pt x="0" y="31199"/>
                    <a:pt x="31199" y="0"/>
                    <a:pt x="69685" y="0"/>
                  </a:cubicBezTo>
                  <a:lnTo>
                    <a:pt x="1702670" y="0"/>
                  </a:lnTo>
                  <a:cubicBezTo>
                    <a:pt x="1741156" y="0"/>
                    <a:pt x="1772355" y="31199"/>
                    <a:pt x="1772355" y="69685"/>
                  </a:cubicBezTo>
                  <a:lnTo>
                    <a:pt x="1772355" y="348415"/>
                  </a:lnTo>
                  <a:cubicBezTo>
                    <a:pt x="1772355" y="386901"/>
                    <a:pt x="1741156" y="418100"/>
                    <a:pt x="1702670" y="418100"/>
                  </a:cubicBezTo>
                  <a:lnTo>
                    <a:pt x="69685" y="418100"/>
                  </a:lnTo>
                  <a:cubicBezTo>
                    <a:pt x="31199" y="418100"/>
                    <a:pt x="0" y="386901"/>
                    <a:pt x="0" y="348415"/>
                  </a:cubicBezTo>
                  <a:lnTo>
                    <a:pt x="0" y="6968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lang="en-US" sz="1100" b="1" dirty="0">
                  <a:solidFill>
                    <a:srgbClr val="FFFFFF"/>
                  </a:solidFill>
                  <a:latin typeface="Helvetica" panose="020B0604020202020204" pitchFamily="34" charset="0"/>
                  <a:cs typeface="Helvetica" panose="020B0604020202020204" pitchFamily="34" charset="0"/>
                </a:rPr>
                <a:t>A</a:t>
              </a:r>
              <a:r>
                <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dvanced thermal management materials and lightweight, strong packaging concepts (FY21) </a:t>
              </a:r>
            </a:p>
          </p:txBody>
        </p:sp>
        <p:sp>
          <p:nvSpPr>
            <p:cNvPr id="43" name="Right Arrow 114">
              <a:extLst>
                <a:ext uri="{FF2B5EF4-FFF2-40B4-BE49-F238E27FC236}">
                  <a16:creationId xmlns:a16="http://schemas.microsoft.com/office/drawing/2014/main" id="{6EBDE5CF-52EB-7FA3-D266-48BB0A45038E}"/>
                </a:ext>
              </a:extLst>
            </p:cNvPr>
            <p:cNvSpPr/>
            <p:nvPr/>
          </p:nvSpPr>
          <p:spPr>
            <a:xfrm>
              <a:off x="3748775" y="3051980"/>
              <a:ext cx="674208" cy="253917"/>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44" name="Freeform 91">
              <a:extLst>
                <a:ext uri="{FF2B5EF4-FFF2-40B4-BE49-F238E27FC236}">
                  <a16:creationId xmlns:a16="http://schemas.microsoft.com/office/drawing/2014/main" id="{0C7D8437-C928-41AC-3916-3E76265E0BF2}"/>
                </a:ext>
              </a:extLst>
            </p:cNvPr>
            <p:cNvSpPr/>
            <p:nvPr/>
          </p:nvSpPr>
          <p:spPr>
            <a:xfrm>
              <a:off x="4500121" y="2087949"/>
              <a:ext cx="1280159" cy="640080"/>
            </a:xfrm>
            <a:custGeom>
              <a:avLst/>
              <a:gdLst>
                <a:gd name="connsiteX0" fmla="*/ 0 w 1789699"/>
                <a:gd name="connsiteY0" fmla="*/ 69685 h 418100"/>
                <a:gd name="connsiteX1" fmla="*/ 69685 w 1789699"/>
                <a:gd name="connsiteY1" fmla="*/ 0 h 418100"/>
                <a:gd name="connsiteX2" fmla="*/ 1720014 w 1789699"/>
                <a:gd name="connsiteY2" fmla="*/ 0 h 418100"/>
                <a:gd name="connsiteX3" fmla="*/ 1789699 w 1789699"/>
                <a:gd name="connsiteY3" fmla="*/ 69685 h 418100"/>
                <a:gd name="connsiteX4" fmla="*/ 1789699 w 1789699"/>
                <a:gd name="connsiteY4" fmla="*/ 348415 h 418100"/>
                <a:gd name="connsiteX5" fmla="*/ 1720014 w 1789699"/>
                <a:gd name="connsiteY5" fmla="*/ 418100 h 418100"/>
                <a:gd name="connsiteX6" fmla="*/ 69685 w 1789699"/>
                <a:gd name="connsiteY6" fmla="*/ 418100 h 418100"/>
                <a:gd name="connsiteX7" fmla="*/ 0 w 1789699"/>
                <a:gd name="connsiteY7" fmla="*/ 348415 h 418100"/>
                <a:gd name="connsiteX8" fmla="*/ 0 w 1789699"/>
                <a:gd name="connsiteY8" fmla="*/ 69685 h 41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9699" h="418100">
                  <a:moveTo>
                    <a:pt x="0" y="69685"/>
                  </a:moveTo>
                  <a:cubicBezTo>
                    <a:pt x="0" y="31199"/>
                    <a:pt x="31199" y="0"/>
                    <a:pt x="69685" y="0"/>
                  </a:cubicBezTo>
                  <a:lnTo>
                    <a:pt x="1720014" y="0"/>
                  </a:lnTo>
                  <a:cubicBezTo>
                    <a:pt x="1758500" y="0"/>
                    <a:pt x="1789699" y="31199"/>
                    <a:pt x="1789699" y="69685"/>
                  </a:cubicBezTo>
                  <a:lnTo>
                    <a:pt x="1789699" y="348415"/>
                  </a:lnTo>
                  <a:cubicBezTo>
                    <a:pt x="1789699" y="386901"/>
                    <a:pt x="1758500" y="418100"/>
                    <a:pt x="1720014" y="418100"/>
                  </a:cubicBezTo>
                  <a:lnTo>
                    <a:pt x="69685" y="418100"/>
                  </a:lnTo>
                  <a:cubicBezTo>
                    <a:pt x="31199" y="418100"/>
                    <a:pt x="0" y="386901"/>
                    <a:pt x="0" y="348415"/>
                  </a:cubicBezTo>
                  <a:lnTo>
                    <a:pt x="0" y="6968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lang="en-US" sz="1100" b="1" dirty="0">
                  <a:solidFill>
                    <a:srgbClr val="FFFFFF"/>
                  </a:solidFill>
                  <a:latin typeface="Helvetica" panose="020B0604020202020204" pitchFamily="34" charset="0"/>
                  <a:cs typeface="Helvetica" panose="020B0604020202020204" pitchFamily="34" charset="0"/>
                </a:rPr>
                <a:t>Modeling (FY20)</a:t>
              </a:r>
              <a:endPar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endParaRPr>
            </a:p>
          </p:txBody>
        </p:sp>
        <p:sp>
          <p:nvSpPr>
            <p:cNvPr id="52" name="Right Arrow 115">
              <a:extLst>
                <a:ext uri="{FF2B5EF4-FFF2-40B4-BE49-F238E27FC236}">
                  <a16:creationId xmlns:a16="http://schemas.microsoft.com/office/drawing/2014/main" id="{C51284AF-D4BF-54BA-ABA0-2B9E1CD37112}"/>
                </a:ext>
              </a:extLst>
            </p:cNvPr>
            <p:cNvSpPr/>
            <p:nvPr/>
          </p:nvSpPr>
          <p:spPr>
            <a:xfrm rot="20099467">
              <a:off x="3660095" y="2448871"/>
              <a:ext cx="775031" cy="289352"/>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53" name="Right Arrow 115">
              <a:extLst>
                <a:ext uri="{FF2B5EF4-FFF2-40B4-BE49-F238E27FC236}">
                  <a16:creationId xmlns:a16="http://schemas.microsoft.com/office/drawing/2014/main" id="{81115145-0763-ECC0-5481-74F2240383A6}"/>
                </a:ext>
              </a:extLst>
            </p:cNvPr>
            <p:cNvSpPr/>
            <p:nvPr/>
          </p:nvSpPr>
          <p:spPr>
            <a:xfrm rot="2627610">
              <a:off x="3669368" y="3553074"/>
              <a:ext cx="816608" cy="274483"/>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54" name="Right Arrow 114">
              <a:extLst>
                <a:ext uri="{FF2B5EF4-FFF2-40B4-BE49-F238E27FC236}">
                  <a16:creationId xmlns:a16="http://schemas.microsoft.com/office/drawing/2014/main" id="{AB6A2304-ABE2-FF71-BB0D-F88D0D472D70}"/>
                </a:ext>
              </a:extLst>
            </p:cNvPr>
            <p:cNvSpPr/>
            <p:nvPr/>
          </p:nvSpPr>
          <p:spPr>
            <a:xfrm>
              <a:off x="5194676" y="5169534"/>
              <a:ext cx="548640" cy="253917"/>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56" name="Right Arrow 114">
              <a:extLst>
                <a:ext uri="{FF2B5EF4-FFF2-40B4-BE49-F238E27FC236}">
                  <a16:creationId xmlns:a16="http://schemas.microsoft.com/office/drawing/2014/main" id="{3260C4E2-F6C7-97C0-BBD5-B86F7110CA42}"/>
                </a:ext>
              </a:extLst>
            </p:cNvPr>
            <p:cNvSpPr/>
            <p:nvPr/>
          </p:nvSpPr>
          <p:spPr>
            <a:xfrm>
              <a:off x="6746193" y="5112929"/>
              <a:ext cx="711881" cy="310522"/>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pic>
          <p:nvPicPr>
            <p:cNvPr id="58" name="Content Placeholder 5">
              <a:extLst>
                <a:ext uri="{FF2B5EF4-FFF2-40B4-BE49-F238E27FC236}">
                  <a16:creationId xmlns:a16="http://schemas.microsoft.com/office/drawing/2014/main" id="{4BB6348B-44F2-229B-49F0-0C38F3EED650}"/>
                </a:ext>
              </a:extLst>
            </p:cNvPr>
            <p:cNvPicPr>
              <a:picLocks noChangeAspect="1"/>
            </p:cNvPicPr>
            <p:nvPr/>
          </p:nvPicPr>
          <p:blipFill>
            <a:blip r:embed="rId12"/>
            <a:stretch>
              <a:fillRect/>
            </a:stretch>
          </p:blipFill>
          <p:spPr>
            <a:xfrm>
              <a:off x="5972984" y="1884629"/>
              <a:ext cx="1599212" cy="861114"/>
            </a:xfrm>
            <a:prstGeom prst="rect">
              <a:avLst/>
            </a:prstGeom>
            <a:ln>
              <a:solidFill>
                <a:schemeClr val="tx1"/>
              </a:solidFill>
            </a:ln>
          </p:spPr>
        </p:pic>
      </p:grpSp>
      <p:sp>
        <p:nvSpPr>
          <p:cNvPr id="63" name="Freeform 93">
            <a:extLst>
              <a:ext uri="{FF2B5EF4-FFF2-40B4-BE49-F238E27FC236}">
                <a16:creationId xmlns:a16="http://schemas.microsoft.com/office/drawing/2014/main" id="{62F36894-B1A4-5464-E5B6-9033B04AC8A0}"/>
              </a:ext>
            </a:extLst>
          </p:cNvPr>
          <p:cNvSpPr/>
          <p:nvPr/>
        </p:nvSpPr>
        <p:spPr>
          <a:xfrm>
            <a:off x="7784685" y="2751231"/>
            <a:ext cx="912995" cy="1205438"/>
          </a:xfrm>
          <a:custGeom>
            <a:avLst/>
            <a:gdLst>
              <a:gd name="connsiteX0" fmla="*/ 0 w 1605813"/>
              <a:gd name="connsiteY0" fmla="*/ 65103 h 390613"/>
              <a:gd name="connsiteX1" fmla="*/ 65103 w 1605813"/>
              <a:gd name="connsiteY1" fmla="*/ 0 h 390613"/>
              <a:gd name="connsiteX2" fmla="*/ 1540710 w 1605813"/>
              <a:gd name="connsiteY2" fmla="*/ 0 h 390613"/>
              <a:gd name="connsiteX3" fmla="*/ 1605813 w 1605813"/>
              <a:gd name="connsiteY3" fmla="*/ 65103 h 390613"/>
              <a:gd name="connsiteX4" fmla="*/ 1605813 w 1605813"/>
              <a:gd name="connsiteY4" fmla="*/ 325510 h 390613"/>
              <a:gd name="connsiteX5" fmla="*/ 1540710 w 1605813"/>
              <a:gd name="connsiteY5" fmla="*/ 390613 h 390613"/>
              <a:gd name="connsiteX6" fmla="*/ 65103 w 1605813"/>
              <a:gd name="connsiteY6" fmla="*/ 390613 h 390613"/>
              <a:gd name="connsiteX7" fmla="*/ 0 w 1605813"/>
              <a:gd name="connsiteY7" fmla="*/ 325510 h 390613"/>
              <a:gd name="connsiteX8" fmla="*/ 0 w 1605813"/>
              <a:gd name="connsiteY8" fmla="*/ 65103 h 39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813" h="390613">
                <a:moveTo>
                  <a:pt x="0" y="65103"/>
                </a:moveTo>
                <a:cubicBezTo>
                  <a:pt x="0" y="29148"/>
                  <a:pt x="29148" y="0"/>
                  <a:pt x="65103" y="0"/>
                </a:cubicBezTo>
                <a:lnTo>
                  <a:pt x="1540710" y="0"/>
                </a:lnTo>
                <a:cubicBezTo>
                  <a:pt x="1576665" y="0"/>
                  <a:pt x="1605813" y="29148"/>
                  <a:pt x="1605813" y="65103"/>
                </a:cubicBezTo>
                <a:lnTo>
                  <a:pt x="1605813" y="325510"/>
                </a:lnTo>
                <a:cubicBezTo>
                  <a:pt x="1605813" y="361465"/>
                  <a:pt x="1576665" y="390613"/>
                  <a:pt x="1540710" y="390613"/>
                </a:cubicBezTo>
                <a:lnTo>
                  <a:pt x="65103" y="390613"/>
                </a:lnTo>
                <a:cubicBezTo>
                  <a:pt x="29148" y="390613"/>
                  <a:pt x="0" y="361465"/>
                  <a:pt x="0" y="325510"/>
                </a:cubicBezTo>
                <a:lnTo>
                  <a:pt x="0" y="65103"/>
                </a:lnTo>
                <a:close/>
              </a:path>
            </a:pathLst>
          </a:custGeom>
          <a:solidFill>
            <a:srgbClr val="FFC000"/>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CAS transitions</a:t>
            </a:r>
          </a:p>
        </p:txBody>
      </p:sp>
      <p:sp>
        <p:nvSpPr>
          <p:cNvPr id="64" name="Rectangle 63">
            <a:extLst>
              <a:ext uri="{FF2B5EF4-FFF2-40B4-BE49-F238E27FC236}">
                <a16:creationId xmlns:a16="http://schemas.microsoft.com/office/drawing/2014/main" id="{7C526570-0641-6E84-5D30-B1C5B28C8C39}"/>
              </a:ext>
            </a:extLst>
          </p:cNvPr>
          <p:cNvSpPr/>
          <p:nvPr/>
        </p:nvSpPr>
        <p:spPr>
          <a:xfrm>
            <a:off x="4196498" y="1397478"/>
            <a:ext cx="4635122" cy="4713127"/>
          </a:xfrm>
          <a:prstGeom prst="rect">
            <a:avLst/>
          </a:prstGeom>
          <a:no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66" name="Freeform 93">
            <a:extLst>
              <a:ext uri="{FF2B5EF4-FFF2-40B4-BE49-F238E27FC236}">
                <a16:creationId xmlns:a16="http://schemas.microsoft.com/office/drawing/2014/main" id="{F68128EC-3AB2-C9ED-8540-18321E60966C}"/>
              </a:ext>
            </a:extLst>
          </p:cNvPr>
          <p:cNvSpPr/>
          <p:nvPr/>
        </p:nvSpPr>
        <p:spPr>
          <a:xfrm>
            <a:off x="4566309" y="3533540"/>
            <a:ext cx="1280160" cy="640080"/>
          </a:xfrm>
          <a:custGeom>
            <a:avLst/>
            <a:gdLst>
              <a:gd name="connsiteX0" fmla="*/ 0 w 1605813"/>
              <a:gd name="connsiteY0" fmla="*/ 65103 h 390613"/>
              <a:gd name="connsiteX1" fmla="*/ 65103 w 1605813"/>
              <a:gd name="connsiteY1" fmla="*/ 0 h 390613"/>
              <a:gd name="connsiteX2" fmla="*/ 1540710 w 1605813"/>
              <a:gd name="connsiteY2" fmla="*/ 0 h 390613"/>
              <a:gd name="connsiteX3" fmla="*/ 1605813 w 1605813"/>
              <a:gd name="connsiteY3" fmla="*/ 65103 h 390613"/>
              <a:gd name="connsiteX4" fmla="*/ 1605813 w 1605813"/>
              <a:gd name="connsiteY4" fmla="*/ 325510 h 390613"/>
              <a:gd name="connsiteX5" fmla="*/ 1540710 w 1605813"/>
              <a:gd name="connsiteY5" fmla="*/ 390613 h 390613"/>
              <a:gd name="connsiteX6" fmla="*/ 65103 w 1605813"/>
              <a:gd name="connsiteY6" fmla="*/ 390613 h 390613"/>
              <a:gd name="connsiteX7" fmla="*/ 0 w 1605813"/>
              <a:gd name="connsiteY7" fmla="*/ 325510 h 390613"/>
              <a:gd name="connsiteX8" fmla="*/ 0 w 1605813"/>
              <a:gd name="connsiteY8" fmla="*/ 65103 h 39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813" h="390613">
                <a:moveTo>
                  <a:pt x="0" y="65103"/>
                </a:moveTo>
                <a:cubicBezTo>
                  <a:pt x="0" y="29148"/>
                  <a:pt x="29148" y="0"/>
                  <a:pt x="65103" y="0"/>
                </a:cubicBezTo>
                <a:lnTo>
                  <a:pt x="1540710" y="0"/>
                </a:lnTo>
                <a:cubicBezTo>
                  <a:pt x="1576665" y="0"/>
                  <a:pt x="1605813" y="29148"/>
                  <a:pt x="1605813" y="65103"/>
                </a:cubicBezTo>
                <a:lnTo>
                  <a:pt x="1605813" y="325510"/>
                </a:lnTo>
                <a:cubicBezTo>
                  <a:pt x="1605813" y="361465"/>
                  <a:pt x="1576665" y="390613"/>
                  <a:pt x="1540710" y="390613"/>
                </a:cubicBezTo>
                <a:lnTo>
                  <a:pt x="65103" y="390613"/>
                </a:lnTo>
                <a:cubicBezTo>
                  <a:pt x="29148" y="390613"/>
                  <a:pt x="0" y="361465"/>
                  <a:pt x="0" y="325510"/>
                </a:cubicBezTo>
                <a:lnTo>
                  <a:pt x="0" y="65103"/>
                </a:lnTo>
                <a:close/>
              </a:path>
            </a:pathLst>
          </a:custGeom>
          <a:gradFill flip="none" rotWithShape="1">
            <a:gsLst>
              <a:gs pos="0">
                <a:schemeClr val="accent4"/>
              </a:gs>
              <a:gs pos="83000">
                <a:srgbClr val="002060"/>
              </a:gs>
              <a:gs pos="100000">
                <a:srgbClr val="002060"/>
              </a:gs>
            </a:gsLst>
            <a:lin ang="13500000" scaled="1"/>
            <a:tileRect/>
          </a:gra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Solid State Electrolytes (FY24)</a:t>
            </a:r>
          </a:p>
        </p:txBody>
      </p:sp>
      <p:sp>
        <p:nvSpPr>
          <p:cNvPr id="67" name="Right Arrow 114">
            <a:extLst>
              <a:ext uri="{FF2B5EF4-FFF2-40B4-BE49-F238E27FC236}">
                <a16:creationId xmlns:a16="http://schemas.microsoft.com/office/drawing/2014/main" id="{0668F31C-955B-9CD6-AB29-C3D4C99F4539}"/>
              </a:ext>
            </a:extLst>
          </p:cNvPr>
          <p:cNvSpPr/>
          <p:nvPr/>
        </p:nvSpPr>
        <p:spPr>
          <a:xfrm>
            <a:off x="8926852" y="3829711"/>
            <a:ext cx="674208" cy="253917"/>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70" name="Freeform 90">
            <a:extLst>
              <a:ext uri="{FF2B5EF4-FFF2-40B4-BE49-F238E27FC236}">
                <a16:creationId xmlns:a16="http://schemas.microsoft.com/office/drawing/2014/main" id="{45AFC15F-66CA-6B62-5DA4-AF1DB1FF1A5F}"/>
              </a:ext>
            </a:extLst>
          </p:cNvPr>
          <p:cNvSpPr/>
          <p:nvPr/>
        </p:nvSpPr>
        <p:spPr>
          <a:xfrm>
            <a:off x="4593542" y="1153589"/>
            <a:ext cx="3841319" cy="380094"/>
          </a:xfrm>
          <a:custGeom>
            <a:avLst/>
            <a:gdLst>
              <a:gd name="connsiteX0" fmla="*/ 0 w 1772355"/>
              <a:gd name="connsiteY0" fmla="*/ 69685 h 418100"/>
              <a:gd name="connsiteX1" fmla="*/ 69685 w 1772355"/>
              <a:gd name="connsiteY1" fmla="*/ 0 h 418100"/>
              <a:gd name="connsiteX2" fmla="*/ 1702670 w 1772355"/>
              <a:gd name="connsiteY2" fmla="*/ 0 h 418100"/>
              <a:gd name="connsiteX3" fmla="*/ 1772355 w 1772355"/>
              <a:gd name="connsiteY3" fmla="*/ 69685 h 418100"/>
              <a:gd name="connsiteX4" fmla="*/ 1772355 w 1772355"/>
              <a:gd name="connsiteY4" fmla="*/ 348415 h 418100"/>
              <a:gd name="connsiteX5" fmla="*/ 1702670 w 1772355"/>
              <a:gd name="connsiteY5" fmla="*/ 418100 h 418100"/>
              <a:gd name="connsiteX6" fmla="*/ 69685 w 1772355"/>
              <a:gd name="connsiteY6" fmla="*/ 418100 h 418100"/>
              <a:gd name="connsiteX7" fmla="*/ 0 w 1772355"/>
              <a:gd name="connsiteY7" fmla="*/ 348415 h 418100"/>
              <a:gd name="connsiteX8" fmla="*/ 0 w 1772355"/>
              <a:gd name="connsiteY8" fmla="*/ 69685 h 41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2355" h="418100">
                <a:moveTo>
                  <a:pt x="0" y="69685"/>
                </a:moveTo>
                <a:cubicBezTo>
                  <a:pt x="0" y="31199"/>
                  <a:pt x="31199" y="0"/>
                  <a:pt x="69685" y="0"/>
                </a:cubicBezTo>
                <a:lnTo>
                  <a:pt x="1702670" y="0"/>
                </a:lnTo>
                <a:cubicBezTo>
                  <a:pt x="1741156" y="0"/>
                  <a:pt x="1772355" y="31199"/>
                  <a:pt x="1772355" y="69685"/>
                </a:cubicBezTo>
                <a:lnTo>
                  <a:pt x="1772355" y="348415"/>
                </a:lnTo>
                <a:cubicBezTo>
                  <a:pt x="1772355" y="386901"/>
                  <a:pt x="1741156" y="418100"/>
                  <a:pt x="1702670" y="418100"/>
                </a:cubicBezTo>
                <a:lnTo>
                  <a:pt x="69685" y="418100"/>
                </a:lnTo>
                <a:cubicBezTo>
                  <a:pt x="31199" y="418100"/>
                  <a:pt x="0" y="386901"/>
                  <a:pt x="0" y="348415"/>
                </a:cubicBezTo>
                <a:lnTo>
                  <a:pt x="0" y="6968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Battery Enclosures for Advanced Safety and Thermal (BEAST)  (started in FY23)</a:t>
            </a:r>
          </a:p>
        </p:txBody>
      </p:sp>
      <p:sp>
        <p:nvSpPr>
          <p:cNvPr id="71" name="Freeform 89">
            <a:extLst>
              <a:ext uri="{FF2B5EF4-FFF2-40B4-BE49-F238E27FC236}">
                <a16:creationId xmlns:a16="http://schemas.microsoft.com/office/drawing/2014/main" id="{67CBAABA-8A4C-C8CA-2A54-6277243C8AE9}"/>
              </a:ext>
            </a:extLst>
          </p:cNvPr>
          <p:cNvSpPr/>
          <p:nvPr/>
        </p:nvSpPr>
        <p:spPr>
          <a:xfrm>
            <a:off x="9391016" y="5728186"/>
            <a:ext cx="2628453" cy="382419"/>
          </a:xfrm>
          <a:custGeom>
            <a:avLst/>
            <a:gdLst>
              <a:gd name="connsiteX0" fmla="*/ 0 w 1533964"/>
              <a:gd name="connsiteY0" fmla="*/ 67945 h 407659"/>
              <a:gd name="connsiteX1" fmla="*/ 67945 w 1533964"/>
              <a:gd name="connsiteY1" fmla="*/ 0 h 407659"/>
              <a:gd name="connsiteX2" fmla="*/ 1466019 w 1533964"/>
              <a:gd name="connsiteY2" fmla="*/ 0 h 407659"/>
              <a:gd name="connsiteX3" fmla="*/ 1533964 w 1533964"/>
              <a:gd name="connsiteY3" fmla="*/ 67945 h 407659"/>
              <a:gd name="connsiteX4" fmla="*/ 1533964 w 1533964"/>
              <a:gd name="connsiteY4" fmla="*/ 339714 h 407659"/>
              <a:gd name="connsiteX5" fmla="*/ 1466019 w 1533964"/>
              <a:gd name="connsiteY5" fmla="*/ 407659 h 407659"/>
              <a:gd name="connsiteX6" fmla="*/ 67945 w 1533964"/>
              <a:gd name="connsiteY6" fmla="*/ 407659 h 407659"/>
              <a:gd name="connsiteX7" fmla="*/ 0 w 1533964"/>
              <a:gd name="connsiteY7" fmla="*/ 339714 h 407659"/>
              <a:gd name="connsiteX8" fmla="*/ 0 w 1533964"/>
              <a:gd name="connsiteY8" fmla="*/ 67945 h 40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964" h="407659">
                <a:moveTo>
                  <a:pt x="0" y="67945"/>
                </a:moveTo>
                <a:cubicBezTo>
                  <a:pt x="0" y="30420"/>
                  <a:pt x="30420" y="0"/>
                  <a:pt x="67945" y="0"/>
                </a:cubicBezTo>
                <a:lnTo>
                  <a:pt x="1466019" y="0"/>
                </a:lnTo>
                <a:cubicBezTo>
                  <a:pt x="1503544" y="0"/>
                  <a:pt x="1533964" y="30420"/>
                  <a:pt x="1533964" y="67945"/>
                </a:cubicBezTo>
                <a:lnTo>
                  <a:pt x="1533964" y="339714"/>
                </a:lnTo>
                <a:cubicBezTo>
                  <a:pt x="1533964" y="377239"/>
                  <a:pt x="1503544" y="407659"/>
                  <a:pt x="1466019" y="407659"/>
                </a:cubicBezTo>
                <a:lnTo>
                  <a:pt x="67945" y="407659"/>
                </a:lnTo>
                <a:cubicBezTo>
                  <a:pt x="30420" y="407659"/>
                  <a:pt x="0" y="377239"/>
                  <a:pt x="0" y="339714"/>
                </a:cubicBezTo>
                <a:lnTo>
                  <a:pt x="0" y="6794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NASA D-Site – Future site for aircraft battery testing</a:t>
            </a:r>
          </a:p>
        </p:txBody>
      </p:sp>
      <p:sp>
        <p:nvSpPr>
          <p:cNvPr id="72" name="Freeform 89">
            <a:extLst>
              <a:ext uri="{FF2B5EF4-FFF2-40B4-BE49-F238E27FC236}">
                <a16:creationId xmlns:a16="http://schemas.microsoft.com/office/drawing/2014/main" id="{88E636A4-A2F4-A1FC-6676-459C84DC4937}"/>
              </a:ext>
            </a:extLst>
          </p:cNvPr>
          <p:cNvSpPr/>
          <p:nvPr/>
        </p:nvSpPr>
        <p:spPr>
          <a:xfrm>
            <a:off x="9357732" y="3345467"/>
            <a:ext cx="2628453" cy="561311"/>
          </a:xfrm>
          <a:custGeom>
            <a:avLst/>
            <a:gdLst>
              <a:gd name="connsiteX0" fmla="*/ 0 w 1533964"/>
              <a:gd name="connsiteY0" fmla="*/ 67945 h 407659"/>
              <a:gd name="connsiteX1" fmla="*/ 67945 w 1533964"/>
              <a:gd name="connsiteY1" fmla="*/ 0 h 407659"/>
              <a:gd name="connsiteX2" fmla="*/ 1466019 w 1533964"/>
              <a:gd name="connsiteY2" fmla="*/ 0 h 407659"/>
              <a:gd name="connsiteX3" fmla="*/ 1533964 w 1533964"/>
              <a:gd name="connsiteY3" fmla="*/ 67945 h 407659"/>
              <a:gd name="connsiteX4" fmla="*/ 1533964 w 1533964"/>
              <a:gd name="connsiteY4" fmla="*/ 339714 h 407659"/>
              <a:gd name="connsiteX5" fmla="*/ 1466019 w 1533964"/>
              <a:gd name="connsiteY5" fmla="*/ 407659 h 407659"/>
              <a:gd name="connsiteX6" fmla="*/ 67945 w 1533964"/>
              <a:gd name="connsiteY6" fmla="*/ 407659 h 407659"/>
              <a:gd name="connsiteX7" fmla="*/ 0 w 1533964"/>
              <a:gd name="connsiteY7" fmla="*/ 339714 h 407659"/>
              <a:gd name="connsiteX8" fmla="*/ 0 w 1533964"/>
              <a:gd name="connsiteY8" fmla="*/ 67945 h 40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964" h="407659">
                <a:moveTo>
                  <a:pt x="0" y="67945"/>
                </a:moveTo>
                <a:cubicBezTo>
                  <a:pt x="0" y="30420"/>
                  <a:pt x="30420" y="0"/>
                  <a:pt x="67945" y="0"/>
                </a:cubicBezTo>
                <a:lnTo>
                  <a:pt x="1466019" y="0"/>
                </a:lnTo>
                <a:cubicBezTo>
                  <a:pt x="1503544" y="0"/>
                  <a:pt x="1533964" y="30420"/>
                  <a:pt x="1533964" y="67945"/>
                </a:cubicBezTo>
                <a:lnTo>
                  <a:pt x="1533964" y="339714"/>
                </a:lnTo>
                <a:cubicBezTo>
                  <a:pt x="1533964" y="377239"/>
                  <a:pt x="1503544" y="407659"/>
                  <a:pt x="1466019" y="407659"/>
                </a:cubicBezTo>
                <a:lnTo>
                  <a:pt x="67945" y="407659"/>
                </a:lnTo>
                <a:cubicBezTo>
                  <a:pt x="30420" y="407659"/>
                  <a:pt x="0" y="377239"/>
                  <a:pt x="0" y="339714"/>
                </a:cubicBezTo>
                <a:lnTo>
                  <a:pt x="0" y="6794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lang="en-US" sz="1100" b="1" dirty="0">
                <a:solidFill>
                  <a:srgbClr val="FFFFFF"/>
                </a:solidFill>
                <a:latin typeface="Helvetica" panose="020B0604020202020204" pitchFamily="34" charset="0"/>
                <a:cs typeface="Helvetica" panose="020B0604020202020204" pitchFamily="34" charset="0"/>
              </a:rPr>
              <a:t>Open eVTOL Subproject – Flight Demonstration and Capabilities (FDC) Project</a:t>
            </a:r>
            <a:endPar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endParaRPr>
          </a:p>
        </p:txBody>
      </p:sp>
      <p:sp>
        <p:nvSpPr>
          <p:cNvPr id="73" name="Freeform 89">
            <a:extLst>
              <a:ext uri="{FF2B5EF4-FFF2-40B4-BE49-F238E27FC236}">
                <a16:creationId xmlns:a16="http://schemas.microsoft.com/office/drawing/2014/main" id="{A3DBEF83-9A32-5504-8C31-EB39B73BB18C}"/>
              </a:ext>
            </a:extLst>
          </p:cNvPr>
          <p:cNvSpPr/>
          <p:nvPr/>
        </p:nvSpPr>
        <p:spPr>
          <a:xfrm>
            <a:off x="418649" y="1297805"/>
            <a:ext cx="2093799" cy="226562"/>
          </a:xfrm>
          <a:custGeom>
            <a:avLst/>
            <a:gdLst>
              <a:gd name="connsiteX0" fmla="*/ 0 w 1533964"/>
              <a:gd name="connsiteY0" fmla="*/ 67945 h 407659"/>
              <a:gd name="connsiteX1" fmla="*/ 67945 w 1533964"/>
              <a:gd name="connsiteY1" fmla="*/ 0 h 407659"/>
              <a:gd name="connsiteX2" fmla="*/ 1466019 w 1533964"/>
              <a:gd name="connsiteY2" fmla="*/ 0 h 407659"/>
              <a:gd name="connsiteX3" fmla="*/ 1533964 w 1533964"/>
              <a:gd name="connsiteY3" fmla="*/ 67945 h 407659"/>
              <a:gd name="connsiteX4" fmla="*/ 1533964 w 1533964"/>
              <a:gd name="connsiteY4" fmla="*/ 339714 h 407659"/>
              <a:gd name="connsiteX5" fmla="*/ 1466019 w 1533964"/>
              <a:gd name="connsiteY5" fmla="*/ 407659 h 407659"/>
              <a:gd name="connsiteX6" fmla="*/ 67945 w 1533964"/>
              <a:gd name="connsiteY6" fmla="*/ 407659 h 407659"/>
              <a:gd name="connsiteX7" fmla="*/ 0 w 1533964"/>
              <a:gd name="connsiteY7" fmla="*/ 339714 h 407659"/>
              <a:gd name="connsiteX8" fmla="*/ 0 w 1533964"/>
              <a:gd name="connsiteY8" fmla="*/ 67945 h 40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964" h="407659">
                <a:moveTo>
                  <a:pt x="0" y="67945"/>
                </a:moveTo>
                <a:cubicBezTo>
                  <a:pt x="0" y="30420"/>
                  <a:pt x="30420" y="0"/>
                  <a:pt x="67945" y="0"/>
                </a:cubicBezTo>
                <a:lnTo>
                  <a:pt x="1466019" y="0"/>
                </a:lnTo>
                <a:cubicBezTo>
                  <a:pt x="1503544" y="0"/>
                  <a:pt x="1533964" y="30420"/>
                  <a:pt x="1533964" y="67945"/>
                </a:cubicBezTo>
                <a:lnTo>
                  <a:pt x="1533964" y="339714"/>
                </a:lnTo>
                <a:cubicBezTo>
                  <a:pt x="1533964" y="377239"/>
                  <a:pt x="1503544" y="407659"/>
                  <a:pt x="1466019" y="407659"/>
                </a:cubicBezTo>
                <a:lnTo>
                  <a:pt x="67945" y="407659"/>
                </a:lnTo>
                <a:cubicBezTo>
                  <a:pt x="30420" y="407659"/>
                  <a:pt x="0" y="377239"/>
                  <a:pt x="0" y="339714"/>
                </a:cubicBezTo>
                <a:lnTo>
                  <a:pt x="0" y="67945"/>
                </a:lnTo>
                <a:close/>
              </a:path>
            </a:pathLst>
          </a:custGeom>
          <a:solidFill>
            <a:srgbClr val="003451"/>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90" tIns="38190" rIns="38190" bIns="38190" numCol="1" spcCol="1270" anchor="ctr" anchorCtr="0">
            <a:noAutofit/>
          </a:bodyPr>
          <a:lstStyle/>
          <a:p>
            <a:pPr marL="0" marR="0" lvl="0" indent="0" algn="ctr" defTabSz="622300" rtl="0" eaLnBrk="1" fontAlgn="base"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Motivation</a:t>
            </a:r>
          </a:p>
        </p:txBody>
      </p:sp>
      <p:sp>
        <p:nvSpPr>
          <p:cNvPr id="6" name="TextBox 5">
            <a:extLst>
              <a:ext uri="{FF2B5EF4-FFF2-40B4-BE49-F238E27FC236}">
                <a16:creationId xmlns:a16="http://schemas.microsoft.com/office/drawing/2014/main" id="{EBFEBE69-388E-D222-D961-651E506643FC}"/>
              </a:ext>
            </a:extLst>
          </p:cNvPr>
          <p:cNvSpPr txBox="1"/>
          <p:nvPr/>
        </p:nvSpPr>
        <p:spPr>
          <a:xfrm>
            <a:off x="1604495" y="6269607"/>
            <a:ext cx="9375857" cy="427507"/>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algn="ctr">
              <a:spcBef>
                <a:spcPts val="0"/>
              </a:spcBef>
              <a:spcAft>
                <a:spcPts val="0"/>
              </a:spcAft>
              <a:defRPr sz="1600" b="1">
                <a:solidFill>
                  <a:prstClr val="black"/>
                </a:solidFill>
                <a:latin typeface="Helvetica" panose="020B0604020202020204" pitchFamily="34" charset="0"/>
                <a:ea typeface="Calibri"/>
                <a:cs typeface="Helvetica" panose="020B060402020202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spcBef>
                <a:spcPts val="0"/>
              </a:spcBef>
              <a:spcAft>
                <a:spcPts val="0"/>
              </a:spcAft>
            </a:pPr>
            <a:r>
              <a:rPr lang="en-US" sz="1600" b="1" dirty="0">
                <a:solidFill>
                  <a:prstClr val="black"/>
                </a:solidFill>
                <a:latin typeface="Helvetica" panose="020B0604020202020204" pitchFamily="34" charset="0"/>
                <a:ea typeface="Calibri"/>
                <a:cs typeface="Helvetica" panose="020B0604020202020204" pitchFamily="34" charset="0"/>
              </a:rPr>
              <a:t>Graduating research from cell leve</a:t>
            </a:r>
            <a:r>
              <a:rPr lang="en-US" dirty="0"/>
              <a:t>l </a:t>
            </a:r>
            <a:r>
              <a:rPr lang="en-US" sz="1600" b="1" dirty="0">
                <a:solidFill>
                  <a:prstClr val="black"/>
                </a:solidFill>
                <a:latin typeface="Helvetica" panose="020B0604020202020204" pitchFamily="34" charset="0"/>
                <a:ea typeface="Calibri"/>
                <a:cs typeface="Helvetica" panose="020B0604020202020204" pitchFamily="34" charset="0"/>
              </a:rPr>
              <a:t>to battery pack to vehicle integration design and modeling</a:t>
            </a:r>
          </a:p>
        </p:txBody>
      </p:sp>
      <p:grpSp>
        <p:nvGrpSpPr>
          <p:cNvPr id="47" name="Group 46">
            <a:extLst>
              <a:ext uri="{FF2B5EF4-FFF2-40B4-BE49-F238E27FC236}">
                <a16:creationId xmlns:a16="http://schemas.microsoft.com/office/drawing/2014/main" id="{5FC159E4-BF5B-981A-2B35-AB3DAD1E6AF5}"/>
              </a:ext>
            </a:extLst>
          </p:cNvPr>
          <p:cNvGrpSpPr/>
          <p:nvPr/>
        </p:nvGrpSpPr>
        <p:grpSpPr>
          <a:xfrm>
            <a:off x="145747" y="1533683"/>
            <a:ext cx="2664127" cy="1841080"/>
            <a:chOff x="145747" y="1533683"/>
            <a:chExt cx="2664127" cy="1841080"/>
          </a:xfrm>
        </p:grpSpPr>
        <p:sp>
          <p:nvSpPr>
            <p:cNvPr id="9" name="TextBox 8">
              <a:extLst>
                <a:ext uri="{FF2B5EF4-FFF2-40B4-BE49-F238E27FC236}">
                  <a16:creationId xmlns:a16="http://schemas.microsoft.com/office/drawing/2014/main" id="{45B5C3A8-137D-FCBA-60B1-4F16687F8019}"/>
                </a:ext>
              </a:extLst>
            </p:cNvPr>
            <p:cNvSpPr txBox="1"/>
            <p:nvPr/>
          </p:nvSpPr>
          <p:spPr>
            <a:xfrm>
              <a:off x="145747" y="3159319"/>
              <a:ext cx="2438831" cy="21544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800" b="1" dirty="0">
                  <a:latin typeface="Helvetica"/>
                  <a:cs typeface="Helvetica"/>
                </a:rPr>
                <a:t>Cell Energy Density (Wh/kg)</a:t>
              </a:r>
            </a:p>
          </p:txBody>
        </p:sp>
        <p:sp>
          <p:nvSpPr>
            <p:cNvPr id="12" name="TextBox 11">
              <a:extLst>
                <a:ext uri="{FF2B5EF4-FFF2-40B4-BE49-F238E27FC236}">
                  <a16:creationId xmlns:a16="http://schemas.microsoft.com/office/drawing/2014/main" id="{F0168521-A9F7-4308-4633-5A910F7CC2E7}"/>
                </a:ext>
              </a:extLst>
            </p:cNvPr>
            <p:cNvSpPr txBox="1"/>
            <p:nvPr/>
          </p:nvSpPr>
          <p:spPr>
            <a:xfrm>
              <a:off x="1909762" y="1835943"/>
              <a:ext cx="900112" cy="307777"/>
            </a:xfrm>
            <a:prstGeom prst="rect">
              <a:avLst/>
            </a:prstGeom>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700" b="1" dirty="0">
                  <a:latin typeface="Helvetica"/>
                  <a:cs typeface="Helvetica"/>
                </a:rPr>
                <a:t>Overestimated Performance</a:t>
              </a:r>
              <a:endParaRPr lang="en-US" sz="2000" dirty="0"/>
            </a:p>
          </p:txBody>
        </p:sp>
        <p:grpSp>
          <p:nvGrpSpPr>
            <p:cNvPr id="15" name="Group 14">
              <a:extLst>
                <a:ext uri="{FF2B5EF4-FFF2-40B4-BE49-F238E27FC236}">
                  <a16:creationId xmlns:a16="http://schemas.microsoft.com/office/drawing/2014/main" id="{ED668767-B7D5-D3C9-155E-FA1B33A01C69}"/>
                </a:ext>
              </a:extLst>
            </p:cNvPr>
            <p:cNvGrpSpPr/>
            <p:nvPr/>
          </p:nvGrpSpPr>
          <p:grpSpPr>
            <a:xfrm>
              <a:off x="547343" y="1558019"/>
              <a:ext cx="1196099" cy="490712"/>
              <a:chOff x="342899" y="4786312"/>
              <a:chExt cx="1571625" cy="638655"/>
            </a:xfrm>
          </p:grpSpPr>
          <p:sp>
            <p:nvSpPr>
              <p:cNvPr id="13" name="TextBox 12">
                <a:extLst>
                  <a:ext uri="{FF2B5EF4-FFF2-40B4-BE49-F238E27FC236}">
                    <a16:creationId xmlns:a16="http://schemas.microsoft.com/office/drawing/2014/main" id="{81E0206E-275A-AFC3-E3BE-F929BD759EF4}"/>
                  </a:ext>
                </a:extLst>
              </p:cNvPr>
              <p:cNvSpPr txBox="1"/>
              <p:nvPr/>
            </p:nvSpPr>
            <p:spPr>
              <a:xfrm>
                <a:off x="342899" y="4786312"/>
                <a:ext cx="1571625" cy="63865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600" b="1" dirty="0">
                    <a:latin typeface="Helvetica"/>
                    <a:cs typeface="Helvetica"/>
                  </a:rPr>
                  <a:t>        Thermal based scaling</a:t>
                </a:r>
              </a:p>
              <a:p>
                <a:pPr>
                  <a:lnSpc>
                    <a:spcPct val="150000"/>
                  </a:lnSpc>
                </a:pPr>
                <a:r>
                  <a:rPr lang="en-US" sz="600" b="1" dirty="0">
                    <a:latin typeface="Helvetica"/>
                    <a:cs typeface="Helvetica"/>
                  </a:rPr>
                  <a:t>        Naive weight scaling</a:t>
                </a:r>
              </a:p>
              <a:p>
                <a:pPr>
                  <a:lnSpc>
                    <a:spcPct val="150000"/>
                  </a:lnSpc>
                </a:pPr>
                <a:r>
                  <a:rPr lang="en-US" sz="600" b="1" dirty="0">
                    <a:latin typeface="Helvetica"/>
                    <a:cs typeface="Helvetica"/>
                  </a:rPr>
                  <a:t>        X-57 (empirical data)</a:t>
                </a:r>
              </a:p>
            </p:txBody>
          </p:sp>
          <p:cxnSp>
            <p:nvCxnSpPr>
              <p:cNvPr id="18" name="Straight Arrow Connector 17">
                <a:extLst>
                  <a:ext uri="{FF2B5EF4-FFF2-40B4-BE49-F238E27FC236}">
                    <a16:creationId xmlns:a16="http://schemas.microsoft.com/office/drawing/2014/main" id="{38288883-D323-5490-64FA-AFA5FB8FC66A}"/>
                  </a:ext>
                </a:extLst>
              </p:cNvPr>
              <p:cNvCxnSpPr/>
              <p:nvPr/>
            </p:nvCxnSpPr>
            <p:spPr>
              <a:xfrm>
                <a:off x="450550" y="4936013"/>
                <a:ext cx="181837" cy="324"/>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41ADBDD-B320-4F26-D989-5F4084C7F2AF}"/>
                  </a:ext>
                </a:extLst>
              </p:cNvPr>
              <p:cNvCxnSpPr>
                <a:cxnSpLocks/>
              </p:cNvCxnSpPr>
              <p:nvPr/>
            </p:nvCxnSpPr>
            <p:spPr>
              <a:xfrm>
                <a:off x="450550" y="5133435"/>
                <a:ext cx="181838" cy="324"/>
              </a:xfrm>
              <a:prstGeom prst="straightConnector1">
                <a:avLst/>
              </a:prstGeom>
              <a:ln w="28575">
                <a:solidFill>
                  <a:srgbClr val="00B050"/>
                </a:solidFill>
                <a:prstDash val="sysDot"/>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93B5779C-3936-B47B-86AD-94EB4F4CF6AA}"/>
                  </a:ext>
                </a:extLst>
              </p:cNvPr>
              <p:cNvSpPr/>
              <p:nvPr/>
            </p:nvSpPr>
            <p:spPr>
              <a:xfrm>
                <a:off x="498375" y="5274109"/>
                <a:ext cx="45720" cy="45719"/>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sp>
          <p:nvSpPr>
            <p:cNvPr id="16" name="TextBox 15">
              <a:extLst>
                <a:ext uri="{FF2B5EF4-FFF2-40B4-BE49-F238E27FC236}">
                  <a16:creationId xmlns:a16="http://schemas.microsoft.com/office/drawing/2014/main" id="{036D00BA-63B7-170F-F293-81DE7D1B38D5}"/>
                </a:ext>
              </a:extLst>
            </p:cNvPr>
            <p:cNvSpPr txBox="1"/>
            <p:nvPr/>
          </p:nvSpPr>
          <p:spPr>
            <a:xfrm>
              <a:off x="591471" y="3064063"/>
              <a:ext cx="89490" cy="230832"/>
            </a:xfrm>
            <a:prstGeom prst="rect">
              <a:avLst/>
            </a:prstGeom>
            <a:solidFill>
              <a:schemeClr val="bg1"/>
            </a:solidFill>
          </p:spPr>
          <p:txBody>
            <a:bodyPr wrap="square" rtlCol="0">
              <a:spAutoFit/>
            </a:bodyPr>
            <a:lstStyle/>
            <a:p>
              <a:pPr algn="ctr"/>
              <a:r>
                <a:rPr lang="en-US" sz="900" b="1" dirty="0">
                  <a:latin typeface="Arial Narrow" panose="020B0606020202030204" pitchFamily="34" charset="0"/>
                </a:rPr>
                <a:t>0</a:t>
              </a:r>
            </a:p>
          </p:txBody>
        </p:sp>
        <p:sp>
          <p:nvSpPr>
            <p:cNvPr id="30" name="TextBox 29">
              <a:extLst>
                <a:ext uri="{FF2B5EF4-FFF2-40B4-BE49-F238E27FC236}">
                  <a16:creationId xmlns:a16="http://schemas.microsoft.com/office/drawing/2014/main" id="{4C25F95A-349E-67FD-D61A-940E392A0576}"/>
                </a:ext>
              </a:extLst>
            </p:cNvPr>
            <p:cNvSpPr txBox="1"/>
            <p:nvPr/>
          </p:nvSpPr>
          <p:spPr>
            <a:xfrm>
              <a:off x="433288" y="2865595"/>
              <a:ext cx="89490" cy="230832"/>
            </a:xfrm>
            <a:prstGeom prst="rect">
              <a:avLst/>
            </a:prstGeom>
            <a:solidFill>
              <a:schemeClr val="bg1"/>
            </a:solidFill>
          </p:spPr>
          <p:txBody>
            <a:bodyPr wrap="square" rtlCol="0">
              <a:spAutoFit/>
            </a:bodyPr>
            <a:lstStyle/>
            <a:p>
              <a:pPr algn="ctr"/>
              <a:r>
                <a:rPr lang="en-US" sz="900" b="1" dirty="0">
                  <a:latin typeface="Arial Narrow" panose="020B0606020202030204" pitchFamily="34" charset="0"/>
                </a:rPr>
                <a:t>0</a:t>
              </a:r>
            </a:p>
          </p:txBody>
        </p:sp>
        <p:sp>
          <p:nvSpPr>
            <p:cNvPr id="31" name="TextBox 30">
              <a:extLst>
                <a:ext uri="{FF2B5EF4-FFF2-40B4-BE49-F238E27FC236}">
                  <a16:creationId xmlns:a16="http://schemas.microsoft.com/office/drawing/2014/main" id="{B85D5CB9-5977-06DD-2B19-C7AFC9041602}"/>
                </a:ext>
              </a:extLst>
            </p:cNvPr>
            <p:cNvSpPr txBox="1"/>
            <p:nvPr/>
          </p:nvSpPr>
          <p:spPr>
            <a:xfrm>
              <a:off x="1048671" y="3052184"/>
              <a:ext cx="426782" cy="91440"/>
            </a:xfrm>
            <a:prstGeom prst="rect">
              <a:avLst/>
            </a:prstGeom>
            <a:solidFill>
              <a:schemeClr val="bg1"/>
            </a:solidFill>
          </p:spPr>
          <p:txBody>
            <a:bodyPr wrap="square" rtlCol="0">
              <a:spAutoFit/>
            </a:bodyPr>
            <a:lstStyle/>
            <a:p>
              <a:pPr algn="ctr"/>
              <a:r>
                <a:rPr lang="en-US" sz="800" b="1" dirty="0">
                  <a:latin typeface="Arial Narrow" panose="020B0606020202030204" pitchFamily="34" charset="0"/>
                </a:rPr>
                <a:t>200</a:t>
              </a:r>
            </a:p>
          </p:txBody>
        </p:sp>
        <p:sp>
          <p:nvSpPr>
            <p:cNvPr id="38" name="TextBox 37">
              <a:extLst>
                <a:ext uri="{FF2B5EF4-FFF2-40B4-BE49-F238E27FC236}">
                  <a16:creationId xmlns:a16="http://schemas.microsoft.com/office/drawing/2014/main" id="{832F956B-C61D-E2D0-0FCB-25ED42E8FABA}"/>
                </a:ext>
              </a:extLst>
            </p:cNvPr>
            <p:cNvSpPr txBox="1"/>
            <p:nvPr/>
          </p:nvSpPr>
          <p:spPr>
            <a:xfrm>
              <a:off x="2255014" y="3048043"/>
              <a:ext cx="329565" cy="215444"/>
            </a:xfrm>
            <a:prstGeom prst="rect">
              <a:avLst/>
            </a:prstGeom>
            <a:solidFill>
              <a:schemeClr val="bg1"/>
            </a:solidFill>
          </p:spPr>
          <p:txBody>
            <a:bodyPr wrap="square" rtlCol="0">
              <a:spAutoFit/>
            </a:bodyPr>
            <a:lstStyle/>
            <a:p>
              <a:pPr algn="ctr"/>
              <a:r>
                <a:rPr lang="en-US" sz="800" b="1" dirty="0">
                  <a:latin typeface="Arial Narrow" panose="020B0606020202030204" pitchFamily="34" charset="0"/>
                </a:rPr>
                <a:t>600</a:t>
              </a:r>
            </a:p>
          </p:txBody>
        </p:sp>
        <p:sp>
          <p:nvSpPr>
            <p:cNvPr id="40" name="TextBox 39">
              <a:extLst>
                <a:ext uri="{FF2B5EF4-FFF2-40B4-BE49-F238E27FC236}">
                  <a16:creationId xmlns:a16="http://schemas.microsoft.com/office/drawing/2014/main" id="{0A1F0241-8B93-A05B-9FFE-2EED82B8AA91}"/>
                </a:ext>
              </a:extLst>
            </p:cNvPr>
            <p:cNvSpPr txBox="1"/>
            <p:nvPr/>
          </p:nvSpPr>
          <p:spPr>
            <a:xfrm>
              <a:off x="1658271" y="3055988"/>
              <a:ext cx="426782" cy="91440"/>
            </a:xfrm>
            <a:prstGeom prst="rect">
              <a:avLst/>
            </a:prstGeom>
            <a:solidFill>
              <a:schemeClr val="bg1"/>
            </a:solidFill>
          </p:spPr>
          <p:txBody>
            <a:bodyPr wrap="square" rtlCol="0">
              <a:spAutoFit/>
            </a:bodyPr>
            <a:lstStyle/>
            <a:p>
              <a:pPr algn="ctr"/>
              <a:r>
                <a:rPr lang="en-US" sz="800" b="1" dirty="0">
                  <a:latin typeface="Arial Narrow" panose="020B0606020202030204" pitchFamily="34" charset="0"/>
                </a:rPr>
                <a:t>400</a:t>
              </a:r>
            </a:p>
          </p:txBody>
        </p:sp>
        <p:sp>
          <p:nvSpPr>
            <p:cNvPr id="8" name="TextBox 7">
              <a:extLst>
                <a:ext uri="{FF2B5EF4-FFF2-40B4-BE49-F238E27FC236}">
                  <a16:creationId xmlns:a16="http://schemas.microsoft.com/office/drawing/2014/main" id="{85C93FE7-6F3B-FFCE-5EA8-5C90CF23471A}"/>
                </a:ext>
              </a:extLst>
            </p:cNvPr>
            <p:cNvSpPr txBox="1"/>
            <p:nvPr/>
          </p:nvSpPr>
          <p:spPr>
            <a:xfrm rot="16200000">
              <a:off x="-627137" y="2306567"/>
              <a:ext cx="1761212" cy="21544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dirty="0">
                  <a:latin typeface="Helvetica"/>
                  <a:cs typeface="Helvetica"/>
                </a:rPr>
                <a:t>Pack Energy Density (Wh/kg)</a:t>
              </a:r>
            </a:p>
          </p:txBody>
        </p:sp>
        <p:sp>
          <p:nvSpPr>
            <p:cNvPr id="46" name="TextBox 45">
              <a:extLst>
                <a:ext uri="{FF2B5EF4-FFF2-40B4-BE49-F238E27FC236}">
                  <a16:creationId xmlns:a16="http://schemas.microsoft.com/office/drawing/2014/main" id="{3FA3E9FA-5ADC-3018-A6BC-2F12DE1A4CEE}"/>
                </a:ext>
              </a:extLst>
            </p:cNvPr>
            <p:cNvSpPr txBox="1"/>
            <p:nvPr/>
          </p:nvSpPr>
          <p:spPr>
            <a:xfrm>
              <a:off x="164144" y="1546038"/>
              <a:ext cx="365760" cy="215444"/>
            </a:xfrm>
            <a:prstGeom prst="rect">
              <a:avLst/>
            </a:prstGeom>
            <a:solidFill>
              <a:schemeClr val="bg1"/>
            </a:solidFill>
          </p:spPr>
          <p:txBody>
            <a:bodyPr wrap="square" rtlCol="0">
              <a:spAutoFit/>
            </a:bodyPr>
            <a:lstStyle/>
            <a:p>
              <a:pPr algn="ctr"/>
              <a:r>
                <a:rPr lang="en-US" sz="800" b="1" dirty="0">
                  <a:latin typeface="Arial Narrow" panose="020B0606020202030204" pitchFamily="34" charset="0"/>
                </a:rPr>
                <a:t>400</a:t>
              </a:r>
            </a:p>
          </p:txBody>
        </p:sp>
      </p:grpSp>
      <p:pic>
        <p:nvPicPr>
          <p:cNvPr id="20" name="Graphic 19">
            <a:extLst>
              <a:ext uri="{FF2B5EF4-FFF2-40B4-BE49-F238E27FC236}">
                <a16:creationId xmlns:a16="http://schemas.microsoft.com/office/drawing/2014/main" id="{E7615E6C-83E3-B5E3-2868-031E680CE71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978887" y="1141900"/>
            <a:ext cx="731520" cy="459469"/>
          </a:xfrm>
          <a:prstGeom prst="rect">
            <a:avLst/>
          </a:prstGeom>
        </p:spPr>
      </p:pic>
      <p:pic>
        <p:nvPicPr>
          <p:cNvPr id="23" name="Graphic 22">
            <a:extLst>
              <a:ext uri="{FF2B5EF4-FFF2-40B4-BE49-F238E27FC236}">
                <a16:creationId xmlns:a16="http://schemas.microsoft.com/office/drawing/2014/main" id="{4E385CD6-A39C-E6D8-0B64-50743FE05E6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778347" y="1117077"/>
            <a:ext cx="457200" cy="484292"/>
          </a:xfrm>
          <a:prstGeom prst="rect">
            <a:avLst/>
          </a:prstGeom>
        </p:spPr>
      </p:pic>
    </p:spTree>
    <p:extLst>
      <p:ext uri="{BB962C8B-B14F-4D97-AF65-F5344CB8AC3E}">
        <p14:creationId xmlns:p14="http://schemas.microsoft.com/office/powerpoint/2010/main" val="3153471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D726-1FCC-474D-8635-F6130D9CA123}"/>
              </a:ext>
            </a:extLst>
          </p:cNvPr>
          <p:cNvSpPr>
            <a:spLocks noGrp="1"/>
          </p:cNvSpPr>
          <p:nvPr>
            <p:ph type="title"/>
          </p:nvPr>
        </p:nvSpPr>
        <p:spPr>
          <a:xfrm>
            <a:off x="274320" y="199391"/>
            <a:ext cx="10876280" cy="512064"/>
          </a:xfrm>
        </p:spPr>
        <p:txBody>
          <a:bodyPr/>
          <a:lstStyle/>
          <a:p>
            <a:r>
              <a:rPr lang="en-US" sz="2800" dirty="0"/>
              <a:t>Aviation Battery R&amp;D</a:t>
            </a:r>
          </a:p>
        </p:txBody>
      </p:sp>
      <p:sp>
        <p:nvSpPr>
          <p:cNvPr id="3" name="Content Placeholder 2">
            <a:extLst>
              <a:ext uri="{FF2B5EF4-FFF2-40B4-BE49-F238E27FC236}">
                <a16:creationId xmlns:a16="http://schemas.microsoft.com/office/drawing/2014/main" id="{8D93934A-BF8C-FA45-9A61-C09A910E1496}"/>
              </a:ext>
            </a:extLst>
          </p:cNvPr>
          <p:cNvSpPr>
            <a:spLocks noGrp="1"/>
          </p:cNvSpPr>
          <p:nvPr>
            <p:ph idx="13"/>
          </p:nvPr>
        </p:nvSpPr>
        <p:spPr>
          <a:xfrm>
            <a:off x="274320" y="709295"/>
            <a:ext cx="11435080" cy="310896"/>
          </a:xfrm>
        </p:spPr>
        <p:txBody>
          <a:bodyPr/>
          <a:lstStyle/>
          <a:p>
            <a:r>
              <a:rPr lang="en-US" b="1" dirty="0"/>
              <a:t>Solid State Energy Storage Research</a:t>
            </a:r>
          </a:p>
        </p:txBody>
      </p:sp>
      <p:sp>
        <p:nvSpPr>
          <p:cNvPr id="34" name="TextBox 33">
            <a:extLst>
              <a:ext uri="{FF2B5EF4-FFF2-40B4-BE49-F238E27FC236}">
                <a16:creationId xmlns:a16="http://schemas.microsoft.com/office/drawing/2014/main" id="{C8632E9A-C4D2-0887-7689-E3429EB73956}"/>
              </a:ext>
            </a:extLst>
          </p:cNvPr>
          <p:cNvSpPr txBox="1"/>
          <p:nvPr/>
        </p:nvSpPr>
        <p:spPr>
          <a:xfrm>
            <a:off x="233182" y="1182952"/>
            <a:ext cx="5888936" cy="5363007"/>
          </a:xfrm>
          <a:prstGeom prst="rect">
            <a:avLst/>
          </a:prstGeom>
          <a:noFill/>
        </p:spPr>
        <p:txBody>
          <a:bodyPr wrap="square" rtlCol="0">
            <a:spAutoFit/>
          </a:bodyPr>
          <a:lstStyle/>
          <a:p>
            <a:pPr marL="0" marR="0" lvl="0" indent="0" algn="l" defTabSz="3072384" rtl="0" eaLnBrk="1" fontAlgn="auto" latinLnBrk="0" hangingPunct="1">
              <a:lnSpc>
                <a:spcPct val="100000"/>
              </a:lnSpc>
              <a:spcBef>
                <a:spcPts val="0"/>
              </a:spcBef>
              <a:spcAft>
                <a:spcPts val="7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ea typeface="+mn-ea"/>
                <a:cs typeface="+mn-cs"/>
              </a:rPr>
              <a:t>Advanced, high performance chemistries to extend range and overall system performance</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Bipolar Stacks</a:t>
            </a:r>
          </a:p>
          <a:p>
            <a:pPr marL="685800" marR="0" lvl="1"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Bipolar stack architecture allows convenient packaging with potentially improved energy density and power of solid-state batteries</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Scalable Processing Techniques</a:t>
            </a:r>
          </a:p>
          <a:p>
            <a:pPr marL="685800" marR="0" lvl="1"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Reinforced, flexible, lightweight films for improved manufacturability and energy/power</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Particle Dynamics Model</a:t>
            </a:r>
          </a:p>
          <a:p>
            <a:pPr marL="685800" marR="0" lvl="1"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Integrated particle dynamics model  informs experimental design towards accurate performance prediction</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Improving Cyclability</a:t>
            </a:r>
          </a:p>
          <a:p>
            <a:pPr marL="685800" marR="0" lvl="1"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Li metal anode engineering is key toward highly cyclable solid-state batteries</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grpSp>
        <p:nvGrpSpPr>
          <p:cNvPr id="37" name="Group 36">
            <a:extLst>
              <a:ext uri="{FF2B5EF4-FFF2-40B4-BE49-F238E27FC236}">
                <a16:creationId xmlns:a16="http://schemas.microsoft.com/office/drawing/2014/main" id="{D01A0519-A57F-3958-7F66-58668F959AD2}"/>
              </a:ext>
            </a:extLst>
          </p:cNvPr>
          <p:cNvGrpSpPr/>
          <p:nvPr/>
        </p:nvGrpSpPr>
        <p:grpSpPr>
          <a:xfrm>
            <a:off x="7161637" y="3686582"/>
            <a:ext cx="4398915" cy="1391970"/>
            <a:chOff x="6410225" y="1073896"/>
            <a:chExt cx="5401939" cy="1762023"/>
          </a:xfrm>
        </p:grpSpPr>
        <p:pic>
          <p:nvPicPr>
            <p:cNvPr id="38" name="Picture 37" descr="Background pattern&#10;&#10;Description automatically generated">
              <a:extLst>
                <a:ext uri="{FF2B5EF4-FFF2-40B4-BE49-F238E27FC236}">
                  <a16:creationId xmlns:a16="http://schemas.microsoft.com/office/drawing/2014/main" id="{BE7DEDD8-A97C-2F36-4654-E70411599723}"/>
                </a:ext>
              </a:extLst>
            </p:cNvPr>
            <p:cNvPicPr>
              <a:picLocks noChangeAspect="1"/>
            </p:cNvPicPr>
            <p:nvPr/>
          </p:nvPicPr>
          <p:blipFill rotWithShape="1">
            <a:blip r:embed="rId3">
              <a:extLst>
                <a:ext uri="{28A0092B-C50C-407E-A947-70E740481C1C}">
                  <a14:useLocalDpi xmlns:a14="http://schemas.microsoft.com/office/drawing/2010/main" val="0"/>
                </a:ext>
              </a:extLst>
            </a:blip>
            <a:srcRect l="21398" r="27922"/>
            <a:stretch/>
          </p:blipFill>
          <p:spPr>
            <a:xfrm>
              <a:off x="6410225" y="1212839"/>
              <a:ext cx="1344420" cy="1488099"/>
            </a:xfrm>
            <a:prstGeom prst="rect">
              <a:avLst/>
            </a:prstGeom>
            <a:ln>
              <a:solidFill>
                <a:schemeClr val="tx1"/>
              </a:solidFill>
            </a:ln>
          </p:spPr>
        </p:pic>
        <p:pic>
          <p:nvPicPr>
            <p:cNvPr id="39" name="Picture 38">
              <a:extLst>
                <a:ext uri="{FF2B5EF4-FFF2-40B4-BE49-F238E27FC236}">
                  <a16:creationId xmlns:a16="http://schemas.microsoft.com/office/drawing/2014/main" id="{92F7F9FA-A3F2-5CC0-2A45-832CA74D50DE}"/>
                </a:ext>
              </a:extLst>
            </p:cNvPr>
            <p:cNvPicPr>
              <a:picLocks noChangeAspect="1"/>
            </p:cNvPicPr>
            <p:nvPr/>
          </p:nvPicPr>
          <p:blipFill rotWithShape="1">
            <a:blip r:embed="rId4"/>
            <a:srcRect t="10655"/>
            <a:stretch/>
          </p:blipFill>
          <p:spPr>
            <a:xfrm>
              <a:off x="7859336" y="1247990"/>
              <a:ext cx="1789922" cy="1199322"/>
            </a:xfrm>
            <a:prstGeom prst="rect">
              <a:avLst/>
            </a:prstGeom>
          </p:spPr>
        </p:pic>
        <p:pic>
          <p:nvPicPr>
            <p:cNvPr id="40" name="Picture 39">
              <a:extLst>
                <a:ext uri="{FF2B5EF4-FFF2-40B4-BE49-F238E27FC236}">
                  <a16:creationId xmlns:a16="http://schemas.microsoft.com/office/drawing/2014/main" id="{D18A8BAC-D254-02B4-C8EF-74A9C9176773}"/>
                </a:ext>
              </a:extLst>
            </p:cNvPr>
            <p:cNvPicPr>
              <a:picLocks noChangeAspect="1"/>
            </p:cNvPicPr>
            <p:nvPr/>
          </p:nvPicPr>
          <p:blipFill>
            <a:blip r:embed="rId5"/>
            <a:stretch>
              <a:fillRect/>
            </a:stretch>
          </p:blipFill>
          <p:spPr>
            <a:xfrm>
              <a:off x="9652037" y="1073896"/>
              <a:ext cx="2089067" cy="1434373"/>
            </a:xfrm>
            <a:prstGeom prst="rect">
              <a:avLst/>
            </a:prstGeom>
          </p:spPr>
        </p:pic>
        <p:sp>
          <p:nvSpPr>
            <p:cNvPr id="41" name="TextBox 40">
              <a:extLst>
                <a:ext uri="{FF2B5EF4-FFF2-40B4-BE49-F238E27FC236}">
                  <a16:creationId xmlns:a16="http://schemas.microsoft.com/office/drawing/2014/main" id="{F088AAE6-95AE-14E9-7B7B-C1219F317B38}"/>
                </a:ext>
              </a:extLst>
            </p:cNvPr>
            <p:cNvSpPr txBox="1"/>
            <p:nvPr/>
          </p:nvSpPr>
          <p:spPr>
            <a:xfrm>
              <a:off x="8448883" y="1267897"/>
              <a:ext cx="837220" cy="2699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Simulation</a:t>
              </a:r>
              <a:endParaRPr kumimoji="0" lang="en-US" sz="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2230ACD3-B03D-1BC0-40BC-8C0285504CB7}"/>
                </a:ext>
              </a:extLst>
            </p:cNvPr>
            <p:cNvSpPr txBox="1"/>
            <p:nvPr/>
          </p:nvSpPr>
          <p:spPr>
            <a:xfrm>
              <a:off x="10217813" y="1248303"/>
              <a:ext cx="957513" cy="2699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Experiment</a:t>
              </a:r>
              <a:endParaRPr kumimoji="0" lang="en-US" sz="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TextBox 51">
              <a:extLst>
                <a:ext uri="{FF2B5EF4-FFF2-40B4-BE49-F238E27FC236}">
                  <a16:creationId xmlns:a16="http://schemas.microsoft.com/office/drawing/2014/main" id="{711ECDF4-9F53-793E-38E7-A34F59E28475}"/>
                </a:ext>
              </a:extLst>
            </p:cNvPr>
            <p:cNvSpPr txBox="1"/>
            <p:nvPr/>
          </p:nvSpPr>
          <p:spPr>
            <a:xfrm>
              <a:off x="7858277" y="2565956"/>
              <a:ext cx="3953887" cy="2699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Example: Bimodal Solid Electrolyte Ionic Conductivity</a:t>
              </a:r>
            </a:p>
          </p:txBody>
        </p:sp>
      </p:grpSp>
      <p:pic>
        <p:nvPicPr>
          <p:cNvPr id="53" name="Picture 52">
            <a:extLst>
              <a:ext uri="{FF2B5EF4-FFF2-40B4-BE49-F238E27FC236}">
                <a16:creationId xmlns:a16="http://schemas.microsoft.com/office/drawing/2014/main" id="{78DC6BD9-2D2A-DA00-C842-200E89F33CDE}"/>
              </a:ext>
            </a:extLst>
          </p:cNvPr>
          <p:cNvPicPr>
            <a:picLocks noChangeAspect="1"/>
          </p:cNvPicPr>
          <p:nvPr/>
        </p:nvPicPr>
        <p:blipFill>
          <a:blip r:embed="rId6"/>
          <a:stretch>
            <a:fillRect/>
          </a:stretch>
        </p:blipFill>
        <p:spPr>
          <a:xfrm>
            <a:off x="7158549" y="5133162"/>
            <a:ext cx="4344137" cy="1454349"/>
          </a:xfrm>
          <a:prstGeom prst="rect">
            <a:avLst/>
          </a:prstGeom>
          <a:ln w="19050">
            <a:solidFill>
              <a:srgbClr val="002060"/>
            </a:solidFill>
          </a:ln>
        </p:spPr>
      </p:pic>
      <p:grpSp>
        <p:nvGrpSpPr>
          <p:cNvPr id="30" name="Group 29">
            <a:extLst>
              <a:ext uri="{FF2B5EF4-FFF2-40B4-BE49-F238E27FC236}">
                <a16:creationId xmlns:a16="http://schemas.microsoft.com/office/drawing/2014/main" id="{60E45D5E-E9C7-CF7A-A689-14B2715949D4}"/>
              </a:ext>
            </a:extLst>
          </p:cNvPr>
          <p:cNvGrpSpPr/>
          <p:nvPr/>
        </p:nvGrpSpPr>
        <p:grpSpPr>
          <a:xfrm>
            <a:off x="7246773" y="1031315"/>
            <a:ext cx="3903827" cy="1446580"/>
            <a:chOff x="6176946" y="1399979"/>
            <a:chExt cx="5532454" cy="2109044"/>
          </a:xfrm>
        </p:grpSpPr>
        <p:pic>
          <p:nvPicPr>
            <p:cNvPr id="13" name="Picture 12" descr="A diagram of a cell stack&#10;&#10;Description automatically generated">
              <a:extLst>
                <a:ext uri="{FF2B5EF4-FFF2-40B4-BE49-F238E27FC236}">
                  <a16:creationId xmlns:a16="http://schemas.microsoft.com/office/drawing/2014/main" id="{999415DF-68DF-79B6-8251-71CA7BDEE168}"/>
                </a:ext>
              </a:extLst>
            </p:cNvPr>
            <p:cNvPicPr>
              <a:picLocks noChangeAspect="1"/>
            </p:cNvPicPr>
            <p:nvPr/>
          </p:nvPicPr>
          <p:blipFill rotWithShape="1">
            <a:blip r:embed="rId7"/>
            <a:srcRect r="13990"/>
            <a:stretch/>
          </p:blipFill>
          <p:spPr>
            <a:xfrm rot="5400000" flipH="1">
              <a:off x="5651320" y="1933095"/>
              <a:ext cx="2091399" cy="1040148"/>
            </a:xfrm>
            <a:prstGeom prst="rect">
              <a:avLst/>
            </a:prstGeom>
          </p:spPr>
        </p:pic>
        <p:pic>
          <p:nvPicPr>
            <p:cNvPr id="28" name="Picture 27" descr="A person holding a silver object&#10;&#10;Description automatically generated">
              <a:extLst>
                <a:ext uri="{FF2B5EF4-FFF2-40B4-BE49-F238E27FC236}">
                  <a16:creationId xmlns:a16="http://schemas.microsoft.com/office/drawing/2014/main" id="{64FFA485-B9AB-FF77-B0E4-BC1FF72CF66E}"/>
                </a:ext>
              </a:extLst>
            </p:cNvPr>
            <p:cNvPicPr>
              <a:picLocks noChangeAspect="1"/>
            </p:cNvPicPr>
            <p:nvPr/>
          </p:nvPicPr>
          <p:blipFill rotWithShape="1">
            <a:blip r:embed="rId8"/>
            <a:srcRect l="33010" t="33891" r="24401" b="32107"/>
            <a:stretch/>
          </p:blipFill>
          <p:spPr>
            <a:xfrm rot="5400000">
              <a:off x="7129553" y="1816779"/>
              <a:ext cx="2002441" cy="1222001"/>
            </a:xfrm>
            <a:prstGeom prst="rect">
              <a:avLst/>
            </a:prstGeom>
          </p:spPr>
        </p:pic>
        <p:pic>
          <p:nvPicPr>
            <p:cNvPr id="29" name="Picture 28">
              <a:extLst>
                <a:ext uri="{FF2B5EF4-FFF2-40B4-BE49-F238E27FC236}">
                  <a16:creationId xmlns:a16="http://schemas.microsoft.com/office/drawing/2014/main" id="{DBA4EE33-7257-4C7D-0877-895F0F80E8B8}"/>
                </a:ext>
              </a:extLst>
            </p:cNvPr>
            <p:cNvPicPr>
              <a:picLocks noChangeAspect="1"/>
            </p:cNvPicPr>
            <p:nvPr/>
          </p:nvPicPr>
          <p:blipFill>
            <a:blip r:embed="rId9"/>
            <a:stretch>
              <a:fillRect/>
            </a:stretch>
          </p:blipFill>
          <p:spPr>
            <a:xfrm>
              <a:off x="9010749" y="1399979"/>
              <a:ext cx="2698651" cy="2109044"/>
            </a:xfrm>
            <a:prstGeom prst="rect">
              <a:avLst/>
            </a:prstGeom>
          </p:spPr>
        </p:pic>
      </p:grpSp>
      <p:grpSp>
        <p:nvGrpSpPr>
          <p:cNvPr id="31" name="Group 30">
            <a:extLst>
              <a:ext uri="{FF2B5EF4-FFF2-40B4-BE49-F238E27FC236}">
                <a16:creationId xmlns:a16="http://schemas.microsoft.com/office/drawing/2014/main" id="{E7B50408-7B6A-0FC3-2CCF-973B80602952}"/>
              </a:ext>
            </a:extLst>
          </p:cNvPr>
          <p:cNvGrpSpPr/>
          <p:nvPr/>
        </p:nvGrpSpPr>
        <p:grpSpPr>
          <a:xfrm>
            <a:off x="7209037" y="2554536"/>
            <a:ext cx="4104707" cy="1148081"/>
            <a:chOff x="263967" y="3847609"/>
            <a:chExt cx="5607138" cy="1737623"/>
          </a:xfrm>
        </p:grpSpPr>
        <p:pic>
          <p:nvPicPr>
            <p:cNvPr id="32" name="Picture 31" descr="A picture containing helmet&#10;&#10;Description automatically generated">
              <a:extLst>
                <a:ext uri="{FF2B5EF4-FFF2-40B4-BE49-F238E27FC236}">
                  <a16:creationId xmlns:a16="http://schemas.microsoft.com/office/drawing/2014/main" id="{72FA3E34-D64D-BDE4-2511-0BBDB346D225}"/>
                </a:ext>
              </a:extLst>
            </p:cNvPr>
            <p:cNvPicPr>
              <a:picLocks noChangeAspect="1"/>
            </p:cNvPicPr>
            <p:nvPr/>
          </p:nvPicPr>
          <p:blipFill rotWithShape="1">
            <a:blip r:embed="rId10"/>
            <a:srcRect l="15004" t="16428" r="2842" b="10054"/>
            <a:stretch/>
          </p:blipFill>
          <p:spPr>
            <a:xfrm rot="5400000">
              <a:off x="2451279" y="4139102"/>
              <a:ext cx="1730703" cy="1161557"/>
            </a:xfrm>
            <a:prstGeom prst="rect">
              <a:avLst/>
            </a:prstGeom>
          </p:spPr>
        </p:pic>
        <p:pic>
          <p:nvPicPr>
            <p:cNvPr id="33" name="Picture 32">
              <a:extLst>
                <a:ext uri="{FF2B5EF4-FFF2-40B4-BE49-F238E27FC236}">
                  <a16:creationId xmlns:a16="http://schemas.microsoft.com/office/drawing/2014/main" id="{5A4DBC13-973B-F775-19E8-F9DB289680D5}"/>
                </a:ext>
              </a:extLst>
            </p:cNvPr>
            <p:cNvPicPr>
              <a:picLocks noChangeAspect="1"/>
            </p:cNvPicPr>
            <p:nvPr/>
          </p:nvPicPr>
          <p:blipFill rotWithShape="1">
            <a:blip r:embed="rId11"/>
            <a:srcRect t="26263" r="7425" b="27538"/>
            <a:stretch/>
          </p:blipFill>
          <p:spPr>
            <a:xfrm>
              <a:off x="3926036" y="3847609"/>
              <a:ext cx="1945069" cy="1725590"/>
            </a:xfrm>
            <a:prstGeom prst="rect">
              <a:avLst/>
            </a:prstGeom>
          </p:spPr>
        </p:pic>
        <p:pic>
          <p:nvPicPr>
            <p:cNvPr id="35" name="Picture 34" descr="A roll of toilet paper&#10;&#10;Description automatically generated with low confidence">
              <a:extLst>
                <a:ext uri="{FF2B5EF4-FFF2-40B4-BE49-F238E27FC236}">
                  <a16:creationId xmlns:a16="http://schemas.microsoft.com/office/drawing/2014/main" id="{57F67C79-CA38-6184-2623-FBBD8F74492C}"/>
                </a:ext>
              </a:extLst>
            </p:cNvPr>
            <p:cNvPicPr>
              <a:picLocks noChangeAspect="1"/>
            </p:cNvPicPr>
            <p:nvPr/>
          </p:nvPicPr>
          <p:blipFill rotWithShape="1">
            <a:blip r:embed="rId12"/>
            <a:srcRect t="8692" r="24401" b="8806"/>
            <a:stretch/>
          </p:blipFill>
          <p:spPr>
            <a:xfrm rot="5400000">
              <a:off x="1149102" y="4015079"/>
              <a:ext cx="1713641" cy="1402603"/>
            </a:xfrm>
            <a:prstGeom prst="rect">
              <a:avLst/>
            </a:prstGeom>
          </p:spPr>
        </p:pic>
        <p:pic>
          <p:nvPicPr>
            <p:cNvPr id="36" name="Picture 35" descr="Text&#10;&#10;Description automatically generated with low confidence">
              <a:extLst>
                <a:ext uri="{FF2B5EF4-FFF2-40B4-BE49-F238E27FC236}">
                  <a16:creationId xmlns:a16="http://schemas.microsoft.com/office/drawing/2014/main" id="{76E336A9-DF59-713E-2ADC-E3BDDB640EFF}"/>
                </a:ext>
              </a:extLst>
            </p:cNvPr>
            <p:cNvPicPr>
              <a:picLocks noChangeAspect="1"/>
            </p:cNvPicPr>
            <p:nvPr/>
          </p:nvPicPr>
          <p:blipFill rotWithShape="1">
            <a:blip r:embed="rId13"/>
            <a:srcRect t="26812" r="26906" b="15538"/>
            <a:stretch/>
          </p:blipFill>
          <p:spPr>
            <a:xfrm rot="5400000">
              <a:off x="-87754" y="4213946"/>
              <a:ext cx="1722171" cy="1018730"/>
            </a:xfrm>
            <a:prstGeom prst="rect">
              <a:avLst/>
            </a:prstGeom>
          </p:spPr>
        </p:pic>
      </p:grpSp>
    </p:spTree>
    <p:extLst>
      <p:ext uri="{BB962C8B-B14F-4D97-AF65-F5344CB8AC3E}">
        <p14:creationId xmlns:p14="http://schemas.microsoft.com/office/powerpoint/2010/main" val="1905677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D726-1FCC-474D-8635-F6130D9CA123}"/>
              </a:ext>
            </a:extLst>
          </p:cNvPr>
          <p:cNvSpPr>
            <a:spLocks noGrp="1"/>
          </p:cNvSpPr>
          <p:nvPr>
            <p:ph type="title"/>
          </p:nvPr>
        </p:nvSpPr>
        <p:spPr>
          <a:xfrm>
            <a:off x="274320" y="199391"/>
            <a:ext cx="10876280" cy="512064"/>
          </a:xfrm>
        </p:spPr>
        <p:txBody>
          <a:bodyPr/>
          <a:lstStyle/>
          <a:p>
            <a:r>
              <a:rPr lang="en-US" sz="2800" dirty="0"/>
              <a:t>Aviation Battery R&amp;D</a:t>
            </a:r>
          </a:p>
        </p:txBody>
      </p:sp>
      <p:sp>
        <p:nvSpPr>
          <p:cNvPr id="3" name="Content Placeholder 2">
            <a:extLst>
              <a:ext uri="{FF2B5EF4-FFF2-40B4-BE49-F238E27FC236}">
                <a16:creationId xmlns:a16="http://schemas.microsoft.com/office/drawing/2014/main" id="{8D93934A-BF8C-FA45-9A61-C09A910E1496}"/>
              </a:ext>
            </a:extLst>
          </p:cNvPr>
          <p:cNvSpPr>
            <a:spLocks noGrp="1"/>
          </p:cNvSpPr>
          <p:nvPr>
            <p:ph idx="13"/>
          </p:nvPr>
        </p:nvSpPr>
        <p:spPr>
          <a:xfrm>
            <a:off x="274320" y="709295"/>
            <a:ext cx="11435080" cy="310896"/>
          </a:xfrm>
        </p:spPr>
        <p:txBody>
          <a:bodyPr/>
          <a:lstStyle/>
          <a:p>
            <a:r>
              <a:rPr lang="en-US" b="1" dirty="0"/>
              <a:t>Solid State Energy Storage Research</a:t>
            </a:r>
          </a:p>
        </p:txBody>
      </p:sp>
      <p:sp>
        <p:nvSpPr>
          <p:cNvPr id="34" name="TextBox 33">
            <a:extLst>
              <a:ext uri="{FF2B5EF4-FFF2-40B4-BE49-F238E27FC236}">
                <a16:creationId xmlns:a16="http://schemas.microsoft.com/office/drawing/2014/main" id="{C8632E9A-C4D2-0887-7689-E3429EB73956}"/>
              </a:ext>
            </a:extLst>
          </p:cNvPr>
          <p:cNvSpPr txBox="1"/>
          <p:nvPr/>
        </p:nvSpPr>
        <p:spPr>
          <a:xfrm>
            <a:off x="274320" y="1121868"/>
            <a:ext cx="7013590" cy="584775"/>
          </a:xfrm>
          <a:prstGeom prst="rect">
            <a:avLst/>
          </a:prstGeom>
          <a:noFill/>
        </p:spPr>
        <p:txBody>
          <a:bodyPr wrap="square" rtlCol="0">
            <a:spAutoFit/>
          </a:bodyPr>
          <a:lstStyle/>
          <a:p>
            <a:pPr marL="0" marR="0" lvl="0" indent="0" algn="l" defTabSz="3072384" rtl="0" eaLnBrk="1" fontAlgn="auto" latinLnBrk="0" hangingPunct="1">
              <a:lnSpc>
                <a:spcPct val="100000"/>
              </a:lnSpc>
              <a:spcBef>
                <a:spcPts val="0"/>
              </a:spcBef>
              <a:spcAft>
                <a:spcPts val="7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ea typeface="+mn-ea"/>
                <a:cs typeface="+mn-cs"/>
              </a:rPr>
              <a:t>Improved Prediction Methods for Solid-State Battery Interfacial Stability</a:t>
            </a:r>
          </a:p>
        </p:txBody>
      </p:sp>
      <p:sp>
        <p:nvSpPr>
          <p:cNvPr id="5" name="TextBox 4">
            <a:extLst>
              <a:ext uri="{FF2B5EF4-FFF2-40B4-BE49-F238E27FC236}">
                <a16:creationId xmlns:a16="http://schemas.microsoft.com/office/drawing/2014/main" id="{E916D3FE-EA3B-5C1D-3AB7-137575FB8526}"/>
              </a:ext>
            </a:extLst>
          </p:cNvPr>
          <p:cNvSpPr txBox="1"/>
          <p:nvPr/>
        </p:nvSpPr>
        <p:spPr>
          <a:xfrm>
            <a:off x="180628" y="1753691"/>
            <a:ext cx="6755860" cy="4755148"/>
          </a:xfrm>
          <a:prstGeom prst="rect">
            <a:avLst/>
          </a:prstGeom>
          <a:noFill/>
        </p:spPr>
        <p:txBody>
          <a:bodyPr wrap="square" rtlCol="0">
            <a:spAutoFit/>
          </a:bodyPr>
          <a:lstStyle/>
          <a:p>
            <a:pPr marL="285750" indent="-285750">
              <a:spcBef>
                <a:spcPts val="600"/>
              </a:spcBef>
              <a:spcAft>
                <a:spcPts val="300"/>
              </a:spcAft>
              <a:buFont typeface="Arial" panose="020B0604020202020204" pitchFamily="34" charset="0"/>
              <a:buChar char="•"/>
            </a:pPr>
            <a:r>
              <a:rPr lang="en-US" sz="1400" b="1" dirty="0">
                <a:latin typeface="Helvetica" panose="020B0604020202020204" pitchFamily="34" charset="0"/>
                <a:cs typeface="Helvetica" panose="020B0604020202020204" pitchFamily="34" charset="0"/>
              </a:rPr>
              <a:t>Problem Statement</a:t>
            </a:r>
            <a:r>
              <a:rPr lang="en-US" sz="1400" dirty="0">
                <a:latin typeface="Helvetica" panose="020B0604020202020204" pitchFamily="34" charset="0"/>
                <a:cs typeface="Helvetica" panose="020B0604020202020204" pitchFamily="34" charset="0"/>
              </a:rPr>
              <a:t>: Establishing a computational approach to accurately predict electrochemical stability of interfaces is key to rapid designing of next-generation of all-solid-state Li-battery configurations. The state-of-the-art (SOA) method (vacuum-slab model) is less than reliable.</a:t>
            </a:r>
          </a:p>
          <a:p>
            <a:pPr marL="285750" indent="-285750">
              <a:spcBef>
                <a:spcPts val="600"/>
              </a:spcBef>
              <a:spcAft>
                <a:spcPts val="300"/>
              </a:spcAft>
              <a:buFont typeface="Arial" panose="020B0604020202020204" pitchFamily="34" charset="0"/>
              <a:buChar char="•"/>
            </a:pPr>
            <a:r>
              <a:rPr lang="en-US" sz="1400" b="1" dirty="0">
                <a:latin typeface="Helvetica" panose="020B0604020202020204" pitchFamily="34" charset="0"/>
                <a:cs typeface="Helvetica" panose="020B0604020202020204" pitchFamily="34" charset="0"/>
              </a:rPr>
              <a:t>Goal</a:t>
            </a:r>
            <a:r>
              <a:rPr lang="en-US" sz="1400" dirty="0">
                <a:latin typeface="Helvetica" panose="020B0604020202020204" pitchFamily="34" charset="0"/>
                <a:cs typeface="Helvetica" panose="020B0604020202020204" pitchFamily="34" charset="0"/>
              </a:rPr>
              <a:t>:</a:t>
            </a:r>
            <a:r>
              <a:rPr lang="en-US" sz="1400" kern="0" dirty="0">
                <a:solidFill>
                  <a:srgbClr val="000000"/>
                </a:solidFill>
                <a:latin typeface="Helvetica" panose="020B0604020202020204" pitchFamily="34" charset="0"/>
                <a:cs typeface="Helvetica" panose="020B0604020202020204" pitchFamily="34" charset="0"/>
              </a:rPr>
              <a:t> Benchmark a new computational approach on well-known, stable battery interface of Li and LLZO, an emerging solid-state electrolyte.</a:t>
            </a:r>
            <a:endParaRPr kumimoji="0" lang="en-US" sz="1400" b="0" i="0" u="none" strike="noStrike" kern="0" cap="none" spc="0" normalizeH="0" baseline="0" noProof="0" dirty="0">
              <a:ln>
                <a:noFill/>
              </a:ln>
              <a:solidFill>
                <a:srgbClr val="000000"/>
              </a:solidFill>
              <a:effectLst/>
              <a:uLnTx/>
              <a:uFillTx/>
              <a:latin typeface="Helvetica" panose="020B0604020202020204" pitchFamily="34" charset="0"/>
              <a:cs typeface="Helvetica" panose="020B0604020202020204" pitchFamily="34" charset="0"/>
            </a:endParaRPr>
          </a:p>
          <a:p>
            <a:pPr marL="285750" indent="-285750">
              <a:spcBef>
                <a:spcPts val="600"/>
              </a:spcBef>
              <a:spcAft>
                <a:spcPts val="300"/>
              </a:spcAft>
              <a:buFont typeface="Arial" panose="020B0604020202020204" pitchFamily="34" charset="0"/>
              <a:buChar char="•"/>
            </a:pPr>
            <a:r>
              <a:rPr lang="en-US" sz="1400" b="1" dirty="0">
                <a:latin typeface="Helvetica" panose="020B0604020202020204" pitchFamily="34" charset="0"/>
                <a:cs typeface="Helvetica" panose="020B0604020202020204" pitchFamily="34" charset="0"/>
              </a:rPr>
              <a:t>Approach</a:t>
            </a:r>
            <a:r>
              <a:rPr lang="en-US" sz="1400" dirty="0">
                <a:latin typeface="Helvetica" panose="020B0604020202020204" pitchFamily="34" charset="0"/>
                <a:cs typeface="Helvetica" panose="020B0604020202020204" pitchFamily="34" charset="0"/>
              </a:rPr>
              <a:t>: Generate low-energy LLZO structures, generate an ensemble of Li-LLZO interfacial structures, and ensemble-average electronic energy level alignment to predict stability and its margins.</a:t>
            </a:r>
          </a:p>
          <a:p>
            <a:pPr marL="285750" indent="-285750">
              <a:spcBef>
                <a:spcPts val="1200"/>
              </a:spcBef>
              <a:buFont typeface="Arial" panose="020B0604020202020204" pitchFamily="34" charset="0"/>
              <a:buChar char="•"/>
            </a:pPr>
            <a:r>
              <a:rPr lang="en-US" sz="1400" b="1" dirty="0">
                <a:latin typeface="Helvetica" panose="020B0604020202020204" pitchFamily="34" charset="0"/>
                <a:cs typeface="Helvetica" panose="020B0604020202020204" pitchFamily="34" charset="0"/>
              </a:rPr>
              <a:t>Current Accomplishments</a:t>
            </a:r>
            <a:r>
              <a:rPr lang="en-US" sz="1400" dirty="0">
                <a:latin typeface="Helvetica" panose="020B0604020202020204" pitchFamily="34" charset="0"/>
                <a:cs typeface="Helvetica" panose="020B0604020202020204" pitchFamily="34" charset="0"/>
              </a:rPr>
              <a:t>: </a:t>
            </a:r>
          </a:p>
          <a:p>
            <a:pPr marL="742950" lvl="1" indent="-285750">
              <a:spcBef>
                <a:spcPts val="300"/>
              </a:spcBef>
              <a:spcAft>
                <a:spcPts val="300"/>
              </a:spcAft>
              <a:buFont typeface="Arial" panose="020B0604020202020204" pitchFamily="34" charset="0"/>
              <a:buChar char="•"/>
            </a:pPr>
            <a:r>
              <a:rPr lang="en-US" sz="1400" dirty="0">
                <a:latin typeface="Helvetica" panose="020B0604020202020204" pitchFamily="34" charset="0"/>
                <a:cs typeface="Helvetica" panose="020B0604020202020204" pitchFamily="34" charset="0"/>
              </a:rPr>
              <a:t>Demonstration of capability to rapidly generate low-energy structures and low-energy interfaces.</a:t>
            </a:r>
          </a:p>
          <a:p>
            <a:pPr marL="742950" lvl="1" indent="-285750">
              <a:spcBef>
                <a:spcPts val="300"/>
              </a:spcBef>
              <a:spcAft>
                <a:spcPts val="300"/>
              </a:spcAft>
              <a:buFont typeface="Arial" panose="020B0604020202020204" pitchFamily="34" charset="0"/>
              <a:buChar char="•"/>
            </a:pPr>
            <a:r>
              <a:rPr lang="en-US" sz="1400" dirty="0">
                <a:latin typeface="Helvetica" panose="020B0604020202020204" pitchFamily="34" charset="0"/>
                <a:cs typeface="Helvetica" panose="020B0604020202020204" pitchFamily="34" charset="0"/>
              </a:rPr>
              <a:t>Demonstration of more reliable stability prediction of Li-LLZO</a:t>
            </a:r>
            <a:r>
              <a:rPr lang="en-US" sz="1400" i="1" dirty="0">
                <a:latin typeface="Helvetica" panose="020B0604020202020204" pitchFamily="34" charset="0"/>
                <a:cs typeface="Helvetica" panose="020B0604020202020204" pitchFamily="34" charset="0"/>
              </a:rPr>
              <a:t>.</a:t>
            </a:r>
            <a:endParaRPr lang="en-US" sz="1400" dirty="0">
              <a:latin typeface="Helvetica" panose="020B0604020202020204" pitchFamily="34" charset="0"/>
              <a:cs typeface="Helvetica" panose="020B0604020202020204" pitchFamily="34" charset="0"/>
            </a:endParaRPr>
          </a:p>
          <a:p>
            <a:pPr marL="742950" lvl="1" indent="-285750">
              <a:spcBef>
                <a:spcPts val="300"/>
              </a:spcBef>
              <a:spcAft>
                <a:spcPts val="300"/>
              </a:spcAft>
              <a:buFont typeface="Arial" panose="020B0604020202020204" pitchFamily="34" charset="0"/>
              <a:buChar char="•"/>
            </a:pPr>
            <a:r>
              <a:rPr lang="en-US" sz="1400" dirty="0">
                <a:latin typeface="Helvetica" panose="020B0604020202020204" pitchFamily="34" charset="0"/>
                <a:cs typeface="Helvetica" panose="020B0604020202020204" pitchFamily="34" charset="0"/>
              </a:rPr>
              <a:t>Manuscript nearing submission</a:t>
            </a:r>
          </a:p>
          <a:p>
            <a:pPr marL="285750" indent="-285750">
              <a:spcBef>
                <a:spcPts val="1200"/>
              </a:spcBef>
              <a:buFont typeface="Arial" panose="020B0604020202020204" pitchFamily="34" charset="0"/>
              <a:buChar char="•"/>
            </a:pPr>
            <a:r>
              <a:rPr lang="en-US" sz="1400" b="1" dirty="0">
                <a:latin typeface="Helvetica" panose="020B0604020202020204" pitchFamily="34" charset="0"/>
                <a:cs typeface="Helvetica" panose="020B0604020202020204" pitchFamily="34" charset="0"/>
              </a:rPr>
              <a:t>Significance</a:t>
            </a:r>
            <a:r>
              <a:rPr lang="en-US" sz="1400" dirty="0">
                <a:latin typeface="Helvetica" panose="020B0604020202020204" pitchFamily="34" charset="0"/>
                <a:cs typeface="Helvetica" panose="020B0604020202020204" pitchFamily="34" charset="0"/>
              </a:rPr>
              <a:t>: </a:t>
            </a:r>
          </a:p>
          <a:p>
            <a:pPr marL="742950" lvl="1" indent="-285750">
              <a:spcBef>
                <a:spcPts val="600"/>
              </a:spcBef>
              <a:spcAft>
                <a:spcPts val="300"/>
              </a:spcAft>
              <a:buFont typeface="Arial" panose="020B0604020202020204" pitchFamily="34" charset="0"/>
              <a:buChar char="•"/>
            </a:pPr>
            <a:r>
              <a:rPr lang="en-US" sz="1400" dirty="0">
                <a:latin typeface="Helvetica" panose="020B0604020202020204" pitchFamily="34" charset="0"/>
                <a:cs typeface="Helvetica" panose="020B0604020202020204" pitchFamily="34" charset="0"/>
              </a:rPr>
              <a:t>The new approach will more accurately predict interfacial stability.</a:t>
            </a:r>
          </a:p>
          <a:p>
            <a:pPr marL="742950" lvl="1" indent="-285750">
              <a:spcBef>
                <a:spcPts val="600"/>
              </a:spcBef>
              <a:spcAft>
                <a:spcPts val="300"/>
              </a:spcAft>
              <a:buFont typeface="Arial" panose="020B0604020202020204" pitchFamily="34" charset="0"/>
              <a:buChar char="•"/>
            </a:pPr>
            <a:r>
              <a:rPr lang="en-US" sz="1400" dirty="0">
                <a:latin typeface="Helvetica" panose="020B0604020202020204" pitchFamily="34" charset="0"/>
                <a:cs typeface="Helvetica" panose="020B0604020202020204" pitchFamily="34" charset="0"/>
              </a:rPr>
              <a:t>The new insights will guide toward battery designs</a:t>
            </a:r>
          </a:p>
        </p:txBody>
      </p:sp>
      <p:pic>
        <p:nvPicPr>
          <p:cNvPr id="6" name="Picture 5">
            <a:extLst>
              <a:ext uri="{FF2B5EF4-FFF2-40B4-BE49-F238E27FC236}">
                <a16:creationId xmlns:a16="http://schemas.microsoft.com/office/drawing/2014/main" id="{E99F1430-5696-D399-9E6D-7DB708ACC82F}"/>
              </a:ext>
            </a:extLst>
          </p:cNvPr>
          <p:cNvPicPr>
            <a:picLocks noChangeAspect="1"/>
          </p:cNvPicPr>
          <p:nvPr/>
        </p:nvPicPr>
        <p:blipFill>
          <a:blip r:embed="rId3"/>
          <a:stretch>
            <a:fillRect/>
          </a:stretch>
        </p:blipFill>
        <p:spPr>
          <a:xfrm>
            <a:off x="7287910" y="954429"/>
            <a:ext cx="4273666" cy="3066554"/>
          </a:xfrm>
          <a:prstGeom prst="rect">
            <a:avLst/>
          </a:prstGeom>
        </p:spPr>
      </p:pic>
      <p:sp>
        <p:nvSpPr>
          <p:cNvPr id="7" name="TextBox 6">
            <a:extLst>
              <a:ext uri="{FF2B5EF4-FFF2-40B4-BE49-F238E27FC236}">
                <a16:creationId xmlns:a16="http://schemas.microsoft.com/office/drawing/2014/main" id="{9D05B19D-555D-5391-A990-6954E4A3777C}"/>
              </a:ext>
            </a:extLst>
          </p:cNvPr>
          <p:cNvSpPr txBox="1"/>
          <p:nvPr/>
        </p:nvSpPr>
        <p:spPr>
          <a:xfrm>
            <a:off x="7234698" y="616419"/>
            <a:ext cx="426732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1"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Atomistic model of solid electrolyte (left)-lithium anode (right) interface.   Interfacial stability </a:t>
            </a:r>
            <a:r>
              <a:rPr lang="en-US" sz="1100" i="1" dirty="0">
                <a:solidFill>
                  <a:prstClr val="black"/>
                </a:solidFill>
                <a:latin typeface="Helvetica" panose="020B0604020202020204" pitchFamily="34" charset="0"/>
                <a:cs typeface="Helvetica" panose="020B0604020202020204" pitchFamily="34" charset="0"/>
              </a:rPr>
              <a:t>is crucial for battery material design.</a:t>
            </a:r>
            <a:endParaRPr kumimoji="0" lang="en-US" sz="1100" i="1"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graphicFrame>
        <p:nvGraphicFramePr>
          <p:cNvPr id="8" name="Table 7">
            <a:extLst>
              <a:ext uri="{FF2B5EF4-FFF2-40B4-BE49-F238E27FC236}">
                <a16:creationId xmlns:a16="http://schemas.microsoft.com/office/drawing/2014/main" id="{72D246FC-26ED-6E0E-916A-EEE8D6DAE6C8}"/>
              </a:ext>
            </a:extLst>
          </p:cNvPr>
          <p:cNvGraphicFramePr>
            <a:graphicFrameLocks noGrp="1"/>
          </p:cNvGraphicFramePr>
          <p:nvPr>
            <p:extLst>
              <p:ext uri="{D42A27DB-BD31-4B8C-83A1-F6EECF244321}">
                <p14:modId xmlns:p14="http://schemas.microsoft.com/office/powerpoint/2010/main" val="2612141335"/>
              </p:ext>
            </p:extLst>
          </p:nvPr>
        </p:nvGraphicFramePr>
        <p:xfrm>
          <a:off x="7223299" y="4095545"/>
          <a:ext cx="4486101" cy="1988820"/>
        </p:xfrm>
        <a:graphic>
          <a:graphicData uri="http://schemas.openxmlformats.org/drawingml/2006/table">
            <a:tbl>
              <a:tblPr firstRow="1" bandRow="1">
                <a:tableStyleId>{5C22544A-7EE6-4342-B048-85BDC9FD1C3A}</a:tableStyleId>
              </a:tblPr>
              <a:tblGrid>
                <a:gridCol w="1448191">
                  <a:extLst>
                    <a:ext uri="{9D8B030D-6E8A-4147-A177-3AD203B41FA5}">
                      <a16:colId xmlns:a16="http://schemas.microsoft.com/office/drawing/2014/main" val="3301790628"/>
                    </a:ext>
                  </a:extLst>
                </a:gridCol>
                <a:gridCol w="1542543">
                  <a:extLst>
                    <a:ext uri="{9D8B030D-6E8A-4147-A177-3AD203B41FA5}">
                      <a16:colId xmlns:a16="http://schemas.microsoft.com/office/drawing/2014/main" val="2621907063"/>
                    </a:ext>
                  </a:extLst>
                </a:gridCol>
                <a:gridCol w="1495367">
                  <a:extLst>
                    <a:ext uri="{9D8B030D-6E8A-4147-A177-3AD203B41FA5}">
                      <a16:colId xmlns:a16="http://schemas.microsoft.com/office/drawing/2014/main" val="966724573"/>
                    </a:ext>
                  </a:extLst>
                </a:gridCol>
              </a:tblGrid>
              <a:tr h="662940">
                <a:tc>
                  <a:txBody>
                    <a:bodyPr/>
                    <a:lstStyle/>
                    <a:p>
                      <a:pPr algn="ctr"/>
                      <a:endParaRPr lang="en-US" sz="1400" dirty="0">
                        <a:latin typeface="Helvetica" panose="020B0604020202020204" pitchFamily="34" charset="0"/>
                        <a:cs typeface="Helvetica" panose="020B0604020202020204" pitchFamily="34" charset="0"/>
                      </a:endParaRPr>
                    </a:p>
                  </a:txBody>
                  <a:tcPr anchor="ctr"/>
                </a:tc>
                <a:tc>
                  <a:txBody>
                    <a:bodyPr/>
                    <a:lstStyle/>
                    <a:p>
                      <a:pPr algn="ctr"/>
                      <a:r>
                        <a:rPr lang="en-US" sz="1400" dirty="0">
                          <a:latin typeface="Helvetica" panose="020B0604020202020204" pitchFamily="34" charset="0"/>
                          <a:cs typeface="Helvetica" panose="020B0604020202020204" pitchFamily="34" charset="0"/>
                        </a:rPr>
                        <a:t>High Fidelity (this work)</a:t>
                      </a:r>
                    </a:p>
                  </a:txBody>
                  <a:tcPr anchor="ctr"/>
                </a:tc>
                <a:tc>
                  <a:txBody>
                    <a:bodyPr/>
                    <a:lstStyle/>
                    <a:p>
                      <a:pPr algn="ctr"/>
                      <a:r>
                        <a:rPr lang="en-US" sz="1400">
                          <a:latin typeface="Helvetica" panose="020B0604020202020204" pitchFamily="34" charset="0"/>
                          <a:cs typeface="Helvetica" panose="020B0604020202020204" pitchFamily="34" charset="0"/>
                        </a:rPr>
                        <a:t>SOA</a:t>
                      </a:r>
                      <a:endParaRPr lang="en-US" sz="1400" dirty="0">
                        <a:latin typeface="Helvetica" panose="020B0604020202020204" pitchFamily="34" charset="0"/>
                        <a:cs typeface="Helvetica" panose="020B0604020202020204" pitchFamily="34" charset="0"/>
                      </a:endParaRPr>
                    </a:p>
                  </a:txBody>
                  <a:tcPr anchor="ctr"/>
                </a:tc>
                <a:extLst>
                  <a:ext uri="{0D108BD9-81ED-4DB2-BD59-A6C34878D82A}">
                    <a16:rowId xmlns:a16="http://schemas.microsoft.com/office/drawing/2014/main" val="4200781386"/>
                  </a:ext>
                </a:extLst>
              </a:tr>
              <a:tr h="662940">
                <a:tc>
                  <a:txBody>
                    <a:bodyPr/>
                    <a:lstStyle/>
                    <a:p>
                      <a:pPr algn="ctr"/>
                      <a:r>
                        <a:rPr lang="en-US" sz="1400" dirty="0">
                          <a:latin typeface="Helvetica" panose="020B0604020202020204" pitchFamily="34" charset="0"/>
                          <a:cs typeface="Helvetica" panose="020B0604020202020204" pitchFamily="34" charset="0"/>
                        </a:rPr>
                        <a:t>LLZO stability vs Li</a:t>
                      </a:r>
                    </a:p>
                  </a:txBody>
                  <a:tcPr anchor="ctr"/>
                </a:tc>
                <a:tc>
                  <a:txBody>
                    <a:bodyPr/>
                    <a:lstStyle/>
                    <a:p>
                      <a:pPr algn="ctr"/>
                      <a:r>
                        <a:rPr lang="en-US" sz="1400" dirty="0">
                          <a:latin typeface="Helvetica" panose="020B0604020202020204" pitchFamily="34" charset="0"/>
                          <a:cs typeface="Helvetica" panose="020B0604020202020204" pitchFamily="34" charset="0"/>
                        </a:rPr>
                        <a:t>1.5 eV</a:t>
                      </a:r>
                    </a:p>
                  </a:txBody>
                  <a:tcPr anchor="ctr"/>
                </a:tc>
                <a:tc>
                  <a:txBody>
                    <a:bodyPr/>
                    <a:lstStyle/>
                    <a:p>
                      <a:pPr algn="ctr"/>
                      <a:r>
                        <a:rPr lang="en-US" sz="1400" dirty="0">
                          <a:latin typeface="Helvetica" panose="020B0604020202020204" pitchFamily="34" charset="0"/>
                          <a:cs typeface="Helvetica" panose="020B0604020202020204" pitchFamily="34" charset="0"/>
                        </a:rPr>
                        <a:t>0.3 eV</a:t>
                      </a:r>
                    </a:p>
                  </a:txBody>
                  <a:tcPr anchor="ctr"/>
                </a:tc>
                <a:extLst>
                  <a:ext uri="{0D108BD9-81ED-4DB2-BD59-A6C34878D82A}">
                    <a16:rowId xmlns:a16="http://schemas.microsoft.com/office/drawing/2014/main" val="1932966374"/>
                  </a:ext>
                </a:extLst>
              </a:tr>
              <a:tr h="662940">
                <a:tc>
                  <a:txBody>
                    <a:bodyPr/>
                    <a:lstStyle/>
                    <a:p>
                      <a:pPr algn="ctr"/>
                      <a:r>
                        <a:rPr lang="en-US" sz="1400" dirty="0">
                          <a:latin typeface="Helvetica" panose="020B0604020202020204" pitchFamily="34" charset="0"/>
                          <a:cs typeface="Helvetica" panose="020B0604020202020204" pitchFamily="34" charset="0"/>
                        </a:rPr>
                        <a:t>Cathode voltage allowed</a:t>
                      </a:r>
                    </a:p>
                  </a:txBody>
                  <a:tcPr anchor="ctr"/>
                </a:tc>
                <a:tc>
                  <a:txBody>
                    <a:bodyPr/>
                    <a:lstStyle/>
                    <a:p>
                      <a:pPr algn="ctr"/>
                      <a:r>
                        <a:rPr lang="en-US" sz="1400" dirty="0">
                          <a:latin typeface="Helvetica" panose="020B0604020202020204" pitchFamily="34" charset="0"/>
                          <a:cs typeface="Helvetica" panose="020B0604020202020204" pitchFamily="34" charset="0"/>
                        </a:rPr>
                        <a:t>4.9 eV</a:t>
                      </a:r>
                    </a:p>
                  </a:txBody>
                  <a:tcPr anchor="ctr"/>
                </a:tc>
                <a:tc>
                  <a:txBody>
                    <a:bodyPr/>
                    <a:lstStyle/>
                    <a:p>
                      <a:pPr algn="ctr"/>
                      <a:r>
                        <a:rPr lang="en-US" sz="1400" dirty="0">
                          <a:latin typeface="Helvetica" panose="020B0604020202020204" pitchFamily="34" charset="0"/>
                          <a:cs typeface="Helvetica" panose="020B0604020202020204" pitchFamily="34" charset="0"/>
                        </a:rPr>
                        <a:t>6.1 eV</a:t>
                      </a:r>
                    </a:p>
                  </a:txBody>
                  <a:tcPr anchor="ctr"/>
                </a:tc>
                <a:extLst>
                  <a:ext uri="{0D108BD9-81ED-4DB2-BD59-A6C34878D82A}">
                    <a16:rowId xmlns:a16="http://schemas.microsoft.com/office/drawing/2014/main" val="674545822"/>
                  </a:ext>
                </a:extLst>
              </a:tr>
            </a:tbl>
          </a:graphicData>
        </a:graphic>
      </p:graphicFrame>
      <p:sp>
        <p:nvSpPr>
          <p:cNvPr id="9" name="TextBox 8">
            <a:extLst>
              <a:ext uri="{FF2B5EF4-FFF2-40B4-BE49-F238E27FC236}">
                <a16:creationId xmlns:a16="http://schemas.microsoft.com/office/drawing/2014/main" id="{6F8AF354-6BA5-5C90-4C58-22AC6AB5C0A2}"/>
              </a:ext>
            </a:extLst>
          </p:cNvPr>
          <p:cNvSpPr txBox="1"/>
          <p:nvPr/>
        </p:nvSpPr>
        <p:spPr>
          <a:xfrm>
            <a:off x="6529950" y="6058445"/>
            <a:ext cx="5662050"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prstClr val="black"/>
                </a:solidFill>
                <a:latin typeface="Helvetica" panose="020B0604020202020204" pitchFamily="34" charset="0"/>
                <a:cs typeface="Helvetica" panose="020B0604020202020204" pitchFamily="34" charset="0"/>
              </a:rPr>
              <a:t>Comparison of methods (high fidelity vs SOA) shows significant differences which highlights the need for more accurate and more efficient methods for computational design of battery materials.</a:t>
            </a:r>
            <a:endParaRPr kumimoji="0" lang="en-US" sz="1100" b="0" i="1"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3331226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D726-1FCC-474D-8635-F6130D9CA123}"/>
              </a:ext>
            </a:extLst>
          </p:cNvPr>
          <p:cNvSpPr>
            <a:spLocks noGrp="1"/>
          </p:cNvSpPr>
          <p:nvPr>
            <p:ph type="title"/>
          </p:nvPr>
        </p:nvSpPr>
        <p:spPr>
          <a:xfrm>
            <a:off x="274320" y="199391"/>
            <a:ext cx="10876280" cy="512064"/>
          </a:xfrm>
        </p:spPr>
        <p:txBody>
          <a:bodyPr/>
          <a:lstStyle/>
          <a:p>
            <a:r>
              <a:rPr lang="en-US" sz="2800" dirty="0"/>
              <a:t>Aviation Battery R&amp;D</a:t>
            </a:r>
          </a:p>
        </p:txBody>
      </p:sp>
      <p:sp>
        <p:nvSpPr>
          <p:cNvPr id="3" name="Content Placeholder 2">
            <a:extLst>
              <a:ext uri="{FF2B5EF4-FFF2-40B4-BE49-F238E27FC236}">
                <a16:creationId xmlns:a16="http://schemas.microsoft.com/office/drawing/2014/main" id="{8D93934A-BF8C-FA45-9A61-C09A910E1496}"/>
              </a:ext>
            </a:extLst>
          </p:cNvPr>
          <p:cNvSpPr>
            <a:spLocks noGrp="1"/>
          </p:cNvSpPr>
          <p:nvPr>
            <p:ph idx="13"/>
          </p:nvPr>
        </p:nvSpPr>
        <p:spPr>
          <a:xfrm>
            <a:off x="274320" y="709295"/>
            <a:ext cx="11435080" cy="310896"/>
          </a:xfrm>
        </p:spPr>
        <p:txBody>
          <a:bodyPr/>
          <a:lstStyle/>
          <a:p>
            <a:r>
              <a:rPr lang="en-US" b="1" dirty="0"/>
              <a:t>Development of embedded sensors and prognostics to detect failures</a:t>
            </a:r>
          </a:p>
        </p:txBody>
      </p:sp>
      <p:sp>
        <p:nvSpPr>
          <p:cNvPr id="34" name="TextBox 33">
            <a:extLst>
              <a:ext uri="{FF2B5EF4-FFF2-40B4-BE49-F238E27FC236}">
                <a16:creationId xmlns:a16="http://schemas.microsoft.com/office/drawing/2014/main" id="{C8632E9A-C4D2-0887-7689-E3429EB73956}"/>
              </a:ext>
            </a:extLst>
          </p:cNvPr>
          <p:cNvSpPr txBox="1"/>
          <p:nvPr/>
        </p:nvSpPr>
        <p:spPr>
          <a:xfrm>
            <a:off x="290456" y="1188211"/>
            <a:ext cx="7132320" cy="4937249"/>
          </a:xfrm>
          <a:prstGeom prst="rect">
            <a:avLst/>
          </a:prstGeom>
          <a:noFill/>
        </p:spPr>
        <p:txBody>
          <a:bodyPr wrap="square" rtlCol="0">
            <a:spAutoFit/>
          </a:bodyPr>
          <a:lstStyle/>
          <a:p>
            <a:pPr defTabSz="3072384">
              <a:spcAft>
                <a:spcPts val="700"/>
              </a:spcAft>
            </a:pPr>
            <a:r>
              <a:rPr lang="en-US" b="1" dirty="0">
                <a:solidFill>
                  <a:prstClr val="black"/>
                </a:solidFill>
                <a:latin typeface="Helvetica" pitchFamily="2" charset="0"/>
              </a:rPr>
              <a:t>Volumetric/Strain Sensor </a:t>
            </a:r>
          </a:p>
          <a:p>
            <a:pPr marL="228600" indent="-228600" defTabSz="3072384">
              <a:spcAft>
                <a:spcPts val="700"/>
              </a:spcAft>
              <a:buFont typeface="Arial" panose="020B0604020202020204" pitchFamily="34" charset="0"/>
              <a:buChar char="•"/>
            </a:pPr>
            <a:r>
              <a:rPr lang="en-US" sz="1600" b="1" dirty="0">
                <a:solidFill>
                  <a:prstClr val="black"/>
                </a:solidFill>
                <a:latin typeface="Helvetica" pitchFamily="2" charset="0"/>
              </a:rPr>
              <a:t>Problem Statement: </a:t>
            </a:r>
            <a:r>
              <a:rPr lang="en-US" sz="1600" dirty="0">
                <a:solidFill>
                  <a:prstClr val="black"/>
                </a:solidFill>
                <a:latin typeface="Helvetica" pitchFamily="2" charset="0"/>
              </a:rPr>
              <a:t>Li-ion cells undergo non-negligible volumetric changes during cycling. Anode swells during intercalation, ranging from ~3-300% depending on material. Monitoring volumetric changes over lifetime adds a useful variable in predicting cell state of health and lifetime prognosis. </a:t>
            </a:r>
            <a:endParaRPr lang="en-US" sz="1600" b="1" dirty="0">
              <a:solidFill>
                <a:prstClr val="black"/>
              </a:solidFill>
              <a:latin typeface="Helvetica" pitchFamily="2" charset="0"/>
            </a:endParaRPr>
          </a:p>
          <a:p>
            <a:pPr marL="228600" indent="-228600" defTabSz="3072384">
              <a:spcAft>
                <a:spcPts val="700"/>
              </a:spcAft>
              <a:buFont typeface="Arial" panose="020B0604020202020204" pitchFamily="34" charset="0"/>
              <a:buChar char="•"/>
            </a:pPr>
            <a:r>
              <a:rPr lang="en-US" sz="1600" b="1" dirty="0">
                <a:solidFill>
                  <a:prstClr val="black"/>
                </a:solidFill>
                <a:latin typeface="Helvetica" pitchFamily="2" charset="0"/>
              </a:rPr>
              <a:t>Goal</a:t>
            </a:r>
            <a:r>
              <a:rPr lang="en-US" sz="1600" dirty="0">
                <a:solidFill>
                  <a:prstClr val="black"/>
                </a:solidFill>
                <a:latin typeface="Helvetica" pitchFamily="2" charset="0"/>
              </a:rPr>
              <a:t>: Develop a custom designed sensor we can adhere to any off-the-shelf battery cell, pack, or module, to prognose state of health and any anomalous aging behavior, to avoid any potential catastrophic events. </a:t>
            </a:r>
          </a:p>
          <a:p>
            <a:pPr marL="285750" indent="-285750" defTabSz="3072384">
              <a:spcAft>
                <a:spcPts val="700"/>
              </a:spcAft>
              <a:buFont typeface="Arial" panose="020B0604020202020204" pitchFamily="34" charset="0"/>
              <a:buChar char="•"/>
            </a:pPr>
            <a:r>
              <a:rPr lang="en-US" sz="1600" b="1" dirty="0">
                <a:solidFill>
                  <a:prstClr val="black"/>
                </a:solidFill>
                <a:latin typeface="Helvetica" pitchFamily="2" charset="0"/>
              </a:rPr>
              <a:t>Approach: </a:t>
            </a:r>
            <a:r>
              <a:rPr lang="en-US" sz="1600" dirty="0">
                <a:solidFill>
                  <a:prstClr val="black"/>
                </a:solidFill>
                <a:latin typeface="Helvetica" pitchFamily="2" charset="0"/>
              </a:rPr>
              <a:t>Thin film sensors deposited directly onto pouch cell material as well as on patch material  to be applied various battery module locations</a:t>
            </a:r>
          </a:p>
          <a:p>
            <a:pPr marL="285750" indent="-285750" defTabSz="3072384">
              <a:spcAft>
                <a:spcPts val="700"/>
              </a:spcAft>
              <a:buFont typeface="Arial" panose="020B0604020202020204" pitchFamily="34" charset="0"/>
              <a:buChar char="•"/>
            </a:pPr>
            <a:r>
              <a:rPr lang="en-US" sz="1600" b="1" dirty="0">
                <a:solidFill>
                  <a:prstClr val="black"/>
                </a:solidFill>
                <a:latin typeface="Helvetica" pitchFamily="2" charset="0"/>
              </a:rPr>
              <a:t>Current Accomplishments:</a:t>
            </a:r>
          </a:p>
          <a:p>
            <a:pPr marL="742950" lvl="1" indent="-285750" defTabSz="3072384">
              <a:spcAft>
                <a:spcPts val="700"/>
              </a:spcAft>
              <a:buFont typeface="Arial" panose="020B0604020202020204" pitchFamily="34" charset="0"/>
              <a:buChar char="•"/>
            </a:pPr>
            <a:r>
              <a:rPr lang="en-US" sz="1600" dirty="0">
                <a:solidFill>
                  <a:prstClr val="black"/>
                </a:solidFill>
                <a:latin typeface="Helvetica" pitchFamily="2" charset="0"/>
              </a:rPr>
              <a:t>Initial testing of a battery cell with an advanced strain sensor attached to assess expansion and contraction of the cell.</a:t>
            </a:r>
          </a:p>
          <a:p>
            <a:pPr marL="742950" lvl="1" indent="-285750" defTabSz="3072384">
              <a:spcAft>
                <a:spcPts val="700"/>
              </a:spcAft>
              <a:buFont typeface="Arial" panose="020B0604020202020204" pitchFamily="34" charset="0"/>
              <a:buChar char="•"/>
            </a:pPr>
            <a:r>
              <a:rPr lang="en-US" sz="1600" dirty="0">
                <a:solidFill>
                  <a:prstClr val="black"/>
                </a:solidFill>
                <a:latin typeface="Helvetica" pitchFamily="2" charset="0"/>
              </a:rPr>
              <a:t>Longevity flexile testing of sensor design and substrate</a:t>
            </a:r>
          </a:p>
          <a:p>
            <a:pPr marL="742950" lvl="1" indent="-285750" defTabSz="3072384">
              <a:spcAft>
                <a:spcPts val="700"/>
              </a:spcAft>
              <a:buFont typeface="Arial" panose="020B0604020202020204" pitchFamily="34" charset="0"/>
              <a:buChar char="•"/>
            </a:pPr>
            <a:endParaRPr lang="en-US" sz="1600" dirty="0">
              <a:solidFill>
                <a:prstClr val="black"/>
              </a:solidFill>
              <a:latin typeface="Helvetica" pitchFamily="2" charset="0"/>
            </a:endParaRPr>
          </a:p>
        </p:txBody>
      </p:sp>
      <p:sp>
        <p:nvSpPr>
          <p:cNvPr id="5" name="TextBox 4">
            <a:extLst>
              <a:ext uri="{FF2B5EF4-FFF2-40B4-BE49-F238E27FC236}">
                <a16:creationId xmlns:a16="http://schemas.microsoft.com/office/drawing/2014/main" id="{AEFA0E3F-7BE0-C289-A573-C289D281DFCC}"/>
              </a:ext>
            </a:extLst>
          </p:cNvPr>
          <p:cNvSpPr txBox="1"/>
          <p:nvPr/>
        </p:nvSpPr>
        <p:spPr>
          <a:xfrm>
            <a:off x="274320" y="6266689"/>
            <a:ext cx="11193033" cy="338554"/>
          </a:xfrm>
          <a:prstGeom prst="rect">
            <a:avLst/>
          </a:prstGeom>
          <a:solidFill>
            <a:srgbClr val="002060"/>
          </a:solidFill>
          <a:ln w="38100">
            <a:solidFill>
              <a:srgbClr val="002060"/>
            </a:solidFill>
          </a:ln>
        </p:spPr>
        <p:txBody>
          <a:bodyPr wrap="square">
            <a:spAutoFit/>
          </a:bodyPr>
          <a:lstStyle/>
          <a:p>
            <a:pPr algn="ctr" defTabSz="3072384">
              <a:spcAft>
                <a:spcPts val="700"/>
              </a:spcAft>
            </a:pPr>
            <a:r>
              <a:rPr lang="en-US" sz="1600" b="1" dirty="0">
                <a:solidFill>
                  <a:schemeClr val="bg1"/>
                </a:solidFill>
                <a:latin typeface="Helvetica" pitchFamily="2" charset="0"/>
              </a:rPr>
              <a:t>BEAST (Battery Enclosures for Advanced Safety and Thermal) continues rapid, iterative experimentation.</a:t>
            </a:r>
          </a:p>
        </p:txBody>
      </p:sp>
      <p:pic>
        <p:nvPicPr>
          <p:cNvPr id="10" name="Picture 2" descr="Device Battery Bulging or Swelling? ♢ Smart Homes and Offices">
            <a:extLst>
              <a:ext uri="{FF2B5EF4-FFF2-40B4-BE49-F238E27FC236}">
                <a16:creationId xmlns:a16="http://schemas.microsoft.com/office/drawing/2014/main" id="{4F700322-99A5-841E-4CDB-4198CCC2F5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68" t="41634" r="3249"/>
          <a:stretch/>
        </p:blipFill>
        <p:spPr bwMode="auto">
          <a:xfrm>
            <a:off x="7961812" y="1516348"/>
            <a:ext cx="3505541" cy="119400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DD8A57CC-0118-EF20-D0E1-E617FBAE40D4}"/>
              </a:ext>
            </a:extLst>
          </p:cNvPr>
          <p:cNvGrpSpPr/>
          <p:nvPr/>
        </p:nvGrpSpPr>
        <p:grpSpPr>
          <a:xfrm>
            <a:off x="7557247" y="3015550"/>
            <a:ext cx="4344297" cy="2264198"/>
            <a:chOff x="-1" y="1590398"/>
            <a:chExt cx="6687020" cy="3538557"/>
          </a:xfrm>
        </p:grpSpPr>
        <p:pic>
          <p:nvPicPr>
            <p:cNvPr id="13" name="Picture 12" descr="A hand holding a piece of paper&#10;&#10;Description automatically generated with medium confidence">
              <a:extLst>
                <a:ext uri="{FF2B5EF4-FFF2-40B4-BE49-F238E27FC236}">
                  <a16:creationId xmlns:a16="http://schemas.microsoft.com/office/drawing/2014/main" id="{B24E3262-7E11-FE3B-1512-E420E16E0850}"/>
                </a:ext>
              </a:extLst>
            </p:cNvPr>
            <p:cNvPicPr>
              <a:picLocks noChangeAspect="1"/>
            </p:cNvPicPr>
            <p:nvPr/>
          </p:nvPicPr>
          <p:blipFill rotWithShape="1">
            <a:blip r:embed="rId4">
              <a:extLst>
                <a:ext uri="{28A0092B-C50C-407E-A947-70E740481C1C}">
                  <a14:useLocalDpi xmlns:a14="http://schemas.microsoft.com/office/drawing/2010/main" val="0"/>
                </a:ext>
              </a:extLst>
            </a:blip>
            <a:srcRect l="21368" t="24900" r="26855" b="13152"/>
            <a:stretch/>
          </p:blipFill>
          <p:spPr>
            <a:xfrm rot="5400000">
              <a:off x="-181688" y="1772085"/>
              <a:ext cx="3538557" cy="3175183"/>
            </a:xfrm>
            <a:prstGeom prst="rect">
              <a:avLst/>
            </a:prstGeom>
          </p:spPr>
        </p:pic>
        <p:pic>
          <p:nvPicPr>
            <p:cNvPr id="14" name="Picture 13" descr="A close-up of a circuit board&#10;&#10;Description automatically generated with low confidence">
              <a:extLst>
                <a:ext uri="{FF2B5EF4-FFF2-40B4-BE49-F238E27FC236}">
                  <a16:creationId xmlns:a16="http://schemas.microsoft.com/office/drawing/2014/main" id="{1485C210-34FE-64D1-76F9-E7BD01977B89}"/>
                </a:ext>
              </a:extLst>
            </p:cNvPr>
            <p:cNvPicPr>
              <a:picLocks noChangeAspect="1"/>
            </p:cNvPicPr>
            <p:nvPr/>
          </p:nvPicPr>
          <p:blipFill rotWithShape="1">
            <a:blip r:embed="rId5">
              <a:extLst>
                <a:ext uri="{28A0092B-C50C-407E-A947-70E740481C1C}">
                  <a14:useLocalDpi xmlns:a14="http://schemas.microsoft.com/office/drawing/2010/main" val="0"/>
                </a:ext>
              </a:extLst>
            </a:blip>
            <a:srcRect l="9260" t="26742" r="4946" b="8502"/>
            <a:stretch/>
          </p:blipFill>
          <p:spPr>
            <a:xfrm>
              <a:off x="3298718" y="1590398"/>
              <a:ext cx="3388301" cy="3538556"/>
            </a:xfrm>
            <a:prstGeom prst="rect">
              <a:avLst/>
            </a:prstGeom>
          </p:spPr>
        </p:pic>
      </p:grpSp>
    </p:spTree>
    <p:extLst>
      <p:ext uri="{BB962C8B-B14F-4D97-AF65-F5344CB8AC3E}">
        <p14:creationId xmlns:p14="http://schemas.microsoft.com/office/powerpoint/2010/main" val="3958133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D726-1FCC-474D-8635-F6130D9CA123}"/>
              </a:ext>
            </a:extLst>
          </p:cNvPr>
          <p:cNvSpPr>
            <a:spLocks noGrp="1"/>
          </p:cNvSpPr>
          <p:nvPr>
            <p:ph type="title"/>
          </p:nvPr>
        </p:nvSpPr>
        <p:spPr>
          <a:xfrm>
            <a:off x="274320" y="199391"/>
            <a:ext cx="10876280" cy="512064"/>
          </a:xfrm>
        </p:spPr>
        <p:txBody>
          <a:bodyPr/>
          <a:lstStyle/>
          <a:p>
            <a:r>
              <a:rPr lang="en-US" sz="2800" dirty="0"/>
              <a:t>Aviation Battery R&amp;D</a:t>
            </a:r>
          </a:p>
        </p:txBody>
      </p:sp>
      <p:sp>
        <p:nvSpPr>
          <p:cNvPr id="3" name="Content Placeholder 2">
            <a:extLst>
              <a:ext uri="{FF2B5EF4-FFF2-40B4-BE49-F238E27FC236}">
                <a16:creationId xmlns:a16="http://schemas.microsoft.com/office/drawing/2014/main" id="{8D93934A-BF8C-FA45-9A61-C09A910E1496}"/>
              </a:ext>
            </a:extLst>
          </p:cNvPr>
          <p:cNvSpPr>
            <a:spLocks noGrp="1"/>
          </p:cNvSpPr>
          <p:nvPr>
            <p:ph idx="13"/>
          </p:nvPr>
        </p:nvSpPr>
        <p:spPr>
          <a:xfrm>
            <a:off x="274320" y="709295"/>
            <a:ext cx="11435080" cy="310896"/>
          </a:xfrm>
        </p:spPr>
        <p:txBody>
          <a:bodyPr/>
          <a:lstStyle/>
          <a:p>
            <a:r>
              <a:rPr lang="en-US" b="1" dirty="0"/>
              <a:t>Development of advanced thermal management materials and lightweight, strong packaging concepts</a:t>
            </a:r>
          </a:p>
        </p:txBody>
      </p:sp>
      <p:sp>
        <p:nvSpPr>
          <p:cNvPr id="34" name="TextBox 33">
            <a:extLst>
              <a:ext uri="{FF2B5EF4-FFF2-40B4-BE49-F238E27FC236}">
                <a16:creationId xmlns:a16="http://schemas.microsoft.com/office/drawing/2014/main" id="{C8632E9A-C4D2-0887-7689-E3429EB73956}"/>
              </a:ext>
            </a:extLst>
          </p:cNvPr>
          <p:cNvSpPr txBox="1"/>
          <p:nvPr/>
        </p:nvSpPr>
        <p:spPr>
          <a:xfrm>
            <a:off x="152982" y="1646461"/>
            <a:ext cx="7132320" cy="2336537"/>
          </a:xfrm>
          <a:prstGeom prst="rect">
            <a:avLst/>
          </a:prstGeom>
          <a:noFill/>
        </p:spPr>
        <p:txBody>
          <a:bodyPr wrap="square" rtlCol="0">
            <a:spAutoFit/>
          </a:bodyPr>
          <a:lstStyle/>
          <a:p>
            <a:pPr marL="285750" indent="-285750" defTabSz="3072384">
              <a:spcAft>
                <a:spcPts val="700"/>
              </a:spcAft>
              <a:buFont typeface="Arial" panose="020B0604020202020204" pitchFamily="34" charset="0"/>
              <a:buChar char="•"/>
            </a:pPr>
            <a:r>
              <a:rPr lang="en-US" sz="1400" dirty="0">
                <a:solidFill>
                  <a:prstClr val="black"/>
                </a:solidFill>
                <a:latin typeface="Helvetica" pitchFamily="2" charset="0"/>
              </a:rPr>
              <a:t>Design approach incorporates a passive/active thermal control approach.  Passive materials will be used to move the thermal waste heat away from the cells into a cooling reservoir (shown at the bottom) where coolant can be actively circulated to remove the waste heat and transfer it to the vehicle thermal system.</a:t>
            </a:r>
          </a:p>
          <a:p>
            <a:pPr marL="285750" indent="-285750" defTabSz="3072384">
              <a:spcAft>
                <a:spcPts val="700"/>
              </a:spcAft>
              <a:buFont typeface="Arial" panose="020B0604020202020204" pitchFamily="34" charset="0"/>
              <a:buChar char="•"/>
            </a:pPr>
            <a:r>
              <a:rPr lang="en-US" sz="1400" dirty="0">
                <a:solidFill>
                  <a:prstClr val="black"/>
                </a:solidFill>
                <a:latin typeface="Helvetica" pitchFamily="2" charset="0"/>
              </a:rPr>
              <a:t>Battery pouch cells generally require some level of compression to achieve optimum performance. A potential approach to provide consistent compression relies on compliant mechanisms to apply compression without the need for plates or screws (shown to the right of the top of the cells).  This approach may also have the ability to move with the cells as they expand and contract with cycling, providing a consistent level of compression.</a:t>
            </a:r>
          </a:p>
        </p:txBody>
      </p:sp>
      <p:sp>
        <p:nvSpPr>
          <p:cNvPr id="5" name="TextBox 4">
            <a:extLst>
              <a:ext uri="{FF2B5EF4-FFF2-40B4-BE49-F238E27FC236}">
                <a16:creationId xmlns:a16="http://schemas.microsoft.com/office/drawing/2014/main" id="{AEFA0E3F-7BE0-C289-A573-C289D281DFCC}"/>
              </a:ext>
            </a:extLst>
          </p:cNvPr>
          <p:cNvSpPr txBox="1"/>
          <p:nvPr/>
        </p:nvSpPr>
        <p:spPr>
          <a:xfrm>
            <a:off x="274320" y="6266689"/>
            <a:ext cx="11193033" cy="338554"/>
          </a:xfrm>
          <a:prstGeom prst="rect">
            <a:avLst/>
          </a:prstGeom>
          <a:solidFill>
            <a:srgbClr val="002060"/>
          </a:solidFill>
          <a:ln w="38100">
            <a:solidFill>
              <a:srgbClr val="002060"/>
            </a:solidFill>
          </a:ln>
        </p:spPr>
        <p:txBody>
          <a:bodyPr wrap="square">
            <a:spAutoFit/>
          </a:bodyPr>
          <a:lstStyle/>
          <a:p>
            <a:pPr algn="ctr" defTabSz="3072384">
              <a:spcAft>
                <a:spcPts val="700"/>
              </a:spcAft>
            </a:pPr>
            <a:r>
              <a:rPr lang="en-US" sz="1600" b="1" dirty="0">
                <a:solidFill>
                  <a:schemeClr val="bg1"/>
                </a:solidFill>
                <a:latin typeface="Helvetica" pitchFamily="2" charset="0"/>
              </a:rPr>
              <a:t>Evolution of battery packaging concepts</a:t>
            </a:r>
          </a:p>
        </p:txBody>
      </p:sp>
      <p:sp>
        <p:nvSpPr>
          <p:cNvPr id="14" name="TextBox 13">
            <a:extLst>
              <a:ext uri="{FF2B5EF4-FFF2-40B4-BE49-F238E27FC236}">
                <a16:creationId xmlns:a16="http://schemas.microsoft.com/office/drawing/2014/main" id="{3CDA3243-041B-EE87-4C1A-3CB1249DCB57}"/>
              </a:ext>
            </a:extLst>
          </p:cNvPr>
          <p:cNvSpPr txBox="1"/>
          <p:nvPr/>
        </p:nvSpPr>
        <p:spPr>
          <a:xfrm>
            <a:off x="274320" y="1325803"/>
            <a:ext cx="7013590" cy="338554"/>
          </a:xfrm>
          <a:prstGeom prst="rect">
            <a:avLst/>
          </a:prstGeom>
          <a:noFill/>
        </p:spPr>
        <p:txBody>
          <a:bodyPr wrap="square" rtlCol="0">
            <a:spAutoFit/>
          </a:bodyPr>
          <a:lstStyle/>
          <a:p>
            <a:pPr marL="0" marR="0" lvl="0" indent="0" algn="l" defTabSz="3072384" rtl="0" eaLnBrk="1" fontAlgn="auto" latinLnBrk="0" hangingPunct="1">
              <a:lnSpc>
                <a:spcPct val="100000"/>
              </a:lnSpc>
              <a:spcBef>
                <a:spcPts val="0"/>
              </a:spcBef>
              <a:spcAft>
                <a:spcPts val="7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ea typeface="+mn-ea"/>
                <a:cs typeface="+mn-cs"/>
              </a:rPr>
              <a:t>BEAST (Battery Enclosures for Advanced Safety and Thermal) </a:t>
            </a:r>
          </a:p>
        </p:txBody>
      </p:sp>
      <p:pic>
        <p:nvPicPr>
          <p:cNvPr id="15" name="Picture 14" descr="A black rectangular object with wires&#10;&#10;Description automatically generated">
            <a:extLst>
              <a:ext uri="{FF2B5EF4-FFF2-40B4-BE49-F238E27FC236}">
                <a16:creationId xmlns:a16="http://schemas.microsoft.com/office/drawing/2014/main" id="{7FD604F0-5B73-7536-C00C-9211999321F6}"/>
              </a:ext>
            </a:extLst>
          </p:cNvPr>
          <p:cNvPicPr>
            <a:picLocks noChangeAspect="1"/>
          </p:cNvPicPr>
          <p:nvPr/>
        </p:nvPicPr>
        <p:blipFill rotWithShape="1">
          <a:blip r:embed="rId3"/>
          <a:srcRect l="1" t="28048" r="2289" b="21888"/>
          <a:stretch/>
        </p:blipFill>
        <p:spPr>
          <a:xfrm rot="5400000">
            <a:off x="5083804" y="4282587"/>
            <a:ext cx="2328557" cy="1305946"/>
          </a:xfrm>
          <a:prstGeom prst="rect">
            <a:avLst/>
          </a:prstGeom>
          <a:ln>
            <a:solidFill>
              <a:schemeClr val="tx1"/>
            </a:solidFill>
          </a:ln>
        </p:spPr>
      </p:pic>
      <p:pic>
        <p:nvPicPr>
          <p:cNvPr id="16" name="Picture 15" descr="A picture containing indoor&#10;&#10;Description automatically generated">
            <a:extLst>
              <a:ext uri="{FF2B5EF4-FFF2-40B4-BE49-F238E27FC236}">
                <a16:creationId xmlns:a16="http://schemas.microsoft.com/office/drawing/2014/main" id="{1F7AFA0C-69BF-1C53-6689-E06FF7AD0F3E}"/>
              </a:ext>
            </a:extLst>
          </p:cNvPr>
          <p:cNvPicPr>
            <a:picLocks noChangeAspect="1"/>
          </p:cNvPicPr>
          <p:nvPr/>
        </p:nvPicPr>
        <p:blipFill>
          <a:blip r:embed="rId4"/>
          <a:stretch>
            <a:fillRect/>
          </a:stretch>
        </p:blipFill>
        <p:spPr>
          <a:xfrm rot="5400000">
            <a:off x="801368" y="4260031"/>
            <a:ext cx="2083700" cy="1562775"/>
          </a:xfrm>
          <a:prstGeom prst="rect">
            <a:avLst/>
          </a:prstGeom>
          <a:ln>
            <a:solidFill>
              <a:schemeClr val="tx1"/>
            </a:solidFill>
          </a:ln>
        </p:spPr>
      </p:pic>
      <p:pic>
        <p:nvPicPr>
          <p:cNvPr id="17" name="Picture 16" descr="A picture containing text&#10;&#10;Description automatically generated">
            <a:extLst>
              <a:ext uri="{FF2B5EF4-FFF2-40B4-BE49-F238E27FC236}">
                <a16:creationId xmlns:a16="http://schemas.microsoft.com/office/drawing/2014/main" id="{E9EFA56F-A322-25EE-72AA-477CAB49A00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8103" r="18277" b="11453"/>
          <a:stretch/>
        </p:blipFill>
        <p:spPr>
          <a:xfrm rot="5400000">
            <a:off x="3016141" y="4260030"/>
            <a:ext cx="2116840" cy="1562776"/>
          </a:xfrm>
          <a:prstGeom prst="rect">
            <a:avLst/>
          </a:prstGeom>
          <a:ln>
            <a:solidFill>
              <a:schemeClr val="tx1"/>
            </a:solidFill>
          </a:ln>
        </p:spPr>
      </p:pic>
      <p:pic>
        <p:nvPicPr>
          <p:cNvPr id="18" name="Picture Placeholder 8">
            <a:extLst>
              <a:ext uri="{FF2B5EF4-FFF2-40B4-BE49-F238E27FC236}">
                <a16:creationId xmlns:a16="http://schemas.microsoft.com/office/drawing/2014/main" id="{82441CAF-BCDC-40C3-4199-34B639D1FAE3}"/>
              </a:ext>
            </a:extLst>
          </p:cNvPr>
          <p:cNvPicPr>
            <a:picLocks noChangeAspect="1"/>
          </p:cNvPicPr>
          <p:nvPr/>
        </p:nvPicPr>
        <p:blipFill>
          <a:blip r:embed="rId6"/>
          <a:srcRect l="7428" r="7428"/>
          <a:stretch/>
        </p:blipFill>
        <p:spPr>
          <a:xfrm>
            <a:off x="8451810" y="3617691"/>
            <a:ext cx="2866725" cy="2263592"/>
          </a:xfrm>
          <a:prstGeom prst="rect">
            <a:avLst/>
          </a:prstGeom>
        </p:spPr>
      </p:pic>
      <p:pic>
        <p:nvPicPr>
          <p:cNvPr id="19" name="Picture Placeholder 5">
            <a:extLst>
              <a:ext uri="{FF2B5EF4-FFF2-40B4-BE49-F238E27FC236}">
                <a16:creationId xmlns:a16="http://schemas.microsoft.com/office/drawing/2014/main" id="{B65FEB5D-3A32-8801-EB11-5999D5EF34E3}"/>
              </a:ext>
            </a:extLst>
          </p:cNvPr>
          <p:cNvPicPr>
            <a:picLocks noChangeAspect="1"/>
          </p:cNvPicPr>
          <p:nvPr/>
        </p:nvPicPr>
        <p:blipFill rotWithShape="1">
          <a:blip r:embed="rId7"/>
          <a:srcRect t="125" b="-398"/>
          <a:stretch/>
        </p:blipFill>
        <p:spPr>
          <a:xfrm>
            <a:off x="7276408" y="1225026"/>
            <a:ext cx="2608766" cy="2318903"/>
          </a:xfrm>
          <a:prstGeom prst="rect">
            <a:avLst/>
          </a:prstGeom>
        </p:spPr>
      </p:pic>
      <p:pic>
        <p:nvPicPr>
          <p:cNvPr id="20" name="Picture 19" descr="A computer generated image of a file folder&#10;&#10;Description automatically generated with medium confidence">
            <a:extLst>
              <a:ext uri="{FF2B5EF4-FFF2-40B4-BE49-F238E27FC236}">
                <a16:creationId xmlns:a16="http://schemas.microsoft.com/office/drawing/2014/main" id="{65D49A02-2360-01A7-B3D3-38A73E3A3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09364" y="1163797"/>
            <a:ext cx="2368528" cy="2263592"/>
          </a:xfrm>
          <a:prstGeom prst="rect">
            <a:avLst/>
          </a:prstGeom>
        </p:spPr>
      </p:pic>
      <p:cxnSp>
        <p:nvCxnSpPr>
          <p:cNvPr id="24" name="Straight Arrow Connector 23">
            <a:extLst>
              <a:ext uri="{FF2B5EF4-FFF2-40B4-BE49-F238E27FC236}">
                <a16:creationId xmlns:a16="http://schemas.microsoft.com/office/drawing/2014/main" id="{802878E9-7C2F-8A1C-8C34-1C961F76F238}"/>
              </a:ext>
            </a:extLst>
          </p:cNvPr>
          <p:cNvCxnSpPr>
            <a:cxnSpLocks/>
            <a:stCxn id="26" idx="0"/>
          </p:cNvCxnSpPr>
          <p:nvPr/>
        </p:nvCxnSpPr>
        <p:spPr>
          <a:xfrm flipV="1">
            <a:off x="7852962" y="4930588"/>
            <a:ext cx="1305947" cy="563548"/>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D0FA029-FF05-572E-5C12-E02E9722E99E}"/>
              </a:ext>
            </a:extLst>
          </p:cNvPr>
          <p:cNvCxnSpPr>
            <a:cxnSpLocks/>
            <a:stCxn id="26" idx="0"/>
          </p:cNvCxnSpPr>
          <p:nvPr/>
        </p:nvCxnSpPr>
        <p:spPr>
          <a:xfrm flipV="1">
            <a:off x="7852962" y="5065059"/>
            <a:ext cx="1524120" cy="429077"/>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8EC9B18-8F2D-0E58-1AAB-BD27844F8F1B}"/>
              </a:ext>
            </a:extLst>
          </p:cNvPr>
          <p:cNvSpPr txBox="1"/>
          <p:nvPr/>
        </p:nvSpPr>
        <p:spPr>
          <a:xfrm>
            <a:off x="7199988" y="5494136"/>
            <a:ext cx="1305947" cy="553998"/>
          </a:xfrm>
          <a:prstGeom prst="rect">
            <a:avLst/>
          </a:prstGeom>
          <a:noFill/>
        </p:spPr>
        <p:txBody>
          <a:bodyPr wrap="square" rtlCol="0">
            <a:spAutoFit/>
          </a:bodyPr>
          <a:lstStyle/>
          <a:p>
            <a:pPr algn="ctr"/>
            <a:r>
              <a:rPr lang="en-US" sz="1500" b="1" dirty="0"/>
              <a:t>Compliant Mechanisms</a:t>
            </a:r>
          </a:p>
        </p:txBody>
      </p:sp>
      <p:sp>
        <p:nvSpPr>
          <p:cNvPr id="43" name="Right Arrow 114">
            <a:extLst>
              <a:ext uri="{FF2B5EF4-FFF2-40B4-BE49-F238E27FC236}">
                <a16:creationId xmlns:a16="http://schemas.microsoft.com/office/drawing/2014/main" id="{F7C1D62F-CB43-9BAC-8DE4-944290D3D932}"/>
              </a:ext>
            </a:extLst>
          </p:cNvPr>
          <p:cNvSpPr/>
          <p:nvPr/>
        </p:nvSpPr>
        <p:spPr>
          <a:xfrm>
            <a:off x="2674814" y="4914459"/>
            <a:ext cx="548640" cy="253917"/>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44" name="Right Arrow 114">
            <a:extLst>
              <a:ext uri="{FF2B5EF4-FFF2-40B4-BE49-F238E27FC236}">
                <a16:creationId xmlns:a16="http://schemas.microsoft.com/office/drawing/2014/main" id="{EEF559CA-13E3-033E-B291-C3E99C892BF6}"/>
              </a:ext>
            </a:extLst>
          </p:cNvPr>
          <p:cNvSpPr/>
          <p:nvPr/>
        </p:nvSpPr>
        <p:spPr>
          <a:xfrm>
            <a:off x="4958442" y="4910038"/>
            <a:ext cx="548640" cy="253917"/>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45" name="Right Arrow 114">
            <a:extLst>
              <a:ext uri="{FF2B5EF4-FFF2-40B4-BE49-F238E27FC236}">
                <a16:creationId xmlns:a16="http://schemas.microsoft.com/office/drawing/2014/main" id="{C6E2C506-813C-0E73-B583-56DE23A7A076}"/>
              </a:ext>
            </a:extLst>
          </p:cNvPr>
          <p:cNvSpPr/>
          <p:nvPr/>
        </p:nvSpPr>
        <p:spPr>
          <a:xfrm rot="18740762">
            <a:off x="6959002" y="3956549"/>
            <a:ext cx="1193432" cy="295126"/>
          </a:xfrm>
          <a:prstGeom prst="rightArrow">
            <a:avLst>
              <a:gd name="adj1" fmla="val 60000"/>
              <a:gd name="adj2" fmla="val 50000"/>
            </a:avLst>
          </a:prstGeom>
          <a:solidFill>
            <a:srgbClr val="FDB91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46" name="Rectangle 45">
            <a:extLst>
              <a:ext uri="{FF2B5EF4-FFF2-40B4-BE49-F238E27FC236}">
                <a16:creationId xmlns:a16="http://schemas.microsoft.com/office/drawing/2014/main" id="{C06064CB-682D-F0FA-33ED-F578257728D5}"/>
              </a:ext>
            </a:extLst>
          </p:cNvPr>
          <p:cNvSpPr/>
          <p:nvPr/>
        </p:nvSpPr>
        <p:spPr>
          <a:xfrm>
            <a:off x="9885174" y="1530095"/>
            <a:ext cx="997979" cy="58840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A92FAB18-5049-2308-3A93-B9A4147BC98C}"/>
              </a:ext>
            </a:extLst>
          </p:cNvPr>
          <p:cNvCxnSpPr/>
          <p:nvPr/>
        </p:nvCxnSpPr>
        <p:spPr>
          <a:xfrm flipH="1">
            <a:off x="8615082" y="2118504"/>
            <a:ext cx="1270092" cy="2407198"/>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77FCAE2-FF0D-0B17-37FC-E31A1C99C734}"/>
              </a:ext>
            </a:extLst>
          </p:cNvPr>
          <p:cNvCxnSpPr>
            <a:cxnSpLocks/>
          </p:cNvCxnSpPr>
          <p:nvPr/>
        </p:nvCxnSpPr>
        <p:spPr>
          <a:xfrm>
            <a:off x="10883153" y="2118504"/>
            <a:ext cx="435382" cy="1499187"/>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43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D726-1FCC-474D-8635-F6130D9CA123}"/>
              </a:ext>
            </a:extLst>
          </p:cNvPr>
          <p:cNvSpPr>
            <a:spLocks noGrp="1"/>
          </p:cNvSpPr>
          <p:nvPr>
            <p:ph type="title"/>
          </p:nvPr>
        </p:nvSpPr>
        <p:spPr>
          <a:xfrm>
            <a:off x="274320" y="199391"/>
            <a:ext cx="10876280" cy="512064"/>
          </a:xfrm>
        </p:spPr>
        <p:txBody>
          <a:bodyPr/>
          <a:lstStyle/>
          <a:p>
            <a:r>
              <a:rPr lang="en-US" sz="2800" dirty="0"/>
              <a:t>Aviation Battery R&amp;D</a:t>
            </a:r>
          </a:p>
        </p:txBody>
      </p:sp>
      <p:sp>
        <p:nvSpPr>
          <p:cNvPr id="3" name="Content Placeholder 2">
            <a:extLst>
              <a:ext uri="{FF2B5EF4-FFF2-40B4-BE49-F238E27FC236}">
                <a16:creationId xmlns:a16="http://schemas.microsoft.com/office/drawing/2014/main" id="{8D93934A-BF8C-FA45-9A61-C09A910E1496}"/>
              </a:ext>
            </a:extLst>
          </p:cNvPr>
          <p:cNvSpPr>
            <a:spLocks noGrp="1"/>
          </p:cNvSpPr>
          <p:nvPr>
            <p:ph idx="13"/>
          </p:nvPr>
        </p:nvSpPr>
        <p:spPr>
          <a:xfrm>
            <a:off x="274320" y="709295"/>
            <a:ext cx="11435080" cy="310896"/>
          </a:xfrm>
        </p:spPr>
        <p:txBody>
          <a:bodyPr/>
          <a:lstStyle/>
          <a:p>
            <a:r>
              <a:rPr lang="en-US" b="1" dirty="0"/>
              <a:t>Development of advanced thermal management materials and lightweight, strong packaging concepts</a:t>
            </a:r>
          </a:p>
        </p:txBody>
      </p:sp>
      <p:sp>
        <p:nvSpPr>
          <p:cNvPr id="34" name="TextBox 33">
            <a:extLst>
              <a:ext uri="{FF2B5EF4-FFF2-40B4-BE49-F238E27FC236}">
                <a16:creationId xmlns:a16="http://schemas.microsoft.com/office/drawing/2014/main" id="{C8632E9A-C4D2-0887-7689-E3429EB73956}"/>
              </a:ext>
            </a:extLst>
          </p:cNvPr>
          <p:cNvSpPr txBox="1"/>
          <p:nvPr/>
        </p:nvSpPr>
        <p:spPr>
          <a:xfrm>
            <a:off x="274320" y="1332116"/>
            <a:ext cx="7132320" cy="4329390"/>
          </a:xfrm>
          <a:prstGeom prst="rect">
            <a:avLst/>
          </a:prstGeom>
          <a:noFill/>
        </p:spPr>
        <p:txBody>
          <a:bodyPr wrap="square" rtlCol="0">
            <a:spAutoFit/>
          </a:bodyPr>
          <a:lstStyle/>
          <a:p>
            <a:pPr defTabSz="3072384">
              <a:spcAft>
                <a:spcPts val="700"/>
              </a:spcAft>
            </a:pPr>
            <a:r>
              <a:rPr lang="en-US" sz="1600" b="1" dirty="0">
                <a:solidFill>
                  <a:prstClr val="black"/>
                </a:solidFill>
                <a:latin typeface="Helvetica" pitchFamily="2" charset="0"/>
              </a:rPr>
              <a:t>High-fidelity simulations for the design and safety of battery packs</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Problem Statement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 effect of cell current variability on battery safety in a battery pack with many parallel cells</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Goal</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Identify the threshold on the number of parallel cells or current sensors for the safe operation of a battery pack upon aging</a:t>
            </a:r>
            <a:endParaRPr kumimoji="0" lang="en-US" sz="1400" b="0" i="0" u="none" strike="noStrike" kern="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Approach</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Simulate the X-57 battery pack, which has a brick with 20 cells in parallel; such 128 bricks are connected in series to form a pack. </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Current Accomplishments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742950" marR="0" lvl="1"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Tested 1D electrochemical model with 180 cells in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PyBaMMwith</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 X-57 flight profile</a:t>
            </a:r>
          </a:p>
          <a:p>
            <a:pPr marL="742950" marR="0" lvl="1"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PyBaMM</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shows most of the variability comes from contacts and welds</a:t>
            </a:r>
          </a:p>
          <a:p>
            <a:pPr marL="742950" marR="0" lvl="1"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Similarly, a COMSOL model with 3D cells to simulate thermal response and a 0D lumped electrochemical model</a:t>
            </a:r>
          </a:p>
          <a:p>
            <a:pPr marL="285750" marR="0" lvl="0" indent="-285750" algn="l" defTabSz="914400" rtl="0" eaLnBrk="1" fontAlgn="auto" latinLnBrk="0" hangingPunct="1">
              <a:lnSpc>
                <a:spcPct val="100000"/>
              </a:lnSpc>
              <a:spcBef>
                <a:spcPts val="600"/>
              </a:spcBef>
              <a:spcAft>
                <a:spcPts val="3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Significance: </a:t>
            </a:r>
            <a:r>
              <a:rPr kumimoji="0" lang="en-US" sz="14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Current battery designs for aircraft have several cells in parallel, and their currents are not monitored; thus, state-of-safety cannot be monitored.</a:t>
            </a:r>
          </a:p>
        </p:txBody>
      </p:sp>
      <p:pic>
        <p:nvPicPr>
          <p:cNvPr id="4" name="Picture 3">
            <a:extLst>
              <a:ext uri="{FF2B5EF4-FFF2-40B4-BE49-F238E27FC236}">
                <a16:creationId xmlns:a16="http://schemas.microsoft.com/office/drawing/2014/main" id="{CE67F21C-CB0C-92CE-B49E-200DB98E59D0}"/>
              </a:ext>
            </a:extLst>
          </p:cNvPr>
          <p:cNvPicPr>
            <a:picLocks noChangeAspect="1"/>
          </p:cNvPicPr>
          <p:nvPr/>
        </p:nvPicPr>
        <p:blipFill>
          <a:blip r:embed="rId3"/>
          <a:srcRect b="18876"/>
          <a:stretch/>
        </p:blipFill>
        <p:spPr>
          <a:xfrm>
            <a:off x="7900236" y="1144016"/>
            <a:ext cx="3660500" cy="2762915"/>
          </a:xfrm>
          <a:prstGeom prst="rect">
            <a:avLst/>
          </a:prstGeom>
        </p:spPr>
      </p:pic>
      <p:pic>
        <p:nvPicPr>
          <p:cNvPr id="6" name="Picture 5">
            <a:extLst>
              <a:ext uri="{FF2B5EF4-FFF2-40B4-BE49-F238E27FC236}">
                <a16:creationId xmlns:a16="http://schemas.microsoft.com/office/drawing/2014/main" id="{6FD63A0E-66D5-F08C-2033-63C7EAC2C87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013382" y="4243637"/>
            <a:ext cx="3547354" cy="2422484"/>
          </a:xfrm>
          <a:prstGeom prst="rect">
            <a:avLst/>
          </a:prstGeom>
        </p:spPr>
      </p:pic>
      <p:sp>
        <p:nvSpPr>
          <p:cNvPr id="7" name="TextBox 6">
            <a:extLst>
              <a:ext uri="{FF2B5EF4-FFF2-40B4-BE49-F238E27FC236}">
                <a16:creationId xmlns:a16="http://schemas.microsoft.com/office/drawing/2014/main" id="{FCE32BFF-5843-0414-7CBF-A0701AB04ADC}"/>
              </a:ext>
            </a:extLst>
          </p:cNvPr>
          <p:cNvSpPr txBox="1"/>
          <p:nvPr/>
        </p:nvSpPr>
        <p:spPr>
          <a:xfrm>
            <a:off x="8013382" y="5958235"/>
            <a:ext cx="1864066" cy="584775"/>
          </a:xfrm>
          <a:prstGeom prst="rect">
            <a:avLst/>
          </a:prstGeom>
          <a:noFill/>
        </p:spPr>
        <p:txBody>
          <a:bodyPr wrap="square" rtlCol="0">
            <a:spAutoFit/>
          </a:bodyPr>
          <a:lstStyle/>
          <a:p>
            <a:r>
              <a:rPr lang="en-US" sz="1600" b="1" dirty="0">
                <a:effectLst>
                  <a:outerShdw blurRad="38100" dist="38100" dir="2700000" algn="tl">
                    <a:srgbClr val="000000">
                      <a:alpha val="43137"/>
                    </a:srgbClr>
                  </a:outerShdw>
                </a:effectLst>
              </a:rPr>
              <a:t>Simulated in COMSOL</a:t>
            </a:r>
          </a:p>
        </p:txBody>
      </p:sp>
      <p:sp>
        <p:nvSpPr>
          <p:cNvPr id="8" name="TextBox 7">
            <a:extLst>
              <a:ext uri="{FF2B5EF4-FFF2-40B4-BE49-F238E27FC236}">
                <a16:creationId xmlns:a16="http://schemas.microsoft.com/office/drawing/2014/main" id="{A23D3D6E-7398-6D94-E59B-0AC770354C06}"/>
              </a:ext>
            </a:extLst>
          </p:cNvPr>
          <p:cNvSpPr txBox="1"/>
          <p:nvPr/>
        </p:nvSpPr>
        <p:spPr>
          <a:xfrm>
            <a:off x="8722888" y="3830701"/>
            <a:ext cx="2552700"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Current variability</a:t>
            </a:r>
          </a:p>
        </p:txBody>
      </p:sp>
      <p:sp>
        <p:nvSpPr>
          <p:cNvPr id="9" name="TextBox 8">
            <a:extLst>
              <a:ext uri="{FF2B5EF4-FFF2-40B4-BE49-F238E27FC236}">
                <a16:creationId xmlns:a16="http://schemas.microsoft.com/office/drawing/2014/main" id="{50F55A49-5088-E3BE-4D7F-2AEF1CD4DB3C}"/>
              </a:ext>
            </a:extLst>
          </p:cNvPr>
          <p:cNvSpPr txBox="1"/>
          <p:nvPr/>
        </p:nvSpPr>
        <p:spPr>
          <a:xfrm>
            <a:off x="8113288" y="1136410"/>
            <a:ext cx="2552700" cy="338554"/>
          </a:xfrm>
          <a:prstGeom prst="rect">
            <a:avLst/>
          </a:prstGeom>
          <a:noFill/>
        </p:spPr>
        <p:txBody>
          <a:bodyPr wrap="square" rtlCol="0">
            <a:spAutoFit/>
          </a:bodyPr>
          <a:lstStyle/>
          <a:p>
            <a:r>
              <a:rPr lang="en-US" sz="1600" b="1" dirty="0">
                <a:solidFill>
                  <a:schemeClr val="bg2"/>
                </a:solidFill>
                <a:latin typeface="Helvetica" panose="020B0604020202020204" pitchFamily="34" charset="0"/>
                <a:cs typeface="Helvetica" panose="020B0604020202020204" pitchFamily="34" charset="0"/>
              </a:rPr>
              <a:t>Simulated in </a:t>
            </a:r>
            <a:r>
              <a:rPr lang="en-US" sz="1600" b="1" dirty="0" err="1">
                <a:solidFill>
                  <a:schemeClr val="bg2"/>
                </a:solidFill>
                <a:latin typeface="Helvetica" panose="020B0604020202020204" pitchFamily="34" charset="0"/>
                <a:cs typeface="Helvetica" panose="020B0604020202020204" pitchFamily="34" charset="0"/>
              </a:rPr>
              <a:t>PyBaMM</a:t>
            </a:r>
            <a:endParaRPr lang="en-US" sz="1600" b="1" dirty="0">
              <a:solidFill>
                <a:schemeClr val="bg2"/>
              </a:solidFill>
              <a:latin typeface="Helvetica" panose="020B060402020202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D124F477-A21C-9F8D-681E-016A058FBC37}"/>
              </a:ext>
            </a:extLst>
          </p:cNvPr>
          <p:cNvSpPr txBox="1"/>
          <p:nvPr/>
        </p:nvSpPr>
        <p:spPr>
          <a:xfrm>
            <a:off x="8966544" y="2847664"/>
            <a:ext cx="1524000" cy="584775"/>
          </a:xfrm>
          <a:prstGeom prst="rect">
            <a:avLst/>
          </a:prstGeom>
          <a:noFill/>
        </p:spPr>
        <p:txBody>
          <a:bodyPr wrap="square" rtlCol="0">
            <a:spAutoFit/>
          </a:bodyPr>
          <a:lstStyle/>
          <a:p>
            <a:pPr algn="ctr"/>
            <a:r>
              <a:rPr lang="en-US" sz="1600" b="1" dirty="0">
                <a:solidFill>
                  <a:schemeClr val="bg2"/>
                </a:solidFill>
                <a:latin typeface="Helvetica" panose="020B0604020202020204" pitchFamily="34" charset="0"/>
                <a:cs typeface="Helvetica" panose="020B0604020202020204" pitchFamily="34" charset="0"/>
              </a:rPr>
              <a:t>160 cells in parallel</a:t>
            </a:r>
          </a:p>
        </p:txBody>
      </p:sp>
    </p:spTree>
    <p:extLst>
      <p:ext uri="{BB962C8B-B14F-4D97-AF65-F5344CB8AC3E}">
        <p14:creationId xmlns:p14="http://schemas.microsoft.com/office/powerpoint/2010/main" val="4096916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D726-1FCC-474D-8635-F6130D9CA123}"/>
              </a:ext>
            </a:extLst>
          </p:cNvPr>
          <p:cNvSpPr>
            <a:spLocks noGrp="1"/>
          </p:cNvSpPr>
          <p:nvPr>
            <p:ph type="title"/>
          </p:nvPr>
        </p:nvSpPr>
        <p:spPr>
          <a:xfrm>
            <a:off x="274320" y="199391"/>
            <a:ext cx="10876280" cy="512064"/>
          </a:xfrm>
        </p:spPr>
        <p:txBody>
          <a:bodyPr/>
          <a:lstStyle/>
          <a:p>
            <a:r>
              <a:rPr lang="en-US" sz="2800" dirty="0"/>
              <a:t>Aviation Battery R&amp;D</a:t>
            </a:r>
          </a:p>
        </p:txBody>
      </p:sp>
      <p:sp>
        <p:nvSpPr>
          <p:cNvPr id="3" name="Content Placeholder 2">
            <a:extLst>
              <a:ext uri="{FF2B5EF4-FFF2-40B4-BE49-F238E27FC236}">
                <a16:creationId xmlns:a16="http://schemas.microsoft.com/office/drawing/2014/main" id="{8D93934A-BF8C-FA45-9A61-C09A910E1496}"/>
              </a:ext>
            </a:extLst>
          </p:cNvPr>
          <p:cNvSpPr>
            <a:spLocks noGrp="1"/>
          </p:cNvSpPr>
          <p:nvPr>
            <p:ph idx="13"/>
          </p:nvPr>
        </p:nvSpPr>
        <p:spPr>
          <a:xfrm>
            <a:off x="274320" y="709295"/>
            <a:ext cx="11435080" cy="310896"/>
          </a:xfrm>
        </p:spPr>
        <p:txBody>
          <a:bodyPr/>
          <a:lstStyle/>
          <a:p>
            <a:r>
              <a:rPr lang="en-US" b="1" dirty="0"/>
              <a:t>Development of advanced thermal management materials and lightweight, strong packaging concepts</a:t>
            </a:r>
          </a:p>
        </p:txBody>
      </p:sp>
      <p:sp>
        <p:nvSpPr>
          <p:cNvPr id="34" name="TextBox 33">
            <a:extLst>
              <a:ext uri="{FF2B5EF4-FFF2-40B4-BE49-F238E27FC236}">
                <a16:creationId xmlns:a16="http://schemas.microsoft.com/office/drawing/2014/main" id="{C8632E9A-C4D2-0887-7689-E3429EB73956}"/>
              </a:ext>
            </a:extLst>
          </p:cNvPr>
          <p:cNvSpPr txBox="1"/>
          <p:nvPr/>
        </p:nvSpPr>
        <p:spPr>
          <a:xfrm>
            <a:off x="274320" y="1332116"/>
            <a:ext cx="4281595" cy="4726935"/>
          </a:xfrm>
          <a:prstGeom prst="rect">
            <a:avLst/>
          </a:prstGeom>
          <a:noFill/>
        </p:spPr>
        <p:txBody>
          <a:bodyPr wrap="square" rtlCol="0">
            <a:spAutoFit/>
          </a:bodyPr>
          <a:lstStyle/>
          <a:p>
            <a:pPr defTabSz="3072384">
              <a:spcAft>
                <a:spcPts val="700"/>
              </a:spcAft>
            </a:pPr>
            <a:r>
              <a:rPr lang="en-US" sz="1600" b="1" dirty="0">
                <a:solidFill>
                  <a:prstClr val="black"/>
                </a:solidFill>
                <a:latin typeface="Helvetica" pitchFamily="2" charset="0"/>
              </a:rPr>
              <a:t>Hexagonal Boron Nitride (hBN) as a Potential Heat Transfer Solution for Batteries</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hBN may enable the efficient removal of battery waste heat out of the battery module but not transmit the heat from cell to cell</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Use a high temperature polymer to help maintain layer  integrity for longer time in a thermal runaway situation.</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Create a gradient of high loading of hBN to just polymer.</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Use the advantage of hBN directional settling that will preferentially transfer heat in one direction </a:t>
            </a:r>
          </a:p>
          <a:p>
            <a:pPr marL="228600" marR="0" lvl="0" indent="-228600" algn="l" defTabSz="3072384" rtl="0" eaLnBrk="1" fontAlgn="auto" latinLnBrk="0" hangingPunct="1">
              <a:lnSpc>
                <a:spcPct val="100000"/>
              </a:lnSpc>
              <a:spcBef>
                <a:spcPts val="0"/>
              </a:spcBef>
              <a:spcAft>
                <a:spcPts val="700"/>
              </a:spcAft>
              <a:buClrTx/>
              <a:buSzTx/>
              <a:buFont typeface="Arial" panose="020B0604020202020204" pitchFamily="34" charset="0"/>
              <a:buChar char="•"/>
              <a:tabLst/>
              <a:defRPr/>
            </a:pPr>
            <a:r>
              <a:rPr kumimoji="0" lang="en-US" sz="1600" b="1" i="1" u="none" strike="noStrike" kern="1200" cap="none" spc="0" normalizeH="0" baseline="0" noProof="0" dirty="0">
                <a:ln>
                  <a:noFill/>
                </a:ln>
                <a:solidFill>
                  <a:prstClr val="black"/>
                </a:solidFill>
                <a:effectLst/>
                <a:uLnTx/>
                <a:uFillTx/>
                <a:latin typeface="Helvetica" pitchFamily="2" charset="0"/>
                <a:ea typeface="+mn-ea"/>
                <a:cs typeface="+mn-cs"/>
              </a:rPr>
              <a:t>The team has successfully deposited onto battery pouch cell material </a:t>
            </a:r>
          </a:p>
        </p:txBody>
      </p:sp>
      <p:grpSp>
        <p:nvGrpSpPr>
          <p:cNvPr id="5" name="Group 4">
            <a:extLst>
              <a:ext uri="{FF2B5EF4-FFF2-40B4-BE49-F238E27FC236}">
                <a16:creationId xmlns:a16="http://schemas.microsoft.com/office/drawing/2014/main" id="{4B17D131-7106-1F2C-53F5-4897F7755FEE}"/>
              </a:ext>
            </a:extLst>
          </p:cNvPr>
          <p:cNvGrpSpPr/>
          <p:nvPr/>
        </p:nvGrpSpPr>
        <p:grpSpPr>
          <a:xfrm>
            <a:off x="4675883" y="1842067"/>
            <a:ext cx="7257724" cy="3448084"/>
            <a:chOff x="4763256" y="1685848"/>
            <a:chExt cx="7257724" cy="3448084"/>
          </a:xfrm>
        </p:grpSpPr>
        <p:grpSp>
          <p:nvGrpSpPr>
            <p:cNvPr id="10" name="Group 9">
              <a:extLst>
                <a:ext uri="{FF2B5EF4-FFF2-40B4-BE49-F238E27FC236}">
                  <a16:creationId xmlns:a16="http://schemas.microsoft.com/office/drawing/2014/main" id="{24061438-3577-8FBF-717F-02C64E167DCC}"/>
                </a:ext>
              </a:extLst>
            </p:cNvPr>
            <p:cNvGrpSpPr/>
            <p:nvPr/>
          </p:nvGrpSpPr>
          <p:grpSpPr>
            <a:xfrm>
              <a:off x="4763256" y="1685848"/>
              <a:ext cx="3816748" cy="3448084"/>
              <a:chOff x="-3820064" y="2767059"/>
              <a:chExt cx="4025623" cy="3719334"/>
            </a:xfrm>
          </p:grpSpPr>
          <p:sp>
            <p:nvSpPr>
              <p:cNvPr id="20" name="Content Placeholder 1">
                <a:extLst>
                  <a:ext uri="{FF2B5EF4-FFF2-40B4-BE49-F238E27FC236}">
                    <a16:creationId xmlns:a16="http://schemas.microsoft.com/office/drawing/2014/main" id="{7523885F-1AEF-CF16-F9E4-779E910DE886}"/>
                  </a:ext>
                </a:extLst>
              </p:cNvPr>
              <p:cNvSpPr txBox="1">
                <a:spLocks/>
              </p:cNvSpPr>
              <p:nvPr/>
            </p:nvSpPr>
            <p:spPr bwMode="auto">
              <a:xfrm>
                <a:off x="-3820064" y="2767059"/>
                <a:ext cx="3945199" cy="3719334"/>
              </a:xfrm>
              <a:prstGeom prst="rect">
                <a:avLst/>
              </a:prstGeom>
              <a:solidFill>
                <a:schemeClr val="bg1">
                  <a:lumMod val="95000"/>
                </a:schemeClr>
              </a:solidFill>
              <a:ln w="22225">
                <a:solidFill>
                  <a:schemeClr val="bg2">
                    <a:lumMod val="25000"/>
                  </a:schemeClr>
                </a:solid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085850" indent="-228600" algn="l" rtl="0" eaLnBrk="1" fontAlgn="base" hangingPunct="1">
                  <a:spcBef>
                    <a:spcPct val="20000"/>
                  </a:spcBef>
                  <a:spcAft>
                    <a:spcPct val="0"/>
                  </a:spcAft>
                  <a:buChar char="•"/>
                  <a:defRPr>
                    <a:solidFill>
                      <a:schemeClr val="tx1"/>
                    </a:solidFill>
                    <a:latin typeface="+mn-lt"/>
                  </a:defRPr>
                </a:lvl3pPr>
                <a:lvl4pPr marL="1428750" indent="-228600" algn="l" rtl="0" eaLnBrk="1" fontAlgn="base" hangingPunct="1">
                  <a:spcBef>
                    <a:spcPct val="20000"/>
                  </a:spcBef>
                  <a:spcAft>
                    <a:spcPct val="0"/>
                  </a:spcAft>
                  <a:buChar char="–"/>
                  <a:defRPr sz="1600">
                    <a:solidFill>
                      <a:schemeClr val="tx1"/>
                    </a:solidFill>
                    <a:latin typeface="+mn-lt"/>
                  </a:defRPr>
                </a:lvl4pPr>
                <a:lvl5pPr marL="1771650" indent="-228600" algn="l" rtl="0" eaLnBrk="1" fontAlgn="base" hangingPunct="1">
                  <a:spcBef>
                    <a:spcPct val="20000"/>
                  </a:spcBef>
                  <a:spcAft>
                    <a:spcPct val="0"/>
                  </a:spcAft>
                  <a:buChar char="»"/>
                  <a:defRPr sz="1400">
                    <a:solidFill>
                      <a:schemeClr val="tx1"/>
                    </a:solidFill>
                    <a:latin typeface="+mn-lt"/>
                  </a:defRPr>
                </a:lvl5pPr>
                <a:lvl6pPr marL="2228850" indent="-228600" algn="l" rtl="0" eaLnBrk="1" fontAlgn="base" hangingPunct="1">
                  <a:spcBef>
                    <a:spcPct val="20000"/>
                  </a:spcBef>
                  <a:spcAft>
                    <a:spcPct val="0"/>
                  </a:spcAft>
                  <a:buChar char="»"/>
                  <a:defRPr sz="1400">
                    <a:solidFill>
                      <a:schemeClr val="tx1"/>
                    </a:solidFill>
                    <a:latin typeface="+mn-lt"/>
                  </a:defRPr>
                </a:lvl6pPr>
                <a:lvl7pPr marL="2686050" indent="-228600" algn="l" rtl="0" eaLnBrk="1" fontAlgn="base" hangingPunct="1">
                  <a:spcBef>
                    <a:spcPct val="20000"/>
                  </a:spcBef>
                  <a:spcAft>
                    <a:spcPct val="0"/>
                  </a:spcAft>
                  <a:buChar char="»"/>
                  <a:defRPr sz="1400">
                    <a:solidFill>
                      <a:schemeClr val="tx1"/>
                    </a:solidFill>
                    <a:latin typeface="+mn-lt"/>
                  </a:defRPr>
                </a:lvl7pPr>
                <a:lvl8pPr marL="3143250" indent="-228600" algn="l" rtl="0" eaLnBrk="1" fontAlgn="base" hangingPunct="1">
                  <a:spcBef>
                    <a:spcPct val="20000"/>
                  </a:spcBef>
                  <a:spcAft>
                    <a:spcPct val="0"/>
                  </a:spcAft>
                  <a:buChar char="»"/>
                  <a:defRPr sz="1400">
                    <a:solidFill>
                      <a:schemeClr val="tx1"/>
                    </a:solidFill>
                    <a:latin typeface="+mn-lt"/>
                  </a:defRPr>
                </a:lvl8pPr>
                <a:lvl9pPr marL="3600450" indent="-228600" algn="l" rtl="0" eaLnBrk="1" fontAlgn="base" hangingPunct="1">
                  <a:spcBef>
                    <a:spcPct val="20000"/>
                  </a:spcBef>
                  <a:spcAft>
                    <a:spcPct val="0"/>
                  </a:spcAft>
                  <a:buChar char="»"/>
                  <a:defRPr sz="1400">
                    <a:solidFill>
                      <a:schemeClr val="tx1"/>
                    </a:solidFill>
                    <a:latin typeface="+mn-lt"/>
                  </a:defRPr>
                </a:lvl9pPr>
              </a:lstStyle>
              <a:p>
                <a:pPr marL="0" marR="0" lvl="0" indent="0" algn="l" defTabSz="914400" rtl="0" eaLnBrk="1" fontAlgn="base" latinLnBrk="0" hangingPunct="1">
                  <a:lnSpc>
                    <a:spcPct val="100000"/>
                  </a:lnSpc>
                  <a:spcBef>
                    <a:spcPts val="0"/>
                  </a:spcBef>
                  <a:spcAft>
                    <a:spcPts val="600"/>
                  </a:spcAft>
                  <a:buClrTx/>
                  <a:buSzTx/>
                  <a:buFontTx/>
                  <a:buNone/>
                  <a:tabLst/>
                  <a:defRPr/>
                </a:pPr>
                <a:r>
                  <a:rPr kumimoji="0" lang="en-US" sz="900" b="1" i="0" u="sng" strike="noStrike" kern="0" cap="none" spc="0" normalizeH="0" baseline="0" noProof="0" dirty="0">
                    <a:ln>
                      <a:noFill/>
                    </a:ln>
                    <a:solidFill>
                      <a:prstClr val="black"/>
                    </a:solidFill>
                    <a:effectLst/>
                    <a:uLnTx/>
                    <a:uFillTx/>
                    <a:latin typeface="Calibri" panose="020F0502020204030204"/>
                    <a:ea typeface="+mn-ea"/>
                    <a:cs typeface="+mn-cs"/>
                  </a:rPr>
                  <a:t>Hexagonal Boron Nitride (hBN)</a:t>
                </a:r>
              </a:p>
              <a:p>
                <a:pPr marL="342900" marR="0" lvl="0" indent="-342900" algn="l" defTabSz="914400" rtl="0" eaLnBrk="1" fontAlgn="base" latinLnBrk="0" hangingPunct="1">
                  <a:lnSpc>
                    <a:spcPct val="100000"/>
                  </a:lnSpc>
                  <a:spcBef>
                    <a:spcPts val="0"/>
                  </a:spcBef>
                  <a:spcAft>
                    <a:spcPts val="600"/>
                  </a:spcAft>
                  <a:buClrTx/>
                  <a:buSzTx/>
                  <a:buFont typeface="Wingdings" pitchFamily="2" charset="2"/>
                  <a:buChar char="q"/>
                  <a:tabLst/>
                  <a:defRPr/>
                </a:pPr>
                <a:r>
                  <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rPr>
                  <a:t>Good Electrical Insulation Properties</a:t>
                </a:r>
              </a:p>
              <a:p>
                <a:pPr marL="342900" marR="0" lvl="0" indent="-342900" algn="l" defTabSz="914400" rtl="0" eaLnBrk="1" fontAlgn="base" latinLnBrk="0" hangingPunct="1">
                  <a:lnSpc>
                    <a:spcPct val="100000"/>
                  </a:lnSpc>
                  <a:spcBef>
                    <a:spcPts val="0"/>
                  </a:spcBef>
                  <a:spcAft>
                    <a:spcPts val="600"/>
                  </a:spcAft>
                  <a:buClrTx/>
                  <a:buSzTx/>
                  <a:buFont typeface="Wingdings" pitchFamily="2" charset="2"/>
                  <a:buChar char="q"/>
                  <a:tabLst/>
                  <a:defRPr/>
                </a:pPr>
                <a:r>
                  <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rPr>
                  <a:t>Good Mechanical Strength and Rigidity</a:t>
                </a:r>
              </a:p>
              <a:p>
                <a:pPr marL="342900" marR="0" lvl="0" indent="-342900" algn="l" defTabSz="914400" rtl="0" eaLnBrk="1" fontAlgn="base" latinLnBrk="0" hangingPunct="1">
                  <a:lnSpc>
                    <a:spcPct val="100000"/>
                  </a:lnSpc>
                  <a:spcBef>
                    <a:spcPts val="0"/>
                  </a:spcBef>
                  <a:spcAft>
                    <a:spcPts val="600"/>
                  </a:spcAft>
                  <a:buClrTx/>
                  <a:buSzTx/>
                  <a:buFont typeface="Wingdings" pitchFamily="2" charset="2"/>
                  <a:buChar char="q"/>
                  <a:tabLst/>
                  <a:defRPr/>
                </a:pPr>
                <a:r>
                  <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rPr>
                  <a:t>Low Density	</a:t>
                </a:r>
              </a:p>
              <a:p>
                <a:pPr marL="342900" marR="0" lvl="0" indent="-342900" algn="l" defTabSz="914400" rtl="0" eaLnBrk="1" fontAlgn="base" latinLnBrk="0" hangingPunct="1">
                  <a:lnSpc>
                    <a:spcPct val="100000"/>
                  </a:lnSpc>
                  <a:spcBef>
                    <a:spcPts val="0"/>
                  </a:spcBef>
                  <a:spcAft>
                    <a:spcPts val="600"/>
                  </a:spcAft>
                  <a:buClrTx/>
                  <a:buSzTx/>
                  <a:buFont typeface="Wingdings" pitchFamily="2" charset="2"/>
                  <a:buChar char="q"/>
                  <a:tabLst/>
                  <a:defRPr/>
                </a:pPr>
                <a:r>
                  <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rPr>
                  <a:t>High Thermal Conductivity</a:t>
                </a: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0" cap="none" spc="0" normalizeH="0" baseline="3000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0" cap="none" spc="0" normalizeH="0" baseline="3000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0" cap="none" spc="0" normalizeH="0" baseline="3000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0" cap="none" spc="0" normalizeH="0" baseline="3000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0" cap="none" spc="0" normalizeH="0" baseline="3000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0" cap="none" spc="0" normalizeH="0" baseline="3000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0" cap="none" spc="0" normalizeH="0" baseline="3000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base" latinLnBrk="0" hangingPunct="1">
                  <a:lnSpc>
                    <a:spcPct val="100000"/>
                  </a:lnSpc>
                  <a:spcBef>
                    <a:spcPts val="0"/>
                  </a:spcBef>
                  <a:spcAft>
                    <a:spcPts val="600"/>
                  </a:spcAft>
                  <a:buClrTx/>
                  <a:buSzTx/>
                  <a:buFontTx/>
                  <a:buNone/>
                  <a:tabLst/>
                  <a:defRPr/>
                </a:pPr>
                <a:endParaRPr kumimoji="0" lang="en-US" sz="1000" b="0" i="0" u="none" strike="noStrike" kern="0" cap="none" spc="0" normalizeH="0" baseline="3000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base" latinLnBrk="0" hangingPunct="1">
                  <a:lnSpc>
                    <a:spcPct val="100000"/>
                  </a:lnSpc>
                  <a:spcBef>
                    <a:spcPts val="0"/>
                  </a:spcBef>
                  <a:spcAft>
                    <a:spcPts val="600"/>
                  </a:spcAft>
                  <a:buClrTx/>
                  <a:buSzTx/>
                  <a:buFont typeface="Wingdings" pitchFamily="2" charset="2"/>
                  <a:buChar char="q"/>
                  <a:tabLst/>
                  <a:defRPr/>
                </a:pPr>
                <a:r>
                  <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rPr>
                  <a:t>Stability</a:t>
                </a:r>
              </a:p>
              <a:p>
                <a:pPr marL="742950" marR="0" lvl="1" indent="-285750" algn="l" defTabSz="914400" rtl="0" eaLnBrk="1" fontAlgn="base" latinLnBrk="0" hangingPunct="1">
                  <a:lnSpc>
                    <a:spcPct val="100000"/>
                  </a:lnSpc>
                  <a:spcBef>
                    <a:spcPts val="0"/>
                  </a:spcBef>
                  <a:spcAft>
                    <a:spcPts val="600"/>
                  </a:spcAft>
                  <a:buClrTx/>
                  <a:buSzTx/>
                  <a:buFont typeface="Wingdings" pitchFamily="2" charset="2"/>
                  <a:buChar char="ü"/>
                  <a:tabLst/>
                  <a:defRPr/>
                </a:pPr>
                <a:r>
                  <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rPr>
                  <a:t>Chemically stable, oxidation in air above 1000 °C, and hydrophobic</a:t>
                </a:r>
              </a:p>
            </p:txBody>
          </p:sp>
          <p:grpSp>
            <p:nvGrpSpPr>
              <p:cNvPr id="21" name="Group 20">
                <a:extLst>
                  <a:ext uri="{FF2B5EF4-FFF2-40B4-BE49-F238E27FC236}">
                    <a16:creationId xmlns:a16="http://schemas.microsoft.com/office/drawing/2014/main" id="{3BF9BA11-8EC5-36FB-5FF8-613438558282}"/>
                  </a:ext>
                </a:extLst>
              </p:cNvPr>
              <p:cNvGrpSpPr/>
              <p:nvPr/>
            </p:nvGrpSpPr>
            <p:grpSpPr>
              <a:xfrm>
                <a:off x="-3772450" y="3815063"/>
                <a:ext cx="3978009" cy="2089334"/>
                <a:chOff x="-3772450" y="3407282"/>
                <a:chExt cx="3978009" cy="2089334"/>
              </a:xfrm>
            </p:grpSpPr>
            <p:pic>
              <p:nvPicPr>
                <p:cNvPr id="22" name="Picture 21">
                  <a:extLst>
                    <a:ext uri="{FF2B5EF4-FFF2-40B4-BE49-F238E27FC236}">
                      <a16:creationId xmlns:a16="http://schemas.microsoft.com/office/drawing/2014/main" id="{C6E8BEBD-3771-6BE2-4A46-2337DBADC6D0}"/>
                    </a:ext>
                  </a:extLst>
                </p:cNvPr>
                <p:cNvPicPr>
                  <a:picLocks noChangeAspect="1"/>
                </p:cNvPicPr>
                <p:nvPr/>
              </p:nvPicPr>
              <p:blipFill>
                <a:blip r:embed="rId3"/>
                <a:stretch>
                  <a:fillRect/>
                </a:stretch>
              </p:blipFill>
              <p:spPr>
                <a:xfrm>
                  <a:off x="-3772450" y="3588500"/>
                  <a:ext cx="2918536" cy="1440695"/>
                </a:xfrm>
                <a:prstGeom prst="rect">
                  <a:avLst/>
                </a:prstGeom>
              </p:spPr>
            </p:pic>
            <p:sp>
              <p:nvSpPr>
                <p:cNvPr id="23" name="TextBox 22">
                  <a:extLst>
                    <a:ext uri="{FF2B5EF4-FFF2-40B4-BE49-F238E27FC236}">
                      <a16:creationId xmlns:a16="http://schemas.microsoft.com/office/drawing/2014/main" id="{99A4F565-70AB-52E7-763B-49D874198F95}"/>
                    </a:ext>
                  </a:extLst>
                </p:cNvPr>
                <p:cNvSpPr txBox="1"/>
                <p:nvPr/>
              </p:nvSpPr>
              <p:spPr>
                <a:xfrm>
                  <a:off x="-3351013" y="3426531"/>
                  <a:ext cx="2012422" cy="2821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sng" strike="noStrike" kern="1200" cap="none" spc="0" normalizeH="0" baseline="0" noProof="0">
                      <a:ln>
                        <a:noFill/>
                      </a:ln>
                      <a:solidFill>
                        <a:srgbClr val="0070C0"/>
                      </a:solidFill>
                      <a:effectLst/>
                      <a:uLnTx/>
                      <a:uFillTx/>
                      <a:latin typeface="Calibri Light" panose="020F0302020204030204"/>
                      <a:ea typeface="+mn-ea"/>
                      <a:cs typeface="+mn-cs"/>
                    </a:rPr>
                    <a:t>h</a:t>
                  </a:r>
                  <a:r>
                    <a:rPr kumimoji="0" lang="en-US" sz="1100" b="1" i="0" u="sng" strike="noStrike" kern="1200" cap="none" spc="0" normalizeH="0" baseline="0" noProof="0">
                      <a:ln>
                        <a:noFill/>
                      </a:ln>
                      <a:solidFill>
                        <a:srgbClr val="0070C0"/>
                      </a:solidFill>
                      <a:effectLst/>
                      <a:uLnTx/>
                      <a:uFillTx/>
                      <a:latin typeface="Calibri Light" panose="020F0302020204030204"/>
                      <a:ea typeface="+mn-ea"/>
                      <a:cs typeface="+mn-cs"/>
                    </a:rPr>
                    <a:t>-BN, 2-D </a:t>
                  </a:r>
                </a:p>
              </p:txBody>
            </p:sp>
            <p:cxnSp>
              <p:nvCxnSpPr>
                <p:cNvPr id="24" name="Straight Arrow Connector 23">
                  <a:extLst>
                    <a:ext uri="{FF2B5EF4-FFF2-40B4-BE49-F238E27FC236}">
                      <a16:creationId xmlns:a16="http://schemas.microsoft.com/office/drawing/2014/main" id="{64C19E66-8C7F-54F1-B450-2A8CD21D3479}"/>
                    </a:ext>
                  </a:extLst>
                </p:cNvPr>
                <p:cNvCxnSpPr>
                  <a:cxnSpLocks/>
                </p:cNvCxnSpPr>
                <p:nvPr/>
              </p:nvCxnSpPr>
              <p:spPr bwMode="auto">
                <a:xfrm flipH="1" flipV="1">
                  <a:off x="-998660" y="4028966"/>
                  <a:ext cx="981553" cy="66223"/>
                </a:xfrm>
                <a:prstGeom prst="straightConnector1">
                  <a:avLst/>
                </a:prstGeom>
                <a:solidFill>
                  <a:schemeClr val="accent1"/>
                </a:solidFill>
                <a:ln w="34925" cap="flat" cmpd="sng" algn="ctr">
                  <a:solidFill>
                    <a:srgbClr val="C00000"/>
                  </a:solidFill>
                  <a:prstDash val="solid"/>
                  <a:round/>
                  <a:headEnd type="none" w="med" len="med"/>
                  <a:tailEnd type="triangle"/>
                </a:ln>
                <a:effectLst/>
              </p:spPr>
            </p:cxnSp>
            <p:sp>
              <p:nvSpPr>
                <p:cNvPr id="25" name="TextBox 24">
                  <a:extLst>
                    <a:ext uri="{FF2B5EF4-FFF2-40B4-BE49-F238E27FC236}">
                      <a16:creationId xmlns:a16="http://schemas.microsoft.com/office/drawing/2014/main" id="{CA85A8B9-A565-76DA-7F5C-A24794DAA615}"/>
                    </a:ext>
                  </a:extLst>
                </p:cNvPr>
                <p:cNvSpPr txBox="1"/>
                <p:nvPr/>
              </p:nvSpPr>
              <p:spPr>
                <a:xfrm>
                  <a:off x="-1479330" y="3407282"/>
                  <a:ext cx="1684889" cy="4647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70C0"/>
                      </a:solidFill>
                      <a:effectLst/>
                      <a:uLnTx/>
                      <a:uFillTx/>
                      <a:latin typeface="Calibri" panose="020F0502020204030204"/>
                      <a:ea typeface="+mn-ea"/>
                      <a:cs typeface="+mn-cs"/>
                    </a:rPr>
                    <a:t>In-plane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70C0"/>
                      </a:solidFill>
                      <a:effectLst/>
                      <a:uLnTx/>
                      <a:uFillTx/>
                      <a:latin typeface="Calibri" panose="020F0502020204030204"/>
                      <a:ea typeface="+mn-ea"/>
                      <a:cs typeface="+mn-cs"/>
                    </a:rPr>
                    <a:t>TC &gt; 100 W/(</a:t>
                  </a:r>
                  <a:r>
                    <a:rPr kumimoji="0" lang="en-US" sz="1050" b="1" i="0" u="none" strike="noStrike" kern="1200" cap="none" spc="0" normalizeH="0" baseline="0" noProof="0" err="1">
                      <a:ln>
                        <a:noFill/>
                      </a:ln>
                      <a:solidFill>
                        <a:srgbClr val="0070C0"/>
                      </a:solidFill>
                      <a:effectLst/>
                      <a:uLnTx/>
                      <a:uFillTx/>
                      <a:latin typeface="Calibri" panose="020F0502020204030204"/>
                      <a:ea typeface="+mn-ea"/>
                      <a:cs typeface="+mn-cs"/>
                    </a:rPr>
                    <a:t>m∙K</a:t>
                  </a:r>
                  <a:r>
                    <a:rPr kumimoji="0" lang="en-US" sz="1050" b="1" i="0" u="none" strike="noStrike" kern="1200" cap="none" spc="0" normalizeH="0" baseline="0" noProof="0">
                      <a:ln>
                        <a:noFill/>
                      </a:ln>
                      <a:solidFill>
                        <a:srgbClr val="0070C0"/>
                      </a:solidFill>
                      <a:effectLst/>
                      <a:uLnTx/>
                      <a:uFillTx/>
                      <a:latin typeface="Calibri" panose="020F0502020204030204"/>
                      <a:ea typeface="+mn-ea"/>
                      <a:cs typeface="+mn-cs"/>
                    </a:rPr>
                    <a:t>)</a:t>
                  </a:r>
                </a:p>
              </p:txBody>
            </p:sp>
            <p:sp>
              <p:nvSpPr>
                <p:cNvPr id="26" name="TextBox 25">
                  <a:extLst>
                    <a:ext uri="{FF2B5EF4-FFF2-40B4-BE49-F238E27FC236}">
                      <a16:creationId xmlns:a16="http://schemas.microsoft.com/office/drawing/2014/main" id="{D058BA73-CB7F-E021-E5F7-082CC8D886D7}"/>
                    </a:ext>
                  </a:extLst>
                </p:cNvPr>
                <p:cNvSpPr txBox="1"/>
                <p:nvPr/>
              </p:nvSpPr>
              <p:spPr>
                <a:xfrm>
                  <a:off x="-3232739" y="4915463"/>
                  <a:ext cx="1192302" cy="44818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70C0"/>
                      </a:solidFill>
                      <a:effectLst/>
                      <a:uLnTx/>
                      <a:uFillTx/>
                      <a:latin typeface="Calibri" panose="020F0502020204030204"/>
                      <a:ea typeface="+mn-ea"/>
                      <a:cs typeface="+mn-cs"/>
                    </a:rPr>
                    <a:t>Through-plane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70C0"/>
                      </a:solidFill>
                      <a:effectLst/>
                      <a:uLnTx/>
                      <a:uFillTx/>
                      <a:latin typeface="Calibri" panose="020F0502020204030204"/>
                      <a:ea typeface="+mn-ea"/>
                      <a:cs typeface="+mn-cs"/>
                    </a:rPr>
                    <a:t>TC ~ 30 W/(</a:t>
                  </a:r>
                  <a:r>
                    <a:rPr kumimoji="0" lang="en-US" sz="1050" b="1" i="0" u="none" strike="noStrike" kern="1200" cap="none" spc="0" normalizeH="0" baseline="0" noProof="0" dirty="0" err="1">
                      <a:ln>
                        <a:noFill/>
                      </a:ln>
                      <a:solidFill>
                        <a:srgbClr val="0070C0"/>
                      </a:solidFill>
                      <a:effectLst/>
                      <a:uLnTx/>
                      <a:uFillTx/>
                      <a:latin typeface="Calibri" panose="020F0502020204030204"/>
                      <a:ea typeface="+mn-ea"/>
                      <a:cs typeface="+mn-cs"/>
                    </a:rPr>
                    <a:t>m∙K</a:t>
                  </a:r>
                  <a:r>
                    <a:rPr kumimoji="0" lang="en-US" sz="1050" b="1" i="0" u="none" strike="noStrike" kern="1200" cap="none" spc="0" normalizeH="0" baseline="0" noProof="0" dirty="0">
                      <a:ln>
                        <a:noFill/>
                      </a:ln>
                      <a:solidFill>
                        <a:srgbClr val="0070C0"/>
                      </a:solidFill>
                      <a:effectLst/>
                      <a:uLnTx/>
                      <a:uFillTx/>
                      <a:latin typeface="Calibri" panose="020F0502020204030204"/>
                      <a:ea typeface="+mn-ea"/>
                      <a:cs typeface="+mn-cs"/>
                    </a:rPr>
                    <a:t>) </a:t>
                  </a:r>
                </a:p>
              </p:txBody>
            </p:sp>
            <p:cxnSp>
              <p:nvCxnSpPr>
                <p:cNvPr id="27" name="Straight Arrow Connector 26">
                  <a:extLst>
                    <a:ext uri="{FF2B5EF4-FFF2-40B4-BE49-F238E27FC236}">
                      <a16:creationId xmlns:a16="http://schemas.microsoft.com/office/drawing/2014/main" id="{8169480E-3EDF-1C32-A277-9857CD7D2624}"/>
                    </a:ext>
                  </a:extLst>
                </p:cNvPr>
                <p:cNvCxnSpPr>
                  <a:cxnSpLocks/>
                </p:cNvCxnSpPr>
                <p:nvPr/>
              </p:nvCxnSpPr>
              <p:spPr bwMode="auto">
                <a:xfrm flipV="1">
                  <a:off x="-2040437" y="4953560"/>
                  <a:ext cx="47028" cy="543056"/>
                </a:xfrm>
                <a:prstGeom prst="straightConnector1">
                  <a:avLst/>
                </a:prstGeom>
                <a:solidFill>
                  <a:schemeClr val="accent1"/>
                </a:solidFill>
                <a:ln w="34925" cap="flat" cmpd="sng" algn="ctr">
                  <a:solidFill>
                    <a:srgbClr val="C00000"/>
                  </a:solidFill>
                  <a:prstDash val="solid"/>
                  <a:round/>
                  <a:headEnd type="none" w="med" len="med"/>
                  <a:tailEnd type="triangle"/>
                </a:ln>
                <a:effectLst/>
              </p:spPr>
            </p:cxnSp>
          </p:grpSp>
        </p:grpSp>
        <p:grpSp>
          <p:nvGrpSpPr>
            <p:cNvPr id="11" name="Group 10">
              <a:extLst>
                <a:ext uri="{FF2B5EF4-FFF2-40B4-BE49-F238E27FC236}">
                  <a16:creationId xmlns:a16="http://schemas.microsoft.com/office/drawing/2014/main" id="{E5824D9D-861C-B151-D2CF-709D0D605D1A}"/>
                </a:ext>
              </a:extLst>
            </p:cNvPr>
            <p:cNvGrpSpPr/>
            <p:nvPr/>
          </p:nvGrpSpPr>
          <p:grpSpPr>
            <a:xfrm>
              <a:off x="8389761" y="2049801"/>
              <a:ext cx="3631219" cy="2490716"/>
              <a:chOff x="5539875" y="1092423"/>
              <a:chExt cx="3631219" cy="2490716"/>
            </a:xfrm>
          </p:grpSpPr>
          <p:pic>
            <p:nvPicPr>
              <p:cNvPr id="13" name="Picture 12" descr="A picture containing text, outdoor&#10;&#10;Description automatically generated">
                <a:extLst>
                  <a:ext uri="{FF2B5EF4-FFF2-40B4-BE49-F238E27FC236}">
                    <a16:creationId xmlns:a16="http://schemas.microsoft.com/office/drawing/2014/main" id="{0F9C8B82-8CC9-E46A-B95B-42C62747144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136" r="40569" b="14344"/>
              <a:stretch/>
            </p:blipFill>
            <p:spPr>
              <a:xfrm>
                <a:off x="6689126" y="1092423"/>
                <a:ext cx="2481968" cy="2490716"/>
              </a:xfrm>
              <a:prstGeom prst="rect">
                <a:avLst/>
              </a:prstGeom>
              <a:ln>
                <a:solidFill>
                  <a:schemeClr val="bg1"/>
                </a:solidFill>
              </a:ln>
            </p:spPr>
          </p:pic>
          <p:cxnSp>
            <p:nvCxnSpPr>
              <p:cNvPr id="14" name="Straight Arrow Connector 13">
                <a:extLst>
                  <a:ext uri="{FF2B5EF4-FFF2-40B4-BE49-F238E27FC236}">
                    <a16:creationId xmlns:a16="http://schemas.microsoft.com/office/drawing/2014/main" id="{2045AA0B-942D-11DE-AE28-B1865E629A7D}"/>
                  </a:ext>
                </a:extLst>
              </p:cNvPr>
              <p:cNvCxnSpPr/>
              <p:nvPr/>
            </p:nvCxnSpPr>
            <p:spPr>
              <a:xfrm>
                <a:off x="6589263" y="1166336"/>
                <a:ext cx="0" cy="605118"/>
              </a:xfrm>
              <a:prstGeom prst="straightConnector1">
                <a:avLst/>
              </a:prstGeom>
              <a:ln>
                <a:solidFill>
                  <a:srgbClr val="FF0000"/>
                </a:solidFill>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15" name="Straight Arrow Connector 14">
                <a:extLst>
                  <a:ext uri="{FF2B5EF4-FFF2-40B4-BE49-F238E27FC236}">
                    <a16:creationId xmlns:a16="http://schemas.microsoft.com/office/drawing/2014/main" id="{F0E06C79-9FDD-4216-8B5D-C484BF52E395}"/>
                  </a:ext>
                </a:extLst>
              </p:cNvPr>
              <p:cNvCxnSpPr/>
              <p:nvPr/>
            </p:nvCxnSpPr>
            <p:spPr>
              <a:xfrm>
                <a:off x="6589263" y="1771454"/>
                <a:ext cx="0" cy="1277471"/>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16" name="Straight Arrow Connector 15">
                <a:extLst>
                  <a:ext uri="{FF2B5EF4-FFF2-40B4-BE49-F238E27FC236}">
                    <a16:creationId xmlns:a16="http://schemas.microsoft.com/office/drawing/2014/main" id="{5F149B77-59FD-AF58-8948-801619CE42C7}"/>
                  </a:ext>
                </a:extLst>
              </p:cNvPr>
              <p:cNvCxnSpPr/>
              <p:nvPr/>
            </p:nvCxnSpPr>
            <p:spPr>
              <a:xfrm>
                <a:off x="6589263" y="3048925"/>
                <a:ext cx="0" cy="329453"/>
              </a:xfrm>
              <a:prstGeom prst="straightConnector1">
                <a:avLst/>
              </a:prstGeom>
              <a:ln>
                <a:headEnd type="triangle"/>
                <a:tailEnd type="triangle"/>
              </a:ln>
            </p:spPr>
            <p:style>
              <a:lnRef idx="3">
                <a:schemeClr val="accent5"/>
              </a:lnRef>
              <a:fillRef idx="0">
                <a:schemeClr val="accent5"/>
              </a:fillRef>
              <a:effectRef idx="2">
                <a:schemeClr val="accent5"/>
              </a:effectRef>
              <a:fontRef idx="minor">
                <a:schemeClr val="tx1"/>
              </a:fontRef>
            </p:style>
          </p:cxnSp>
          <p:sp>
            <p:nvSpPr>
              <p:cNvPr id="17" name="TextBox 16">
                <a:extLst>
                  <a:ext uri="{FF2B5EF4-FFF2-40B4-BE49-F238E27FC236}">
                    <a16:creationId xmlns:a16="http://schemas.microsoft.com/office/drawing/2014/main" id="{72CF7946-6357-E377-4157-BD5EEA955C17}"/>
                  </a:ext>
                </a:extLst>
              </p:cNvPr>
              <p:cNvSpPr txBox="1"/>
              <p:nvPr/>
            </p:nvSpPr>
            <p:spPr>
              <a:xfrm>
                <a:off x="5886827" y="1337576"/>
                <a:ext cx="702436" cy="2616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Polymer</a:t>
                </a:r>
              </a:p>
            </p:txBody>
          </p:sp>
          <p:sp>
            <p:nvSpPr>
              <p:cNvPr id="18" name="TextBox 17">
                <a:extLst>
                  <a:ext uri="{FF2B5EF4-FFF2-40B4-BE49-F238E27FC236}">
                    <a16:creationId xmlns:a16="http://schemas.microsoft.com/office/drawing/2014/main" id="{1E9F624E-F98F-798A-7966-F3521733AA34}"/>
                  </a:ext>
                </a:extLst>
              </p:cNvPr>
              <p:cNvSpPr txBox="1"/>
              <p:nvPr/>
            </p:nvSpPr>
            <p:spPr>
              <a:xfrm>
                <a:off x="5547821" y="2166201"/>
                <a:ext cx="104144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 hBN in Polymer</a:t>
                </a:r>
              </a:p>
            </p:txBody>
          </p:sp>
          <p:sp>
            <p:nvSpPr>
              <p:cNvPr id="19" name="TextBox 18">
                <a:extLst>
                  <a:ext uri="{FF2B5EF4-FFF2-40B4-BE49-F238E27FC236}">
                    <a16:creationId xmlns:a16="http://schemas.microsoft.com/office/drawing/2014/main" id="{83AB692D-30AF-29C3-59AA-C455ADBD1C81}"/>
                  </a:ext>
                </a:extLst>
              </p:cNvPr>
              <p:cNvSpPr txBox="1"/>
              <p:nvPr/>
            </p:nvSpPr>
            <p:spPr>
              <a:xfrm>
                <a:off x="5539875" y="3040748"/>
                <a:ext cx="104144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Pouch Material</a:t>
                </a:r>
              </a:p>
            </p:txBody>
          </p:sp>
        </p:grpSp>
      </p:grpSp>
      <p:sp>
        <p:nvSpPr>
          <p:cNvPr id="29" name="TextBox 28">
            <a:extLst>
              <a:ext uri="{FF2B5EF4-FFF2-40B4-BE49-F238E27FC236}">
                <a16:creationId xmlns:a16="http://schemas.microsoft.com/office/drawing/2014/main" id="{BD910B05-A738-BBD5-A80F-E380FDA35996}"/>
              </a:ext>
            </a:extLst>
          </p:cNvPr>
          <p:cNvSpPr txBox="1"/>
          <p:nvPr/>
        </p:nvSpPr>
        <p:spPr>
          <a:xfrm>
            <a:off x="1673756" y="6225294"/>
            <a:ext cx="9476844" cy="338554"/>
          </a:xfrm>
          <a:prstGeom prst="rect">
            <a:avLst/>
          </a:prstGeom>
          <a:solidFill>
            <a:srgbClr val="002060"/>
          </a:solidFill>
          <a:ln>
            <a:solidFill>
              <a:srgbClr val="002060"/>
            </a:solidFill>
          </a:ln>
        </p:spPr>
        <p:txBody>
          <a:bodyPr wrap="square" anchor="ctr">
            <a:spAutoFit/>
          </a:bodyPr>
          <a:lstStyle/>
          <a:p>
            <a:pPr marR="0" lvl="0" algn="l" defTabSz="914400" rtl="0" eaLnBrk="1" fontAlgn="auto" latinLnBrk="0" hangingPunct="1">
              <a:lnSpc>
                <a:spcPct val="100000"/>
              </a:lnSpc>
              <a:spcBef>
                <a:spcPts val="0"/>
              </a:spcBef>
              <a:spcAft>
                <a:spcPts val="600"/>
              </a:spcAft>
              <a:buClrTx/>
              <a:buSzTx/>
              <a:tabLst/>
              <a:defRPr/>
            </a:pPr>
            <a:r>
              <a:rPr kumimoji="0" lang="en-US" sz="1600" b="1" i="0" u="none" strike="noStrike" kern="1200" cap="none" spc="0" normalizeH="0" baseline="0" noProof="0" dirty="0">
                <a:ln>
                  <a:noFill/>
                </a:ln>
                <a:solidFill>
                  <a:schemeClr val="bg1"/>
                </a:solidFill>
                <a:effectLst/>
                <a:uLnTx/>
                <a:uFillTx/>
                <a:latin typeface="Helvetica" panose="020B0604020202020204" pitchFamily="34" charset="0"/>
                <a:cs typeface="Helvetica" panose="020B0604020202020204" pitchFamily="34" charset="0"/>
              </a:rPr>
              <a:t>Modeling is being explored to help identify the best gradient and polymer for this challenge.</a:t>
            </a:r>
          </a:p>
        </p:txBody>
      </p:sp>
    </p:spTree>
    <p:extLst>
      <p:ext uri="{BB962C8B-B14F-4D97-AF65-F5344CB8AC3E}">
        <p14:creationId xmlns:p14="http://schemas.microsoft.com/office/powerpoint/2010/main" val="819737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Question mark on green pastel background">
            <a:extLst>
              <a:ext uri="{FF2B5EF4-FFF2-40B4-BE49-F238E27FC236}">
                <a16:creationId xmlns:a16="http://schemas.microsoft.com/office/drawing/2014/main" id="{313730CA-DDAF-9DFC-CEC2-E558B357A3BF}"/>
              </a:ext>
            </a:extLst>
          </p:cNvPr>
          <p:cNvPicPr>
            <a:picLocks noChangeAspect="1"/>
          </p:cNvPicPr>
          <p:nvPr/>
        </p:nvPicPr>
        <p:blipFill>
          <a:blip r:embed="rId2">
            <a:extLst>
              <a:ext uri="{28A0092B-C50C-407E-A947-70E740481C1C}">
                <a14:useLocalDpi xmlns:a14="http://schemas.microsoft.com/office/drawing/2010/main" val="0"/>
              </a:ext>
            </a:extLst>
          </a:blip>
          <a:srcRect l="13818" b="9091"/>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1627784-B340-3A50-7D3E-6C819395A8EA}"/>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400" b="1" i="1">
                <a:solidFill>
                  <a:schemeClr val="bg1"/>
                </a:solidFill>
                <a:effectLst>
                  <a:outerShdw blurRad="38100" dist="38100" dir="2700000" algn="tl">
                    <a:srgbClr val="000000">
                      <a:alpha val="43137"/>
                    </a:srgbClr>
                  </a:outerShdw>
                </a:effectLst>
                <a:latin typeface="+mj-lt"/>
                <a:ea typeface="+mj-ea"/>
                <a:cs typeface="+mj-cs"/>
              </a:rPr>
              <a:t>THANK YOU!</a:t>
            </a:r>
          </a:p>
          <a:p>
            <a:pPr>
              <a:lnSpc>
                <a:spcPct val="90000"/>
              </a:lnSpc>
              <a:spcBef>
                <a:spcPct val="0"/>
              </a:spcBef>
              <a:spcAft>
                <a:spcPts val="600"/>
              </a:spcAft>
            </a:pPr>
            <a:endParaRPr lang="en-US" sz="3400" b="1" i="1">
              <a:solidFill>
                <a:schemeClr val="bg1"/>
              </a:solidFill>
              <a:effectLst>
                <a:outerShdw blurRad="38100" dist="38100" dir="2700000" algn="tl">
                  <a:srgbClr val="000000">
                    <a:alpha val="43137"/>
                  </a:srgbClr>
                </a:outerShdw>
              </a:effectLst>
              <a:latin typeface="+mj-lt"/>
              <a:ea typeface="+mj-ea"/>
              <a:cs typeface="+mj-cs"/>
            </a:endParaRPr>
          </a:p>
          <a:p>
            <a:pPr>
              <a:lnSpc>
                <a:spcPct val="90000"/>
              </a:lnSpc>
              <a:spcBef>
                <a:spcPct val="0"/>
              </a:spcBef>
              <a:spcAft>
                <a:spcPts val="600"/>
              </a:spcAft>
            </a:pPr>
            <a:endParaRPr lang="en-US" sz="3400" b="1" i="1">
              <a:solidFill>
                <a:schemeClr val="bg1"/>
              </a:solidFill>
              <a:effectLst>
                <a:outerShdw blurRad="38100" dist="38100" dir="2700000" algn="tl">
                  <a:srgbClr val="000000">
                    <a:alpha val="43137"/>
                  </a:srgbClr>
                </a:outerShdw>
              </a:effectLst>
              <a:latin typeface="+mj-lt"/>
              <a:ea typeface="+mj-ea"/>
              <a:cs typeface="+mj-cs"/>
            </a:endParaRPr>
          </a:p>
          <a:p>
            <a:pPr>
              <a:lnSpc>
                <a:spcPct val="90000"/>
              </a:lnSpc>
              <a:spcBef>
                <a:spcPct val="0"/>
              </a:spcBef>
              <a:spcAft>
                <a:spcPts val="600"/>
              </a:spcAft>
            </a:pPr>
            <a:endParaRPr lang="en-US" sz="3400" b="1" i="1">
              <a:solidFill>
                <a:schemeClr val="bg1"/>
              </a:solidFill>
              <a:effectLst>
                <a:outerShdw blurRad="38100" dist="38100" dir="2700000" algn="tl">
                  <a:srgbClr val="000000">
                    <a:alpha val="43137"/>
                  </a:srgbClr>
                </a:outerShdw>
              </a:effectLst>
              <a:latin typeface="+mj-lt"/>
              <a:ea typeface="+mj-ea"/>
              <a:cs typeface="+mj-cs"/>
            </a:endParaRPr>
          </a:p>
          <a:p>
            <a:pPr>
              <a:lnSpc>
                <a:spcPct val="90000"/>
              </a:lnSpc>
              <a:spcBef>
                <a:spcPct val="0"/>
              </a:spcBef>
              <a:spcAft>
                <a:spcPts val="600"/>
              </a:spcAft>
            </a:pPr>
            <a:r>
              <a:rPr lang="en-US" sz="3400" b="1" i="1">
                <a:solidFill>
                  <a:schemeClr val="bg1"/>
                </a:solidFill>
                <a:effectLst>
                  <a:outerShdw blurRad="38100" dist="38100" dir="2700000" algn="tl">
                    <a:srgbClr val="000000">
                      <a:alpha val="43137"/>
                    </a:srgbClr>
                  </a:outerShdw>
                </a:effectLst>
                <a:latin typeface="+mj-lt"/>
                <a:ea typeface="+mj-ea"/>
                <a:cs typeface="+mj-cs"/>
                <a:hlinkClick r:id="rId3"/>
              </a:rPr>
              <a:t>azlin.biaggi@nasa.gov</a:t>
            </a:r>
            <a:endParaRPr lang="en-US" sz="3400" b="1" i="1">
              <a:solidFill>
                <a:schemeClr val="bg1"/>
              </a:solidFill>
              <a:effectLst>
                <a:outerShdw blurRad="38100" dist="38100" dir="2700000" algn="tl">
                  <a:srgbClr val="000000">
                    <a:alpha val="43137"/>
                  </a:srgbClr>
                </a:outerShdw>
              </a:effectLst>
              <a:latin typeface="+mj-lt"/>
              <a:ea typeface="+mj-ea"/>
              <a:cs typeface="+mj-cs"/>
            </a:endParaRPr>
          </a:p>
          <a:p>
            <a:pPr>
              <a:lnSpc>
                <a:spcPct val="90000"/>
              </a:lnSpc>
              <a:spcBef>
                <a:spcPct val="0"/>
              </a:spcBef>
              <a:spcAft>
                <a:spcPts val="600"/>
              </a:spcAft>
            </a:pPr>
            <a:endParaRPr lang="en-US" sz="3400" b="1" i="1">
              <a:solidFill>
                <a:schemeClr val="bg1"/>
              </a:solidFill>
              <a:effectLst>
                <a:outerShdw blurRad="38100" dist="38100" dir="2700000" algn="tl">
                  <a:srgbClr val="000000">
                    <a:alpha val="43137"/>
                  </a:srgbClr>
                </a:outerShdw>
              </a:effectLst>
              <a:latin typeface="+mj-lt"/>
              <a:ea typeface="+mj-ea"/>
              <a:cs typeface="+mj-cs"/>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232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9972161"/>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2707</Words>
  <Application>Microsoft Office PowerPoint</Application>
  <PresentationFormat>Widescreen</PresentationFormat>
  <Paragraphs>353</Paragraphs>
  <Slides>16</Slides>
  <Notes>14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16</vt:i4>
      </vt:variant>
    </vt:vector>
  </HeadingPairs>
  <TitlesOfParts>
    <vt:vector size="27" baseType="lpstr">
      <vt:lpstr>Arial</vt:lpstr>
      <vt:lpstr>Arial Narrow</vt:lpstr>
      <vt:lpstr>Barlow Semi Condensed</vt:lpstr>
      <vt:lpstr>Calibri</vt:lpstr>
      <vt:lpstr>Calibri Light</vt:lpstr>
      <vt:lpstr>Helvetica</vt:lpstr>
      <vt:lpstr>Times</vt:lpstr>
      <vt:lpstr>Wingdings</vt:lpstr>
      <vt:lpstr>Title Slide</vt:lpstr>
      <vt:lpstr>1_Custom Design</vt:lpstr>
      <vt:lpstr>Office Theme</vt:lpstr>
      <vt:lpstr>PowerPoint Presentation</vt:lpstr>
      <vt:lpstr>NASA Aeronautics is One of Five Mission Directorates</vt:lpstr>
      <vt:lpstr>ARMD  PROGRAMS</vt:lpstr>
      <vt:lpstr>Transformational Tools &amp; Technologies (T3) Project</vt:lpstr>
      <vt:lpstr>PowerPoint Presentation</vt:lpstr>
      <vt:lpstr>PowerPoint Presentation</vt:lpstr>
      <vt:lpstr>Three Sub-projects Aligned with ARMD Priorities </vt:lpstr>
      <vt:lpstr>PowerPoint Presentation</vt:lpstr>
      <vt:lpstr>Aviation Battery R&amp;D</vt:lpstr>
      <vt:lpstr>Aviation Battery R&amp;D</vt:lpstr>
      <vt:lpstr>Aviation Battery R&amp;D</vt:lpstr>
      <vt:lpstr>Aviation Battery R&amp;D</vt:lpstr>
      <vt:lpstr>Aviation Battery R&amp;D</vt:lpstr>
      <vt:lpstr>Aviation Battery R&amp;D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Biaggi-labiosa, Azlin {she, her} (GRC-KM00)</dc:creator>
  <cp:lastModifiedBy>Biaggi-labiosa, Azlin {she, her} (GRC-KM00)</cp:lastModifiedBy>
  <cp:revision>9</cp:revision>
  <dcterms:created xsi:type="dcterms:W3CDTF">2025-01-28T15:19:00Z</dcterms:created>
  <dcterms:modified xsi:type="dcterms:W3CDTF">2025-01-28T19:15:51Z</dcterms:modified>
</cp:coreProperties>
</file>