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6" r:id="rId5"/>
    <p:sldId id="278" r:id="rId6"/>
    <p:sldId id="281" r:id="rId7"/>
    <p:sldId id="274" r:id="rId8"/>
    <p:sldId id="283" r:id="rId9"/>
    <p:sldId id="279" r:id="rId10"/>
    <p:sldId id="280" r:id="rId11"/>
    <p:sldId id="28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826" y="2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satellite, transport&#10;&#10;Description automatically generated">
            <a:extLst>
              <a:ext uri="{FF2B5EF4-FFF2-40B4-BE49-F238E27FC236}">
                <a16:creationId xmlns:a16="http://schemas.microsoft.com/office/drawing/2014/main" id="{CB98367E-5865-47E6-8094-B61BEB0C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45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850" y="1143000"/>
            <a:ext cx="5619750" cy="18288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850" y="2743200"/>
            <a:ext cx="5619750" cy="167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BBBF2-3E76-4E37-82BC-AD2B09A656FD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838200"/>
            <a:ext cx="914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381000" y="838200"/>
            <a:ext cx="713329" cy="152400"/>
          </a:xfrm>
          <a:prstGeom prst="parallelogram">
            <a:avLst>
              <a:gd name="adj" fmla="val 233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 userDrawn="1"/>
        </p:nvSpPr>
        <p:spPr>
          <a:xfrm rot="10800000">
            <a:off x="1993036" y="838200"/>
            <a:ext cx="838200" cy="1524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/>
          <p:cNvSpPr/>
          <p:nvPr userDrawn="1"/>
        </p:nvSpPr>
        <p:spPr>
          <a:xfrm rot="10800000">
            <a:off x="1316114" y="838199"/>
            <a:ext cx="381000" cy="15240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8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92818" y="6559550"/>
            <a:ext cx="786213" cy="365125"/>
          </a:xfrm>
        </p:spPr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1850" y="6559550"/>
            <a:ext cx="42672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03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796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26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09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677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228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857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BBF2-3E76-4E37-82BC-AD2B09A65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800" y="636853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7A381D3-21DB-44A6-AFDA-43ED88BE1F03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515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123347"/>
            <a:ext cx="8229600" cy="71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2818" y="6559550"/>
            <a:ext cx="786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BBF2-3E76-4E37-82BC-AD2B09A656FD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1850" y="65595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9" descr="meat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126522"/>
            <a:ext cx="66575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orion%20triangle%28small%29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r="7692"/>
          <a:stretch/>
        </p:blipFill>
        <p:spPr bwMode="auto">
          <a:xfrm>
            <a:off x="7685875" y="142553"/>
            <a:ext cx="696125" cy="5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838200"/>
            <a:ext cx="9144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850" y="1066800"/>
            <a:ext cx="5619750" cy="2057400"/>
          </a:xfrm>
        </p:spPr>
        <p:txBody>
          <a:bodyPr>
            <a:noAutofit/>
          </a:bodyPr>
          <a:lstStyle/>
          <a:p>
            <a:r>
              <a:rPr lang="en-US" sz="3600" dirty="0"/>
              <a:t>AAS-25-152</a:t>
            </a:r>
            <a:br>
              <a:rPr lang="en-US" sz="3600" dirty="0"/>
            </a:br>
            <a:r>
              <a:rPr lang="en-US" sz="3600" dirty="0"/>
              <a:t>Cumulative Distribution Overlap Technique for Artemis Mission Public Entry Risk Assessment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850" y="3962400"/>
            <a:ext cx="561975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Greg Holt</a:t>
            </a:r>
          </a:p>
          <a:p>
            <a:r>
              <a:rPr lang="en-US" dirty="0"/>
              <a:t>Mark McPherson</a:t>
            </a:r>
          </a:p>
          <a:p>
            <a:r>
              <a:rPr lang="en-US" dirty="0"/>
              <a:t>Brandon Wood</a:t>
            </a:r>
          </a:p>
          <a:p>
            <a:endParaRPr lang="en-US" dirty="0"/>
          </a:p>
          <a:p>
            <a:r>
              <a:rPr lang="en-US" dirty="0"/>
              <a:t>NASA Johnson Space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67000" y="152400"/>
            <a:ext cx="5943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HUMAN</a:t>
            </a:r>
            <a:r>
              <a:rPr lang="en-US" sz="1800" baseline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EXPLORATION &amp; OPERATIONS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MISSION DIRECTORATE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A07E11-82E3-4B89-ADC5-1FBC4349C62C}"/>
              </a:ext>
            </a:extLst>
          </p:cNvPr>
          <p:cNvSpPr txBox="1">
            <a:spLocks/>
          </p:cNvSpPr>
          <p:nvPr/>
        </p:nvSpPr>
        <p:spPr>
          <a:xfrm>
            <a:off x="266700" y="6324600"/>
            <a:ext cx="8610600" cy="381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47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Annual AAS Guidance, Navigation and Control Conference        Feb 1-5, 2025</a:t>
            </a: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C5A2CBBB-799B-4F61-AEA6-9171ADA25834}"/>
              </a:ext>
            </a:extLst>
          </p:cNvPr>
          <p:cNvSpPr>
            <a:spLocks/>
          </p:cNvSpPr>
          <p:nvPr/>
        </p:nvSpPr>
        <p:spPr bwMode="black">
          <a:xfrm>
            <a:off x="152400" y="136689"/>
            <a:ext cx="1371600" cy="54911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tx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4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ADA3-A40A-9C02-A5AF-81DAD699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F527C1-B379-694E-7B8D-599FB0196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72" y="1600200"/>
            <a:ext cx="6047255" cy="4525963"/>
          </a:xfrm>
        </p:spPr>
      </p:pic>
    </p:spTree>
    <p:extLst>
      <p:ext uri="{BB962C8B-B14F-4D97-AF65-F5344CB8AC3E}">
        <p14:creationId xmlns:p14="http://schemas.microsoft.com/office/powerpoint/2010/main" val="20902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outdoor, boat, watercraft&#10;&#10;Description automatically generated">
            <a:extLst>
              <a:ext uri="{FF2B5EF4-FFF2-40B4-BE49-F238E27FC236}">
                <a16:creationId xmlns:a16="http://schemas.microsoft.com/office/drawing/2014/main" id="{F4455F2B-7EB4-C284-B6ED-5A01DFA71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39" y="1295400"/>
            <a:ext cx="3016129" cy="45259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8A530-E455-EBC8-E0B0-7C130055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Splashdown</a:t>
            </a:r>
          </a:p>
        </p:txBody>
      </p:sp>
      <p:pic>
        <p:nvPicPr>
          <p:cNvPr id="5" name="Content Placeholder 4" descr="A person parasailing over water&#10;&#10;Description automatically generated with low confidence">
            <a:extLst>
              <a:ext uri="{FF2B5EF4-FFF2-40B4-BE49-F238E27FC236}">
                <a16:creationId xmlns:a16="http://schemas.microsoft.com/office/drawing/2014/main" id="{A31209D0-3AA1-B61F-6FCD-CF34C0960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66018"/>
            <a:ext cx="3016130" cy="4525963"/>
          </a:xfr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hot air balloon floating in the air&#10;&#10;Description automatically generated with low confidence">
            <a:extLst>
              <a:ext uri="{FF2B5EF4-FFF2-40B4-BE49-F238E27FC236}">
                <a16:creationId xmlns:a16="http://schemas.microsoft.com/office/drawing/2014/main" id="{4520E9D0-3868-2558-7074-E8E1C612B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66" y="1837632"/>
            <a:ext cx="3015668" cy="45252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31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B9E3-B63A-4177-A6CD-2B091719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Earthrise_fast">
            <a:hlinkClick r:id="" action="ppaction://media"/>
            <a:extLst>
              <a:ext uri="{FF2B5EF4-FFF2-40B4-BE49-F238E27FC236}">
                <a16:creationId xmlns:a16="http://schemas.microsoft.com/office/drawing/2014/main" id="{763FB745-850A-4E8B-A347-02AAA3EE009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31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4078-A64B-4495-B3FD-7E9502DC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Artemis Mission Overviews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F91F8D3-7691-4469-A5C0-C5C85F52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486400" cy="3086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C0F44F7-F9BF-468C-CBBC-53B53CF9D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5486400" cy="3088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2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82EB-16D6-324F-FAF7-CAC98388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Artemis Entry Corridor – where does the Service Module go? Don’t overshoot!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FD6DB2F-F3FE-E52E-4160-B036D85E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1150"/>
            <a:ext cx="8268661" cy="4419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5A2DB-5249-98FA-08EA-6D7051267DC6}"/>
              </a:ext>
            </a:extLst>
          </p:cNvPr>
          <p:cNvSpPr txBox="1"/>
          <p:nvPr/>
        </p:nvSpPr>
        <p:spPr>
          <a:xfrm rot="4500000">
            <a:off x="615053" y="4154982"/>
            <a:ext cx="1701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Flight Path Angle too</a:t>
            </a:r>
          </a:p>
          <a:p>
            <a:r>
              <a:rPr lang="en-US" sz="1400" dirty="0"/>
              <a:t>Steep: Land Short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9EAB7-A793-D4FA-0C69-1DEFC63F6F3D}"/>
              </a:ext>
            </a:extLst>
          </p:cNvPr>
          <p:cNvSpPr txBox="1"/>
          <p:nvPr/>
        </p:nvSpPr>
        <p:spPr>
          <a:xfrm rot="3000000">
            <a:off x="1825936" y="3626572"/>
            <a:ext cx="1701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Flight Path Angle too</a:t>
            </a:r>
          </a:p>
          <a:p>
            <a:r>
              <a:rPr lang="en-US" sz="1400" dirty="0"/>
              <a:t>Shallow: Land Long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364C964-56FA-D25B-6C60-C11AA625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60" y="1123950"/>
            <a:ext cx="4723140" cy="2381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9106CB-6FD8-6F49-7BAC-BD8220C8D94B}"/>
              </a:ext>
            </a:extLst>
          </p:cNvPr>
          <p:cNvSpPr txBox="1"/>
          <p:nvPr/>
        </p:nvSpPr>
        <p:spPr>
          <a:xfrm>
            <a:off x="7710505" y="3476078"/>
            <a:ext cx="1357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Courtesy: NASA TV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19B0F8-31E3-F84D-86E3-066F8EDE8961}"/>
              </a:ext>
            </a:extLst>
          </p:cNvPr>
          <p:cNvCxnSpPr>
            <a:cxnSpLocks/>
          </p:cNvCxnSpPr>
          <p:nvPr/>
        </p:nvCxnSpPr>
        <p:spPr>
          <a:xfrm flipV="1">
            <a:off x="1964267" y="3217333"/>
            <a:ext cx="220133" cy="1608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420B15-CD2E-EDC8-D76E-855F914ECCC3}"/>
              </a:ext>
            </a:extLst>
          </p:cNvPr>
          <p:cNvCxnSpPr>
            <a:cxnSpLocks/>
          </p:cNvCxnSpPr>
          <p:nvPr/>
        </p:nvCxnSpPr>
        <p:spPr>
          <a:xfrm flipH="1">
            <a:off x="1143555" y="3529910"/>
            <a:ext cx="317704" cy="846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E0C030-684A-D118-7A16-DFBC902C374F}"/>
              </a:ext>
            </a:extLst>
          </p:cNvPr>
          <p:cNvCxnSpPr>
            <a:cxnSpLocks/>
          </p:cNvCxnSpPr>
          <p:nvPr/>
        </p:nvCxnSpPr>
        <p:spPr>
          <a:xfrm rot="3000000">
            <a:off x="1552650" y="4209181"/>
            <a:ext cx="22098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B1A4E0-1C53-0C09-D6DD-1FC24D3CDE74}"/>
              </a:ext>
            </a:extLst>
          </p:cNvPr>
          <p:cNvCxnSpPr>
            <a:cxnSpLocks/>
          </p:cNvCxnSpPr>
          <p:nvPr/>
        </p:nvCxnSpPr>
        <p:spPr>
          <a:xfrm rot="4500000">
            <a:off x="642329" y="4543329"/>
            <a:ext cx="22098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5973-AA2A-27FE-0F49-A4899DB5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Entry, Descent, and Landing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C42435E4-86C8-CE68-C7AA-E08C17AB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6" y="1676400"/>
            <a:ext cx="8277789" cy="4267200"/>
          </a:xfrm>
        </p:spPr>
      </p:pic>
    </p:spTree>
    <p:extLst>
      <p:ext uri="{BB962C8B-B14F-4D97-AF65-F5344CB8AC3E}">
        <p14:creationId xmlns:p14="http://schemas.microsoft.com/office/powerpoint/2010/main" val="100586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FE3B-760A-5BAB-7FF0-1A4227A9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Entry Risk Assessment</a:t>
            </a:r>
            <a:br>
              <a:rPr lang="en-US" dirty="0"/>
            </a:br>
            <a:r>
              <a:rPr lang="en-US" dirty="0"/>
              <a:t>(PERA) Process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6525F6E-E45B-03B5-7556-6DEE7E355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7" y="1371600"/>
            <a:ext cx="8777006" cy="4952999"/>
          </a:xfrm>
        </p:spPr>
      </p:pic>
    </p:spTree>
    <p:extLst>
      <p:ext uri="{BB962C8B-B14F-4D97-AF65-F5344CB8AC3E}">
        <p14:creationId xmlns:p14="http://schemas.microsoft.com/office/powerpoint/2010/main" val="267547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58CA-B1EE-E4D0-0DAA-91978340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Corridor Ellipses</a:t>
            </a:r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4961B1-66A6-FE4C-5B36-22CF69073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" y="1295400"/>
            <a:ext cx="6875959" cy="5105400"/>
          </a:xfrm>
        </p:spPr>
      </p:pic>
    </p:spTree>
    <p:extLst>
      <p:ext uri="{BB962C8B-B14F-4D97-AF65-F5344CB8AC3E}">
        <p14:creationId xmlns:p14="http://schemas.microsoft.com/office/powerpoint/2010/main" val="312055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B166-2B01-47E7-358D-9B583B0C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</a:t>
            </a: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8D2A78-F837-3795-966B-03261C8AF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15" y="1600200"/>
            <a:ext cx="4594769" cy="4525963"/>
          </a:xfrm>
        </p:spPr>
      </p:pic>
    </p:spTree>
    <p:extLst>
      <p:ext uri="{BB962C8B-B14F-4D97-AF65-F5344CB8AC3E}">
        <p14:creationId xmlns:p14="http://schemas.microsoft.com/office/powerpoint/2010/main" val="363966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58CA-B1EE-E4D0-0DAA-91978340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4961B1-66A6-FE4C-5B36-22CF69073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/>
          <a:stretch/>
        </p:blipFill>
        <p:spPr>
          <a:xfrm>
            <a:off x="1447800" y="1295400"/>
            <a:ext cx="6541868" cy="51054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284D02-4076-43AD-48F2-270AFD06FC24}"/>
              </a:ext>
            </a:extLst>
          </p:cNvPr>
          <p:cNvSpPr/>
          <p:nvPr/>
        </p:nvSpPr>
        <p:spPr>
          <a:xfrm rot="2201076">
            <a:off x="2225431" y="2824485"/>
            <a:ext cx="3814209" cy="9220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B11B0-18B4-512C-682D-EA8AA3139EAE}"/>
              </a:ext>
            </a:extLst>
          </p:cNvPr>
          <p:cNvSpPr txBox="1"/>
          <p:nvPr/>
        </p:nvSpPr>
        <p:spPr>
          <a:xfrm rot="16200000">
            <a:off x="-286441" y="3527840"/>
            <a:ext cx="2762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Flight Path Angle (deg)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4A9EE9-898E-C1E1-E1BE-6D2B38236EF0}"/>
              </a:ext>
            </a:extLst>
          </p:cNvPr>
          <p:cNvSpPr/>
          <p:nvPr/>
        </p:nvSpPr>
        <p:spPr>
          <a:xfrm rot="1700397">
            <a:off x="2511236" y="2735649"/>
            <a:ext cx="5531367" cy="2750194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C0535C-34FD-5104-8F6E-5A47E164A5F2}"/>
              </a:ext>
            </a:extLst>
          </p:cNvPr>
          <p:cNvGrpSpPr/>
          <p:nvPr/>
        </p:nvGrpSpPr>
        <p:grpSpPr>
          <a:xfrm>
            <a:off x="1655664" y="1403259"/>
            <a:ext cx="4173932" cy="4728892"/>
            <a:chOff x="1655664" y="1403259"/>
            <a:chExt cx="4173932" cy="47288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B4C041-4FE6-33BD-2288-4CADBB8BBFE3}"/>
                </a:ext>
              </a:extLst>
            </p:cNvPr>
            <p:cNvGrpSpPr/>
            <p:nvPr/>
          </p:nvGrpSpPr>
          <p:grpSpPr>
            <a:xfrm>
              <a:off x="2057400" y="1406894"/>
              <a:ext cx="3772196" cy="4725257"/>
              <a:chOff x="2057400" y="1406894"/>
              <a:chExt cx="3772196" cy="4725257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2640DEB7-E66F-3857-F592-7A6D9CFE3CFE}"/>
                  </a:ext>
                </a:extLst>
              </p:cNvPr>
              <p:cNvSpPr/>
              <p:nvPr/>
            </p:nvSpPr>
            <p:spPr>
              <a:xfrm>
                <a:off x="2122413" y="1406894"/>
                <a:ext cx="3707183" cy="4724400"/>
              </a:xfrm>
              <a:custGeom>
                <a:avLst/>
                <a:gdLst>
                  <a:gd name="connsiteX0" fmla="*/ 76817 w 872683"/>
                  <a:gd name="connsiteY0" fmla="*/ 0 h 2167466"/>
                  <a:gd name="connsiteX1" fmla="*/ 59883 w 872683"/>
                  <a:gd name="connsiteY1" fmla="*/ 719666 h 2167466"/>
                  <a:gd name="connsiteX2" fmla="*/ 737217 w 872683"/>
                  <a:gd name="connsiteY2" fmla="*/ 1354666 h 2167466"/>
                  <a:gd name="connsiteX3" fmla="*/ 872683 w 872683"/>
                  <a:gd name="connsiteY3" fmla="*/ 2167466 h 2167466"/>
                  <a:gd name="connsiteX0" fmla="*/ 61020 w 856886"/>
                  <a:gd name="connsiteY0" fmla="*/ 0 h 2167466"/>
                  <a:gd name="connsiteX1" fmla="*/ 44086 w 856886"/>
                  <a:gd name="connsiteY1" fmla="*/ 719666 h 2167466"/>
                  <a:gd name="connsiteX2" fmla="*/ 721420 w 856886"/>
                  <a:gd name="connsiteY2" fmla="*/ 1354666 h 2167466"/>
                  <a:gd name="connsiteX3" fmla="*/ 856886 w 856886"/>
                  <a:gd name="connsiteY3" fmla="*/ 2167466 h 2167466"/>
                  <a:gd name="connsiteX0" fmla="*/ 0 w 795866"/>
                  <a:gd name="connsiteY0" fmla="*/ 0 h 2167466"/>
                  <a:gd name="connsiteX1" fmla="*/ 245533 w 795866"/>
                  <a:gd name="connsiteY1" fmla="*/ 922866 h 2167466"/>
                  <a:gd name="connsiteX2" fmla="*/ 660400 w 795866"/>
                  <a:gd name="connsiteY2" fmla="*/ 1354666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93133 w 795866"/>
                  <a:gd name="connsiteY1" fmla="*/ 956733 h 2167466"/>
                  <a:gd name="connsiteX2" fmla="*/ 660400 w 795866"/>
                  <a:gd name="connsiteY2" fmla="*/ 1354666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101599 w 795866"/>
                  <a:gd name="connsiteY1" fmla="*/ 668867 h 2167466"/>
                  <a:gd name="connsiteX2" fmla="*/ 660400 w 795866"/>
                  <a:gd name="connsiteY2" fmla="*/ 1354666 h 2167466"/>
                  <a:gd name="connsiteX3" fmla="*/ 795866 w 795866"/>
                  <a:gd name="connsiteY3" fmla="*/ 2167466 h 2167466"/>
                  <a:gd name="connsiteX0" fmla="*/ 469 w 838514"/>
                  <a:gd name="connsiteY0" fmla="*/ 0 h 2167466"/>
                  <a:gd name="connsiteX1" fmla="*/ 102068 w 838514"/>
                  <a:gd name="connsiteY1" fmla="*/ 668867 h 2167466"/>
                  <a:gd name="connsiteX2" fmla="*/ 770935 w 838514"/>
                  <a:gd name="connsiteY2" fmla="*/ 1549400 h 2167466"/>
                  <a:gd name="connsiteX3" fmla="*/ 796335 w 838514"/>
                  <a:gd name="connsiteY3" fmla="*/ 2167466 h 2167466"/>
                  <a:gd name="connsiteX0" fmla="*/ 0 w 795866"/>
                  <a:gd name="connsiteY0" fmla="*/ 0 h 2167466"/>
                  <a:gd name="connsiteX1" fmla="*/ 101599 w 795866"/>
                  <a:gd name="connsiteY1" fmla="*/ 668867 h 2167466"/>
                  <a:gd name="connsiteX2" fmla="*/ 651933 w 795866"/>
                  <a:gd name="connsiteY2" fmla="*/ 1422400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101599 w 795866"/>
                  <a:gd name="connsiteY1" fmla="*/ 668867 h 2167466"/>
                  <a:gd name="connsiteX2" fmla="*/ 626533 w 795866"/>
                  <a:gd name="connsiteY2" fmla="*/ 1397000 h 2167466"/>
                  <a:gd name="connsiteX3" fmla="*/ 795866 w 795866"/>
                  <a:gd name="connsiteY3" fmla="*/ 2167466 h 2167466"/>
                  <a:gd name="connsiteX0" fmla="*/ 0 w 802776"/>
                  <a:gd name="connsiteY0" fmla="*/ 0 h 2167466"/>
                  <a:gd name="connsiteX1" fmla="*/ 101599 w 802776"/>
                  <a:gd name="connsiteY1" fmla="*/ 668867 h 2167466"/>
                  <a:gd name="connsiteX2" fmla="*/ 626533 w 802776"/>
                  <a:gd name="connsiteY2" fmla="*/ 1397000 h 2167466"/>
                  <a:gd name="connsiteX3" fmla="*/ 795866 w 802776"/>
                  <a:gd name="connsiteY3" fmla="*/ 2167466 h 2167466"/>
                  <a:gd name="connsiteX0" fmla="*/ 0 w 796953"/>
                  <a:gd name="connsiteY0" fmla="*/ 0 h 2167466"/>
                  <a:gd name="connsiteX1" fmla="*/ 101599 w 796953"/>
                  <a:gd name="connsiteY1" fmla="*/ 668867 h 2167466"/>
                  <a:gd name="connsiteX2" fmla="*/ 626533 w 796953"/>
                  <a:gd name="connsiteY2" fmla="*/ 1397000 h 2167466"/>
                  <a:gd name="connsiteX3" fmla="*/ 795866 w 796953"/>
                  <a:gd name="connsiteY3" fmla="*/ 2167466 h 2167466"/>
                  <a:gd name="connsiteX0" fmla="*/ 4449 w 801402"/>
                  <a:gd name="connsiteY0" fmla="*/ 0 h 2167466"/>
                  <a:gd name="connsiteX1" fmla="*/ 72182 w 801402"/>
                  <a:gd name="connsiteY1" fmla="*/ 477630 h 2167466"/>
                  <a:gd name="connsiteX2" fmla="*/ 630982 w 801402"/>
                  <a:gd name="connsiteY2" fmla="*/ 1397000 h 2167466"/>
                  <a:gd name="connsiteX3" fmla="*/ 800315 w 801402"/>
                  <a:gd name="connsiteY3" fmla="*/ 2167466 h 2167466"/>
                  <a:gd name="connsiteX0" fmla="*/ 0 w 796953"/>
                  <a:gd name="connsiteY0" fmla="*/ 0 h 2167466"/>
                  <a:gd name="connsiteX1" fmla="*/ 67733 w 796953"/>
                  <a:gd name="connsiteY1" fmla="*/ 477630 h 2167466"/>
                  <a:gd name="connsiteX2" fmla="*/ 626533 w 796953"/>
                  <a:gd name="connsiteY2" fmla="*/ 1397000 h 2167466"/>
                  <a:gd name="connsiteX3" fmla="*/ 795866 w 796953"/>
                  <a:gd name="connsiteY3" fmla="*/ 2167466 h 2167466"/>
                  <a:gd name="connsiteX0" fmla="*/ 0 w 796953"/>
                  <a:gd name="connsiteY0" fmla="*/ 0 h 2167466"/>
                  <a:gd name="connsiteX1" fmla="*/ 101599 w 796953"/>
                  <a:gd name="connsiteY1" fmla="*/ 826846 h 2167466"/>
                  <a:gd name="connsiteX2" fmla="*/ 626533 w 796953"/>
                  <a:gd name="connsiteY2" fmla="*/ 1397000 h 2167466"/>
                  <a:gd name="connsiteX3" fmla="*/ 795866 w 796953"/>
                  <a:gd name="connsiteY3" fmla="*/ 2167466 h 2167466"/>
                  <a:gd name="connsiteX0" fmla="*/ 0 w 796953"/>
                  <a:gd name="connsiteY0" fmla="*/ 0 h 2167466"/>
                  <a:gd name="connsiteX1" fmla="*/ 101599 w 796953"/>
                  <a:gd name="connsiteY1" fmla="*/ 826846 h 2167466"/>
                  <a:gd name="connsiteX2" fmla="*/ 626533 w 796953"/>
                  <a:gd name="connsiteY2" fmla="*/ 1230706 h 2167466"/>
                  <a:gd name="connsiteX3" fmla="*/ 795866 w 796953"/>
                  <a:gd name="connsiteY3" fmla="*/ 2167466 h 2167466"/>
                  <a:gd name="connsiteX0" fmla="*/ 0 w 796953"/>
                  <a:gd name="connsiteY0" fmla="*/ 0 h 2167466"/>
                  <a:gd name="connsiteX1" fmla="*/ 93132 w 796953"/>
                  <a:gd name="connsiteY1" fmla="*/ 443734 h 2167466"/>
                  <a:gd name="connsiteX2" fmla="*/ 626533 w 796953"/>
                  <a:gd name="connsiteY2" fmla="*/ 1230706 h 2167466"/>
                  <a:gd name="connsiteX3" fmla="*/ 795866 w 796953"/>
                  <a:gd name="connsiteY3" fmla="*/ 2167466 h 2167466"/>
                  <a:gd name="connsiteX0" fmla="*/ 0 w 798121"/>
                  <a:gd name="connsiteY0" fmla="*/ 0 h 2167466"/>
                  <a:gd name="connsiteX1" fmla="*/ 93132 w 798121"/>
                  <a:gd name="connsiteY1" fmla="*/ 443734 h 2167466"/>
                  <a:gd name="connsiteX2" fmla="*/ 634999 w 798121"/>
                  <a:gd name="connsiteY2" fmla="*/ 1619066 h 2167466"/>
                  <a:gd name="connsiteX3" fmla="*/ 795866 w 798121"/>
                  <a:gd name="connsiteY3" fmla="*/ 2167466 h 2167466"/>
                  <a:gd name="connsiteX0" fmla="*/ 0 w 798121"/>
                  <a:gd name="connsiteY0" fmla="*/ 0 h 2167466"/>
                  <a:gd name="connsiteX1" fmla="*/ 93132 w 798121"/>
                  <a:gd name="connsiteY1" fmla="*/ 443734 h 2167466"/>
                  <a:gd name="connsiteX2" fmla="*/ 634999 w 798121"/>
                  <a:gd name="connsiteY2" fmla="*/ 1619066 h 2167466"/>
                  <a:gd name="connsiteX3" fmla="*/ 795866 w 798121"/>
                  <a:gd name="connsiteY3" fmla="*/ 2167466 h 2167466"/>
                  <a:gd name="connsiteX0" fmla="*/ 0 w 798121"/>
                  <a:gd name="connsiteY0" fmla="*/ 0 h 2167466"/>
                  <a:gd name="connsiteX1" fmla="*/ 93132 w 798121"/>
                  <a:gd name="connsiteY1" fmla="*/ 443734 h 2167466"/>
                  <a:gd name="connsiteX2" fmla="*/ 634999 w 798121"/>
                  <a:gd name="connsiteY2" fmla="*/ 1619066 h 2167466"/>
                  <a:gd name="connsiteX3" fmla="*/ 795866 w 798121"/>
                  <a:gd name="connsiteY3" fmla="*/ 2167466 h 2167466"/>
                  <a:gd name="connsiteX0" fmla="*/ 0 w 798121"/>
                  <a:gd name="connsiteY0" fmla="*/ 0 h 2167466"/>
                  <a:gd name="connsiteX1" fmla="*/ 270932 w 798121"/>
                  <a:gd name="connsiteY1" fmla="*/ 538200 h 2167466"/>
                  <a:gd name="connsiteX2" fmla="*/ 634999 w 798121"/>
                  <a:gd name="connsiteY2" fmla="*/ 1619066 h 2167466"/>
                  <a:gd name="connsiteX3" fmla="*/ 795866 w 798121"/>
                  <a:gd name="connsiteY3" fmla="*/ 2167466 h 2167466"/>
                  <a:gd name="connsiteX0" fmla="*/ 0 w 795866"/>
                  <a:gd name="connsiteY0" fmla="*/ 0 h 2167466"/>
                  <a:gd name="connsiteX1" fmla="*/ 270932 w 795866"/>
                  <a:gd name="connsiteY1" fmla="*/ 538200 h 2167466"/>
                  <a:gd name="connsiteX2" fmla="*/ 601133 w 795866"/>
                  <a:gd name="connsiteY2" fmla="*/ 1172977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152399 w 795866"/>
                  <a:gd name="connsiteY1" fmla="*/ 784861 h 2167466"/>
                  <a:gd name="connsiteX2" fmla="*/ 601133 w 795866"/>
                  <a:gd name="connsiteY2" fmla="*/ 1172977 h 2167466"/>
                  <a:gd name="connsiteX3" fmla="*/ 795866 w 795866"/>
                  <a:gd name="connsiteY3" fmla="*/ 2167466 h 2167466"/>
                  <a:gd name="connsiteX0" fmla="*/ 0 w 798121"/>
                  <a:gd name="connsiteY0" fmla="*/ 0 h 2167466"/>
                  <a:gd name="connsiteX1" fmla="*/ 152399 w 798121"/>
                  <a:gd name="connsiteY1" fmla="*/ 784861 h 2167466"/>
                  <a:gd name="connsiteX2" fmla="*/ 634999 w 798121"/>
                  <a:gd name="connsiteY2" fmla="*/ 1293683 h 2167466"/>
                  <a:gd name="connsiteX3" fmla="*/ 795866 w 798121"/>
                  <a:gd name="connsiteY3" fmla="*/ 2167466 h 2167466"/>
                  <a:gd name="connsiteX0" fmla="*/ 0 w 798121"/>
                  <a:gd name="connsiteY0" fmla="*/ 0 h 2167466"/>
                  <a:gd name="connsiteX1" fmla="*/ 92990 w 798121"/>
                  <a:gd name="connsiteY1" fmla="*/ 873179 h 2167466"/>
                  <a:gd name="connsiteX2" fmla="*/ 634999 w 798121"/>
                  <a:gd name="connsiteY2" fmla="*/ 1293683 h 2167466"/>
                  <a:gd name="connsiteX3" fmla="*/ 795866 w 798121"/>
                  <a:gd name="connsiteY3" fmla="*/ 2167466 h 2167466"/>
                  <a:gd name="connsiteX0" fmla="*/ 0 w 795866"/>
                  <a:gd name="connsiteY0" fmla="*/ 0 h 2167466"/>
                  <a:gd name="connsiteX1" fmla="*/ 92990 w 795866"/>
                  <a:gd name="connsiteY1" fmla="*/ 873179 h 2167466"/>
                  <a:gd name="connsiteX2" fmla="*/ 536847 w 795866"/>
                  <a:gd name="connsiteY2" fmla="*/ 1437201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92990 w 795866"/>
                  <a:gd name="connsiteY1" fmla="*/ 873179 h 2167466"/>
                  <a:gd name="connsiteX2" fmla="*/ 536847 w 795866"/>
                  <a:gd name="connsiteY2" fmla="*/ 1437201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92990 w 795866"/>
                  <a:gd name="connsiteY1" fmla="*/ 873179 h 2167466"/>
                  <a:gd name="connsiteX2" fmla="*/ 536847 w 795866"/>
                  <a:gd name="connsiteY2" fmla="*/ 1437201 h 2167466"/>
                  <a:gd name="connsiteX3" fmla="*/ 795866 w 795866"/>
                  <a:gd name="connsiteY3" fmla="*/ 2167466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866" h="2167466">
                    <a:moveTo>
                      <a:pt x="0" y="0"/>
                    </a:moveTo>
                    <a:cubicBezTo>
                      <a:pt x="4232" y="331611"/>
                      <a:pt x="-11981" y="644686"/>
                      <a:pt x="92990" y="873179"/>
                    </a:cubicBezTo>
                    <a:cubicBezTo>
                      <a:pt x="197961" y="1101672"/>
                      <a:pt x="398797" y="1240060"/>
                      <a:pt x="536847" y="1437201"/>
                    </a:cubicBezTo>
                    <a:cubicBezTo>
                      <a:pt x="731580" y="1686968"/>
                      <a:pt x="795866" y="1881716"/>
                      <a:pt x="795866" y="2167466"/>
                    </a:cubicBezTo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EB626E8-8E81-AEF3-C402-D51D50EE79AE}"/>
                  </a:ext>
                </a:extLst>
              </p:cNvPr>
              <p:cNvSpPr/>
              <p:nvPr/>
            </p:nvSpPr>
            <p:spPr>
              <a:xfrm>
                <a:off x="2057400" y="1407750"/>
                <a:ext cx="3763722" cy="4724401"/>
              </a:xfrm>
              <a:custGeom>
                <a:avLst/>
                <a:gdLst>
                  <a:gd name="connsiteX0" fmla="*/ 76817 w 872683"/>
                  <a:gd name="connsiteY0" fmla="*/ 0 h 2167466"/>
                  <a:gd name="connsiteX1" fmla="*/ 59883 w 872683"/>
                  <a:gd name="connsiteY1" fmla="*/ 719666 h 2167466"/>
                  <a:gd name="connsiteX2" fmla="*/ 737217 w 872683"/>
                  <a:gd name="connsiteY2" fmla="*/ 1354666 h 2167466"/>
                  <a:gd name="connsiteX3" fmla="*/ 872683 w 872683"/>
                  <a:gd name="connsiteY3" fmla="*/ 2167466 h 2167466"/>
                  <a:gd name="connsiteX0" fmla="*/ 61020 w 856886"/>
                  <a:gd name="connsiteY0" fmla="*/ 0 h 2167466"/>
                  <a:gd name="connsiteX1" fmla="*/ 44086 w 856886"/>
                  <a:gd name="connsiteY1" fmla="*/ 719666 h 2167466"/>
                  <a:gd name="connsiteX2" fmla="*/ 721420 w 856886"/>
                  <a:gd name="connsiteY2" fmla="*/ 1354666 h 2167466"/>
                  <a:gd name="connsiteX3" fmla="*/ 856886 w 856886"/>
                  <a:gd name="connsiteY3" fmla="*/ 2167466 h 2167466"/>
                  <a:gd name="connsiteX0" fmla="*/ 0 w 795866"/>
                  <a:gd name="connsiteY0" fmla="*/ 0 h 2167466"/>
                  <a:gd name="connsiteX1" fmla="*/ 245533 w 795866"/>
                  <a:gd name="connsiteY1" fmla="*/ 922866 h 2167466"/>
                  <a:gd name="connsiteX2" fmla="*/ 660400 w 795866"/>
                  <a:gd name="connsiteY2" fmla="*/ 1354666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93133 w 795866"/>
                  <a:gd name="connsiteY1" fmla="*/ 956733 h 2167466"/>
                  <a:gd name="connsiteX2" fmla="*/ 660400 w 795866"/>
                  <a:gd name="connsiteY2" fmla="*/ 1354666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101599 w 795866"/>
                  <a:gd name="connsiteY1" fmla="*/ 668867 h 2167466"/>
                  <a:gd name="connsiteX2" fmla="*/ 660400 w 795866"/>
                  <a:gd name="connsiteY2" fmla="*/ 1354666 h 2167466"/>
                  <a:gd name="connsiteX3" fmla="*/ 795866 w 795866"/>
                  <a:gd name="connsiteY3" fmla="*/ 2167466 h 2167466"/>
                  <a:gd name="connsiteX0" fmla="*/ 469 w 838514"/>
                  <a:gd name="connsiteY0" fmla="*/ 0 h 2167466"/>
                  <a:gd name="connsiteX1" fmla="*/ 102068 w 838514"/>
                  <a:gd name="connsiteY1" fmla="*/ 668867 h 2167466"/>
                  <a:gd name="connsiteX2" fmla="*/ 770935 w 838514"/>
                  <a:gd name="connsiteY2" fmla="*/ 1549400 h 2167466"/>
                  <a:gd name="connsiteX3" fmla="*/ 796335 w 838514"/>
                  <a:gd name="connsiteY3" fmla="*/ 2167466 h 2167466"/>
                  <a:gd name="connsiteX0" fmla="*/ 0 w 795866"/>
                  <a:gd name="connsiteY0" fmla="*/ 0 h 2167466"/>
                  <a:gd name="connsiteX1" fmla="*/ 101599 w 795866"/>
                  <a:gd name="connsiteY1" fmla="*/ 668867 h 2167466"/>
                  <a:gd name="connsiteX2" fmla="*/ 651933 w 795866"/>
                  <a:gd name="connsiteY2" fmla="*/ 1422400 h 2167466"/>
                  <a:gd name="connsiteX3" fmla="*/ 795866 w 795866"/>
                  <a:gd name="connsiteY3" fmla="*/ 2167466 h 2167466"/>
                  <a:gd name="connsiteX0" fmla="*/ 0 w 795866"/>
                  <a:gd name="connsiteY0" fmla="*/ 0 h 2167466"/>
                  <a:gd name="connsiteX1" fmla="*/ 101599 w 795866"/>
                  <a:gd name="connsiteY1" fmla="*/ 668867 h 2167466"/>
                  <a:gd name="connsiteX2" fmla="*/ 626533 w 795866"/>
                  <a:gd name="connsiteY2" fmla="*/ 1397000 h 2167466"/>
                  <a:gd name="connsiteX3" fmla="*/ 795866 w 795866"/>
                  <a:gd name="connsiteY3" fmla="*/ 2167466 h 2167466"/>
                  <a:gd name="connsiteX0" fmla="*/ 0 w 802776"/>
                  <a:gd name="connsiteY0" fmla="*/ 0 h 2167466"/>
                  <a:gd name="connsiteX1" fmla="*/ 101599 w 802776"/>
                  <a:gd name="connsiteY1" fmla="*/ 668867 h 2167466"/>
                  <a:gd name="connsiteX2" fmla="*/ 626533 w 802776"/>
                  <a:gd name="connsiteY2" fmla="*/ 1397000 h 2167466"/>
                  <a:gd name="connsiteX3" fmla="*/ 795866 w 802776"/>
                  <a:gd name="connsiteY3" fmla="*/ 2167466 h 2167466"/>
                  <a:gd name="connsiteX0" fmla="*/ 0 w 796953"/>
                  <a:gd name="connsiteY0" fmla="*/ 0 h 2167466"/>
                  <a:gd name="connsiteX1" fmla="*/ 101599 w 796953"/>
                  <a:gd name="connsiteY1" fmla="*/ 668867 h 2167466"/>
                  <a:gd name="connsiteX2" fmla="*/ 626533 w 796953"/>
                  <a:gd name="connsiteY2" fmla="*/ 1397000 h 2167466"/>
                  <a:gd name="connsiteX3" fmla="*/ 795866 w 796953"/>
                  <a:gd name="connsiteY3" fmla="*/ 2167466 h 2167466"/>
                  <a:gd name="connsiteX0" fmla="*/ 4449 w 801402"/>
                  <a:gd name="connsiteY0" fmla="*/ 0 h 2167466"/>
                  <a:gd name="connsiteX1" fmla="*/ 72182 w 801402"/>
                  <a:gd name="connsiteY1" fmla="*/ 477630 h 2167466"/>
                  <a:gd name="connsiteX2" fmla="*/ 630982 w 801402"/>
                  <a:gd name="connsiteY2" fmla="*/ 1397000 h 2167466"/>
                  <a:gd name="connsiteX3" fmla="*/ 800315 w 801402"/>
                  <a:gd name="connsiteY3" fmla="*/ 2167466 h 2167466"/>
                  <a:gd name="connsiteX0" fmla="*/ 0 w 796953"/>
                  <a:gd name="connsiteY0" fmla="*/ 0 h 2167466"/>
                  <a:gd name="connsiteX1" fmla="*/ 67733 w 796953"/>
                  <a:gd name="connsiteY1" fmla="*/ 477630 h 2167466"/>
                  <a:gd name="connsiteX2" fmla="*/ 626533 w 796953"/>
                  <a:gd name="connsiteY2" fmla="*/ 1397000 h 2167466"/>
                  <a:gd name="connsiteX3" fmla="*/ 795866 w 796953"/>
                  <a:gd name="connsiteY3" fmla="*/ 2167466 h 2167466"/>
                  <a:gd name="connsiteX0" fmla="*/ 0 w 796953"/>
                  <a:gd name="connsiteY0" fmla="*/ 0 h 2167466"/>
                  <a:gd name="connsiteX1" fmla="*/ 101599 w 796953"/>
                  <a:gd name="connsiteY1" fmla="*/ 826846 h 2167466"/>
                  <a:gd name="connsiteX2" fmla="*/ 626533 w 796953"/>
                  <a:gd name="connsiteY2" fmla="*/ 1397000 h 2167466"/>
                  <a:gd name="connsiteX3" fmla="*/ 795866 w 796953"/>
                  <a:gd name="connsiteY3" fmla="*/ 2167466 h 2167466"/>
                  <a:gd name="connsiteX0" fmla="*/ 0 w 796953"/>
                  <a:gd name="connsiteY0" fmla="*/ 0 h 2167466"/>
                  <a:gd name="connsiteX1" fmla="*/ 101599 w 796953"/>
                  <a:gd name="connsiteY1" fmla="*/ 826846 h 2167466"/>
                  <a:gd name="connsiteX2" fmla="*/ 626533 w 796953"/>
                  <a:gd name="connsiteY2" fmla="*/ 1230706 h 2167466"/>
                  <a:gd name="connsiteX3" fmla="*/ 795866 w 796953"/>
                  <a:gd name="connsiteY3" fmla="*/ 2167466 h 2167466"/>
                  <a:gd name="connsiteX0" fmla="*/ 0 w 796953"/>
                  <a:gd name="connsiteY0" fmla="*/ 0 h 2167466"/>
                  <a:gd name="connsiteX1" fmla="*/ 83494 w 796953"/>
                  <a:gd name="connsiteY1" fmla="*/ 904125 h 2167466"/>
                  <a:gd name="connsiteX2" fmla="*/ 626533 w 796953"/>
                  <a:gd name="connsiteY2" fmla="*/ 1230706 h 2167466"/>
                  <a:gd name="connsiteX3" fmla="*/ 795866 w 796953"/>
                  <a:gd name="connsiteY3" fmla="*/ 2167466 h 2167466"/>
                  <a:gd name="connsiteX0" fmla="*/ 3354 w 800307"/>
                  <a:gd name="connsiteY0" fmla="*/ 0 h 2167466"/>
                  <a:gd name="connsiteX1" fmla="*/ 86848 w 800307"/>
                  <a:gd name="connsiteY1" fmla="*/ 904125 h 2167466"/>
                  <a:gd name="connsiteX2" fmla="*/ 629887 w 800307"/>
                  <a:gd name="connsiteY2" fmla="*/ 1230706 h 2167466"/>
                  <a:gd name="connsiteX3" fmla="*/ 799220 w 800307"/>
                  <a:gd name="connsiteY3" fmla="*/ 2167466 h 2167466"/>
                  <a:gd name="connsiteX0" fmla="*/ 0 w 796953"/>
                  <a:gd name="connsiteY0" fmla="*/ 0 h 2167466"/>
                  <a:gd name="connsiteX1" fmla="*/ 83494 w 796953"/>
                  <a:gd name="connsiteY1" fmla="*/ 904125 h 2167466"/>
                  <a:gd name="connsiteX2" fmla="*/ 626533 w 796953"/>
                  <a:gd name="connsiteY2" fmla="*/ 1302464 h 2167466"/>
                  <a:gd name="connsiteX3" fmla="*/ 795866 w 796953"/>
                  <a:gd name="connsiteY3" fmla="*/ 2167466 h 2167466"/>
                  <a:gd name="connsiteX0" fmla="*/ 0 w 802720"/>
                  <a:gd name="connsiteY0" fmla="*/ 0 h 2167466"/>
                  <a:gd name="connsiteX1" fmla="*/ 83494 w 802720"/>
                  <a:gd name="connsiteY1" fmla="*/ 904125 h 2167466"/>
                  <a:gd name="connsiteX2" fmla="*/ 626533 w 802720"/>
                  <a:gd name="connsiteY2" fmla="*/ 1302464 h 2167466"/>
                  <a:gd name="connsiteX3" fmla="*/ 795866 w 802720"/>
                  <a:gd name="connsiteY3" fmla="*/ 2167466 h 2167466"/>
                  <a:gd name="connsiteX0" fmla="*/ 0 w 802720"/>
                  <a:gd name="connsiteY0" fmla="*/ 0 h 2167466"/>
                  <a:gd name="connsiteX1" fmla="*/ 83494 w 802720"/>
                  <a:gd name="connsiteY1" fmla="*/ 904125 h 2167466"/>
                  <a:gd name="connsiteX2" fmla="*/ 626533 w 802720"/>
                  <a:gd name="connsiteY2" fmla="*/ 1302464 h 2167466"/>
                  <a:gd name="connsiteX3" fmla="*/ 795866 w 802720"/>
                  <a:gd name="connsiteY3" fmla="*/ 2167466 h 2167466"/>
                  <a:gd name="connsiteX0" fmla="*/ 68074 w 870794"/>
                  <a:gd name="connsiteY0" fmla="*/ 0 h 2167466"/>
                  <a:gd name="connsiteX1" fmla="*/ 151568 w 870794"/>
                  <a:gd name="connsiteY1" fmla="*/ 904125 h 2167466"/>
                  <a:gd name="connsiteX2" fmla="*/ 694607 w 870794"/>
                  <a:gd name="connsiteY2" fmla="*/ 1302464 h 2167466"/>
                  <a:gd name="connsiteX3" fmla="*/ 863940 w 870794"/>
                  <a:gd name="connsiteY3" fmla="*/ 2167466 h 2167466"/>
                  <a:gd name="connsiteX0" fmla="*/ 6387 w 809107"/>
                  <a:gd name="connsiteY0" fmla="*/ 0 h 2167466"/>
                  <a:gd name="connsiteX1" fmla="*/ 89881 w 809107"/>
                  <a:gd name="connsiteY1" fmla="*/ 904125 h 2167466"/>
                  <a:gd name="connsiteX2" fmla="*/ 632920 w 809107"/>
                  <a:gd name="connsiteY2" fmla="*/ 1302464 h 2167466"/>
                  <a:gd name="connsiteX3" fmla="*/ 802253 w 809107"/>
                  <a:gd name="connsiteY3" fmla="*/ 2167466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107" h="2167466">
                    <a:moveTo>
                      <a:pt x="6387" y="0"/>
                    </a:moveTo>
                    <a:cubicBezTo>
                      <a:pt x="10619" y="331611"/>
                      <a:pt x="-40406" y="753286"/>
                      <a:pt x="89881" y="904125"/>
                    </a:cubicBezTo>
                    <a:cubicBezTo>
                      <a:pt x="220168" y="1054964"/>
                      <a:pt x="347436" y="1083243"/>
                      <a:pt x="632920" y="1302464"/>
                    </a:cubicBezTo>
                    <a:cubicBezTo>
                      <a:pt x="861278" y="1436314"/>
                      <a:pt x="802253" y="1881716"/>
                      <a:pt x="802253" y="216746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6FAE8B5-982C-5C07-40FF-0A9D4C7C63C8}"/>
                </a:ext>
              </a:extLst>
            </p:cNvPr>
            <p:cNvGrpSpPr/>
            <p:nvPr/>
          </p:nvGrpSpPr>
          <p:grpSpPr>
            <a:xfrm>
              <a:off x="1655664" y="1403259"/>
              <a:ext cx="855940" cy="4524951"/>
              <a:chOff x="1655664" y="1403259"/>
              <a:chExt cx="855940" cy="452495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32D579F-7FCE-27B0-2383-0B0228EE320B}"/>
                  </a:ext>
                </a:extLst>
              </p:cNvPr>
              <p:cNvCxnSpPr/>
              <p:nvPr/>
            </p:nvCxnSpPr>
            <p:spPr>
              <a:xfrm flipV="1">
                <a:off x="2057400" y="1776477"/>
                <a:ext cx="0" cy="3862323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824D19-C2F3-5DE2-8929-3491A89F3EB8}"/>
                  </a:ext>
                </a:extLst>
              </p:cNvPr>
              <p:cNvSpPr txBox="1"/>
              <p:nvPr/>
            </p:nvSpPr>
            <p:spPr>
              <a:xfrm>
                <a:off x="1714500" y="5589656"/>
                <a:ext cx="6662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</a:rPr>
                  <a:t>Steep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F180A5-D613-C128-2511-57CF4FD4C8CB}"/>
                  </a:ext>
                </a:extLst>
              </p:cNvPr>
              <p:cNvSpPr txBox="1"/>
              <p:nvPr/>
            </p:nvSpPr>
            <p:spPr>
              <a:xfrm>
                <a:off x="1655664" y="1403259"/>
                <a:ext cx="855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</a:rPr>
                  <a:t>Shallow</a:t>
                </a:r>
              </a:p>
            </p:txBody>
          </p:sp>
        </p:grpSp>
      </p:grp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5A75B0CA-F360-FCFD-FF5F-92FFE7F9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41437"/>
            <a:ext cx="60219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2483 -3.33333E-6 C 0.1809 -3.33333E-6 0.35278 0.03889 0.35139 0.20093 C 0.35139 0.2426 0.34861 0.31158 0.34861 0.3537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176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6" grpId="2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7433-2802-6388-9BF5-2AF46F51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87D4B9-1A63-3610-C8E7-CFB6212D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024" y="1600200"/>
            <a:ext cx="6021952" cy="4525963"/>
          </a:xfrm>
        </p:spPr>
      </p:pic>
    </p:spTree>
    <p:extLst>
      <p:ext uri="{BB962C8B-B14F-4D97-AF65-F5344CB8AC3E}">
        <p14:creationId xmlns:p14="http://schemas.microsoft.com/office/powerpoint/2010/main" val="426519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115</Words>
  <Application>Microsoft Office PowerPoint</Application>
  <PresentationFormat>On-screen Show (4:3)</PresentationFormat>
  <Paragraphs>27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AAS-25-152 Cumulative Distribution Overlap Technique for Artemis Mission Public Entry Risk Assessment </vt:lpstr>
      <vt:lpstr>Artemis Mission Overviews</vt:lpstr>
      <vt:lpstr>Artemis Entry Corridor – where does the Service Module go? Don’t overshoot!</vt:lpstr>
      <vt:lpstr>Entry, Descent, and Landing</vt:lpstr>
      <vt:lpstr>Public Entry Risk Assessment (PERA) Process</vt:lpstr>
      <vt:lpstr>Entry Corridor Ellipses</vt:lpstr>
      <vt:lpstr>Flowchart</vt:lpstr>
      <vt:lpstr>Cumulative Distribution Function</vt:lpstr>
      <vt:lpstr>Failing</vt:lpstr>
      <vt:lpstr>Passing</vt:lpstr>
      <vt:lpstr>Splashdown</vt:lpstr>
      <vt:lpstr>Questions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Orion PP&amp;C Program Review</dc:title>
  <dc:creator>rsinyak</dc:creator>
  <cp:lastModifiedBy>Holt, Greg N. (JSC-EG611)</cp:lastModifiedBy>
  <cp:revision>60</cp:revision>
  <dcterms:created xsi:type="dcterms:W3CDTF">2013-11-20T20:12:19Z</dcterms:created>
  <dcterms:modified xsi:type="dcterms:W3CDTF">2025-01-29T15:47:17Z</dcterms:modified>
</cp:coreProperties>
</file>