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0"/>
  </p:notesMasterIdLst>
  <p:handoutMasterIdLst>
    <p:handoutMasterId r:id="rId31"/>
  </p:handoutMasterIdLst>
  <p:sldIdLst>
    <p:sldId id="25414" r:id="rId5"/>
    <p:sldId id="3463" r:id="rId6"/>
    <p:sldId id="25415" r:id="rId7"/>
    <p:sldId id="3466" r:id="rId8"/>
    <p:sldId id="838" r:id="rId9"/>
    <p:sldId id="25418" r:id="rId10"/>
    <p:sldId id="260" r:id="rId11"/>
    <p:sldId id="835" r:id="rId12"/>
    <p:sldId id="25419" r:id="rId13"/>
    <p:sldId id="25421" r:id="rId14"/>
    <p:sldId id="25420" r:id="rId15"/>
    <p:sldId id="25410" r:id="rId16"/>
    <p:sldId id="841" r:id="rId17"/>
    <p:sldId id="25411" r:id="rId18"/>
    <p:sldId id="25413" r:id="rId19"/>
    <p:sldId id="3472" r:id="rId20"/>
    <p:sldId id="364" r:id="rId21"/>
    <p:sldId id="25439" r:id="rId22"/>
    <p:sldId id="3467" r:id="rId23"/>
    <p:sldId id="3468" r:id="rId24"/>
    <p:sldId id="3469" r:id="rId25"/>
    <p:sldId id="2142533586" r:id="rId26"/>
    <p:sldId id="2142533587" r:id="rId27"/>
    <p:sldId id="3462" r:id="rId28"/>
    <p:sldId id="363" r:id="rId29"/>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46" userDrawn="1">
          <p15:clr>
            <a:srgbClr val="A4A3A4"/>
          </p15:clr>
        </p15:guide>
        <p15:guide id="2" pos="72" userDrawn="1">
          <p15:clr>
            <a:srgbClr val="A4A3A4"/>
          </p15:clr>
        </p15:guide>
        <p15:guide id="4" orient="horz" pos="1598" userDrawn="1">
          <p15:clr>
            <a:srgbClr val="A4A3A4"/>
          </p15:clr>
        </p15:guide>
        <p15:guide id="5" pos="2880" userDrawn="1">
          <p15:clr>
            <a:srgbClr val="A4A3A4"/>
          </p15:clr>
        </p15:guide>
        <p15:guide id="6" pos="5688" userDrawn="1">
          <p15:clr>
            <a:srgbClr val="A4A3A4"/>
          </p15:clr>
        </p15:guide>
        <p15:guide id="7" orient="horz" pos="41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3E1EC"/>
    <a:srgbClr val="0432FF"/>
    <a:srgbClr val="C37D40"/>
    <a:srgbClr val="141341"/>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FD0E7C-7718-D4CD-8E26-1FD9560DB2A8}" v="4" dt="2024-03-29T00:18:48.2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73"/>
    <p:restoredTop sz="94694"/>
  </p:normalViewPr>
  <p:slideViewPr>
    <p:cSldViewPr snapToGrid="0">
      <p:cViewPr varScale="1">
        <p:scale>
          <a:sx n="156" d="100"/>
          <a:sy n="156" d="100"/>
        </p:scale>
        <p:origin x="992" y="168"/>
      </p:cViewPr>
      <p:guideLst>
        <p:guide orient="horz" pos="3046"/>
        <p:guide pos="72"/>
        <p:guide orient="horz" pos="1598"/>
        <p:guide pos="2880"/>
        <p:guide pos="5688"/>
        <p:guide orient="horz" pos="410"/>
      </p:guideLst>
    </p:cSldViewPr>
  </p:slideViewPr>
  <p:notesTextViewPr>
    <p:cViewPr>
      <p:scale>
        <a:sx n="1" d="1"/>
        <a:sy n="1" d="1"/>
      </p:scale>
      <p:origin x="0" y="0"/>
    </p:cViewPr>
  </p:notesTextViewPr>
  <p:sorterViewPr>
    <p:cViewPr>
      <p:scale>
        <a:sx n="1" d="1"/>
        <a:sy n="1" d="1"/>
      </p:scale>
      <p:origin x="0" y="0"/>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pl, Jan M. (ARC-PX)" userId="S::jstupl@ndc.nasa.gov::569cdfec-0ec3-4460-9414-e0f1e7bff4aa" providerId="AD" clId="Web-{48FD0E7C-7718-D4CD-8E26-1FD9560DB2A8}"/>
    <pc:docChg chg="modSld">
      <pc:chgData name="Stupl, Jan M. (ARC-PX)" userId="S::jstupl@ndc.nasa.gov::569cdfec-0ec3-4460-9414-e0f1e7bff4aa" providerId="AD" clId="Web-{48FD0E7C-7718-D4CD-8E26-1FD9560DB2A8}" dt="2024-03-29T00:18:48.202" v="1" actId="20577"/>
      <pc:docMkLst>
        <pc:docMk/>
      </pc:docMkLst>
      <pc:sldChg chg="modSp">
        <pc:chgData name="Stupl, Jan M. (ARC-PX)" userId="S::jstupl@ndc.nasa.gov::569cdfec-0ec3-4460-9414-e0f1e7bff4aa" providerId="AD" clId="Web-{48FD0E7C-7718-D4CD-8E26-1FD9560DB2A8}" dt="2024-03-29T00:18:48.202" v="1" actId="20577"/>
        <pc:sldMkLst>
          <pc:docMk/>
          <pc:sldMk cId="2256846546" sldId="3467"/>
        </pc:sldMkLst>
        <pc:spChg chg="mod">
          <ac:chgData name="Stupl, Jan M. (ARC-PX)" userId="S::jstupl@ndc.nasa.gov::569cdfec-0ec3-4460-9414-e0f1e7bff4aa" providerId="AD" clId="Web-{48FD0E7C-7718-D4CD-8E26-1FD9560DB2A8}" dt="2024-03-29T00:18:48.202" v="1" actId="20577"/>
          <ac:spMkLst>
            <pc:docMk/>
            <pc:sldMk cId="2256846546" sldId="3467"/>
            <ac:spMk id="6" creationId="{EE750B3D-AFBE-E445-9592-F13DA47E649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72EFB07-380D-BE47-AA96-3179ACB84E13}" type="datetime1">
              <a:rPr lang="en-US" smtClean="0"/>
              <a:t>1/28/25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E3CEAA0-7090-4741-A31A-C3228EAC57F6}" type="slidenum">
              <a:rPr lang="en-US" smtClean="0"/>
              <a:t>‹#›</a:t>
            </a:fld>
            <a:endParaRPr lang="en-US"/>
          </a:p>
        </p:txBody>
      </p:sp>
    </p:spTree>
    <p:extLst>
      <p:ext uri="{BB962C8B-B14F-4D97-AF65-F5344CB8AC3E}">
        <p14:creationId xmlns:p14="http://schemas.microsoft.com/office/powerpoint/2010/main" val="9604665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941111-E31F-1745-A9DD-F2490535CC8D}" type="datetime1">
              <a:rPr lang="en-US" smtClean="0"/>
              <a:t>1/28/25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464F32-4C5C-8144-BF5E-F81E68DE32A9}" type="slidenum">
              <a:rPr lang="en-US" smtClean="0"/>
              <a:t>‹#›</a:t>
            </a:fld>
            <a:endParaRPr lang="en-US"/>
          </a:p>
        </p:txBody>
      </p:sp>
    </p:spTree>
    <p:extLst>
      <p:ext uri="{BB962C8B-B14F-4D97-AF65-F5344CB8AC3E}">
        <p14:creationId xmlns:p14="http://schemas.microsoft.com/office/powerpoint/2010/main" val="4217373831"/>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69B285-87D9-454F-8CB1-AD307DD70F3A}" type="slidenum">
              <a:rPr lang="en-US" smtClean="0"/>
              <a:t>2</a:t>
            </a:fld>
            <a:endParaRPr lang="en-US"/>
          </a:p>
        </p:txBody>
      </p:sp>
    </p:spTree>
    <p:extLst>
      <p:ext uri="{BB962C8B-B14F-4D97-AF65-F5344CB8AC3E}">
        <p14:creationId xmlns:p14="http://schemas.microsoft.com/office/powerpoint/2010/main" val="720549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69B285-87D9-454F-8CB1-AD307DD70F3A}" type="slidenum">
              <a:rPr lang="en-US" smtClean="0"/>
              <a:t>4</a:t>
            </a:fld>
            <a:endParaRPr lang="en-US"/>
          </a:p>
        </p:txBody>
      </p:sp>
    </p:spTree>
    <p:extLst>
      <p:ext uri="{BB962C8B-B14F-4D97-AF65-F5344CB8AC3E}">
        <p14:creationId xmlns:p14="http://schemas.microsoft.com/office/powerpoint/2010/main" val="180584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5</a:t>
            </a:fld>
            <a:endParaRPr lang="en-US"/>
          </a:p>
        </p:txBody>
      </p:sp>
    </p:spTree>
    <p:extLst>
      <p:ext uri="{BB962C8B-B14F-4D97-AF65-F5344CB8AC3E}">
        <p14:creationId xmlns:p14="http://schemas.microsoft.com/office/powerpoint/2010/main" val="738322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6</a:t>
            </a:fld>
            <a:endParaRPr lang="en-US"/>
          </a:p>
        </p:txBody>
      </p:sp>
    </p:spTree>
    <p:extLst>
      <p:ext uri="{BB962C8B-B14F-4D97-AF65-F5344CB8AC3E}">
        <p14:creationId xmlns:p14="http://schemas.microsoft.com/office/powerpoint/2010/main" val="3770936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464F32-4C5C-8144-BF5E-F81E68DE32A9}" type="slidenum">
              <a:rPr lang="en-US" smtClean="0"/>
              <a:t>8</a:t>
            </a:fld>
            <a:endParaRPr lang="en-US"/>
          </a:p>
        </p:txBody>
      </p:sp>
    </p:spTree>
    <p:extLst>
      <p:ext uri="{BB962C8B-B14F-4D97-AF65-F5344CB8AC3E}">
        <p14:creationId xmlns:p14="http://schemas.microsoft.com/office/powerpoint/2010/main" val="3770936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11</a:t>
            </a:fld>
            <a:endParaRPr lang="en-US"/>
          </a:p>
        </p:txBody>
      </p:sp>
    </p:spTree>
    <p:extLst>
      <p:ext uri="{BB962C8B-B14F-4D97-AF65-F5344CB8AC3E}">
        <p14:creationId xmlns:p14="http://schemas.microsoft.com/office/powerpoint/2010/main" val="3770936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12</a:t>
            </a:fld>
            <a:endParaRPr lang="en-US"/>
          </a:p>
        </p:txBody>
      </p:sp>
    </p:spTree>
    <p:extLst>
      <p:ext uri="{BB962C8B-B14F-4D97-AF65-F5344CB8AC3E}">
        <p14:creationId xmlns:p14="http://schemas.microsoft.com/office/powerpoint/2010/main" val="2898820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13</a:t>
            </a:fld>
            <a:endParaRPr lang="en-US"/>
          </a:p>
        </p:txBody>
      </p:sp>
    </p:spTree>
    <p:extLst>
      <p:ext uri="{BB962C8B-B14F-4D97-AF65-F5344CB8AC3E}">
        <p14:creationId xmlns:p14="http://schemas.microsoft.com/office/powerpoint/2010/main" val="1716307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14</a:t>
            </a:fld>
            <a:endParaRPr lang="en-US"/>
          </a:p>
        </p:txBody>
      </p:sp>
    </p:spTree>
    <p:extLst>
      <p:ext uri="{BB962C8B-B14F-4D97-AF65-F5344CB8AC3E}">
        <p14:creationId xmlns:p14="http://schemas.microsoft.com/office/powerpoint/2010/main" val="2696228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464F32-4C5C-8144-BF5E-F81E68DE32A9}" type="slidenum">
              <a:rPr lang="en-US" smtClean="0"/>
              <a:t>17</a:t>
            </a:fld>
            <a:endParaRPr lang="en-US"/>
          </a:p>
        </p:txBody>
      </p:sp>
    </p:spTree>
    <p:extLst>
      <p:ext uri="{BB962C8B-B14F-4D97-AF65-F5344CB8AC3E}">
        <p14:creationId xmlns:p14="http://schemas.microsoft.com/office/powerpoint/2010/main" val="1661787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1464F32-4C5C-8144-BF5E-F81E68DE32A9}" type="slidenum">
              <a:rPr lang="en-US" smtClean="0"/>
              <a:t>19</a:t>
            </a:fld>
            <a:endParaRPr lang="en-US"/>
          </a:p>
        </p:txBody>
      </p:sp>
    </p:spTree>
    <p:extLst>
      <p:ext uri="{BB962C8B-B14F-4D97-AF65-F5344CB8AC3E}">
        <p14:creationId xmlns:p14="http://schemas.microsoft.com/office/powerpoint/2010/main" val="16176663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1464F32-4C5C-8144-BF5E-F81E68DE32A9}" type="slidenum">
              <a:rPr lang="en-US" smtClean="0"/>
              <a:t>20</a:t>
            </a:fld>
            <a:endParaRPr lang="en-US"/>
          </a:p>
        </p:txBody>
      </p:sp>
    </p:spTree>
    <p:extLst>
      <p:ext uri="{BB962C8B-B14F-4D97-AF65-F5344CB8AC3E}">
        <p14:creationId xmlns:p14="http://schemas.microsoft.com/office/powerpoint/2010/main" val="3784862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1464F32-4C5C-8144-BF5E-F81E68DE32A9}" type="slidenum">
              <a:rPr lang="en-US" smtClean="0"/>
              <a:t>21</a:t>
            </a:fld>
            <a:endParaRPr lang="en-US"/>
          </a:p>
        </p:txBody>
      </p:sp>
    </p:spTree>
    <p:extLst>
      <p:ext uri="{BB962C8B-B14F-4D97-AF65-F5344CB8AC3E}">
        <p14:creationId xmlns:p14="http://schemas.microsoft.com/office/powerpoint/2010/main" val="4255202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D63A2-145B-A4F0-E1A5-F157CA242E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17F6A6-DB7E-1DB8-E139-E526FD40EA1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09940C0-50FA-BED1-78C1-BEDBF7464EF6}"/>
              </a:ext>
            </a:extLst>
          </p:cNvPr>
          <p:cNvSpPr>
            <a:spLocks noGrp="1"/>
          </p:cNvSpPr>
          <p:nvPr>
            <p:ph type="body" idx="1"/>
          </p:nvPr>
        </p:nvSpPr>
        <p:spPr/>
        <p:txBody>
          <a:bodyPr/>
          <a:lstStyle/>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9033BB45-9F73-31BE-ECB1-0D782A9B5C70}"/>
              </a:ext>
            </a:extLst>
          </p:cNvPr>
          <p:cNvSpPr>
            <a:spLocks noGrp="1"/>
          </p:cNvSpPr>
          <p:nvPr>
            <p:ph type="sldNum" sz="quarter" idx="10"/>
          </p:nvPr>
        </p:nvSpPr>
        <p:spPr/>
        <p:txBody>
          <a:bodyPr/>
          <a:lstStyle/>
          <a:p>
            <a:fld id="{81464F32-4C5C-8144-BF5E-F81E68DE32A9}" type="slidenum">
              <a:rPr lang="en-US" smtClean="0"/>
              <a:t>22</a:t>
            </a:fld>
            <a:endParaRPr lang="en-US"/>
          </a:p>
        </p:txBody>
      </p:sp>
    </p:spTree>
    <p:extLst>
      <p:ext uri="{BB962C8B-B14F-4D97-AF65-F5344CB8AC3E}">
        <p14:creationId xmlns:p14="http://schemas.microsoft.com/office/powerpoint/2010/main" val="3459189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7F380-4A54-A67F-4C8C-CABEB20C4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5571BA-47DF-FDEF-59A7-DEE814431D2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EEBFF72-C5AB-DCE4-0810-EFFBF70618C9}"/>
              </a:ext>
            </a:extLst>
          </p:cNvPr>
          <p:cNvSpPr>
            <a:spLocks noGrp="1"/>
          </p:cNvSpPr>
          <p:nvPr>
            <p:ph type="body" idx="1"/>
          </p:nvPr>
        </p:nvSpPr>
        <p:spPr/>
        <p:txBody>
          <a:bodyPr/>
          <a:lstStyle/>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651AF4D1-5040-2AE5-1C08-0486FD005882}"/>
              </a:ext>
            </a:extLst>
          </p:cNvPr>
          <p:cNvSpPr>
            <a:spLocks noGrp="1"/>
          </p:cNvSpPr>
          <p:nvPr>
            <p:ph type="sldNum" sz="quarter" idx="10"/>
          </p:nvPr>
        </p:nvSpPr>
        <p:spPr/>
        <p:txBody>
          <a:bodyPr/>
          <a:lstStyle/>
          <a:p>
            <a:fld id="{81464F32-4C5C-8144-BF5E-F81E68DE32A9}" type="slidenum">
              <a:rPr lang="en-US" smtClean="0"/>
              <a:t>23</a:t>
            </a:fld>
            <a:endParaRPr lang="en-US"/>
          </a:p>
        </p:txBody>
      </p:sp>
    </p:spTree>
    <p:extLst>
      <p:ext uri="{BB962C8B-B14F-4D97-AF65-F5344CB8AC3E}">
        <p14:creationId xmlns:p14="http://schemas.microsoft.com/office/powerpoint/2010/main" val="25204873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Globe Title Slide">
    <p:spTree>
      <p:nvGrpSpPr>
        <p:cNvPr id="1" name=""/>
        <p:cNvGrpSpPr/>
        <p:nvPr/>
      </p:nvGrpSpPr>
      <p:grpSpPr>
        <a:xfrm>
          <a:off x="0" y="0"/>
          <a:ext cx="0" cy="0"/>
          <a:chOff x="0" y="0"/>
          <a:chExt cx="0" cy="0"/>
        </a:xfrm>
      </p:grpSpPr>
      <p:sp>
        <p:nvSpPr>
          <p:cNvPr id="9" name="Rectangle 8"/>
          <p:cNvSpPr/>
          <p:nvPr userDrawn="1"/>
        </p:nvSpPr>
        <p:spPr bwMode="auto">
          <a:xfrm>
            <a:off x="0" y="2"/>
            <a:ext cx="9144000" cy="5143497"/>
          </a:xfrm>
          <a:prstGeom prst="rect">
            <a:avLst/>
          </a:prstGeom>
          <a:solidFill>
            <a:schemeClr val="tx1">
              <a:lumMod val="95000"/>
              <a:lumOff val="5000"/>
            </a:schemeClr>
          </a:solidFill>
          <a:ln w="9525" cap="flat" cmpd="sng" algn="ctr">
            <a:noFill/>
            <a:prstDash val="solid"/>
            <a:round/>
            <a:headEnd type="none" w="med" len="med"/>
            <a:tailEnd type="none" w="med" len="med"/>
          </a:ln>
          <a:effectLst>
            <a:outerShdw blurRad="50800" dist="12700" dir="5400000" algn="t" rotWithShape="0">
              <a:prstClr val="black">
                <a:alpha val="40000"/>
              </a:prstClr>
            </a:outerShdw>
          </a:effectLst>
        </p:spPr>
        <p:txBody>
          <a:bodyPr vert="horz" wrap="square" lIns="82296" tIns="41148" rIns="82296" bIns="41148" numCol="1" rtlCol="0" anchor="t" anchorCtr="0" compatLnSpc="1">
            <a:prstTxWarp prst="textNoShape">
              <a:avLst/>
            </a:prstTxWarp>
          </a:bodyPr>
          <a:lstStyle/>
          <a:p>
            <a:pPr marL="0" marR="0" indent="0" algn="l" defTabSz="822960" rtl="0" eaLnBrk="0" fontAlgn="base" latinLnBrk="0" hangingPunct="0">
              <a:lnSpc>
                <a:spcPct val="100000"/>
              </a:lnSpc>
              <a:spcBef>
                <a:spcPct val="0"/>
              </a:spcBef>
              <a:spcAft>
                <a:spcPct val="0"/>
              </a:spcAft>
              <a:buClrTx/>
              <a:buSzTx/>
              <a:buFontTx/>
              <a:buNone/>
              <a:tabLst/>
            </a:pPr>
            <a:endParaRPr kumimoji="0" lang="en-US" sz="810" b="0" i="0" u="none" strike="noStrike" cap="none" normalizeH="0" baseline="0">
              <a:ln>
                <a:noFill/>
              </a:ln>
              <a:solidFill>
                <a:srgbClr val="666666"/>
              </a:solidFill>
              <a:effectLst/>
              <a:latin typeface="55 Helvetica Roman" charset="0"/>
              <a:ea typeface="ＭＳ Ｐゴシック" charset="0"/>
            </a:endParaRPr>
          </a:p>
        </p:txBody>
      </p:sp>
      <p:pic>
        <p:nvPicPr>
          <p:cNvPr id="12" name="Picture 11" descr="a.jpg"/>
          <p:cNvPicPr>
            <a:picLocks noChangeAspect="1"/>
          </p:cNvPicPr>
          <p:nvPr userDrawn="1"/>
        </p:nvPicPr>
        <p:blipFill>
          <a:blip r:embed="rId2" cstate="print"/>
          <a:stretch>
            <a:fillRect/>
          </a:stretch>
        </p:blipFill>
        <p:spPr>
          <a:xfrm>
            <a:off x="-1" y="-1028701"/>
            <a:ext cx="9144001" cy="6172201"/>
          </a:xfrm>
          <a:prstGeom prst="rect">
            <a:avLst/>
          </a:prstGeom>
        </p:spPr>
      </p:pic>
      <p:sp>
        <p:nvSpPr>
          <p:cNvPr id="2" name="Title 1"/>
          <p:cNvSpPr>
            <a:spLocks noGrp="1"/>
          </p:cNvSpPr>
          <p:nvPr>
            <p:ph type="ctrTitle"/>
          </p:nvPr>
        </p:nvSpPr>
        <p:spPr>
          <a:xfrm>
            <a:off x="5249335" y="1119195"/>
            <a:ext cx="3652829" cy="1366837"/>
          </a:xfrm>
          <a:prstGeom prst="rect">
            <a:avLst/>
          </a:prstGeom>
        </p:spPr>
        <p:txBody>
          <a:bodyPr anchor="b"/>
          <a:lstStyle/>
          <a:p>
            <a:r>
              <a:rPr lang="en-US"/>
              <a:t>Click to edit Master title style</a:t>
            </a:r>
          </a:p>
        </p:txBody>
      </p:sp>
      <p:sp>
        <p:nvSpPr>
          <p:cNvPr id="3" name="Subtitle 2"/>
          <p:cNvSpPr>
            <a:spLocks noGrp="1"/>
          </p:cNvSpPr>
          <p:nvPr>
            <p:ph type="subTitle" idx="1"/>
          </p:nvPr>
        </p:nvSpPr>
        <p:spPr>
          <a:xfrm>
            <a:off x="5249332" y="2700345"/>
            <a:ext cx="3652830" cy="1369314"/>
          </a:xfrm>
        </p:spPr>
        <p:txBody>
          <a:bodyPr>
            <a:normAutofit/>
          </a:bodyPr>
          <a:lstStyle>
            <a:lvl1pPr marL="0" indent="0" algn="ctr">
              <a:buNone/>
              <a:defRPr sz="1080">
                <a:solidFill>
                  <a:srgbClr val="FFFFFF"/>
                </a:solidFill>
              </a:defRPr>
            </a:lvl1pPr>
            <a:lvl2pPr marL="411480" indent="0" algn="ctr">
              <a:buNone/>
              <a:defRPr>
                <a:solidFill>
                  <a:schemeClr val="tx1">
                    <a:tint val="75000"/>
                  </a:schemeClr>
                </a:solidFill>
              </a:defRPr>
            </a:lvl2pPr>
            <a:lvl3pPr marL="822960" indent="0" algn="ctr">
              <a:buNone/>
              <a:defRPr>
                <a:solidFill>
                  <a:schemeClr val="tx1">
                    <a:tint val="75000"/>
                  </a:schemeClr>
                </a:solidFill>
              </a:defRPr>
            </a:lvl3pPr>
            <a:lvl4pPr marL="1234440" indent="0" algn="ctr">
              <a:buNone/>
              <a:defRPr>
                <a:solidFill>
                  <a:schemeClr val="tx1">
                    <a:tint val="75000"/>
                  </a:schemeClr>
                </a:solidFill>
              </a:defRPr>
            </a:lvl4pPr>
            <a:lvl5pPr marL="1645920" indent="0" algn="ctr">
              <a:buNone/>
              <a:defRPr>
                <a:solidFill>
                  <a:schemeClr val="tx1">
                    <a:tint val="75000"/>
                  </a:schemeClr>
                </a:solidFill>
              </a:defRPr>
            </a:lvl5pPr>
            <a:lvl6pPr marL="2057400" indent="0" algn="ctr">
              <a:buNone/>
              <a:defRPr>
                <a:solidFill>
                  <a:schemeClr val="tx1">
                    <a:tint val="75000"/>
                  </a:schemeClr>
                </a:solidFill>
              </a:defRPr>
            </a:lvl6pPr>
            <a:lvl7pPr marL="2468880" indent="0" algn="ctr">
              <a:buNone/>
              <a:defRPr>
                <a:solidFill>
                  <a:schemeClr val="tx1">
                    <a:tint val="75000"/>
                  </a:schemeClr>
                </a:solidFill>
              </a:defRPr>
            </a:lvl7pPr>
            <a:lvl8pPr marL="2880360" indent="0" algn="ctr">
              <a:buNone/>
              <a:defRPr>
                <a:solidFill>
                  <a:schemeClr val="tx1">
                    <a:tint val="75000"/>
                  </a:schemeClr>
                </a:solidFill>
              </a:defRPr>
            </a:lvl8pPr>
            <a:lvl9pPr marL="3291840" indent="0" algn="ctr">
              <a:buNone/>
              <a:defRPr>
                <a:solidFill>
                  <a:schemeClr val="tx1">
                    <a:tint val="75000"/>
                  </a:schemeClr>
                </a:solidFill>
              </a:defRPr>
            </a:lvl9pPr>
          </a:lstStyle>
          <a:p>
            <a:r>
              <a:rPr lang="en-US"/>
              <a:t>Click to edit Master subtitle style</a:t>
            </a:r>
          </a:p>
        </p:txBody>
      </p:sp>
      <p:sp>
        <p:nvSpPr>
          <p:cNvPr id="16" name="Rectangle 15"/>
          <p:cNvSpPr/>
          <p:nvPr userDrawn="1"/>
        </p:nvSpPr>
        <p:spPr>
          <a:xfrm>
            <a:off x="151475" y="4861283"/>
            <a:ext cx="3338173" cy="203133"/>
          </a:xfrm>
          <a:prstGeom prst="rect">
            <a:avLst/>
          </a:prstGeom>
        </p:spPr>
        <p:txBody>
          <a:bodyPr wrap="square" anchor="ctr">
            <a:spAutoFit/>
          </a:bodyPr>
          <a:lstStyle/>
          <a:p>
            <a:r>
              <a:rPr lang="en-US" sz="720" err="1">
                <a:solidFill>
                  <a:schemeClr val="bg1"/>
                </a:solidFill>
                <a:latin typeface="Helvetica"/>
                <a:cs typeface="Helvetica"/>
              </a:rPr>
              <a:t>www.nasa.gov</a:t>
            </a:r>
            <a:endParaRPr lang="en-US" sz="720">
              <a:solidFill>
                <a:schemeClr val="bg1"/>
              </a:solidFill>
              <a:latin typeface="Helvetica"/>
              <a:cs typeface="Helvetica"/>
            </a:endParaRPr>
          </a:p>
        </p:txBody>
      </p:sp>
      <p:cxnSp>
        <p:nvCxnSpPr>
          <p:cNvPr id="10" name="Straight Connector 9"/>
          <p:cNvCxnSpPr/>
          <p:nvPr userDrawn="1"/>
        </p:nvCxnSpPr>
        <p:spPr>
          <a:xfrm>
            <a:off x="8386255" y="94156"/>
            <a:ext cx="2" cy="395514"/>
          </a:xfrm>
          <a:prstGeom prst="line">
            <a:avLst/>
          </a:prstGeom>
          <a:ln w="12700" cap="flat" cmpd="sng" algn="ctr">
            <a:solidFill>
              <a:schemeClr val="bg1"/>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11" name="TextBox 11"/>
          <p:cNvSpPr txBox="1">
            <a:spLocks noChangeArrowheads="1"/>
          </p:cNvSpPr>
          <p:nvPr userDrawn="1"/>
        </p:nvSpPr>
        <p:spPr bwMode="auto">
          <a:xfrm>
            <a:off x="7080960" y="143028"/>
            <a:ext cx="1217000" cy="3139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37931725" indent="-37474525" eaLnBrk="0" hangingPunct="0">
              <a:defRPr sz="2400">
                <a:solidFill>
                  <a:schemeClr val="tx1"/>
                </a:solidFill>
                <a:latin typeface="Arial" pitchFamily="34" charset="0"/>
                <a:ea typeface="ＭＳ Ｐゴシック" pitchFamily="34" charset="-128"/>
              </a:defRPr>
            </a:lvl2pPr>
            <a:lvl3pPr eaLnBrk="0" hangingPunct="0">
              <a:defRPr sz="2400">
                <a:solidFill>
                  <a:schemeClr val="tx1"/>
                </a:solidFill>
                <a:latin typeface="Arial" pitchFamily="34" charset="0"/>
                <a:ea typeface="ＭＳ Ｐゴシック" pitchFamily="34" charset="-128"/>
              </a:defRPr>
            </a:lvl3pPr>
            <a:lvl4pPr eaLnBrk="0" hangingPunct="0">
              <a:defRPr sz="2400">
                <a:solidFill>
                  <a:schemeClr val="tx1"/>
                </a:solidFill>
                <a:latin typeface="Arial" pitchFamily="34" charset="0"/>
                <a:ea typeface="ＭＳ Ｐゴシック" pitchFamily="34" charset="-128"/>
              </a:defRPr>
            </a:lvl4pPr>
            <a:lvl5pPr eaLnBrk="0" hangingPunct="0">
              <a:defRPr sz="2400">
                <a:solidFill>
                  <a:schemeClr val="tx1"/>
                </a:solidFill>
                <a:latin typeface="Arial" pitchFamily="34" charset="0"/>
                <a:ea typeface="ＭＳ Ｐゴシック" pitchFamily="34" charset="-128"/>
              </a:defRPr>
            </a:lvl5pPr>
            <a:lvl6pPr marL="4572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9144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1371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18288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defTabSz="411480" eaLnBrk="1" fontAlgn="base" hangingPunct="1">
              <a:spcBef>
                <a:spcPct val="0"/>
              </a:spcBef>
              <a:spcAft>
                <a:spcPct val="0"/>
              </a:spcAft>
            </a:pPr>
            <a:r>
              <a:rPr lang="en-US" sz="720">
                <a:solidFill>
                  <a:prstClr val="white"/>
                </a:solidFill>
                <a:latin typeface="Helvetica"/>
                <a:cs typeface="Helvetica"/>
              </a:rPr>
              <a:t>National Aeronautics and</a:t>
            </a:r>
          </a:p>
          <a:p>
            <a:pPr algn="r" defTabSz="411480" eaLnBrk="1" fontAlgn="base" hangingPunct="1">
              <a:spcBef>
                <a:spcPct val="0"/>
              </a:spcBef>
              <a:spcAft>
                <a:spcPct val="0"/>
              </a:spcAft>
            </a:pPr>
            <a:r>
              <a:rPr lang="en-US" sz="720">
                <a:solidFill>
                  <a:prstClr val="white"/>
                </a:solidFill>
                <a:latin typeface="Helvetica"/>
                <a:cs typeface="Helvetica"/>
              </a:rPr>
              <a:t>Space Administration</a:t>
            </a:r>
          </a:p>
        </p:txBody>
      </p:sp>
      <p:pic>
        <p:nvPicPr>
          <p:cNvPr id="13" name="Picture 12" descr="niw_print1500x1247ppi.png">
            <a:extLst>
              <a:ext uri="{FF2B5EF4-FFF2-40B4-BE49-F238E27FC236}">
                <a16:creationId xmlns:a16="http://schemas.microsoft.com/office/drawing/2014/main" id="{993B2EAF-A3ED-7B4D-AB6C-529EE51C0F3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474552" y="81428"/>
            <a:ext cx="575251" cy="464137"/>
          </a:xfrm>
          <a:prstGeom prst="rect">
            <a:avLst/>
          </a:prstGeom>
        </p:spPr>
      </p:pic>
    </p:spTree>
    <p:extLst>
      <p:ext uri="{BB962C8B-B14F-4D97-AF65-F5344CB8AC3E}">
        <p14:creationId xmlns:p14="http://schemas.microsoft.com/office/powerpoint/2010/main" val="3442179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Gears Title Slide">
    <p:spTree>
      <p:nvGrpSpPr>
        <p:cNvPr id="1" name=""/>
        <p:cNvGrpSpPr/>
        <p:nvPr/>
      </p:nvGrpSpPr>
      <p:grpSpPr>
        <a:xfrm>
          <a:off x="0" y="0"/>
          <a:ext cx="0" cy="0"/>
          <a:chOff x="0" y="0"/>
          <a:chExt cx="0" cy="0"/>
        </a:xfrm>
      </p:grpSpPr>
      <p:sp>
        <p:nvSpPr>
          <p:cNvPr id="6" name="Rectangle 5"/>
          <p:cNvSpPr/>
          <p:nvPr userDrawn="1"/>
        </p:nvSpPr>
        <p:spPr>
          <a:xfrm>
            <a:off x="18288" y="0"/>
            <a:ext cx="9144000" cy="5143501"/>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40"/>
          </a:p>
        </p:txBody>
      </p:sp>
      <p:sp>
        <p:nvSpPr>
          <p:cNvPr id="2" name="Title 1"/>
          <p:cNvSpPr>
            <a:spLocks noGrp="1"/>
          </p:cNvSpPr>
          <p:nvPr>
            <p:ph type="title"/>
          </p:nvPr>
        </p:nvSpPr>
        <p:spPr>
          <a:xfrm>
            <a:off x="4576763" y="1465366"/>
            <a:ext cx="4344988" cy="875110"/>
          </a:xfrm>
          <a:prstGeom prst="rect">
            <a:avLst/>
          </a:prstGeom>
        </p:spPr>
        <p:txBody>
          <a:bodyPr anchor="b">
            <a:normAutofit/>
          </a:bodyPr>
          <a:lstStyle>
            <a:lvl1pPr algn="l">
              <a:defRPr sz="1260" b="1" cap="all"/>
            </a:lvl1pPr>
          </a:lstStyle>
          <a:p>
            <a:r>
              <a:rPr lang="en-US"/>
              <a:t>Click to edit Master title style</a:t>
            </a:r>
          </a:p>
        </p:txBody>
      </p:sp>
      <p:sp>
        <p:nvSpPr>
          <p:cNvPr id="3" name="Text Placeholder 2"/>
          <p:cNvSpPr>
            <a:spLocks noGrp="1"/>
          </p:cNvSpPr>
          <p:nvPr>
            <p:ph type="body" idx="1"/>
          </p:nvPr>
        </p:nvSpPr>
        <p:spPr>
          <a:xfrm>
            <a:off x="4576762" y="2340476"/>
            <a:ext cx="4344988" cy="1125140"/>
          </a:xfrm>
        </p:spPr>
        <p:txBody>
          <a:bodyPr anchor="t">
            <a:normAutofit/>
          </a:bodyPr>
          <a:lstStyle>
            <a:lvl1pPr marL="0" indent="0">
              <a:buNone/>
              <a:defRPr sz="1080">
                <a:solidFill>
                  <a:schemeClr val="tx1">
                    <a:tint val="75000"/>
                  </a:schemeClr>
                </a:solidFill>
              </a:defRPr>
            </a:lvl1pPr>
            <a:lvl2pPr marL="411480" indent="0">
              <a:buNone/>
              <a:defRPr sz="1620">
                <a:solidFill>
                  <a:schemeClr val="tx1">
                    <a:tint val="75000"/>
                  </a:schemeClr>
                </a:solidFill>
              </a:defRPr>
            </a:lvl2pPr>
            <a:lvl3pPr marL="822960" indent="0">
              <a:buNone/>
              <a:defRPr sz="1440">
                <a:solidFill>
                  <a:schemeClr val="tx1">
                    <a:tint val="75000"/>
                  </a:schemeClr>
                </a:solidFill>
              </a:defRPr>
            </a:lvl3pPr>
            <a:lvl4pPr marL="1234440" indent="0">
              <a:buNone/>
              <a:defRPr sz="1260">
                <a:solidFill>
                  <a:schemeClr val="tx1">
                    <a:tint val="75000"/>
                  </a:schemeClr>
                </a:solidFill>
              </a:defRPr>
            </a:lvl4pPr>
            <a:lvl5pPr marL="1645920" indent="0">
              <a:buNone/>
              <a:defRPr sz="1260">
                <a:solidFill>
                  <a:schemeClr val="tx1">
                    <a:tint val="75000"/>
                  </a:schemeClr>
                </a:solidFill>
              </a:defRPr>
            </a:lvl5pPr>
            <a:lvl6pPr marL="2057400" indent="0">
              <a:buNone/>
              <a:defRPr sz="1260">
                <a:solidFill>
                  <a:schemeClr val="tx1">
                    <a:tint val="75000"/>
                  </a:schemeClr>
                </a:solidFill>
              </a:defRPr>
            </a:lvl6pPr>
            <a:lvl7pPr marL="2468880" indent="0">
              <a:buNone/>
              <a:defRPr sz="1260">
                <a:solidFill>
                  <a:schemeClr val="tx1">
                    <a:tint val="75000"/>
                  </a:schemeClr>
                </a:solidFill>
              </a:defRPr>
            </a:lvl7pPr>
            <a:lvl8pPr marL="2880360" indent="0">
              <a:buNone/>
              <a:defRPr sz="1260">
                <a:solidFill>
                  <a:schemeClr val="tx1">
                    <a:tint val="75000"/>
                  </a:schemeClr>
                </a:solidFill>
              </a:defRPr>
            </a:lvl8pPr>
            <a:lvl9pPr marL="3291840" indent="0">
              <a:buNone/>
              <a:defRPr sz="1260">
                <a:solidFill>
                  <a:schemeClr val="tx1">
                    <a:tint val="75000"/>
                  </a:schemeClr>
                </a:solidFill>
              </a:defRPr>
            </a:lvl9pPr>
          </a:lstStyle>
          <a:p>
            <a:pPr lvl="0"/>
            <a:r>
              <a:rPr lang="en-US"/>
              <a:t>Click to edit Master text styles</a:t>
            </a:r>
          </a:p>
        </p:txBody>
      </p:sp>
      <p:sp>
        <p:nvSpPr>
          <p:cNvPr id="5" name="Picture Placeholder 4"/>
          <p:cNvSpPr>
            <a:spLocks noGrp="1"/>
          </p:cNvSpPr>
          <p:nvPr>
            <p:ph type="pic" sz="quarter" idx="10"/>
          </p:nvPr>
        </p:nvSpPr>
        <p:spPr>
          <a:xfrm>
            <a:off x="228600" y="1465898"/>
            <a:ext cx="4109904" cy="2000250"/>
          </a:xfrm>
        </p:spPr>
        <p:txBody>
          <a:bodyPr/>
          <a:lstStyle/>
          <a:p>
            <a:endParaRPr lang="en-US"/>
          </a:p>
        </p:txBody>
      </p:sp>
    </p:spTree>
    <p:extLst>
      <p:ext uri="{BB962C8B-B14F-4D97-AF65-F5344CB8AC3E}">
        <p14:creationId xmlns:p14="http://schemas.microsoft.com/office/powerpoint/2010/main" val="1500802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6" name="Rectangle 15"/>
          <p:cNvSpPr/>
          <p:nvPr userDrawn="1"/>
        </p:nvSpPr>
        <p:spPr>
          <a:xfrm>
            <a:off x="0" y="0"/>
            <a:ext cx="9144000" cy="619187"/>
          </a:xfrm>
          <a:prstGeom prst="rect">
            <a:avLst/>
          </a:prstGeom>
          <a:solidFill>
            <a:schemeClr val="tx1"/>
          </a:solidFill>
          <a:ln>
            <a:noFill/>
          </a:ln>
          <a:effectLst>
            <a:outerShdw blurRad="50800" dist="25400" dir="480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2" name="Title 1"/>
          <p:cNvSpPr>
            <a:spLocks noGrp="1"/>
          </p:cNvSpPr>
          <p:nvPr>
            <p:ph type="title"/>
          </p:nvPr>
        </p:nvSpPr>
        <p:spPr>
          <a:xfrm>
            <a:off x="769437" y="81430"/>
            <a:ext cx="7610922" cy="411480"/>
          </a:xfrm>
          <a:prstGeom prst="rect">
            <a:avLst/>
          </a:prstGeom>
        </p:spPr>
        <p:txBody>
          <a:bodyPr anchor="ctr">
            <a:normAutofit/>
          </a:bodyPr>
          <a:lstStyle>
            <a:lvl1pPr>
              <a:defRPr sz="1260"/>
            </a:lvl1pPr>
          </a:lstStyle>
          <a:p>
            <a:r>
              <a:rPr lang="en-US"/>
              <a:t>Click to edit Master title style</a:t>
            </a:r>
          </a:p>
        </p:txBody>
      </p:sp>
      <p:sp>
        <p:nvSpPr>
          <p:cNvPr id="3" name="Content Placeholder 2"/>
          <p:cNvSpPr>
            <a:spLocks noGrp="1"/>
          </p:cNvSpPr>
          <p:nvPr>
            <p:ph idx="1"/>
          </p:nvPr>
        </p:nvSpPr>
        <p:spPr>
          <a:xfrm>
            <a:off x="151475" y="700818"/>
            <a:ext cx="8843945" cy="4061422"/>
          </a:xfrm>
        </p:spPr>
        <p:txBody>
          <a:bodyPr/>
          <a:lstStyle>
            <a:lvl1pPr>
              <a:defRPr sz="1170"/>
            </a:lvl1pPr>
            <a:lvl2pPr>
              <a:defRPr sz="1170"/>
            </a:lvl2pPr>
            <a:lvl3pPr>
              <a:defRPr sz="990"/>
            </a:lvl3pPr>
            <a:lvl4pPr>
              <a:defRPr sz="990"/>
            </a:lvl4pPr>
            <a:lvl5pPr>
              <a:defRPr sz="99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7F7F7F"/>
                </a:solidFill>
                <a:latin typeface="Helvetica"/>
                <a:cs typeface="Helvetica"/>
              </a:defRPr>
            </a:lvl1pPr>
          </a:lstStyle>
          <a:p>
            <a:fld id="{919F2107-1728-CF4B-B9CE-67131BF22805}" type="slidenum">
              <a:rPr lang="en-US" smtClean="0"/>
              <a:pPr/>
              <a:t>‹#›</a:t>
            </a:fld>
            <a:endParaRPr lang="en-US"/>
          </a:p>
        </p:txBody>
      </p:sp>
      <p:sp>
        <p:nvSpPr>
          <p:cNvPr id="14" name="Rectangle 13"/>
          <p:cNvSpPr/>
          <p:nvPr userDrawn="1"/>
        </p:nvSpPr>
        <p:spPr>
          <a:xfrm>
            <a:off x="151475" y="4861283"/>
            <a:ext cx="3338173" cy="203133"/>
          </a:xfrm>
          <a:prstGeom prst="rect">
            <a:avLst/>
          </a:prstGeom>
        </p:spPr>
        <p:txBody>
          <a:bodyPr wrap="square" anchor="ctr">
            <a:spAutoFit/>
          </a:bodyPr>
          <a:lstStyle/>
          <a:p>
            <a:r>
              <a:rPr lang="en-US" sz="720">
                <a:solidFill>
                  <a:srgbClr val="7F7F7F"/>
                </a:solidFill>
                <a:latin typeface="Helvetica"/>
                <a:cs typeface="Helvetica"/>
              </a:rPr>
              <a:t>National Aeronautics and Space Administration</a:t>
            </a:r>
          </a:p>
        </p:txBody>
      </p:sp>
      <p:pic>
        <p:nvPicPr>
          <p:cNvPr id="9" name="Picture 8" descr="niw_print1500x1247ppi.png">
            <a:extLst>
              <a:ext uri="{FF2B5EF4-FFF2-40B4-BE49-F238E27FC236}">
                <a16:creationId xmlns:a16="http://schemas.microsoft.com/office/drawing/2014/main" id="{D8F7CCE8-2491-5A4A-A8E8-19756C1D624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465218" y="41394"/>
            <a:ext cx="653856" cy="527559"/>
          </a:xfrm>
          <a:prstGeom prst="rect">
            <a:avLst/>
          </a:prstGeom>
        </p:spPr>
      </p:pic>
    </p:spTree>
    <p:extLst>
      <p:ext uri="{BB962C8B-B14F-4D97-AF65-F5344CB8AC3E}">
        <p14:creationId xmlns:p14="http://schemas.microsoft.com/office/powerpoint/2010/main" val="213649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and Sidebar Pictures">
    <p:spTree>
      <p:nvGrpSpPr>
        <p:cNvPr id="1" name=""/>
        <p:cNvGrpSpPr/>
        <p:nvPr/>
      </p:nvGrpSpPr>
      <p:grpSpPr>
        <a:xfrm>
          <a:off x="0" y="0"/>
          <a:ext cx="0" cy="0"/>
          <a:chOff x="0" y="0"/>
          <a:chExt cx="0" cy="0"/>
        </a:xfrm>
      </p:grpSpPr>
      <p:sp>
        <p:nvSpPr>
          <p:cNvPr id="3" name="Content Placeholder 2"/>
          <p:cNvSpPr>
            <a:spLocks noGrp="1"/>
          </p:cNvSpPr>
          <p:nvPr>
            <p:ph idx="1"/>
          </p:nvPr>
        </p:nvSpPr>
        <p:spPr>
          <a:xfrm>
            <a:off x="151474" y="696695"/>
            <a:ext cx="6245038" cy="4065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p:cNvSpPr>
            <a:spLocks noGrp="1"/>
          </p:cNvSpPr>
          <p:nvPr>
            <p:ph type="pic" sz="quarter" idx="10"/>
          </p:nvPr>
        </p:nvSpPr>
        <p:spPr>
          <a:xfrm>
            <a:off x="6526940" y="696695"/>
            <a:ext cx="2468479" cy="1275235"/>
          </a:xfrm>
        </p:spPr>
        <p:txBody>
          <a:bodyPr/>
          <a:lstStyle/>
          <a:p>
            <a:endParaRPr lang="en-US"/>
          </a:p>
        </p:txBody>
      </p:sp>
      <p:sp>
        <p:nvSpPr>
          <p:cNvPr id="10" name="Picture Placeholder 4"/>
          <p:cNvSpPr>
            <a:spLocks noGrp="1"/>
          </p:cNvSpPr>
          <p:nvPr>
            <p:ph type="pic" sz="quarter" idx="11"/>
          </p:nvPr>
        </p:nvSpPr>
        <p:spPr>
          <a:xfrm>
            <a:off x="6526298" y="2091623"/>
            <a:ext cx="2468479" cy="1275235"/>
          </a:xfrm>
        </p:spPr>
        <p:txBody>
          <a:bodyPr/>
          <a:lstStyle/>
          <a:p>
            <a:endParaRPr lang="en-US"/>
          </a:p>
        </p:txBody>
      </p:sp>
      <p:sp>
        <p:nvSpPr>
          <p:cNvPr id="11" name="Picture Placeholder 4"/>
          <p:cNvSpPr>
            <a:spLocks noGrp="1"/>
          </p:cNvSpPr>
          <p:nvPr>
            <p:ph type="pic" sz="quarter" idx="12"/>
          </p:nvPr>
        </p:nvSpPr>
        <p:spPr>
          <a:xfrm>
            <a:off x="6526298" y="3486551"/>
            <a:ext cx="2468479" cy="1275235"/>
          </a:xfrm>
        </p:spPr>
        <p:txBody>
          <a:bodyPr/>
          <a:lstStyle/>
          <a:p>
            <a:endParaRPr lang="en-US"/>
          </a:p>
        </p:txBody>
      </p:sp>
      <p:sp>
        <p:nvSpPr>
          <p:cNvPr id="13" name="Rectangle 12"/>
          <p:cNvSpPr/>
          <p:nvPr userDrawn="1"/>
        </p:nvSpPr>
        <p:spPr>
          <a:xfrm>
            <a:off x="0" y="0"/>
            <a:ext cx="9144000" cy="572635"/>
          </a:xfrm>
          <a:prstGeom prst="rect">
            <a:avLst/>
          </a:prstGeom>
          <a:solidFill>
            <a:schemeClr val="tx1"/>
          </a:solidFill>
          <a:ln>
            <a:noFill/>
          </a:ln>
          <a:effectLst>
            <a:outerShdw blurRad="50800" dist="25400" dir="480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17" name="Title 1"/>
          <p:cNvSpPr>
            <a:spLocks noGrp="1"/>
          </p:cNvSpPr>
          <p:nvPr>
            <p:ph type="title"/>
          </p:nvPr>
        </p:nvSpPr>
        <p:spPr>
          <a:xfrm>
            <a:off x="769437" y="81430"/>
            <a:ext cx="7610922" cy="411480"/>
          </a:xfrm>
          <a:prstGeom prst="rect">
            <a:avLst/>
          </a:prstGeom>
        </p:spPr>
        <p:txBody>
          <a:bodyPr anchor="ctr">
            <a:normAutofit/>
          </a:bodyPr>
          <a:lstStyle>
            <a:lvl1pPr>
              <a:defRPr sz="1260"/>
            </a:lvl1pPr>
          </a:lstStyle>
          <a:p>
            <a:r>
              <a:rPr lang="en-US"/>
              <a:t>Click to edit Master title style</a:t>
            </a:r>
          </a:p>
        </p:txBody>
      </p:sp>
      <p:sp>
        <p:nvSpPr>
          <p:cNvPr id="19"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7F7F7F"/>
                </a:solidFill>
                <a:latin typeface="Helvetica"/>
                <a:cs typeface="Helvetica"/>
              </a:defRPr>
            </a:lvl1pPr>
          </a:lstStyle>
          <a:p>
            <a:fld id="{919F2107-1728-CF4B-B9CE-67131BF22805}" type="slidenum">
              <a:rPr lang="en-US" smtClean="0"/>
              <a:pPr/>
              <a:t>‹#›</a:t>
            </a:fld>
            <a:endParaRPr lang="en-US"/>
          </a:p>
        </p:txBody>
      </p:sp>
      <p:sp>
        <p:nvSpPr>
          <p:cNvPr id="20" name="Rectangle 19"/>
          <p:cNvSpPr/>
          <p:nvPr userDrawn="1"/>
        </p:nvSpPr>
        <p:spPr>
          <a:xfrm>
            <a:off x="151475" y="4861283"/>
            <a:ext cx="3338173" cy="203133"/>
          </a:xfrm>
          <a:prstGeom prst="rect">
            <a:avLst/>
          </a:prstGeom>
        </p:spPr>
        <p:txBody>
          <a:bodyPr wrap="square" anchor="ctr">
            <a:spAutoFit/>
          </a:bodyPr>
          <a:lstStyle/>
          <a:p>
            <a:r>
              <a:rPr lang="en-US" sz="720">
                <a:solidFill>
                  <a:srgbClr val="7F7F7F"/>
                </a:solidFill>
                <a:latin typeface="Helvetica"/>
                <a:cs typeface="Helvetica"/>
              </a:rPr>
              <a:t>National Aeronautics and Space Administration</a:t>
            </a:r>
          </a:p>
        </p:txBody>
      </p:sp>
      <p:pic>
        <p:nvPicPr>
          <p:cNvPr id="12" name="Picture 11" descr="niw_print1500x1247ppi.png">
            <a:extLst>
              <a:ext uri="{FF2B5EF4-FFF2-40B4-BE49-F238E27FC236}">
                <a16:creationId xmlns:a16="http://schemas.microsoft.com/office/drawing/2014/main" id="{548C278D-C700-0C41-B426-266CB4894E3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505288" y="58376"/>
            <a:ext cx="575251" cy="464137"/>
          </a:xfrm>
          <a:prstGeom prst="rect">
            <a:avLst/>
          </a:prstGeom>
        </p:spPr>
      </p:pic>
    </p:spTree>
    <p:extLst>
      <p:ext uri="{BB962C8B-B14F-4D97-AF65-F5344CB8AC3E}">
        <p14:creationId xmlns:p14="http://schemas.microsoft.com/office/powerpoint/2010/main" val="3562472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idebar Left">
    <p:spTree>
      <p:nvGrpSpPr>
        <p:cNvPr id="1" name=""/>
        <p:cNvGrpSpPr/>
        <p:nvPr/>
      </p:nvGrpSpPr>
      <p:grpSpPr>
        <a:xfrm>
          <a:off x="0" y="0"/>
          <a:ext cx="0" cy="0"/>
          <a:chOff x="0" y="0"/>
          <a:chExt cx="0" cy="0"/>
        </a:xfrm>
      </p:grpSpPr>
      <p:sp>
        <p:nvSpPr>
          <p:cNvPr id="14" name="Rectangle 13"/>
          <p:cNvSpPr/>
          <p:nvPr userDrawn="1"/>
        </p:nvSpPr>
        <p:spPr>
          <a:xfrm>
            <a:off x="-4762" y="0"/>
            <a:ext cx="3494409" cy="5151730"/>
          </a:xfrm>
          <a:prstGeom prst="rect">
            <a:avLst/>
          </a:prstGeom>
          <a:solidFill>
            <a:schemeClr val="bg1">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3" name="Content Placeholder 2"/>
          <p:cNvSpPr>
            <a:spLocks noGrp="1"/>
          </p:cNvSpPr>
          <p:nvPr>
            <p:ph idx="1"/>
          </p:nvPr>
        </p:nvSpPr>
        <p:spPr>
          <a:xfrm>
            <a:off x="3600174" y="696695"/>
            <a:ext cx="5395243" cy="4065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
          <p:cNvSpPr>
            <a:spLocks noGrp="1"/>
          </p:cNvSpPr>
          <p:nvPr>
            <p:ph idx="10"/>
          </p:nvPr>
        </p:nvSpPr>
        <p:spPr>
          <a:xfrm>
            <a:off x="160217" y="696695"/>
            <a:ext cx="3197001" cy="4065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Rectangle 12"/>
          <p:cNvSpPr/>
          <p:nvPr userDrawn="1"/>
        </p:nvSpPr>
        <p:spPr>
          <a:xfrm>
            <a:off x="0" y="0"/>
            <a:ext cx="9144000" cy="572635"/>
          </a:xfrm>
          <a:prstGeom prst="rect">
            <a:avLst/>
          </a:prstGeom>
          <a:solidFill>
            <a:schemeClr val="tx1"/>
          </a:solidFill>
          <a:ln>
            <a:noFill/>
          </a:ln>
          <a:effectLst>
            <a:outerShdw blurRad="50800" dist="25400" dir="480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17" name="Title 1"/>
          <p:cNvSpPr>
            <a:spLocks noGrp="1"/>
          </p:cNvSpPr>
          <p:nvPr>
            <p:ph type="title"/>
          </p:nvPr>
        </p:nvSpPr>
        <p:spPr>
          <a:xfrm>
            <a:off x="769437" y="81430"/>
            <a:ext cx="7610922" cy="411480"/>
          </a:xfrm>
          <a:prstGeom prst="rect">
            <a:avLst/>
          </a:prstGeom>
        </p:spPr>
        <p:txBody>
          <a:bodyPr anchor="ctr">
            <a:normAutofit/>
          </a:bodyPr>
          <a:lstStyle>
            <a:lvl1pPr>
              <a:defRPr sz="1260"/>
            </a:lvl1pPr>
          </a:lstStyle>
          <a:p>
            <a:r>
              <a:rPr lang="en-US"/>
              <a:t>Click to edit Master title style</a:t>
            </a:r>
          </a:p>
        </p:txBody>
      </p:sp>
      <p:sp>
        <p:nvSpPr>
          <p:cNvPr id="20" name="Rectangle 19"/>
          <p:cNvSpPr/>
          <p:nvPr userDrawn="1"/>
        </p:nvSpPr>
        <p:spPr>
          <a:xfrm>
            <a:off x="151475" y="4861283"/>
            <a:ext cx="3338173" cy="203133"/>
          </a:xfrm>
          <a:prstGeom prst="rect">
            <a:avLst/>
          </a:prstGeom>
        </p:spPr>
        <p:txBody>
          <a:bodyPr wrap="square" anchor="ctr">
            <a:spAutoFit/>
          </a:bodyPr>
          <a:lstStyle/>
          <a:p>
            <a:r>
              <a:rPr lang="en-US" sz="720">
                <a:solidFill>
                  <a:schemeClr val="tx1"/>
                </a:solidFill>
                <a:latin typeface="Helvetica"/>
                <a:cs typeface="Helvetica"/>
              </a:rPr>
              <a:t>National Aeronautics and Space Administration</a:t>
            </a:r>
          </a:p>
        </p:txBody>
      </p:sp>
      <p:sp>
        <p:nvSpPr>
          <p:cNvPr id="19"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7F7F7F"/>
                </a:solidFill>
                <a:latin typeface="Helvetica"/>
                <a:cs typeface="Helvetica"/>
              </a:defRPr>
            </a:lvl1pPr>
          </a:lstStyle>
          <a:p>
            <a:fld id="{919F2107-1728-CF4B-B9CE-67131BF22805}" type="slidenum">
              <a:rPr lang="en-US" smtClean="0"/>
              <a:pPr/>
              <a:t>‹#›</a:t>
            </a:fld>
            <a:endParaRPr lang="en-US"/>
          </a:p>
        </p:txBody>
      </p:sp>
      <p:pic>
        <p:nvPicPr>
          <p:cNvPr id="10" name="Picture 9" descr="niw_print1500x1247ppi.png">
            <a:extLst>
              <a:ext uri="{FF2B5EF4-FFF2-40B4-BE49-F238E27FC236}">
                <a16:creationId xmlns:a16="http://schemas.microsoft.com/office/drawing/2014/main" id="{48E30C50-DBD2-EF44-A52C-F725F7A0902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474552" y="58376"/>
            <a:ext cx="575251" cy="464137"/>
          </a:xfrm>
          <a:prstGeom prst="rect">
            <a:avLst/>
          </a:prstGeom>
        </p:spPr>
      </p:pic>
    </p:spTree>
    <p:extLst>
      <p:ext uri="{BB962C8B-B14F-4D97-AF65-F5344CB8AC3E}">
        <p14:creationId xmlns:p14="http://schemas.microsoft.com/office/powerpoint/2010/main" val="254726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idebar Right">
    <p:spTree>
      <p:nvGrpSpPr>
        <p:cNvPr id="1" name=""/>
        <p:cNvGrpSpPr/>
        <p:nvPr/>
      </p:nvGrpSpPr>
      <p:grpSpPr>
        <a:xfrm>
          <a:off x="0" y="0"/>
          <a:ext cx="0" cy="0"/>
          <a:chOff x="0" y="0"/>
          <a:chExt cx="0" cy="0"/>
        </a:xfrm>
      </p:grpSpPr>
      <p:sp>
        <p:nvSpPr>
          <p:cNvPr id="14" name="Rectangle 13"/>
          <p:cNvSpPr/>
          <p:nvPr userDrawn="1"/>
        </p:nvSpPr>
        <p:spPr>
          <a:xfrm>
            <a:off x="5660635" y="0"/>
            <a:ext cx="3494409" cy="5151730"/>
          </a:xfrm>
          <a:prstGeom prst="rect">
            <a:avLst/>
          </a:prstGeom>
          <a:solidFill>
            <a:schemeClr val="bg1">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3" name="Content Placeholder 2"/>
          <p:cNvSpPr>
            <a:spLocks noGrp="1"/>
          </p:cNvSpPr>
          <p:nvPr>
            <p:ph idx="1"/>
          </p:nvPr>
        </p:nvSpPr>
        <p:spPr>
          <a:xfrm>
            <a:off x="140432" y="701219"/>
            <a:ext cx="5395243" cy="4065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
          <p:cNvSpPr>
            <a:spLocks noGrp="1"/>
          </p:cNvSpPr>
          <p:nvPr>
            <p:ph idx="10"/>
          </p:nvPr>
        </p:nvSpPr>
        <p:spPr>
          <a:xfrm>
            <a:off x="5825613" y="701219"/>
            <a:ext cx="3197001" cy="4065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Rectangle 12"/>
          <p:cNvSpPr/>
          <p:nvPr userDrawn="1"/>
        </p:nvSpPr>
        <p:spPr>
          <a:xfrm>
            <a:off x="0" y="0"/>
            <a:ext cx="9144000" cy="572635"/>
          </a:xfrm>
          <a:prstGeom prst="rect">
            <a:avLst/>
          </a:prstGeom>
          <a:solidFill>
            <a:schemeClr val="tx1"/>
          </a:solidFill>
          <a:ln>
            <a:noFill/>
          </a:ln>
          <a:effectLst>
            <a:outerShdw blurRad="50800" dist="25400" dir="480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17" name="Title 1"/>
          <p:cNvSpPr>
            <a:spLocks noGrp="1"/>
          </p:cNvSpPr>
          <p:nvPr>
            <p:ph type="title"/>
          </p:nvPr>
        </p:nvSpPr>
        <p:spPr>
          <a:xfrm>
            <a:off x="769437" y="81430"/>
            <a:ext cx="7610922" cy="411480"/>
          </a:xfrm>
          <a:prstGeom prst="rect">
            <a:avLst/>
          </a:prstGeom>
        </p:spPr>
        <p:txBody>
          <a:bodyPr anchor="ctr">
            <a:normAutofit/>
          </a:bodyPr>
          <a:lstStyle>
            <a:lvl1pPr>
              <a:defRPr sz="1260"/>
            </a:lvl1pPr>
          </a:lstStyle>
          <a:p>
            <a:r>
              <a:rPr lang="en-US"/>
              <a:t>Click to edit Master title style</a:t>
            </a:r>
          </a:p>
        </p:txBody>
      </p:sp>
      <p:sp>
        <p:nvSpPr>
          <p:cNvPr id="20" name="Rectangle 19"/>
          <p:cNvSpPr/>
          <p:nvPr userDrawn="1"/>
        </p:nvSpPr>
        <p:spPr>
          <a:xfrm>
            <a:off x="151475" y="4861283"/>
            <a:ext cx="3338173" cy="203133"/>
          </a:xfrm>
          <a:prstGeom prst="rect">
            <a:avLst/>
          </a:prstGeom>
        </p:spPr>
        <p:txBody>
          <a:bodyPr wrap="square" anchor="ctr">
            <a:spAutoFit/>
          </a:bodyPr>
          <a:lstStyle/>
          <a:p>
            <a:r>
              <a:rPr lang="en-US" sz="720">
                <a:solidFill>
                  <a:schemeClr val="tx1">
                    <a:lumMod val="50000"/>
                    <a:lumOff val="50000"/>
                  </a:schemeClr>
                </a:solidFill>
                <a:latin typeface="Helvetica"/>
                <a:cs typeface="Helvetica"/>
              </a:rPr>
              <a:t>National Aeronautics and Space Administration</a:t>
            </a:r>
          </a:p>
        </p:txBody>
      </p:sp>
      <p:sp>
        <p:nvSpPr>
          <p:cNvPr id="19"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000000"/>
                </a:solidFill>
                <a:latin typeface="Helvetica"/>
                <a:cs typeface="Helvetica"/>
              </a:defRPr>
            </a:lvl1pPr>
          </a:lstStyle>
          <a:p>
            <a:fld id="{919F2107-1728-CF4B-B9CE-67131BF22805}" type="slidenum">
              <a:rPr lang="en-US" smtClean="0"/>
              <a:pPr/>
              <a:t>‹#›</a:t>
            </a:fld>
            <a:endParaRPr lang="en-US"/>
          </a:p>
        </p:txBody>
      </p:sp>
      <p:pic>
        <p:nvPicPr>
          <p:cNvPr id="10" name="Picture 9" descr="niw_print1500x1247ppi.png">
            <a:extLst>
              <a:ext uri="{FF2B5EF4-FFF2-40B4-BE49-F238E27FC236}">
                <a16:creationId xmlns:a16="http://schemas.microsoft.com/office/drawing/2014/main" id="{61019A43-4ED2-7945-9A04-FF5E4ABC49B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474552" y="58376"/>
            <a:ext cx="575251" cy="464137"/>
          </a:xfrm>
          <a:prstGeom prst="rect">
            <a:avLst/>
          </a:prstGeom>
        </p:spPr>
      </p:pic>
    </p:spTree>
    <p:extLst>
      <p:ext uri="{BB962C8B-B14F-4D97-AF65-F5344CB8AC3E}">
        <p14:creationId xmlns:p14="http://schemas.microsoft.com/office/powerpoint/2010/main" val="238729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6" name="Rectangle 5"/>
          <p:cNvSpPr/>
          <p:nvPr userDrawn="1"/>
        </p:nvSpPr>
        <p:spPr>
          <a:xfrm>
            <a:off x="0" y="-1"/>
            <a:ext cx="9144000" cy="5143501"/>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40"/>
          </a:p>
        </p:txBody>
      </p:sp>
      <p:sp>
        <p:nvSpPr>
          <p:cNvPr id="2" name="Title 1"/>
          <p:cNvSpPr>
            <a:spLocks noGrp="1"/>
          </p:cNvSpPr>
          <p:nvPr>
            <p:ph type="title"/>
          </p:nvPr>
        </p:nvSpPr>
        <p:spPr>
          <a:xfrm>
            <a:off x="1139826" y="1793472"/>
            <a:ext cx="6858001" cy="547005"/>
          </a:xfrm>
          <a:prstGeom prst="rect">
            <a:avLst/>
          </a:prstGeom>
        </p:spPr>
        <p:txBody>
          <a:bodyPr anchor="b">
            <a:normAutofit/>
          </a:bodyPr>
          <a:lstStyle>
            <a:lvl1pPr algn="l">
              <a:defRPr sz="1260" b="1" cap="all"/>
            </a:lvl1pPr>
          </a:lstStyle>
          <a:p>
            <a:r>
              <a:rPr lang="en-US"/>
              <a:t>Click to edit Master title style</a:t>
            </a:r>
          </a:p>
        </p:txBody>
      </p:sp>
      <p:sp>
        <p:nvSpPr>
          <p:cNvPr id="3" name="Text Placeholder 2"/>
          <p:cNvSpPr>
            <a:spLocks noGrp="1"/>
          </p:cNvSpPr>
          <p:nvPr>
            <p:ph type="body" idx="1"/>
          </p:nvPr>
        </p:nvSpPr>
        <p:spPr>
          <a:xfrm>
            <a:off x="1139827" y="2340476"/>
            <a:ext cx="6858001" cy="1125140"/>
          </a:xfrm>
        </p:spPr>
        <p:txBody>
          <a:bodyPr anchor="t">
            <a:normAutofit/>
          </a:bodyPr>
          <a:lstStyle>
            <a:lvl1pPr marL="0" indent="0">
              <a:buNone/>
              <a:defRPr sz="1080">
                <a:solidFill>
                  <a:schemeClr val="tx1">
                    <a:tint val="75000"/>
                  </a:schemeClr>
                </a:solidFill>
              </a:defRPr>
            </a:lvl1pPr>
            <a:lvl2pPr marL="411480" indent="0">
              <a:buNone/>
              <a:defRPr sz="1620">
                <a:solidFill>
                  <a:schemeClr val="tx1">
                    <a:tint val="75000"/>
                  </a:schemeClr>
                </a:solidFill>
              </a:defRPr>
            </a:lvl2pPr>
            <a:lvl3pPr marL="822960" indent="0">
              <a:buNone/>
              <a:defRPr sz="1440">
                <a:solidFill>
                  <a:schemeClr val="tx1">
                    <a:tint val="75000"/>
                  </a:schemeClr>
                </a:solidFill>
              </a:defRPr>
            </a:lvl3pPr>
            <a:lvl4pPr marL="1234440" indent="0">
              <a:buNone/>
              <a:defRPr sz="1260">
                <a:solidFill>
                  <a:schemeClr val="tx1">
                    <a:tint val="75000"/>
                  </a:schemeClr>
                </a:solidFill>
              </a:defRPr>
            </a:lvl4pPr>
            <a:lvl5pPr marL="1645920" indent="0">
              <a:buNone/>
              <a:defRPr sz="1260">
                <a:solidFill>
                  <a:schemeClr val="tx1">
                    <a:tint val="75000"/>
                  </a:schemeClr>
                </a:solidFill>
              </a:defRPr>
            </a:lvl5pPr>
            <a:lvl6pPr marL="2057400" indent="0">
              <a:buNone/>
              <a:defRPr sz="1260">
                <a:solidFill>
                  <a:schemeClr val="tx1">
                    <a:tint val="75000"/>
                  </a:schemeClr>
                </a:solidFill>
              </a:defRPr>
            </a:lvl6pPr>
            <a:lvl7pPr marL="2468880" indent="0">
              <a:buNone/>
              <a:defRPr sz="1260">
                <a:solidFill>
                  <a:schemeClr val="tx1">
                    <a:tint val="75000"/>
                  </a:schemeClr>
                </a:solidFill>
              </a:defRPr>
            </a:lvl7pPr>
            <a:lvl8pPr marL="2880360" indent="0">
              <a:buNone/>
              <a:defRPr sz="1260">
                <a:solidFill>
                  <a:schemeClr val="tx1">
                    <a:tint val="75000"/>
                  </a:schemeClr>
                </a:solidFill>
              </a:defRPr>
            </a:lvl8pPr>
            <a:lvl9pPr marL="3291840" indent="0">
              <a:buNone/>
              <a:defRPr sz="1260">
                <a:solidFill>
                  <a:schemeClr val="tx1">
                    <a:tint val="75000"/>
                  </a:schemeClr>
                </a:solidFill>
              </a:defRPr>
            </a:lvl9pPr>
          </a:lstStyle>
          <a:p>
            <a:pPr lvl="0"/>
            <a:r>
              <a:rPr lang="en-US"/>
              <a:t>Click to edit Master text styles</a:t>
            </a:r>
          </a:p>
        </p:txBody>
      </p:sp>
      <p:pic>
        <p:nvPicPr>
          <p:cNvPr id="7" name="Picture 6" descr="niw_print1500x1247ppi.png">
            <a:extLst>
              <a:ext uri="{FF2B5EF4-FFF2-40B4-BE49-F238E27FC236}">
                <a16:creationId xmlns:a16="http://schemas.microsoft.com/office/drawing/2014/main" id="{E92708C1-9616-CB49-8AD7-B98345B31BD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443816" y="150584"/>
            <a:ext cx="575251" cy="464137"/>
          </a:xfrm>
          <a:prstGeom prst="rect">
            <a:avLst/>
          </a:prstGeom>
        </p:spPr>
      </p:pic>
    </p:spTree>
    <p:extLst>
      <p:ext uri="{BB962C8B-B14F-4D97-AF65-F5344CB8AC3E}">
        <p14:creationId xmlns:p14="http://schemas.microsoft.com/office/powerpoint/2010/main" val="124626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9" name="Rectangle 8"/>
          <p:cNvSpPr/>
          <p:nvPr userDrawn="1"/>
        </p:nvSpPr>
        <p:spPr>
          <a:xfrm>
            <a:off x="0" y="0"/>
            <a:ext cx="9144000" cy="677333"/>
          </a:xfrm>
          <a:prstGeom prst="rect">
            <a:avLst/>
          </a:prstGeom>
          <a:solidFill>
            <a:schemeClr val="tx1"/>
          </a:solidFill>
          <a:ln>
            <a:noFill/>
          </a:ln>
          <a:effectLst>
            <a:outerShdw blurRad="50800" dist="25400" dir="480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60"/>
          </a:p>
        </p:txBody>
      </p:sp>
      <p:sp>
        <p:nvSpPr>
          <p:cNvPr id="11" name="Title 1"/>
          <p:cNvSpPr>
            <a:spLocks noGrp="1"/>
          </p:cNvSpPr>
          <p:nvPr>
            <p:ph type="title"/>
          </p:nvPr>
        </p:nvSpPr>
        <p:spPr>
          <a:xfrm>
            <a:off x="769437" y="81430"/>
            <a:ext cx="7610922" cy="411480"/>
          </a:xfrm>
          <a:prstGeom prst="rect">
            <a:avLst/>
          </a:prstGeom>
        </p:spPr>
        <p:txBody>
          <a:bodyPr anchor="ctr">
            <a:normAutofit/>
          </a:bodyPr>
          <a:lstStyle>
            <a:lvl1pPr>
              <a:defRPr sz="1260"/>
            </a:lvl1pPr>
          </a:lstStyle>
          <a:p>
            <a:r>
              <a:rPr lang="en-US"/>
              <a:t>Click to edit Master title style</a:t>
            </a:r>
          </a:p>
        </p:txBody>
      </p:sp>
      <p:sp>
        <p:nvSpPr>
          <p:cNvPr id="13"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chemeClr val="bg1"/>
                </a:solidFill>
                <a:latin typeface="Helvetica"/>
                <a:cs typeface="Helvetica"/>
              </a:defRPr>
            </a:lvl1pPr>
          </a:lstStyle>
          <a:p>
            <a:fld id="{919F2107-1728-CF4B-B9CE-67131BF22805}" type="slidenum">
              <a:rPr lang="en-US" smtClean="0"/>
              <a:pPr/>
              <a:t>‹#›</a:t>
            </a:fld>
            <a:endParaRPr lang="en-US"/>
          </a:p>
        </p:txBody>
      </p:sp>
      <p:pic>
        <p:nvPicPr>
          <p:cNvPr id="8" name="Picture 7" descr="niw_print1500x1247ppi.png">
            <a:extLst>
              <a:ext uri="{FF2B5EF4-FFF2-40B4-BE49-F238E27FC236}">
                <a16:creationId xmlns:a16="http://schemas.microsoft.com/office/drawing/2014/main" id="{4E6E399F-E9D3-3340-BAE1-7E02191FBBB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461348" y="106831"/>
            <a:ext cx="604139" cy="491205"/>
          </a:xfrm>
          <a:prstGeom prst="rect">
            <a:avLst/>
          </a:prstGeom>
        </p:spPr>
      </p:pic>
    </p:spTree>
    <p:extLst>
      <p:ext uri="{BB962C8B-B14F-4D97-AF65-F5344CB8AC3E}">
        <p14:creationId xmlns:p14="http://schemas.microsoft.com/office/powerpoint/2010/main" val="3545787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900">
                <a:solidFill>
                  <a:srgbClr val="7F7F7F"/>
                </a:solidFill>
                <a:latin typeface="Helvetica"/>
                <a:cs typeface="Helvetica"/>
              </a:defRPr>
            </a:lvl1pPr>
          </a:lstStyle>
          <a:p>
            <a:fld id="{919F2107-1728-CF4B-B9CE-67131BF22805}" type="slidenum">
              <a:rPr lang="en-US" smtClean="0"/>
              <a:pPr/>
              <a:t>‹#›</a:t>
            </a:fld>
            <a:endParaRPr lang="en-US"/>
          </a:p>
        </p:txBody>
      </p:sp>
    </p:spTree>
    <p:extLst>
      <p:ext uri="{BB962C8B-B14F-4D97-AF65-F5344CB8AC3E}">
        <p14:creationId xmlns:p14="http://schemas.microsoft.com/office/powerpoint/2010/main" val="2607744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Full Slide Picture - Dark">
    <p:spTree>
      <p:nvGrpSpPr>
        <p:cNvPr id="1" name=""/>
        <p:cNvGrpSpPr/>
        <p:nvPr/>
      </p:nvGrpSpPr>
      <p:grpSpPr>
        <a:xfrm>
          <a:off x="0" y="0"/>
          <a:ext cx="0" cy="0"/>
          <a:chOff x="0" y="0"/>
          <a:chExt cx="0" cy="0"/>
        </a:xfrm>
      </p:grpSpPr>
      <p:sp>
        <p:nvSpPr>
          <p:cNvPr id="10" name="Rectangle 9"/>
          <p:cNvSpPr/>
          <p:nvPr userDrawn="1"/>
        </p:nvSpPr>
        <p:spPr>
          <a:xfrm>
            <a:off x="0" y="-1"/>
            <a:ext cx="9144000" cy="5143501"/>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40"/>
          </a:p>
        </p:txBody>
      </p:sp>
      <p:sp>
        <p:nvSpPr>
          <p:cNvPr id="3" name="Picture Placeholder 2"/>
          <p:cNvSpPr>
            <a:spLocks noGrp="1"/>
          </p:cNvSpPr>
          <p:nvPr>
            <p:ph type="pic" idx="1"/>
          </p:nvPr>
        </p:nvSpPr>
        <p:spPr>
          <a:xfrm>
            <a:off x="2" y="0"/>
            <a:ext cx="9143999" cy="5143500"/>
          </a:xfrm>
        </p:spPr>
        <p:txBody>
          <a:bodyPr/>
          <a:lstStyle>
            <a:lvl1pPr marL="0" indent="0">
              <a:buNone/>
              <a:defRPr sz="2880"/>
            </a:lvl1pPr>
            <a:lvl2pPr marL="411480" indent="0">
              <a:buNone/>
              <a:defRPr sz="2520"/>
            </a:lvl2pPr>
            <a:lvl3pPr marL="822960" indent="0">
              <a:buNone/>
              <a:defRPr sz="2160"/>
            </a:lvl3pPr>
            <a:lvl4pPr marL="1234440" indent="0">
              <a:buNone/>
              <a:defRPr sz="1800"/>
            </a:lvl4pPr>
            <a:lvl5pPr marL="1645920" indent="0">
              <a:buNone/>
              <a:defRPr sz="1800"/>
            </a:lvl5pPr>
            <a:lvl6pPr marL="2057400" indent="0">
              <a:buNone/>
              <a:defRPr sz="1800"/>
            </a:lvl6pPr>
            <a:lvl7pPr marL="2468880" indent="0">
              <a:buNone/>
              <a:defRPr sz="1800"/>
            </a:lvl7pPr>
            <a:lvl8pPr marL="2880360" indent="0">
              <a:buNone/>
              <a:defRPr sz="1800"/>
            </a:lvl8pPr>
            <a:lvl9pPr marL="3291840" indent="0">
              <a:buNone/>
              <a:defRPr sz="1800"/>
            </a:lvl9pPr>
          </a:lstStyle>
          <a:p>
            <a:endParaRPr lang="en-US"/>
          </a:p>
        </p:txBody>
      </p:sp>
      <p:sp>
        <p:nvSpPr>
          <p:cNvPr id="12"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7F7F7F"/>
                </a:solidFill>
                <a:latin typeface="Helvetica"/>
                <a:cs typeface="Helvetica"/>
              </a:defRPr>
            </a:lvl1pPr>
          </a:lstStyle>
          <a:p>
            <a:fld id="{919F2107-1728-CF4B-B9CE-67131BF22805}" type="slidenum">
              <a:rPr lang="en-US" smtClean="0"/>
              <a:pPr/>
              <a:t>‹#›</a:t>
            </a:fld>
            <a:endParaRPr lang="en-US"/>
          </a:p>
        </p:txBody>
      </p:sp>
      <p:sp>
        <p:nvSpPr>
          <p:cNvPr id="13" name="Rectangle 12"/>
          <p:cNvSpPr/>
          <p:nvPr userDrawn="1"/>
        </p:nvSpPr>
        <p:spPr>
          <a:xfrm>
            <a:off x="151475" y="4861283"/>
            <a:ext cx="3338173" cy="203133"/>
          </a:xfrm>
          <a:prstGeom prst="rect">
            <a:avLst/>
          </a:prstGeom>
        </p:spPr>
        <p:txBody>
          <a:bodyPr wrap="square" anchor="ctr">
            <a:spAutoFit/>
          </a:bodyPr>
          <a:lstStyle/>
          <a:p>
            <a:r>
              <a:rPr lang="en-US" sz="720">
                <a:solidFill>
                  <a:srgbClr val="7F7F7F"/>
                </a:solidFill>
                <a:latin typeface="Helvetica"/>
                <a:cs typeface="Helvetica"/>
              </a:rPr>
              <a:t>National Aeronautics and Space Administration</a:t>
            </a:r>
          </a:p>
        </p:txBody>
      </p:sp>
      <p:pic>
        <p:nvPicPr>
          <p:cNvPr id="8" name="Picture 7" descr="niw_print1500x1247ppi.png">
            <a:extLst>
              <a:ext uri="{FF2B5EF4-FFF2-40B4-BE49-F238E27FC236}">
                <a16:creationId xmlns:a16="http://schemas.microsoft.com/office/drawing/2014/main" id="{3F81C459-8D64-4F46-B371-C591A9235FF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505288" y="66060"/>
            <a:ext cx="575251" cy="464137"/>
          </a:xfrm>
          <a:prstGeom prst="rect">
            <a:avLst/>
          </a:prstGeom>
        </p:spPr>
      </p:pic>
    </p:spTree>
    <p:extLst>
      <p:ext uri="{BB962C8B-B14F-4D97-AF65-F5344CB8AC3E}">
        <p14:creationId xmlns:p14="http://schemas.microsoft.com/office/powerpoint/2010/main" val="3040313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Full Slide Picture - Light">
    <p:spTree>
      <p:nvGrpSpPr>
        <p:cNvPr id="1" name=""/>
        <p:cNvGrpSpPr/>
        <p:nvPr/>
      </p:nvGrpSpPr>
      <p:grpSpPr>
        <a:xfrm>
          <a:off x="0" y="0"/>
          <a:ext cx="0" cy="0"/>
          <a:chOff x="0" y="0"/>
          <a:chExt cx="0" cy="0"/>
        </a:xfrm>
      </p:grpSpPr>
      <p:sp>
        <p:nvSpPr>
          <p:cNvPr id="12" name="Picture Placeholder 2"/>
          <p:cNvSpPr>
            <a:spLocks noGrp="1"/>
          </p:cNvSpPr>
          <p:nvPr>
            <p:ph type="pic" idx="1"/>
          </p:nvPr>
        </p:nvSpPr>
        <p:spPr>
          <a:xfrm>
            <a:off x="2" y="0"/>
            <a:ext cx="9143998" cy="5143500"/>
          </a:xfrm>
        </p:spPr>
        <p:txBody>
          <a:bodyPr/>
          <a:lstStyle>
            <a:lvl1pPr marL="0" indent="0">
              <a:buNone/>
              <a:defRPr sz="2880"/>
            </a:lvl1pPr>
            <a:lvl2pPr marL="411480" indent="0">
              <a:buNone/>
              <a:defRPr sz="2520"/>
            </a:lvl2pPr>
            <a:lvl3pPr marL="822960" indent="0">
              <a:buNone/>
              <a:defRPr sz="2160"/>
            </a:lvl3pPr>
            <a:lvl4pPr marL="1234440" indent="0">
              <a:buNone/>
              <a:defRPr sz="1800"/>
            </a:lvl4pPr>
            <a:lvl5pPr marL="1645920" indent="0">
              <a:buNone/>
              <a:defRPr sz="1800"/>
            </a:lvl5pPr>
            <a:lvl6pPr marL="2057400" indent="0">
              <a:buNone/>
              <a:defRPr sz="1800"/>
            </a:lvl6pPr>
            <a:lvl7pPr marL="2468880" indent="0">
              <a:buNone/>
              <a:defRPr sz="1800"/>
            </a:lvl7pPr>
            <a:lvl8pPr marL="2880360" indent="0">
              <a:buNone/>
              <a:defRPr sz="1800"/>
            </a:lvl8pPr>
            <a:lvl9pPr marL="3291840" indent="0">
              <a:buNone/>
              <a:defRPr sz="1800"/>
            </a:lvl9pPr>
          </a:lstStyle>
          <a:p>
            <a:endParaRPr lang="en-US"/>
          </a:p>
        </p:txBody>
      </p:sp>
      <p:sp>
        <p:nvSpPr>
          <p:cNvPr id="6"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7F7F7F"/>
                </a:solidFill>
                <a:latin typeface="Helvetica"/>
                <a:cs typeface="Helvetica"/>
              </a:defRPr>
            </a:lvl1pPr>
          </a:lstStyle>
          <a:p>
            <a:fld id="{919F2107-1728-CF4B-B9CE-67131BF22805}" type="slidenum">
              <a:rPr lang="en-US" smtClean="0"/>
              <a:pPr/>
              <a:t>‹#›</a:t>
            </a:fld>
            <a:endParaRPr lang="en-US"/>
          </a:p>
        </p:txBody>
      </p:sp>
      <p:sp>
        <p:nvSpPr>
          <p:cNvPr id="7" name="Rectangle 6"/>
          <p:cNvSpPr/>
          <p:nvPr userDrawn="1"/>
        </p:nvSpPr>
        <p:spPr>
          <a:xfrm>
            <a:off x="151475" y="4861283"/>
            <a:ext cx="3338173" cy="203133"/>
          </a:xfrm>
          <a:prstGeom prst="rect">
            <a:avLst/>
          </a:prstGeom>
        </p:spPr>
        <p:txBody>
          <a:bodyPr wrap="square" anchor="ctr">
            <a:spAutoFit/>
          </a:bodyPr>
          <a:lstStyle/>
          <a:p>
            <a:r>
              <a:rPr lang="en-US" sz="720">
                <a:solidFill>
                  <a:srgbClr val="7F7F7F"/>
                </a:solidFill>
                <a:latin typeface="Helvetica"/>
                <a:cs typeface="Helvetica"/>
              </a:rPr>
              <a:t>National Aeronautics and Space Administration</a:t>
            </a:r>
          </a:p>
        </p:txBody>
      </p:sp>
      <p:pic>
        <p:nvPicPr>
          <p:cNvPr id="3" name="Picture 2" descr="NASA Mono Color Black.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502913" y="81429"/>
            <a:ext cx="546890" cy="411480"/>
          </a:xfrm>
          <a:prstGeom prst="rect">
            <a:avLst/>
          </a:prstGeom>
        </p:spPr>
      </p:pic>
    </p:spTree>
    <p:extLst>
      <p:ext uri="{BB962C8B-B14F-4D97-AF65-F5344CB8AC3E}">
        <p14:creationId xmlns:p14="http://schemas.microsoft.com/office/powerpoint/2010/main" val="1943066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userDrawn="1"/>
        </p:nvSpPr>
        <p:spPr>
          <a:xfrm>
            <a:off x="0" y="-1"/>
            <a:ext cx="9144000" cy="5143501"/>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40"/>
          </a:p>
        </p:txBody>
      </p:sp>
      <p:sp>
        <p:nvSpPr>
          <p:cNvPr id="3" name="Picture Placeholder 2"/>
          <p:cNvSpPr>
            <a:spLocks noGrp="1"/>
          </p:cNvSpPr>
          <p:nvPr>
            <p:ph type="pic" idx="1"/>
          </p:nvPr>
        </p:nvSpPr>
        <p:spPr>
          <a:xfrm>
            <a:off x="3" y="571504"/>
            <a:ext cx="9143999" cy="3567107"/>
          </a:xfrm>
        </p:spPr>
        <p:txBody>
          <a:bodyPr/>
          <a:lstStyle>
            <a:lvl1pPr marL="0" indent="0">
              <a:buNone/>
              <a:defRPr sz="2880"/>
            </a:lvl1pPr>
            <a:lvl2pPr marL="411480" indent="0">
              <a:buNone/>
              <a:defRPr sz="2520"/>
            </a:lvl2pPr>
            <a:lvl3pPr marL="822960" indent="0">
              <a:buNone/>
              <a:defRPr sz="2160"/>
            </a:lvl3pPr>
            <a:lvl4pPr marL="1234440" indent="0">
              <a:buNone/>
              <a:defRPr sz="1800"/>
            </a:lvl4pPr>
            <a:lvl5pPr marL="1645920" indent="0">
              <a:buNone/>
              <a:defRPr sz="1800"/>
            </a:lvl5pPr>
            <a:lvl6pPr marL="2057400" indent="0">
              <a:buNone/>
              <a:defRPr sz="1800"/>
            </a:lvl6pPr>
            <a:lvl7pPr marL="2468880" indent="0">
              <a:buNone/>
              <a:defRPr sz="1800"/>
            </a:lvl7pPr>
            <a:lvl8pPr marL="2880360" indent="0">
              <a:buNone/>
              <a:defRPr sz="1800"/>
            </a:lvl8pPr>
            <a:lvl9pPr marL="3291840" indent="0">
              <a:buNone/>
              <a:defRPr sz="1800"/>
            </a:lvl9pPr>
          </a:lstStyle>
          <a:p>
            <a:endParaRPr lang="en-US"/>
          </a:p>
        </p:txBody>
      </p:sp>
      <p:sp>
        <p:nvSpPr>
          <p:cNvPr id="2" name="Title 1"/>
          <p:cNvSpPr>
            <a:spLocks noGrp="1"/>
          </p:cNvSpPr>
          <p:nvPr>
            <p:ph type="title"/>
          </p:nvPr>
        </p:nvSpPr>
        <p:spPr>
          <a:xfrm>
            <a:off x="151473" y="4171532"/>
            <a:ext cx="8843946" cy="259977"/>
          </a:xfrm>
          <a:prstGeom prst="rect">
            <a:avLst/>
          </a:prstGeom>
        </p:spPr>
        <p:txBody>
          <a:bodyPr anchor="b">
            <a:normAutofit/>
          </a:bodyPr>
          <a:lstStyle>
            <a:lvl1pPr algn="l">
              <a:defRPr sz="1260" b="1"/>
            </a:lvl1pPr>
          </a:lstStyle>
          <a:p>
            <a:r>
              <a:rPr lang="en-US"/>
              <a:t>Click to edit Master title style</a:t>
            </a:r>
          </a:p>
        </p:txBody>
      </p:sp>
      <p:sp>
        <p:nvSpPr>
          <p:cNvPr id="4" name="Text Placeholder 3"/>
          <p:cNvSpPr>
            <a:spLocks noGrp="1"/>
          </p:cNvSpPr>
          <p:nvPr>
            <p:ph type="body" sz="half" idx="2"/>
          </p:nvPr>
        </p:nvSpPr>
        <p:spPr>
          <a:xfrm>
            <a:off x="151474" y="4439446"/>
            <a:ext cx="8843947" cy="346868"/>
          </a:xfrm>
        </p:spPr>
        <p:txBody>
          <a:bodyPr>
            <a:normAutofit/>
          </a:bodyPr>
          <a:lstStyle>
            <a:lvl1pPr marL="0" indent="0">
              <a:buNone/>
              <a:defRPr sz="990">
                <a:solidFill>
                  <a:schemeClr val="bg1"/>
                </a:solidFill>
              </a:defRPr>
            </a:lvl1pPr>
            <a:lvl2pPr marL="411480" indent="0">
              <a:buNone/>
              <a:defRPr sz="1080"/>
            </a:lvl2pPr>
            <a:lvl3pPr marL="822960" indent="0">
              <a:buNone/>
              <a:defRPr sz="900"/>
            </a:lvl3pPr>
            <a:lvl4pPr marL="1234440" indent="0">
              <a:buNone/>
              <a:defRPr sz="810"/>
            </a:lvl4pPr>
            <a:lvl5pPr marL="1645920" indent="0">
              <a:buNone/>
              <a:defRPr sz="810"/>
            </a:lvl5pPr>
            <a:lvl6pPr marL="2057400" indent="0">
              <a:buNone/>
              <a:defRPr sz="810"/>
            </a:lvl6pPr>
            <a:lvl7pPr marL="2468880" indent="0">
              <a:buNone/>
              <a:defRPr sz="810"/>
            </a:lvl7pPr>
            <a:lvl8pPr marL="2880360" indent="0">
              <a:buNone/>
              <a:defRPr sz="810"/>
            </a:lvl8pPr>
            <a:lvl9pPr marL="3291840" indent="0">
              <a:buNone/>
              <a:defRPr sz="810"/>
            </a:lvl9pPr>
          </a:lstStyle>
          <a:p>
            <a:pPr lvl="0"/>
            <a:r>
              <a:rPr lang="en-US"/>
              <a:t>Click to edit Master text styles</a:t>
            </a:r>
          </a:p>
        </p:txBody>
      </p:sp>
      <p:sp>
        <p:nvSpPr>
          <p:cNvPr id="13"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720">
                <a:solidFill>
                  <a:srgbClr val="7F7F7F"/>
                </a:solidFill>
                <a:latin typeface="Helvetica"/>
                <a:cs typeface="Helvetica"/>
              </a:defRPr>
            </a:lvl1pPr>
          </a:lstStyle>
          <a:p>
            <a:fld id="{919F2107-1728-CF4B-B9CE-67131BF22805}" type="slidenum">
              <a:rPr lang="en-US" smtClean="0"/>
              <a:pPr/>
              <a:t>‹#›</a:t>
            </a:fld>
            <a:endParaRPr lang="en-US"/>
          </a:p>
        </p:txBody>
      </p:sp>
      <p:sp>
        <p:nvSpPr>
          <p:cNvPr id="14" name="Rectangle 13"/>
          <p:cNvSpPr/>
          <p:nvPr userDrawn="1"/>
        </p:nvSpPr>
        <p:spPr>
          <a:xfrm>
            <a:off x="151475" y="4861283"/>
            <a:ext cx="3338173" cy="203133"/>
          </a:xfrm>
          <a:prstGeom prst="rect">
            <a:avLst/>
          </a:prstGeom>
        </p:spPr>
        <p:txBody>
          <a:bodyPr wrap="square" anchor="ctr">
            <a:spAutoFit/>
          </a:bodyPr>
          <a:lstStyle/>
          <a:p>
            <a:r>
              <a:rPr lang="en-US" sz="720">
                <a:solidFill>
                  <a:srgbClr val="7F7F7F"/>
                </a:solidFill>
                <a:latin typeface="Helvetica"/>
                <a:cs typeface="Helvetica"/>
              </a:rPr>
              <a:t>National Aeronautics and Space Administration</a:t>
            </a:r>
          </a:p>
        </p:txBody>
      </p:sp>
      <p:pic>
        <p:nvPicPr>
          <p:cNvPr id="9" name="Picture 8" descr="niw_print1500x1247ppi.png">
            <a:extLst>
              <a:ext uri="{FF2B5EF4-FFF2-40B4-BE49-F238E27FC236}">
                <a16:creationId xmlns:a16="http://schemas.microsoft.com/office/drawing/2014/main" id="{5EEE24FF-AE79-F040-8558-6CBB5DDD86F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474552" y="81428"/>
            <a:ext cx="575251" cy="464137"/>
          </a:xfrm>
          <a:prstGeom prst="rect">
            <a:avLst/>
          </a:prstGeom>
        </p:spPr>
      </p:pic>
    </p:spTree>
    <p:extLst>
      <p:ext uri="{BB962C8B-B14F-4D97-AF65-F5344CB8AC3E}">
        <p14:creationId xmlns:p14="http://schemas.microsoft.com/office/powerpoint/2010/main" val="4002251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sp>
        <p:nvSpPr>
          <p:cNvPr id="6" name="Rectangle 5"/>
          <p:cNvSpPr/>
          <p:nvPr userDrawn="1"/>
        </p:nvSpPr>
        <p:spPr>
          <a:xfrm>
            <a:off x="0" y="-1"/>
            <a:ext cx="9144000" cy="5143501"/>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40"/>
          </a:p>
        </p:txBody>
      </p:sp>
      <p:pic>
        <p:nvPicPr>
          <p:cNvPr id="10" name="Picture 9" descr="niw_print1500x1247pp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684415" y="1762692"/>
            <a:ext cx="1828800" cy="1510706"/>
          </a:xfrm>
          <a:prstGeom prst="rect">
            <a:avLst/>
          </a:prstGeom>
        </p:spPr>
      </p:pic>
    </p:spTree>
    <p:extLst>
      <p:ext uri="{BB962C8B-B14F-4D97-AF65-F5344CB8AC3E}">
        <p14:creationId xmlns:p14="http://schemas.microsoft.com/office/powerpoint/2010/main" val="2472213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9879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basic master 16 pt">
    <p:spTree>
      <p:nvGrpSpPr>
        <p:cNvPr id="1" name=""/>
        <p:cNvGrpSpPr/>
        <p:nvPr/>
      </p:nvGrpSpPr>
      <p:grpSpPr>
        <a:xfrm>
          <a:off x="0" y="0"/>
          <a:ext cx="0" cy="0"/>
          <a:chOff x="0" y="0"/>
          <a:chExt cx="0" cy="0"/>
        </a:xfrm>
      </p:grpSpPr>
      <p:sp>
        <p:nvSpPr>
          <p:cNvPr id="8" name="Title 1"/>
          <p:cNvSpPr>
            <a:spLocks noGrp="1"/>
          </p:cNvSpPr>
          <p:nvPr>
            <p:ph type="title" hasCustomPrompt="1"/>
          </p:nvPr>
        </p:nvSpPr>
        <p:spPr>
          <a:xfrm>
            <a:off x="228600" y="174816"/>
            <a:ext cx="7909561" cy="436198"/>
          </a:xfrm>
          <a:prstGeom prst="rect">
            <a:avLst/>
          </a:prstGeom>
        </p:spPr>
        <p:txBody>
          <a:bodyPr/>
          <a:lstStyle>
            <a:lvl1pPr>
              <a:defRPr sz="1800" b="1" i="1" baseline="0">
                <a:solidFill>
                  <a:schemeClr val="tx1"/>
                </a:solidFill>
              </a:defRPr>
            </a:lvl1pPr>
          </a:lstStyle>
          <a:p>
            <a:r>
              <a:rPr lang="en-US"/>
              <a:t>Head—Black 24 point Arial, Bold, Italic</a:t>
            </a:r>
          </a:p>
        </p:txBody>
      </p:sp>
      <p:sp>
        <p:nvSpPr>
          <p:cNvPr id="3" name="Text Placeholder 2"/>
          <p:cNvSpPr>
            <a:spLocks noGrp="1"/>
          </p:cNvSpPr>
          <p:nvPr>
            <p:ph type="body" sz="quarter" idx="16" hasCustomPrompt="1"/>
          </p:nvPr>
        </p:nvSpPr>
        <p:spPr>
          <a:xfrm>
            <a:off x="228600" y="461156"/>
            <a:ext cx="7909560" cy="339328"/>
          </a:xfrm>
          <a:prstGeom prst="rect">
            <a:avLst/>
          </a:prstGeom>
        </p:spPr>
        <p:txBody>
          <a:bodyPr/>
          <a:lstStyle>
            <a:lvl1pPr marL="0" marR="0" indent="0" algn="l" defTabSz="342900" rtl="0" eaLnBrk="1" fontAlgn="auto" latinLnBrk="0" hangingPunct="1">
              <a:lnSpc>
                <a:spcPct val="100000"/>
              </a:lnSpc>
              <a:spcBef>
                <a:spcPct val="20000"/>
              </a:spcBef>
              <a:spcAft>
                <a:spcPts val="0"/>
              </a:spcAft>
              <a:buClrTx/>
              <a:buSzTx/>
              <a:buFont typeface="Arial"/>
              <a:buNone/>
              <a:tabLst/>
              <a:defRPr sz="1350" b="0" i="1" baseline="0">
                <a:solidFill>
                  <a:srgbClr val="8C8D8E"/>
                </a:solidFill>
              </a:defRPr>
            </a:lvl1pPr>
            <a:lvl2pPr marL="342900" indent="0">
              <a:buNone/>
              <a:defRPr/>
            </a:lvl2pPr>
            <a:lvl3pPr marL="685800" indent="0">
              <a:buNone/>
              <a:defRPr/>
            </a:lvl3pPr>
            <a:lvl4pPr marL="1028700" indent="0">
              <a:buNone/>
              <a:defRPr/>
            </a:lvl4pPr>
            <a:lvl5pPr marL="1371600" indent="0">
              <a:buNone/>
              <a:defRPr/>
            </a:lvl5pPr>
          </a:lstStyle>
          <a:p>
            <a:pPr marL="0" marR="0" lvl="0" indent="0" algn="l" defTabSz="342900" rtl="0" eaLnBrk="1" fontAlgn="auto" latinLnBrk="0" hangingPunct="1">
              <a:lnSpc>
                <a:spcPct val="100000"/>
              </a:lnSpc>
              <a:spcBef>
                <a:spcPct val="20000"/>
              </a:spcBef>
              <a:spcAft>
                <a:spcPts val="0"/>
              </a:spcAft>
              <a:buClrTx/>
              <a:buSzTx/>
              <a:buFont typeface="Arial"/>
              <a:buNone/>
              <a:tabLst/>
              <a:defRPr/>
            </a:pPr>
            <a:r>
              <a:rPr lang="en-US"/>
              <a:t>Subtitle—Gray, 20 point Arial</a:t>
            </a:r>
          </a:p>
        </p:txBody>
      </p:sp>
      <p:sp>
        <p:nvSpPr>
          <p:cNvPr id="11" name="Text Placeholder 10"/>
          <p:cNvSpPr>
            <a:spLocks noGrp="1"/>
          </p:cNvSpPr>
          <p:nvPr>
            <p:ph type="body" sz="quarter" idx="17" hasCustomPrompt="1"/>
          </p:nvPr>
        </p:nvSpPr>
        <p:spPr>
          <a:xfrm>
            <a:off x="228602" y="4612364"/>
            <a:ext cx="8476059" cy="339328"/>
          </a:xfrm>
          <a:prstGeom prst="rect">
            <a:avLst/>
          </a:prstGeom>
        </p:spPr>
        <p:txBody>
          <a:bodyPr/>
          <a:lstStyle>
            <a:lvl1pPr marL="0" indent="0">
              <a:buFontTx/>
              <a:buNone/>
              <a:defRPr sz="1200" b="1" i="1" baseline="0">
                <a:solidFill>
                  <a:schemeClr val="bg2"/>
                </a:solidFill>
              </a:defRPr>
            </a:lvl1pPr>
          </a:lstStyle>
          <a:p>
            <a:pPr lvl="0"/>
            <a:r>
              <a:rPr lang="en-US"/>
              <a:t>Key Point—Arial Bold Italic, 16 point </a:t>
            </a:r>
          </a:p>
        </p:txBody>
      </p:sp>
      <p:sp>
        <p:nvSpPr>
          <p:cNvPr id="7" name="Content Placeholder 6"/>
          <p:cNvSpPr>
            <a:spLocks noGrp="1"/>
          </p:cNvSpPr>
          <p:nvPr>
            <p:ph sz="quarter" idx="15" hasCustomPrompt="1"/>
          </p:nvPr>
        </p:nvSpPr>
        <p:spPr>
          <a:xfrm>
            <a:off x="240631" y="897354"/>
            <a:ext cx="8325853" cy="3664975"/>
          </a:xfrm>
          <a:prstGeom prst="rect">
            <a:avLst/>
          </a:prstGeom>
        </p:spPr>
        <p:txBody>
          <a:bodyPr vert="horz"/>
          <a:lstStyle>
            <a:lvl1pPr marL="211931" indent="-211931">
              <a:buSzPct val="130000"/>
              <a:defRPr sz="1200"/>
            </a:lvl1pPr>
            <a:lvl2pPr marL="388144" indent="-170260">
              <a:defRPr sz="1050"/>
            </a:lvl2pPr>
            <a:lvl3pPr marL="600075" indent="-132160">
              <a:buSzPct val="125000"/>
              <a:defRPr sz="1050"/>
            </a:lvl3pPr>
            <a:lvl4pPr marL="901304" indent="-171450">
              <a:defRPr sz="1050"/>
            </a:lvl4pPr>
            <a:lvl5pPr marL="1072754" indent="-132160">
              <a:buFont typeface="Arial"/>
              <a:buChar char="•"/>
              <a:defRPr sz="1050"/>
            </a:lvl5pPr>
          </a:lstStyle>
          <a:p>
            <a:r>
              <a:rPr lang="en-US"/>
              <a:t>Bullet 1 level—Bullet 130% size text—Black, 16 point Arial</a:t>
            </a:r>
          </a:p>
          <a:p>
            <a:pPr lvl="1"/>
            <a:r>
              <a:rPr lang="en-US"/>
              <a:t>Bullet 2 level—14 point Arial Italic</a:t>
            </a:r>
          </a:p>
          <a:p>
            <a:pPr lvl="2"/>
            <a:r>
              <a:rPr lang="en-US"/>
              <a:t>Bullet 3 level—Bullet 125% size text—14 point Arial</a:t>
            </a:r>
          </a:p>
          <a:p>
            <a:pPr lvl="3"/>
            <a:r>
              <a:rPr lang="en-US"/>
              <a:t>Bullet 4 level—14 point Arial Italic</a:t>
            </a:r>
          </a:p>
          <a:p>
            <a:pPr lvl="4"/>
            <a:r>
              <a:rPr lang="en-US"/>
              <a:t>Bullet 5 level—Bullet 100% size text—14 point Arial</a:t>
            </a:r>
          </a:p>
        </p:txBody>
      </p:sp>
    </p:spTree>
    <p:extLst>
      <p:ext uri="{BB962C8B-B14F-4D97-AF65-F5344CB8AC3E}">
        <p14:creationId xmlns:p14="http://schemas.microsoft.com/office/powerpoint/2010/main" val="2193646349"/>
      </p:ext>
    </p:extLst>
  </p:cSld>
  <p:clrMapOvr>
    <a:masterClrMapping/>
  </p:clrMapOvr>
  <p:extLst>
    <p:ext uri="{DCECCB84-F9BA-43D5-87BE-67443E8EF086}">
      <p15:sldGuideLst xmlns:p15="http://schemas.microsoft.com/office/powerpoint/2012/main">
        <p15:guide id="1" pos="192">
          <p15:clr>
            <a:srgbClr val="FBAE40"/>
          </p15:clr>
        </p15:guide>
        <p15:guide id="2" orient="horz" pos="552">
          <p15:clr>
            <a:srgbClr val="FBAE40"/>
          </p15:clr>
        </p15:guide>
        <p15:guide id="3" orient="horz" pos="81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B43AA-ADE0-ADD7-18E4-4A38F7DA855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DADCA6-3726-0024-9133-557416B6EC1B}"/>
              </a:ext>
            </a:extLst>
          </p:cNvPr>
          <p:cNvSpPr>
            <a:spLocks noGrp="1"/>
          </p:cNvSpPr>
          <p:nvPr>
            <p:ph sz="half" idx="1"/>
          </p:nvPr>
        </p:nvSpPr>
        <p:spPr>
          <a:xfrm>
            <a:off x="628650" y="1369218"/>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C509D03-479B-04CD-B77E-209E684A9762}"/>
              </a:ext>
            </a:extLst>
          </p:cNvPr>
          <p:cNvSpPr>
            <a:spLocks noGrp="1"/>
          </p:cNvSpPr>
          <p:nvPr>
            <p:ph sz="half" idx="2"/>
          </p:nvPr>
        </p:nvSpPr>
        <p:spPr>
          <a:xfrm>
            <a:off x="4629150" y="1369218"/>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29C7D80-372E-B780-DB4C-9AB87618A8E7}"/>
              </a:ext>
            </a:extLst>
          </p:cNvPr>
          <p:cNvSpPr>
            <a:spLocks noGrp="1"/>
          </p:cNvSpPr>
          <p:nvPr>
            <p:ph type="dt" sz="half" idx="10"/>
          </p:nvPr>
        </p:nvSpPr>
        <p:spPr/>
        <p:txBody>
          <a:bodyPr/>
          <a:lstStyle/>
          <a:p>
            <a:fld id="{FA333162-8738-D04B-BFF5-C91244B1FA2A}" type="datetimeFigureOut">
              <a:rPr lang="en-US" smtClean="0"/>
              <a:t>1/28/25</a:t>
            </a:fld>
            <a:endParaRPr lang="en-US"/>
          </a:p>
        </p:txBody>
      </p:sp>
      <p:sp>
        <p:nvSpPr>
          <p:cNvPr id="6" name="Footer Placeholder 5">
            <a:extLst>
              <a:ext uri="{FF2B5EF4-FFF2-40B4-BE49-F238E27FC236}">
                <a16:creationId xmlns:a16="http://schemas.microsoft.com/office/drawing/2014/main" id="{65E62229-F7C3-3155-B17A-0943675B76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3A1338-C432-2E77-BF47-ED7CC7320F53}"/>
              </a:ext>
            </a:extLst>
          </p:cNvPr>
          <p:cNvSpPr>
            <a:spLocks noGrp="1"/>
          </p:cNvSpPr>
          <p:nvPr>
            <p:ph type="sldNum" sz="quarter" idx="12"/>
          </p:nvPr>
        </p:nvSpPr>
        <p:spPr/>
        <p:txBody>
          <a:bodyPr/>
          <a:lstStyle/>
          <a:p>
            <a:fld id="{9D24F8E3-264D-E140-9A10-23C067CC57BE}" type="slidenum">
              <a:rPr lang="en-US" smtClean="0"/>
              <a:t>‹#›</a:t>
            </a:fld>
            <a:endParaRPr lang="en-US"/>
          </a:p>
        </p:txBody>
      </p:sp>
    </p:spTree>
    <p:extLst>
      <p:ext uri="{BB962C8B-B14F-4D97-AF65-F5344CB8AC3E}">
        <p14:creationId xmlns:p14="http://schemas.microsoft.com/office/powerpoint/2010/main" val="353315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1475" y="863556"/>
            <a:ext cx="8843945" cy="39082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5"/>
          <p:cNvSpPr>
            <a:spLocks noGrp="1"/>
          </p:cNvSpPr>
          <p:nvPr>
            <p:ph type="sldNum" sz="quarter" idx="4"/>
          </p:nvPr>
        </p:nvSpPr>
        <p:spPr>
          <a:xfrm>
            <a:off x="8538218" y="4877123"/>
            <a:ext cx="457200" cy="171450"/>
          </a:xfrm>
          <a:prstGeom prst="rect">
            <a:avLst/>
          </a:prstGeom>
        </p:spPr>
        <p:txBody>
          <a:bodyPr vert="horz" lIns="91440" tIns="45720" rIns="91440" bIns="45720" rtlCol="0" anchor="ctr"/>
          <a:lstStyle>
            <a:lvl1pPr algn="r">
              <a:defRPr sz="900">
                <a:solidFill>
                  <a:srgbClr val="7F7F7F"/>
                </a:solidFill>
                <a:latin typeface="Helvetica"/>
                <a:cs typeface="Helvetica"/>
              </a:defRPr>
            </a:lvl1pPr>
          </a:lstStyle>
          <a:p>
            <a:fld id="{919F2107-1728-CF4B-B9CE-67131BF22805}" type="slidenum">
              <a:rPr lang="en-US" smtClean="0"/>
              <a:pPr/>
              <a:t>‹#›</a:t>
            </a:fld>
            <a:endParaRPr lang="en-US"/>
          </a:p>
        </p:txBody>
      </p:sp>
      <p:sp>
        <p:nvSpPr>
          <p:cNvPr id="5" name="Title 1"/>
          <p:cNvSpPr txBox="1">
            <a:spLocks/>
          </p:cNvSpPr>
          <p:nvPr userDrawn="1"/>
        </p:nvSpPr>
        <p:spPr>
          <a:xfrm>
            <a:off x="769437" y="81430"/>
            <a:ext cx="7610922" cy="411480"/>
          </a:xfrm>
          <a:prstGeom prst="rect">
            <a:avLst/>
          </a:prstGeom>
        </p:spPr>
        <p:txBody>
          <a:bodyPr anchor="ctr">
            <a:normAutofit/>
          </a:bodyPr>
          <a:lstStyle>
            <a:lvl1pPr algn="ctr" defTabSz="457200" rtl="0" eaLnBrk="1" latinLnBrk="0" hangingPunct="1">
              <a:spcBef>
                <a:spcPct val="0"/>
              </a:spcBef>
              <a:buNone/>
              <a:defRPr sz="1400" kern="1200">
                <a:solidFill>
                  <a:schemeClr val="bg1"/>
                </a:solidFill>
                <a:latin typeface="Helvetica"/>
                <a:ea typeface="+mj-ea"/>
                <a:cs typeface="Helvetica"/>
              </a:defRPr>
            </a:lvl1pPr>
          </a:lstStyle>
          <a:p>
            <a:r>
              <a:rPr lang="en-US" sz="1260"/>
              <a:t>Click to edit Master title style</a:t>
            </a:r>
          </a:p>
        </p:txBody>
      </p:sp>
    </p:spTree>
    <p:extLst>
      <p:ext uri="{BB962C8B-B14F-4D97-AF65-F5344CB8AC3E}">
        <p14:creationId xmlns:p14="http://schemas.microsoft.com/office/powerpoint/2010/main" val="299495724"/>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0" r:id="rId3"/>
    <p:sldLayoutId id="2147483662" r:id="rId4"/>
    <p:sldLayoutId id="2147483663" r:id="rId5"/>
    <p:sldLayoutId id="2147483664" r:id="rId6"/>
    <p:sldLayoutId id="2147483651" r:id="rId7"/>
    <p:sldLayoutId id="2147483654" r:id="rId8"/>
    <p:sldLayoutId id="2147483655" r:id="rId9"/>
    <p:sldLayoutId id="2147483657" r:id="rId10"/>
    <p:sldLayoutId id="2147483660" r:id="rId11"/>
    <p:sldLayoutId id="2147483659" r:id="rId12"/>
    <p:sldLayoutId id="2147483658" r:id="rId13"/>
    <p:sldLayoutId id="2147483665" r:id="rId14"/>
    <p:sldLayoutId id="2147483666" r:id="rId15"/>
    <p:sldLayoutId id="2147483667" r:id="rId16"/>
  </p:sldLayoutIdLst>
  <p:hf hdr="0" ftr="0" dt="0"/>
  <p:txStyles>
    <p:titleStyle>
      <a:lvl1pPr algn="ctr" defTabSz="411480" rtl="0" eaLnBrk="1" latinLnBrk="0" hangingPunct="1">
        <a:spcBef>
          <a:spcPct val="0"/>
        </a:spcBef>
        <a:buNone/>
        <a:defRPr sz="1260" kern="1200">
          <a:solidFill>
            <a:schemeClr val="bg1"/>
          </a:solidFill>
          <a:latin typeface="Helvetica"/>
          <a:ea typeface="+mj-ea"/>
          <a:cs typeface="Helvetica"/>
        </a:defRPr>
      </a:lvl1pPr>
    </p:titleStyle>
    <p:bodyStyle>
      <a:lvl1pPr marL="0" indent="0" algn="l" defTabSz="411480" rtl="0" eaLnBrk="1" latinLnBrk="0" hangingPunct="1">
        <a:spcBef>
          <a:spcPct val="20000"/>
        </a:spcBef>
        <a:buFont typeface="Arial"/>
        <a:buNone/>
        <a:defRPr sz="1170" kern="1200">
          <a:solidFill>
            <a:schemeClr val="tx1"/>
          </a:solidFill>
          <a:latin typeface="Helvetica"/>
          <a:ea typeface="+mn-ea"/>
          <a:cs typeface="Helvetica"/>
        </a:defRPr>
      </a:lvl1pPr>
      <a:lvl2pPr marL="255118" indent="-205740" algn="l" defTabSz="411480" rtl="0" eaLnBrk="1" latinLnBrk="0" hangingPunct="1">
        <a:spcBef>
          <a:spcPts val="270"/>
        </a:spcBef>
        <a:buFont typeface="Arial"/>
        <a:buChar char="•"/>
        <a:defRPr sz="1170" kern="1200">
          <a:solidFill>
            <a:schemeClr val="tx1"/>
          </a:solidFill>
          <a:latin typeface="Helvetica"/>
          <a:ea typeface="+mn-ea"/>
          <a:cs typeface="Helvetica"/>
        </a:defRPr>
      </a:lvl2pPr>
      <a:lvl3pPr marL="469087" indent="-205740" algn="l" defTabSz="411480" rtl="0" eaLnBrk="1" latinLnBrk="0" hangingPunct="1">
        <a:spcBef>
          <a:spcPts val="270"/>
        </a:spcBef>
        <a:buFont typeface="Lucida Grande"/>
        <a:buChar char="-"/>
        <a:defRPr sz="990" kern="1200">
          <a:solidFill>
            <a:schemeClr val="tx1"/>
          </a:solidFill>
          <a:latin typeface="Helvetica"/>
          <a:ea typeface="+mn-ea"/>
          <a:cs typeface="Helvetica"/>
        </a:defRPr>
      </a:lvl3pPr>
      <a:lvl4pPr marL="658368" indent="0" algn="l" defTabSz="411480" rtl="0" eaLnBrk="1" latinLnBrk="0" hangingPunct="1">
        <a:spcBef>
          <a:spcPts val="270"/>
        </a:spcBef>
        <a:buFont typeface="Arial"/>
        <a:buNone/>
        <a:defRPr sz="990" kern="1200">
          <a:solidFill>
            <a:schemeClr val="tx1"/>
          </a:solidFill>
          <a:latin typeface="Helvetica"/>
          <a:ea typeface="+mn-ea"/>
          <a:cs typeface="Helvetica"/>
        </a:defRPr>
      </a:lvl4pPr>
      <a:lvl5pPr marL="905256" indent="0" algn="l" defTabSz="411480" rtl="0" eaLnBrk="1" latinLnBrk="0" hangingPunct="1">
        <a:spcBef>
          <a:spcPts val="270"/>
        </a:spcBef>
        <a:buFont typeface="Arial"/>
        <a:buNone/>
        <a:defRPr sz="990" kern="1200">
          <a:solidFill>
            <a:schemeClr val="tx1"/>
          </a:solidFill>
          <a:latin typeface="Helvetica"/>
          <a:ea typeface="+mn-ea"/>
          <a:cs typeface="Helvetica"/>
        </a:defRPr>
      </a:lvl5pPr>
      <a:lvl6pPr marL="2263140" indent="-205740" algn="l" defTabSz="411480" rtl="0" eaLnBrk="1" latinLnBrk="0" hangingPunct="1">
        <a:spcBef>
          <a:spcPct val="20000"/>
        </a:spcBef>
        <a:buFont typeface="Arial"/>
        <a:buChar char="•"/>
        <a:defRPr sz="1800" kern="1200">
          <a:solidFill>
            <a:schemeClr val="tx1"/>
          </a:solidFill>
          <a:latin typeface="+mn-lt"/>
          <a:ea typeface="+mn-ea"/>
          <a:cs typeface="+mn-cs"/>
        </a:defRPr>
      </a:lvl6pPr>
      <a:lvl7pPr marL="2674620" indent="-205740" algn="l" defTabSz="411480" rtl="0" eaLnBrk="1" latinLnBrk="0" hangingPunct="1">
        <a:spcBef>
          <a:spcPct val="20000"/>
        </a:spcBef>
        <a:buFont typeface="Arial"/>
        <a:buChar char="•"/>
        <a:defRPr sz="1800" kern="1200">
          <a:solidFill>
            <a:schemeClr val="tx1"/>
          </a:solidFill>
          <a:latin typeface="+mn-lt"/>
          <a:ea typeface="+mn-ea"/>
          <a:cs typeface="+mn-cs"/>
        </a:defRPr>
      </a:lvl7pPr>
      <a:lvl8pPr marL="3086100" indent="-205740" algn="l" defTabSz="411480" rtl="0" eaLnBrk="1" latinLnBrk="0" hangingPunct="1">
        <a:spcBef>
          <a:spcPct val="20000"/>
        </a:spcBef>
        <a:buFont typeface="Arial"/>
        <a:buChar char="•"/>
        <a:defRPr sz="1800" kern="1200">
          <a:solidFill>
            <a:schemeClr val="tx1"/>
          </a:solidFill>
          <a:latin typeface="+mn-lt"/>
          <a:ea typeface="+mn-ea"/>
          <a:cs typeface="+mn-cs"/>
        </a:defRPr>
      </a:lvl8pPr>
      <a:lvl9pPr marL="3497580" indent="-205740" algn="l" defTabSz="411480" rtl="0" eaLnBrk="1" latinLnBrk="0" hangingPunct="1">
        <a:spcBef>
          <a:spcPct val="20000"/>
        </a:spcBef>
        <a:buFont typeface="Arial"/>
        <a:buChar char="•"/>
        <a:defRPr sz="1800" kern="1200">
          <a:solidFill>
            <a:schemeClr val="tx1"/>
          </a:solidFill>
          <a:latin typeface="+mn-lt"/>
          <a:ea typeface="+mn-ea"/>
          <a:cs typeface="+mn-cs"/>
        </a:defRPr>
      </a:lvl9pPr>
    </p:bodyStyle>
    <p:otherStyle>
      <a:defPPr>
        <a:defRPr lang="en-US"/>
      </a:defPPr>
      <a:lvl1pPr marL="0" algn="l" defTabSz="411480" rtl="0" eaLnBrk="1" latinLnBrk="0" hangingPunct="1">
        <a:defRPr sz="1620" kern="1200">
          <a:solidFill>
            <a:schemeClr val="tx1"/>
          </a:solidFill>
          <a:latin typeface="+mn-lt"/>
          <a:ea typeface="+mn-ea"/>
          <a:cs typeface="+mn-cs"/>
        </a:defRPr>
      </a:lvl1pPr>
      <a:lvl2pPr marL="411480" algn="l" defTabSz="411480" rtl="0" eaLnBrk="1" latinLnBrk="0" hangingPunct="1">
        <a:defRPr sz="1620" kern="1200">
          <a:solidFill>
            <a:schemeClr val="tx1"/>
          </a:solidFill>
          <a:latin typeface="+mn-lt"/>
          <a:ea typeface="+mn-ea"/>
          <a:cs typeface="+mn-cs"/>
        </a:defRPr>
      </a:lvl2pPr>
      <a:lvl3pPr marL="822960" algn="l" defTabSz="411480" rtl="0" eaLnBrk="1" latinLnBrk="0" hangingPunct="1">
        <a:defRPr sz="1620" kern="1200">
          <a:solidFill>
            <a:schemeClr val="tx1"/>
          </a:solidFill>
          <a:latin typeface="+mn-lt"/>
          <a:ea typeface="+mn-ea"/>
          <a:cs typeface="+mn-cs"/>
        </a:defRPr>
      </a:lvl3pPr>
      <a:lvl4pPr marL="1234440" algn="l" defTabSz="411480" rtl="0" eaLnBrk="1" latinLnBrk="0" hangingPunct="1">
        <a:defRPr sz="1620" kern="1200">
          <a:solidFill>
            <a:schemeClr val="tx1"/>
          </a:solidFill>
          <a:latin typeface="+mn-lt"/>
          <a:ea typeface="+mn-ea"/>
          <a:cs typeface="+mn-cs"/>
        </a:defRPr>
      </a:lvl4pPr>
      <a:lvl5pPr marL="1645920" algn="l" defTabSz="411480" rtl="0" eaLnBrk="1" latinLnBrk="0" hangingPunct="1">
        <a:defRPr sz="1620" kern="1200">
          <a:solidFill>
            <a:schemeClr val="tx1"/>
          </a:solidFill>
          <a:latin typeface="+mn-lt"/>
          <a:ea typeface="+mn-ea"/>
          <a:cs typeface="+mn-cs"/>
        </a:defRPr>
      </a:lvl5pPr>
      <a:lvl6pPr marL="2057400" algn="l" defTabSz="411480" rtl="0" eaLnBrk="1" latinLnBrk="0" hangingPunct="1">
        <a:defRPr sz="1620" kern="1200">
          <a:solidFill>
            <a:schemeClr val="tx1"/>
          </a:solidFill>
          <a:latin typeface="+mn-lt"/>
          <a:ea typeface="+mn-ea"/>
          <a:cs typeface="+mn-cs"/>
        </a:defRPr>
      </a:lvl6pPr>
      <a:lvl7pPr marL="2468880" algn="l" defTabSz="411480" rtl="0" eaLnBrk="1" latinLnBrk="0" hangingPunct="1">
        <a:defRPr sz="1620" kern="1200">
          <a:solidFill>
            <a:schemeClr val="tx1"/>
          </a:solidFill>
          <a:latin typeface="+mn-lt"/>
          <a:ea typeface="+mn-ea"/>
          <a:cs typeface="+mn-cs"/>
        </a:defRPr>
      </a:lvl7pPr>
      <a:lvl8pPr marL="2880360" algn="l" defTabSz="411480" rtl="0" eaLnBrk="1" latinLnBrk="0" hangingPunct="1">
        <a:defRPr sz="1620" kern="1200">
          <a:solidFill>
            <a:schemeClr val="tx1"/>
          </a:solidFill>
          <a:latin typeface="+mn-lt"/>
          <a:ea typeface="+mn-ea"/>
          <a:cs typeface="+mn-cs"/>
        </a:defRPr>
      </a:lvl8pPr>
      <a:lvl9pPr marL="3291840" algn="l" defTabSz="411480" rtl="0" eaLnBrk="1" latinLnBrk="0" hangingPunct="1">
        <a:defRPr sz="16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6.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1.pn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AE408-116C-FFB7-573D-C4001EC2419A}"/>
              </a:ext>
            </a:extLst>
          </p:cNvPr>
          <p:cNvSpPr>
            <a:spLocks noGrp="1"/>
          </p:cNvSpPr>
          <p:nvPr>
            <p:ph type="title"/>
          </p:nvPr>
        </p:nvSpPr>
        <p:spPr>
          <a:xfrm>
            <a:off x="2130053" y="1444137"/>
            <a:ext cx="6907814" cy="369333"/>
          </a:xfrm>
        </p:spPr>
        <p:txBody>
          <a:bodyPr>
            <a:normAutofit/>
          </a:bodyPr>
          <a:lstStyle/>
          <a:p>
            <a:pPr algn="r"/>
            <a:r>
              <a:rPr lang="en-US" sz="1800" b="1" dirty="0">
                <a:latin typeface="Helvetica Neue" panose="02000503000000020004" pitchFamily="2" charset="0"/>
                <a:ea typeface="Helvetica Neue" panose="02000503000000020004" pitchFamily="2" charset="0"/>
                <a:cs typeface="Helvetica Neue" panose="02000503000000020004" pitchFamily="2" charset="0"/>
              </a:rPr>
              <a:t>NASA</a:t>
            </a:r>
            <a:r>
              <a:rPr lang="en-US" sz="1800" dirty="0">
                <a:latin typeface="Helvetica Neue" panose="02000503000000020004" pitchFamily="2" charset="0"/>
                <a:ea typeface="Helvetica Neue" panose="02000503000000020004" pitchFamily="2" charset="0"/>
                <a:cs typeface="Helvetica Neue" panose="02000503000000020004" pitchFamily="2" charset="0"/>
              </a:rPr>
              <a:t> Small Spacecraft &amp; Distributed Systems</a:t>
            </a:r>
          </a:p>
        </p:txBody>
      </p:sp>
      <p:sp>
        <p:nvSpPr>
          <p:cNvPr id="3" name="Text Placeholder 2">
            <a:extLst>
              <a:ext uri="{FF2B5EF4-FFF2-40B4-BE49-F238E27FC236}">
                <a16:creationId xmlns:a16="http://schemas.microsoft.com/office/drawing/2014/main" id="{98815999-D2AD-5B53-6630-6054FFD5067B}"/>
              </a:ext>
            </a:extLst>
          </p:cNvPr>
          <p:cNvSpPr>
            <a:spLocks noGrp="1"/>
          </p:cNvSpPr>
          <p:nvPr>
            <p:ph type="body" idx="1"/>
          </p:nvPr>
        </p:nvSpPr>
        <p:spPr>
          <a:xfrm>
            <a:off x="4723278" y="3297797"/>
            <a:ext cx="4314589" cy="422290"/>
          </a:xfrm>
        </p:spPr>
        <p:txBody>
          <a:bodyPr>
            <a:normAutofit/>
          </a:bodyPr>
          <a:lstStyle/>
          <a:p>
            <a:pPr algn="r">
              <a:spcBef>
                <a:spcPts val="0"/>
              </a:spcBef>
            </a:pPr>
            <a:r>
              <a:rPr lang="en-US" sz="1900" dirty="0">
                <a:solidFill>
                  <a:srgbClr val="C3E1EC"/>
                </a:solidFill>
                <a:latin typeface="Helvetica Neue Medium" panose="02000503000000020004" pitchFamily="2" charset="0"/>
                <a:ea typeface="Helvetica Neue Medium" panose="02000503000000020004" pitchFamily="2" charset="0"/>
                <a:cs typeface="Helvetica Neue Medium" panose="02000503000000020004" pitchFamily="2" charset="0"/>
              </a:rPr>
              <a:t>Roger C. Hunter, Program Manager</a:t>
            </a:r>
          </a:p>
        </p:txBody>
      </p:sp>
      <p:pic>
        <p:nvPicPr>
          <p:cNvPr id="5" name="Picture 4">
            <a:extLst>
              <a:ext uri="{FF2B5EF4-FFF2-40B4-BE49-F238E27FC236}">
                <a16:creationId xmlns:a16="http://schemas.microsoft.com/office/drawing/2014/main" id="{B7EAF9E2-E5D3-A6DE-9640-B6D226B68D6E}"/>
              </a:ext>
            </a:extLst>
          </p:cNvPr>
          <p:cNvPicPr>
            <a:picLocks noChangeAspect="1"/>
          </p:cNvPicPr>
          <p:nvPr/>
        </p:nvPicPr>
        <p:blipFill>
          <a:blip r:embed="rId2"/>
          <a:stretch>
            <a:fillRect/>
          </a:stretch>
        </p:blipFill>
        <p:spPr>
          <a:xfrm>
            <a:off x="8365402" y="192586"/>
            <a:ext cx="640080" cy="534530"/>
          </a:xfrm>
          <a:prstGeom prst="rect">
            <a:avLst/>
          </a:prstGeom>
        </p:spPr>
      </p:pic>
      <p:sp>
        <p:nvSpPr>
          <p:cNvPr id="14" name="TextBox 13">
            <a:extLst>
              <a:ext uri="{FF2B5EF4-FFF2-40B4-BE49-F238E27FC236}">
                <a16:creationId xmlns:a16="http://schemas.microsoft.com/office/drawing/2014/main" id="{9AEBF049-0F8F-1E69-4FA1-354B792BAB94}"/>
              </a:ext>
            </a:extLst>
          </p:cNvPr>
          <p:cNvSpPr txBox="1"/>
          <p:nvPr/>
        </p:nvSpPr>
        <p:spPr>
          <a:xfrm>
            <a:off x="45142" y="4399765"/>
            <a:ext cx="8992725" cy="646331"/>
          </a:xfrm>
          <a:prstGeom prst="rect">
            <a:avLst/>
          </a:prstGeom>
          <a:noFill/>
        </p:spPr>
        <p:txBody>
          <a:bodyPr wrap="square" rtlCol="0">
            <a:spAutoFit/>
          </a:bodyPr>
          <a:lstStyle/>
          <a:p>
            <a:pPr algn="r"/>
            <a:r>
              <a:rPr lang="en-US"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Micheál Smith, </a:t>
            </a:r>
            <a:r>
              <a:rPr lang="en-US" i="0" u="none" strike="noStrike"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Consul General of Ireland to the Western United States and Delegation</a:t>
            </a:r>
            <a:endParaRPr lang="en-US"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algn="r"/>
            <a:r>
              <a:rPr lang="en-US"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NASA Ames Research Center ✦ January 30, 2025</a:t>
            </a:r>
          </a:p>
        </p:txBody>
      </p:sp>
      <p:sp>
        <p:nvSpPr>
          <p:cNvPr id="4" name="TextBox 3">
            <a:extLst>
              <a:ext uri="{FF2B5EF4-FFF2-40B4-BE49-F238E27FC236}">
                <a16:creationId xmlns:a16="http://schemas.microsoft.com/office/drawing/2014/main" id="{947D96BA-C261-ED52-67F3-B81265B726C0}"/>
              </a:ext>
            </a:extLst>
          </p:cNvPr>
          <p:cNvSpPr txBox="1"/>
          <p:nvPr/>
        </p:nvSpPr>
        <p:spPr>
          <a:xfrm>
            <a:off x="6767366" y="275185"/>
            <a:ext cx="1505540" cy="369332"/>
          </a:xfrm>
          <a:prstGeom prst="rect">
            <a:avLst/>
          </a:prstGeom>
          <a:noFill/>
        </p:spPr>
        <p:txBody>
          <a:bodyPr wrap="none" rtlCol="0">
            <a:spAutoFit/>
          </a:bodyPr>
          <a:lstStyle/>
          <a:p>
            <a:pPr algn="r"/>
            <a:r>
              <a:rPr lang="en-US" sz="900" dirty="0">
                <a:solidFill>
                  <a:schemeClr val="bg1"/>
                </a:solidFill>
                <a:latin typeface="Helvetica" pitchFamily="2" charset="0"/>
              </a:rPr>
              <a:t>National Aeronautics and </a:t>
            </a:r>
          </a:p>
          <a:p>
            <a:pPr algn="r"/>
            <a:r>
              <a:rPr lang="en-US" sz="900" dirty="0">
                <a:solidFill>
                  <a:schemeClr val="bg1"/>
                </a:solidFill>
                <a:latin typeface="Helvetica" pitchFamily="2" charset="0"/>
              </a:rPr>
              <a:t>Space Administration</a:t>
            </a:r>
          </a:p>
        </p:txBody>
      </p:sp>
      <p:cxnSp>
        <p:nvCxnSpPr>
          <p:cNvPr id="6" name="Straight Connector 5">
            <a:extLst>
              <a:ext uri="{FF2B5EF4-FFF2-40B4-BE49-F238E27FC236}">
                <a16:creationId xmlns:a16="http://schemas.microsoft.com/office/drawing/2014/main" id="{6BC9E90A-AD1C-9716-CDB6-92E7727D67E6}"/>
              </a:ext>
            </a:extLst>
          </p:cNvPr>
          <p:cNvCxnSpPr>
            <a:cxnSpLocks/>
          </p:cNvCxnSpPr>
          <p:nvPr/>
        </p:nvCxnSpPr>
        <p:spPr>
          <a:xfrm>
            <a:off x="8297998" y="162012"/>
            <a:ext cx="0" cy="59567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216A23E5-DD48-EF3C-30D5-940CB9F25B31}"/>
              </a:ext>
            </a:extLst>
          </p:cNvPr>
          <p:cNvPicPr>
            <a:picLocks noChangeAspect="1"/>
          </p:cNvPicPr>
          <p:nvPr/>
        </p:nvPicPr>
        <p:blipFill rotWithShape="1">
          <a:blip r:embed="rId3"/>
          <a:srcRect l="10160" t="-1" r="-1408" b="-1695"/>
          <a:stretch/>
        </p:blipFill>
        <p:spPr>
          <a:xfrm rot="1499089">
            <a:off x="-1335678" y="1096379"/>
            <a:ext cx="6492240" cy="2422282"/>
          </a:xfrm>
          <a:prstGeom prst="rect">
            <a:avLst/>
          </a:prstGeom>
        </p:spPr>
      </p:pic>
      <p:cxnSp>
        <p:nvCxnSpPr>
          <p:cNvPr id="9" name="Straight Connector 8">
            <a:extLst>
              <a:ext uri="{FF2B5EF4-FFF2-40B4-BE49-F238E27FC236}">
                <a16:creationId xmlns:a16="http://schemas.microsoft.com/office/drawing/2014/main" id="{D61A02EC-CFBB-157A-5CF2-67A7BDBBC240}"/>
              </a:ext>
            </a:extLst>
          </p:cNvPr>
          <p:cNvCxnSpPr>
            <a:cxnSpLocks/>
          </p:cNvCxnSpPr>
          <p:nvPr/>
        </p:nvCxnSpPr>
        <p:spPr>
          <a:xfrm>
            <a:off x="4723278" y="1883523"/>
            <a:ext cx="4183962" cy="0"/>
          </a:xfrm>
          <a:prstGeom prst="line">
            <a:avLst/>
          </a:prstGeom>
          <a:ln>
            <a:solidFill>
              <a:srgbClr val="C3E1EC"/>
            </a:solidFill>
          </a:ln>
        </p:spPr>
        <p:style>
          <a:lnRef idx="3">
            <a:schemeClr val="accent6"/>
          </a:lnRef>
          <a:fillRef idx="0">
            <a:schemeClr val="accent6"/>
          </a:fillRef>
          <a:effectRef idx="2">
            <a:schemeClr val="accent6"/>
          </a:effectRef>
          <a:fontRef idx="minor">
            <a:schemeClr val="tx1"/>
          </a:fontRef>
        </p:style>
      </p:cxnSp>
      <p:sp>
        <p:nvSpPr>
          <p:cNvPr id="12" name="TextBox 11">
            <a:extLst>
              <a:ext uri="{FF2B5EF4-FFF2-40B4-BE49-F238E27FC236}">
                <a16:creationId xmlns:a16="http://schemas.microsoft.com/office/drawing/2014/main" id="{FE226186-157F-BE1F-C8F6-8CA5632D9A78}"/>
              </a:ext>
            </a:extLst>
          </p:cNvPr>
          <p:cNvSpPr txBox="1"/>
          <p:nvPr/>
        </p:nvSpPr>
        <p:spPr>
          <a:xfrm>
            <a:off x="3785916" y="1953577"/>
            <a:ext cx="5251951" cy="707886"/>
          </a:xfrm>
          <a:prstGeom prst="rect">
            <a:avLst/>
          </a:prstGeom>
          <a:noFill/>
        </p:spPr>
        <p:txBody>
          <a:bodyPr wrap="none" rtlCol="0">
            <a:spAutoFit/>
          </a:bodyPr>
          <a:lstStyle/>
          <a:p>
            <a:pPr algn="r"/>
            <a:r>
              <a:rPr lang="en-US" sz="2000" b="1" dirty="0">
                <a:solidFill>
                  <a:schemeClr val="bg1"/>
                </a:solidFill>
                <a:latin typeface="HELVETICA NEUE MEDIUM" panose="02000503000000020004" pitchFamily="2" charset="0"/>
                <a:ea typeface="Helvetica Neue Condensed" panose="02000503000000020004" pitchFamily="2" charset="0"/>
                <a:cs typeface="Helvetica Neue Condensed" panose="02000503000000020004" pitchFamily="2" charset="0"/>
              </a:rPr>
              <a:t>Recent and Upcoming Technology </a:t>
            </a:r>
            <a:br>
              <a:rPr lang="en-US" sz="2000" b="1" dirty="0">
                <a:solidFill>
                  <a:schemeClr val="bg1"/>
                </a:solidFill>
                <a:latin typeface="HELVETICA NEUE MEDIUM" panose="02000503000000020004" pitchFamily="2" charset="0"/>
                <a:ea typeface="Helvetica Neue Condensed" panose="02000503000000020004" pitchFamily="2" charset="0"/>
                <a:cs typeface="Helvetica Neue Condensed" panose="02000503000000020004" pitchFamily="2" charset="0"/>
              </a:rPr>
            </a:br>
            <a:r>
              <a:rPr lang="en-US" sz="2000" b="1" dirty="0">
                <a:solidFill>
                  <a:schemeClr val="bg1"/>
                </a:solidFill>
                <a:latin typeface="HELVETICA NEUE MEDIUM" panose="02000503000000020004" pitchFamily="2" charset="0"/>
                <a:ea typeface="Helvetica Neue Condensed" panose="02000503000000020004" pitchFamily="2" charset="0"/>
                <a:cs typeface="Helvetica Neue Condensed" panose="02000503000000020004" pitchFamily="2" charset="0"/>
              </a:rPr>
              <a:t>Demonstrations and Development Efforts</a:t>
            </a:r>
            <a:endParaRPr lang="en-US" sz="2000" dirty="0"/>
          </a:p>
        </p:txBody>
      </p:sp>
    </p:spTree>
    <p:extLst>
      <p:ext uri="{BB962C8B-B14F-4D97-AF65-F5344CB8AC3E}">
        <p14:creationId xmlns:p14="http://schemas.microsoft.com/office/powerpoint/2010/main" val="950878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1AA981-C1B3-14C6-29E3-22E28298B069}"/>
              </a:ext>
            </a:extLst>
          </p:cNvPr>
          <p:cNvSpPr/>
          <p:nvPr/>
        </p:nvSpPr>
        <p:spPr>
          <a:xfrm>
            <a:off x="0" y="0"/>
            <a:ext cx="9144000" cy="628564"/>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bg1"/>
              </a:solidFill>
            </a:endParaRPr>
          </a:p>
        </p:txBody>
      </p:sp>
      <p:sp>
        <p:nvSpPr>
          <p:cNvPr id="3" name="Title 2">
            <a:extLst>
              <a:ext uri="{FF2B5EF4-FFF2-40B4-BE49-F238E27FC236}">
                <a16:creationId xmlns:a16="http://schemas.microsoft.com/office/drawing/2014/main" id="{5AB5A7F6-30ED-0A4F-B2B7-CAE7C42C4EDF}"/>
              </a:ext>
            </a:extLst>
          </p:cNvPr>
          <p:cNvSpPr>
            <a:spLocks noGrp="1"/>
          </p:cNvSpPr>
          <p:nvPr>
            <p:ph type="title"/>
          </p:nvPr>
        </p:nvSpPr>
        <p:spPr>
          <a:xfrm>
            <a:off x="650874" y="217084"/>
            <a:ext cx="7610922" cy="411480"/>
          </a:xfrm>
        </p:spPr>
        <p:txBody>
          <a:bodyPr>
            <a:noAutofit/>
          </a:bodyPr>
          <a:lstStyle/>
          <a:p>
            <a:r>
              <a:rPr lang="en-US" sz="2200" dirty="0">
                <a:latin typeface="Helvetica Neue" panose="02000503000000020004" pitchFamily="2" charset="0"/>
                <a:ea typeface="Helvetica Neue" panose="02000503000000020004" pitchFamily="2" charset="0"/>
                <a:cs typeface="Helvetica Neue" panose="02000503000000020004" pitchFamily="2" charset="0"/>
              </a:rPr>
              <a:t>Small Spacecraft &amp; Distributed Systems</a:t>
            </a:r>
          </a:p>
        </p:txBody>
      </p:sp>
      <p:pic>
        <p:nvPicPr>
          <p:cNvPr id="6" name="Picture Placeholder 6" descr="A satellite in space with a black background&#10;&#10;Description automatically generated">
            <a:extLst>
              <a:ext uri="{FF2B5EF4-FFF2-40B4-BE49-F238E27FC236}">
                <a16:creationId xmlns:a16="http://schemas.microsoft.com/office/drawing/2014/main" id="{2A65F9A5-B2BB-75D6-BB90-9DE3AB642B2B}"/>
              </a:ext>
            </a:extLst>
          </p:cNvPr>
          <p:cNvPicPr>
            <a:picLocks noChangeAspect="1"/>
          </p:cNvPicPr>
          <p:nvPr/>
        </p:nvPicPr>
        <p:blipFill rotWithShape="1">
          <a:blip r:embed="rId3">
            <a:alphaModFix/>
          </a:blip>
          <a:srcRect l="9257" t="36008" r="33332" b="12962"/>
          <a:stretch/>
        </p:blipFill>
        <p:spPr>
          <a:xfrm>
            <a:off x="3474720" y="1464520"/>
            <a:ext cx="5669280" cy="2834640"/>
          </a:xfrm>
          <a:prstGeom prst="rect">
            <a:avLst/>
          </a:prstGeom>
          <a:effectLst>
            <a:outerShdw blurRad="2926" algn="ctr" rotWithShape="0">
              <a:srgbClr val="000000">
                <a:alpha val="61122"/>
              </a:srgbClr>
            </a:outerShdw>
          </a:effectLst>
        </p:spPr>
      </p:pic>
      <p:sp>
        <p:nvSpPr>
          <p:cNvPr id="9" name="Content Placeholder 1">
            <a:extLst>
              <a:ext uri="{FF2B5EF4-FFF2-40B4-BE49-F238E27FC236}">
                <a16:creationId xmlns:a16="http://schemas.microsoft.com/office/drawing/2014/main" id="{A1DD3804-6FF2-3A2E-1A3B-AA12C43F833B}"/>
              </a:ext>
            </a:extLst>
          </p:cNvPr>
          <p:cNvSpPr>
            <a:spLocks noGrp="1"/>
          </p:cNvSpPr>
          <p:nvPr>
            <p:ph idx="1"/>
          </p:nvPr>
        </p:nvSpPr>
        <p:spPr>
          <a:xfrm>
            <a:off x="108066" y="2273444"/>
            <a:ext cx="6949440" cy="2516850"/>
          </a:xfrm>
        </p:spPr>
        <p:txBody>
          <a:bodyPr anchor="ctr">
            <a:noAutofit/>
          </a:bodyPr>
          <a:lstStyle/>
          <a:p>
            <a:pPr marL="231775" indent="-223838">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Enable execution of missions at much lower cost than previously possible. </a:t>
            </a:r>
          </a:p>
          <a:p>
            <a:pPr marL="214304" indent="-214304">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Substantially reduce time required for development of spacecraft. </a:t>
            </a:r>
          </a:p>
          <a:p>
            <a:pPr marL="214304" indent="-214304">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Enable and demonstrate new mission architectures.</a:t>
            </a:r>
          </a:p>
          <a:p>
            <a:pPr marL="214304" indent="-214304">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Expand the capability of small spacecraft to execute missions at new destinations and in challenging new environments. </a:t>
            </a:r>
          </a:p>
          <a:p>
            <a:pPr marL="214304" indent="-214304">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Enable the augmentation of existing assets and future missions with </a:t>
            </a:r>
          </a:p>
          <a:p>
            <a:pPr marL="231775"/>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supporting small spacecraft. </a:t>
            </a:r>
          </a:p>
        </p:txBody>
      </p:sp>
      <p:sp>
        <p:nvSpPr>
          <p:cNvPr id="7" name="TextBox 6">
            <a:extLst>
              <a:ext uri="{FF2B5EF4-FFF2-40B4-BE49-F238E27FC236}">
                <a16:creationId xmlns:a16="http://schemas.microsoft.com/office/drawing/2014/main" id="{719F1817-2B96-3446-29F9-7EB2E2739BAC}"/>
              </a:ext>
            </a:extLst>
          </p:cNvPr>
          <p:cNvSpPr txBox="1"/>
          <p:nvPr/>
        </p:nvSpPr>
        <p:spPr>
          <a:xfrm>
            <a:off x="108066" y="881660"/>
            <a:ext cx="8725882" cy="1477328"/>
          </a:xfrm>
          <a:prstGeom prst="rect">
            <a:avLst/>
          </a:prstGeom>
          <a:noFill/>
        </p:spPr>
        <p:txBody>
          <a:bodyPr wrap="square" rtlCol="0">
            <a:spAutoFit/>
          </a:bodyPr>
          <a:lstStyle/>
          <a:p>
            <a:r>
              <a:rPr lang="en-US" sz="18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The Small Spacecraft Technology program expands U.S. capability to execute unique missions through rapid development and demonstration of capabilities for small spacecraft applicable to exploration, science and the commercial space sector.</a:t>
            </a:r>
          </a:p>
          <a:p>
            <a:endParaRPr lang="en-US" dirty="0">
              <a:solidFill>
                <a:schemeClr val="bg1"/>
              </a:solidFill>
            </a:endParaRPr>
          </a:p>
        </p:txBody>
      </p:sp>
      <p:sp>
        <p:nvSpPr>
          <p:cNvPr id="8" name="TextBox 7">
            <a:extLst>
              <a:ext uri="{FF2B5EF4-FFF2-40B4-BE49-F238E27FC236}">
                <a16:creationId xmlns:a16="http://schemas.microsoft.com/office/drawing/2014/main" id="{1EC66CBF-307A-AE1D-C09C-B52C2EA2F918}"/>
              </a:ext>
            </a:extLst>
          </p:cNvPr>
          <p:cNvSpPr txBox="1"/>
          <p:nvPr/>
        </p:nvSpPr>
        <p:spPr>
          <a:xfrm>
            <a:off x="7496722" y="4299160"/>
            <a:ext cx="1337226" cy="400110"/>
          </a:xfrm>
          <a:prstGeom prst="rect">
            <a:avLst/>
          </a:prstGeom>
          <a:noFill/>
        </p:spPr>
        <p:txBody>
          <a:bodyPr wrap="none" rtlCol="0">
            <a:spAutoFit/>
          </a:bodyPr>
          <a:lstStyle/>
          <a:p>
            <a:r>
              <a:rPr lang="en-US" sz="1000" dirty="0">
                <a:latin typeface="Helvetica Neue" panose="02000503000000020004" pitchFamily="2" charset="0"/>
                <a:ea typeface="Helvetica Neue" panose="02000503000000020004" pitchFamily="2" charset="0"/>
                <a:cs typeface="Helvetica Neue" panose="02000503000000020004" pitchFamily="2" charset="0"/>
              </a:rPr>
              <a:t>Starling Spacecraft</a:t>
            </a:r>
          </a:p>
          <a:p>
            <a:r>
              <a:rPr lang="en-US" sz="1000" dirty="0">
                <a:latin typeface="Helvetica Neue" panose="02000503000000020004" pitchFamily="2" charset="0"/>
                <a:ea typeface="Helvetica Neue" panose="02000503000000020004" pitchFamily="2" charset="0"/>
                <a:cs typeface="Helvetica Neue" panose="02000503000000020004" pitchFamily="2" charset="0"/>
              </a:rPr>
              <a:t>Image Credit: NASA</a:t>
            </a:r>
          </a:p>
        </p:txBody>
      </p:sp>
      <p:pic>
        <p:nvPicPr>
          <p:cNvPr id="13" name="Picture 12" descr="niw_print1500x1247ppi.png">
            <a:extLst>
              <a:ext uri="{FF2B5EF4-FFF2-40B4-BE49-F238E27FC236}">
                <a16:creationId xmlns:a16="http://schemas.microsoft.com/office/drawing/2014/main" id="{E21C09C5-0CD9-FB65-7DB7-0F299F87F59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413462" y="93150"/>
            <a:ext cx="653856" cy="527559"/>
          </a:xfrm>
          <a:prstGeom prst="rect">
            <a:avLst/>
          </a:prstGeom>
        </p:spPr>
      </p:pic>
    </p:spTree>
    <p:extLst>
      <p:ext uri="{BB962C8B-B14F-4D97-AF65-F5344CB8AC3E}">
        <p14:creationId xmlns:p14="http://schemas.microsoft.com/office/powerpoint/2010/main" val="3993466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6B6E3B7-A2F6-2AD3-67DC-9D78EF7B4D3D}"/>
              </a:ext>
            </a:extLst>
          </p:cNvPr>
          <p:cNvPicPr>
            <a:picLocks noChangeAspect="1"/>
          </p:cNvPicPr>
          <p:nvPr/>
        </p:nvPicPr>
        <p:blipFill>
          <a:blip r:embed="rId2"/>
          <a:stretch>
            <a:fillRect/>
          </a:stretch>
        </p:blipFill>
        <p:spPr>
          <a:xfrm>
            <a:off x="0" y="-1"/>
            <a:ext cx="9265920" cy="5212080"/>
          </a:xfrm>
          <a:prstGeom prst="rect">
            <a:avLst/>
          </a:prstGeom>
        </p:spPr>
      </p:pic>
    </p:spTree>
    <p:extLst>
      <p:ext uri="{BB962C8B-B14F-4D97-AF65-F5344CB8AC3E}">
        <p14:creationId xmlns:p14="http://schemas.microsoft.com/office/powerpoint/2010/main" val="3262462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5A7F6-30ED-0A4F-B2B7-CAE7C42C4EDF}"/>
              </a:ext>
            </a:extLst>
          </p:cNvPr>
          <p:cNvSpPr>
            <a:spLocks noGrp="1"/>
          </p:cNvSpPr>
          <p:nvPr>
            <p:ph type="title"/>
          </p:nvPr>
        </p:nvSpPr>
        <p:spPr>
          <a:xfrm>
            <a:off x="1224862" y="81430"/>
            <a:ext cx="6560858" cy="411480"/>
          </a:xfrm>
        </p:spPr>
        <p:txBody>
          <a:bodyPr lIns="91440" tIns="45720" rIns="91440" bIns="45720" anchor="ctr">
            <a:noAutofit/>
          </a:bodyPr>
          <a:lstStyle/>
          <a:p>
            <a:r>
              <a:rPr lang="en-US" sz="2200" dirty="0">
                <a:latin typeface="Helvetica Neue"/>
                <a:ea typeface="Helvetica Neue" panose="02000503000000020004" pitchFamily="2" charset="0"/>
                <a:cs typeface="Helvetica Neue" panose="02000503000000020004" pitchFamily="2" charset="0"/>
              </a:rPr>
              <a:t>2024-2027 Launch Schedule</a:t>
            </a:r>
          </a:p>
        </p:txBody>
      </p:sp>
      <p:sp>
        <p:nvSpPr>
          <p:cNvPr id="4" name="Slide Number Placeholder 3">
            <a:extLst>
              <a:ext uri="{FF2B5EF4-FFF2-40B4-BE49-F238E27FC236}">
                <a16:creationId xmlns:a16="http://schemas.microsoft.com/office/drawing/2014/main" id="{DEA68B5D-62D3-CC4E-BF92-DADCE3C1A9DB}"/>
              </a:ext>
            </a:extLst>
          </p:cNvPr>
          <p:cNvSpPr>
            <a:spLocks noGrp="1"/>
          </p:cNvSpPr>
          <p:nvPr>
            <p:ph type="sldNum" sz="quarter" idx="4294967295"/>
          </p:nvPr>
        </p:nvSpPr>
        <p:spPr/>
        <p:txBody>
          <a:bodyPr/>
          <a:lstStyle/>
          <a:p>
            <a:fld id="{919F2107-1728-CF4B-B9CE-67131BF22805}" type="slidenum">
              <a:rPr lang="en-US" smtClean="0"/>
              <a:pPr/>
              <a:t>4</a:t>
            </a:fld>
            <a:endParaRPr lang="en-US"/>
          </a:p>
        </p:txBody>
      </p:sp>
      <p:graphicFrame>
        <p:nvGraphicFramePr>
          <p:cNvPr id="7" name="Table 9">
            <a:extLst>
              <a:ext uri="{FF2B5EF4-FFF2-40B4-BE49-F238E27FC236}">
                <a16:creationId xmlns:a16="http://schemas.microsoft.com/office/drawing/2014/main" id="{616AD484-28EC-BFDF-F2E1-C84D8276BD02}"/>
              </a:ext>
            </a:extLst>
          </p:cNvPr>
          <p:cNvGraphicFramePr>
            <a:graphicFrameLocks noGrp="1"/>
          </p:cNvGraphicFramePr>
          <p:nvPr>
            <p:ph idx="1"/>
            <p:extLst>
              <p:ext uri="{D42A27DB-BD31-4B8C-83A1-F6EECF244321}">
                <p14:modId xmlns:p14="http://schemas.microsoft.com/office/powerpoint/2010/main" val="991696974"/>
              </p:ext>
            </p:extLst>
          </p:nvPr>
        </p:nvGraphicFramePr>
        <p:xfrm>
          <a:off x="99082" y="842347"/>
          <a:ext cx="8947412" cy="3870960"/>
        </p:xfrm>
        <a:graphic>
          <a:graphicData uri="http://schemas.openxmlformats.org/drawingml/2006/table">
            <a:tbl>
              <a:tblPr firstRow="1" bandRow="1">
                <a:tableStyleId>{073A0DAA-6AF3-43AB-8588-CEC1D06C72B9}</a:tableStyleId>
              </a:tblPr>
              <a:tblGrid>
                <a:gridCol w="6579304">
                  <a:extLst>
                    <a:ext uri="{9D8B030D-6E8A-4147-A177-3AD203B41FA5}">
                      <a16:colId xmlns:a16="http://schemas.microsoft.com/office/drawing/2014/main" val="3644830350"/>
                    </a:ext>
                  </a:extLst>
                </a:gridCol>
                <a:gridCol w="2368108">
                  <a:extLst>
                    <a:ext uri="{9D8B030D-6E8A-4147-A177-3AD203B41FA5}">
                      <a16:colId xmlns:a16="http://schemas.microsoft.com/office/drawing/2014/main" val="2967176382"/>
                    </a:ext>
                  </a:extLst>
                </a:gridCol>
              </a:tblGrid>
              <a:tr h="297416">
                <a:tc>
                  <a:txBody>
                    <a:bodyPr/>
                    <a:lstStyle/>
                    <a:p>
                      <a:r>
                        <a:rPr lang="en-US" sz="1400" dirty="0">
                          <a:latin typeface="Helvetica Neue"/>
                          <a:ea typeface="Helvetica Neue" panose="02000503000000020004" pitchFamily="2" charset="0"/>
                          <a:cs typeface="Helvetica Neue" panose="02000503000000020004" pitchFamily="2" charset="0"/>
                        </a:rPr>
                        <a:t>Technology Demonstrations</a:t>
                      </a:r>
                    </a:p>
                  </a:txBody>
                  <a:tcPr>
                    <a:solidFill>
                      <a:schemeClr val="tx1">
                        <a:lumMod val="65000"/>
                        <a:lumOff val="35000"/>
                      </a:schemeClr>
                    </a:solidFill>
                  </a:tcPr>
                </a:tc>
                <a:tc>
                  <a:txBody>
                    <a:bodyPr/>
                    <a:lstStyle/>
                    <a:p>
                      <a:r>
                        <a:rPr lang="en-US" sz="1400" dirty="0">
                          <a:latin typeface="Helvetica Neue"/>
                          <a:ea typeface="Helvetica Neue" panose="02000503000000020004" pitchFamily="2" charset="0"/>
                          <a:cs typeface="Helvetica Neue" panose="02000503000000020004" pitchFamily="2" charset="0"/>
                        </a:rPr>
                        <a:t>Launch Timeframe</a:t>
                      </a:r>
                    </a:p>
                  </a:txBody>
                  <a:tcPr>
                    <a:solidFill>
                      <a:schemeClr val="tx1">
                        <a:lumMod val="65000"/>
                        <a:lumOff val="35000"/>
                      </a:schemeClr>
                    </a:solidFill>
                  </a:tcPr>
                </a:tc>
                <a:extLst>
                  <a:ext uri="{0D108BD9-81ED-4DB2-BD59-A6C34878D82A}">
                    <a16:rowId xmlns:a16="http://schemas.microsoft.com/office/drawing/2014/main" val="1112532020"/>
                  </a:ext>
                </a:extLst>
              </a:tr>
              <a:tr h="267674">
                <a:tc>
                  <a:txBody>
                    <a:bodyPr/>
                    <a:lstStyle/>
                    <a:p>
                      <a:r>
                        <a:rPr lang="en-US" sz="1400" b="1" i="0" dirty="0">
                          <a:solidFill>
                            <a:schemeClr val="tx1"/>
                          </a:solidFill>
                          <a:latin typeface="Helvetica Neue"/>
                          <a:ea typeface="Helvetica Neue" panose="02000503000000020004" pitchFamily="2" charset="0"/>
                          <a:cs typeface="Helvetica Neue" panose="02000503000000020004" pitchFamily="2" charset="0"/>
                        </a:rPr>
                        <a:t>PY4: </a:t>
                      </a:r>
                      <a:r>
                        <a:rPr lang="en-US" sz="1400" b="0" i="1" dirty="0">
                          <a:solidFill>
                            <a:schemeClr val="tx1"/>
                          </a:solidFill>
                          <a:latin typeface="Helvetica Neue"/>
                          <a:ea typeface="Helvetica Neue" panose="02000503000000020004" pitchFamily="2" charset="0"/>
                          <a:cs typeface="Helvetica Neue" panose="02000503000000020004" pitchFamily="2" charset="0"/>
                        </a:rPr>
                        <a:t>Four CubeSat Swarm of </a:t>
                      </a:r>
                      <a:r>
                        <a:rPr lang="en-US" sz="1400" b="0" i="1" dirty="0" err="1">
                          <a:solidFill>
                            <a:schemeClr val="tx1"/>
                          </a:solidFill>
                          <a:latin typeface="Helvetica Neue"/>
                          <a:ea typeface="Helvetica Neue" panose="02000503000000020004" pitchFamily="2" charset="0"/>
                          <a:cs typeface="Helvetica Neue" panose="02000503000000020004" pitchFamily="2" charset="0"/>
                        </a:rPr>
                        <a:t>PYCubed</a:t>
                      </a:r>
                      <a:r>
                        <a:rPr lang="en-US" sz="1400" b="0" i="1" dirty="0">
                          <a:solidFill>
                            <a:schemeClr val="tx1"/>
                          </a:solidFill>
                          <a:latin typeface="Helvetica Neue"/>
                          <a:ea typeface="Helvetica Neue" panose="02000503000000020004" pitchFamily="2" charset="0"/>
                          <a:cs typeface="Helvetica Neue" panose="02000503000000020004" pitchFamily="2" charset="0"/>
                        </a:rPr>
                        <a:t>-Based Spacecraft</a:t>
                      </a:r>
                    </a:p>
                  </a:txBody>
                  <a:tcPr/>
                </a:tc>
                <a:tc>
                  <a:txBody>
                    <a:bodyPr/>
                    <a:lstStyle/>
                    <a:p>
                      <a:r>
                        <a:rPr lang="en-US" sz="1400" i="0" dirty="0">
                          <a:solidFill>
                            <a:schemeClr val="tx1"/>
                          </a:solidFill>
                          <a:latin typeface="Helvetica Neue"/>
                          <a:ea typeface="Helvetica Neue" panose="02000503000000020004" pitchFamily="2" charset="0"/>
                          <a:cs typeface="Helvetica Neue" panose="02000503000000020004" pitchFamily="2" charset="0"/>
                        </a:rPr>
                        <a:t>Launched March 4, 2024</a:t>
                      </a:r>
                    </a:p>
                  </a:txBody>
                  <a:tcPr/>
                </a:tc>
                <a:extLst>
                  <a:ext uri="{0D108BD9-81ED-4DB2-BD59-A6C34878D82A}">
                    <a16:rowId xmlns:a16="http://schemas.microsoft.com/office/drawing/2014/main" val="3851174235"/>
                  </a:ext>
                </a:extLst>
              </a:tr>
              <a:tr h="267674">
                <a:tc>
                  <a:txBody>
                    <a:bodyPr/>
                    <a:lstStyle/>
                    <a:p>
                      <a:r>
                        <a:rPr lang="en-US" sz="1400" b="1" dirty="0">
                          <a:solidFill>
                            <a:schemeClr val="tx1"/>
                          </a:solidFill>
                          <a:latin typeface="Helvetica Neue"/>
                          <a:ea typeface="Helvetica Neue" panose="02000503000000020004" pitchFamily="2" charset="0"/>
                          <a:cs typeface="Helvetica Neue" panose="02000503000000020004" pitchFamily="2" charset="0"/>
                        </a:rPr>
                        <a:t>ACS3</a:t>
                      </a:r>
                      <a:r>
                        <a:rPr lang="en-US" sz="1400" dirty="0">
                          <a:solidFill>
                            <a:schemeClr val="tx1"/>
                          </a:solidFill>
                          <a:latin typeface="Helvetica Neue"/>
                          <a:ea typeface="Helvetica Neue" panose="02000503000000020004" pitchFamily="2" charset="0"/>
                          <a:cs typeface="Helvetica Neue" panose="02000503000000020004" pitchFamily="2" charset="0"/>
                        </a:rPr>
                        <a:t>: </a:t>
                      </a:r>
                      <a:r>
                        <a:rPr lang="en-US" sz="1400" i="1" dirty="0">
                          <a:solidFill>
                            <a:schemeClr val="tx1"/>
                          </a:solidFill>
                          <a:latin typeface="Helvetica Neue"/>
                          <a:ea typeface="Helvetica Neue" panose="02000503000000020004" pitchFamily="2" charset="0"/>
                          <a:cs typeface="Helvetica Neue" panose="02000503000000020004" pitchFamily="2" charset="0"/>
                        </a:rPr>
                        <a:t>Advanced Composite Solar Sail System</a:t>
                      </a:r>
                    </a:p>
                  </a:txBody>
                  <a:tcPr/>
                </a:tc>
                <a:tc>
                  <a:txBody>
                    <a:bodyPr/>
                    <a:lstStyle/>
                    <a:p>
                      <a:r>
                        <a:rPr lang="en-US" sz="1400" b="0" i="0" kern="1200" dirty="0">
                          <a:solidFill>
                            <a:schemeClr val="tx1"/>
                          </a:solidFill>
                          <a:effectLst/>
                          <a:latin typeface="Helvetica Neue"/>
                          <a:ea typeface="Helvetica Neue" panose="02000503000000020004" pitchFamily="2" charset="0"/>
                          <a:cs typeface="Helvetica Neue" panose="02000503000000020004" pitchFamily="2" charset="0"/>
                        </a:rPr>
                        <a:t>Launched April 23, 2024</a:t>
                      </a:r>
                    </a:p>
                  </a:txBody>
                  <a:tcPr/>
                </a:tc>
                <a:extLst>
                  <a:ext uri="{0D108BD9-81ED-4DB2-BD59-A6C34878D82A}">
                    <a16:rowId xmlns:a16="http://schemas.microsoft.com/office/drawing/2014/main" val="3565110136"/>
                  </a:ext>
                </a:extLst>
              </a:tr>
              <a:tr h="267674">
                <a:tc>
                  <a:txBody>
                    <a:bodyPr/>
                    <a:lstStyle/>
                    <a:p>
                      <a:r>
                        <a:rPr lang="en-US" sz="1400" b="1" i="0" dirty="0">
                          <a:solidFill>
                            <a:schemeClr val="tx1"/>
                          </a:solidFill>
                          <a:latin typeface="Helvetica Neue"/>
                          <a:ea typeface="Helvetica Neue" panose="02000503000000020004" pitchFamily="2" charset="0"/>
                          <a:cs typeface="Helvetica Neue" panose="02000503000000020004" pitchFamily="2" charset="0"/>
                        </a:rPr>
                        <a:t>R5 (S2 and S4): </a:t>
                      </a:r>
                      <a:r>
                        <a:rPr lang="en-US" sz="1400" b="0" i="1" u="none" strike="noStrike" kern="1200" dirty="0">
                          <a:solidFill>
                            <a:schemeClr val="dk1"/>
                          </a:solidFill>
                          <a:effectLst/>
                          <a:latin typeface="Helvetica Neue"/>
                          <a:ea typeface="Helvetica Neue" panose="02000503000000020004" pitchFamily="2" charset="0"/>
                          <a:cs typeface="Helvetica Neue" panose="02000503000000020004" pitchFamily="2" charset="0"/>
                        </a:rPr>
                        <a:t>Rapid Technology Maturation</a:t>
                      </a:r>
                      <a:endParaRPr lang="en-US" sz="1400" b="1" i="1" dirty="0">
                        <a:solidFill>
                          <a:schemeClr val="tx1"/>
                        </a:solidFill>
                        <a:latin typeface="Helvetica Neue"/>
                        <a:ea typeface="Helvetica Neue" panose="02000503000000020004" pitchFamily="2" charset="0"/>
                        <a:cs typeface="Helvetica Neue" panose="02000503000000020004" pitchFamily="2" charset="0"/>
                      </a:endParaRPr>
                    </a:p>
                  </a:txBody>
                  <a:tcPr/>
                </a:tc>
                <a:tc>
                  <a:txBody>
                    <a:bodyPr/>
                    <a:lstStyle/>
                    <a:p>
                      <a:pPr lvl="0" algn="l">
                        <a:lnSpc>
                          <a:spcPct val="100000"/>
                        </a:lnSpc>
                        <a:spcBef>
                          <a:spcPts val="0"/>
                        </a:spcBef>
                        <a:spcAft>
                          <a:spcPts val="0"/>
                        </a:spcAft>
                        <a:buNone/>
                      </a:pPr>
                      <a:r>
                        <a:rPr lang="en-US" sz="1400" b="0" i="0" kern="1200" dirty="0">
                          <a:solidFill>
                            <a:schemeClr val="tx1"/>
                          </a:solidFill>
                          <a:effectLst/>
                          <a:latin typeface="Helvetica Neue"/>
                          <a:ea typeface="Helvetica Neue" panose="02000503000000020004" pitchFamily="2" charset="0"/>
                          <a:cs typeface="Helvetica Neue" panose="02000503000000020004" pitchFamily="2" charset="0"/>
                        </a:rPr>
                        <a:t>Launched</a:t>
                      </a:r>
                      <a:r>
                        <a:rPr lang="en-US" sz="1400" b="0" i="0" u="none" strike="noStrike" noProof="0" dirty="0">
                          <a:solidFill>
                            <a:schemeClr val="tx1"/>
                          </a:solidFill>
                          <a:latin typeface="Helvetica Neue"/>
                        </a:rPr>
                        <a:t> July 3, 2024</a:t>
                      </a:r>
                    </a:p>
                  </a:txBody>
                  <a:tcPr/>
                </a:tc>
                <a:extLst>
                  <a:ext uri="{0D108BD9-81ED-4DB2-BD59-A6C34878D82A}">
                    <a16:rowId xmlns:a16="http://schemas.microsoft.com/office/drawing/2014/main" val="3683673101"/>
                  </a:ext>
                </a:extLst>
              </a:tr>
              <a:tr h="267674">
                <a:tc>
                  <a:txBody>
                    <a:bodyPr/>
                    <a:lstStyle/>
                    <a:p>
                      <a:r>
                        <a:rPr lang="en-US" sz="1400" b="1" dirty="0">
                          <a:solidFill>
                            <a:schemeClr val="tx1"/>
                          </a:solidFill>
                          <a:latin typeface="Helvetica Neue"/>
                          <a:ea typeface="Helvetica Neue" panose="02000503000000020004" pitchFamily="2" charset="0"/>
                          <a:cs typeface="Helvetica Neue" panose="02000503000000020004" pitchFamily="2" charset="0"/>
                        </a:rPr>
                        <a:t>PTD-4: </a:t>
                      </a:r>
                      <a:r>
                        <a:rPr lang="en-US" sz="1400" b="0" i="1" dirty="0">
                          <a:solidFill>
                            <a:schemeClr val="tx1"/>
                          </a:solidFill>
                          <a:latin typeface="Helvetica Neue"/>
                          <a:ea typeface="Helvetica Neue" panose="02000503000000020004" pitchFamily="2" charset="0"/>
                          <a:cs typeface="Helvetica Neue" panose="02000503000000020004" pitchFamily="2" charset="0"/>
                        </a:rPr>
                        <a:t>Pathfinder Technology Demonstrator-4: Payload</a:t>
                      </a:r>
                      <a:r>
                        <a:rPr lang="en-US" sz="1400" i="1" dirty="0">
                          <a:solidFill>
                            <a:schemeClr val="tx1"/>
                          </a:solidFill>
                          <a:latin typeface="Helvetica Neue"/>
                          <a:ea typeface="Helvetica Neue" panose="02000503000000020004" pitchFamily="2" charset="0"/>
                          <a:cs typeface="Helvetica Neue" panose="02000503000000020004" pitchFamily="2" charset="0"/>
                        </a:rPr>
                        <a:t>: </a:t>
                      </a:r>
                      <a:endParaRPr lang="en-US" sz="1400" i="1">
                        <a:solidFill>
                          <a:schemeClr val="tx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400" i="1" dirty="0">
                          <a:solidFill>
                            <a:schemeClr val="tx1"/>
                          </a:solidFill>
                          <a:latin typeface="Helvetica Neue"/>
                          <a:ea typeface="Helvetica Neue" panose="02000503000000020004" pitchFamily="2" charset="0"/>
                          <a:cs typeface="Helvetica Neue" panose="02000503000000020004" pitchFamily="2" charset="0"/>
                        </a:rPr>
                        <a:t>LISA-T </a:t>
                      </a:r>
                      <a:r>
                        <a:rPr lang="en-US" sz="1400" b="0" i="1" kern="1200" dirty="0">
                          <a:solidFill>
                            <a:schemeClr val="tx1"/>
                          </a:solidFill>
                          <a:effectLst/>
                          <a:latin typeface="Helvetica Neue"/>
                          <a:ea typeface="Helvetica Neue" panose="02000503000000020004" pitchFamily="2" charset="0"/>
                          <a:cs typeface="Helvetica Neue" panose="02000503000000020004" pitchFamily="2" charset="0"/>
                        </a:rPr>
                        <a:t>High-Power Deployable Solar Array Antenna</a:t>
                      </a:r>
                      <a:endParaRPr lang="en-US" sz="1400" i="1" dirty="0">
                        <a:solidFill>
                          <a:schemeClr val="tx1"/>
                        </a:solidFill>
                        <a:latin typeface="Helvetica Neue"/>
                        <a:ea typeface="Helvetica Neue" panose="02000503000000020004" pitchFamily="2" charset="0"/>
                        <a:cs typeface="Helvetica Neue" panose="02000503000000020004" pitchFamily="2" charset="0"/>
                      </a:endParaRPr>
                    </a:p>
                  </a:txBody>
                  <a:tcPr/>
                </a:tc>
                <a:tc>
                  <a:txBody>
                    <a:bodyPr/>
                    <a:lstStyle/>
                    <a:p>
                      <a:r>
                        <a:rPr lang="en-US" sz="1400" b="0" i="0" kern="1200" dirty="0">
                          <a:solidFill>
                            <a:schemeClr val="tx1"/>
                          </a:solidFill>
                          <a:effectLst/>
                          <a:latin typeface="Helvetica Neue"/>
                          <a:ea typeface="Helvetica Neue" panose="02000503000000020004" pitchFamily="2" charset="0"/>
                          <a:cs typeface="Helvetica Neue" panose="02000503000000020004" pitchFamily="2" charset="0"/>
                        </a:rPr>
                        <a:t>Launched</a:t>
                      </a:r>
                      <a:r>
                        <a:rPr lang="en-US" sz="1400" i="0" dirty="0">
                          <a:solidFill>
                            <a:schemeClr val="tx1"/>
                          </a:solidFill>
                          <a:latin typeface="Helvetica Neue"/>
                          <a:ea typeface="Helvetica Neue" panose="02000503000000020004" pitchFamily="2" charset="0"/>
                          <a:cs typeface="Helvetica Neue" panose="02000503000000020004" pitchFamily="2" charset="0"/>
                        </a:rPr>
                        <a:t> Aug 16, 2024</a:t>
                      </a:r>
                    </a:p>
                  </a:txBody>
                  <a:tcPr/>
                </a:tc>
                <a:extLst>
                  <a:ext uri="{0D108BD9-81ED-4DB2-BD59-A6C34878D82A}">
                    <a16:rowId xmlns:a16="http://schemas.microsoft.com/office/drawing/2014/main" val="2033698807"/>
                  </a:ext>
                </a:extLst>
              </a:tr>
              <a:tr h="267674">
                <a:tc>
                  <a:txBody>
                    <a:bodyPr/>
                    <a:lstStyle/>
                    <a:p>
                      <a:pPr marL="0" marR="0" lvl="0" indent="0" algn="l" defTabSz="411480" rtl="0" eaLnBrk="1" fontAlgn="auto" latinLnBrk="0" hangingPunct="1">
                        <a:lnSpc>
                          <a:spcPct val="100000"/>
                        </a:lnSpc>
                        <a:spcBef>
                          <a:spcPts val="0"/>
                        </a:spcBef>
                        <a:spcAft>
                          <a:spcPts val="0"/>
                        </a:spcAft>
                        <a:buClrTx/>
                        <a:buSzTx/>
                        <a:buFontTx/>
                        <a:buNone/>
                        <a:tabLst/>
                        <a:defRPr/>
                      </a:pPr>
                      <a:r>
                        <a:rPr lang="en-US" sz="1400" b="1" dirty="0">
                          <a:solidFill>
                            <a:schemeClr val="tx1"/>
                          </a:solidFill>
                          <a:latin typeface="Helvetica Neue"/>
                          <a:ea typeface="Helvetica Neue" panose="02000503000000020004" pitchFamily="2" charset="0"/>
                          <a:cs typeface="Helvetica Neue" panose="02000503000000020004" pitchFamily="2" charset="0"/>
                        </a:rPr>
                        <a:t>PTD-R: </a:t>
                      </a:r>
                      <a:r>
                        <a:rPr lang="en-US" sz="1400" i="1" dirty="0">
                          <a:latin typeface="Helvetica Neue"/>
                          <a:ea typeface="Helvetica Neue" panose="02000503000000020004" pitchFamily="2" charset="0"/>
                          <a:cs typeface="Helvetica Neue" panose="02000503000000020004" pitchFamily="2" charset="0"/>
                        </a:rPr>
                        <a:t>Monolithic UV/SWIR/VIS Camera</a:t>
                      </a:r>
                    </a:p>
                  </a:txBody>
                  <a:tcPr/>
                </a:tc>
                <a:tc>
                  <a:txBody>
                    <a:bodyPr/>
                    <a:lstStyle/>
                    <a:p>
                      <a:r>
                        <a:rPr lang="en-US" sz="1400" b="0" i="0" kern="1200" dirty="0">
                          <a:solidFill>
                            <a:schemeClr val="tx1"/>
                          </a:solidFill>
                          <a:effectLst/>
                          <a:latin typeface="Helvetica Neue"/>
                          <a:ea typeface="Helvetica Neue" panose="02000503000000020004" pitchFamily="2" charset="0"/>
                          <a:cs typeface="Helvetica Neue" panose="02000503000000020004" pitchFamily="2" charset="0"/>
                        </a:rPr>
                        <a:t>Launched</a:t>
                      </a:r>
                      <a:r>
                        <a:rPr lang="en-US" sz="1400" i="0" dirty="0">
                          <a:solidFill>
                            <a:schemeClr val="tx1"/>
                          </a:solidFill>
                          <a:latin typeface="Helvetica Neue"/>
                          <a:ea typeface="Helvetica Neue" panose="02000503000000020004" pitchFamily="2" charset="0"/>
                          <a:cs typeface="Helvetica Neue" panose="02000503000000020004" pitchFamily="2" charset="0"/>
                        </a:rPr>
                        <a:t> Aug 16, 2024</a:t>
                      </a:r>
                    </a:p>
                  </a:txBody>
                  <a:tcPr/>
                </a:tc>
                <a:extLst>
                  <a:ext uri="{0D108BD9-81ED-4DB2-BD59-A6C34878D82A}">
                    <a16:rowId xmlns:a16="http://schemas.microsoft.com/office/drawing/2014/main" val="3137285508"/>
                  </a:ext>
                </a:extLst>
              </a:tr>
              <a:tr h="267674">
                <a:tc>
                  <a:txBody>
                    <a:bodyPr/>
                    <a:lstStyle/>
                    <a:p>
                      <a:r>
                        <a:rPr lang="en-US" sz="1400" b="1" i="0" dirty="0">
                          <a:solidFill>
                            <a:schemeClr val="tx1"/>
                          </a:solidFill>
                          <a:latin typeface="Helvetica Neue"/>
                          <a:ea typeface="Helvetica Neue" panose="02000503000000020004" pitchFamily="2" charset="0"/>
                          <a:cs typeface="Helvetica Neue" panose="02000503000000020004" pitchFamily="2" charset="0"/>
                        </a:rPr>
                        <a:t>R5 (S3 and S5): </a:t>
                      </a:r>
                      <a:r>
                        <a:rPr lang="en-US" sz="1400" b="0" i="1" u="none" strike="noStrike" kern="1200" dirty="0">
                          <a:solidFill>
                            <a:schemeClr val="dk1"/>
                          </a:solidFill>
                          <a:effectLst/>
                          <a:latin typeface="Helvetica Neue"/>
                          <a:ea typeface="Helvetica Neue" panose="02000503000000020004" pitchFamily="2" charset="0"/>
                          <a:cs typeface="Helvetica Neue" panose="02000503000000020004" pitchFamily="2" charset="0"/>
                        </a:rPr>
                        <a:t>Rapid Technology Maturation </a:t>
                      </a:r>
                      <a:endParaRPr lang="en-US" sz="1400" b="1" i="1" dirty="0">
                        <a:solidFill>
                          <a:schemeClr val="tx1"/>
                        </a:solidFill>
                        <a:latin typeface="Helvetica Neue" panose="02000503000000020004" pitchFamily="2" charset="0"/>
                        <a:ea typeface="Helvetica Neue" panose="02000503000000020004" pitchFamily="2" charset="0"/>
                        <a:cs typeface="Helvetica Neue" panose="02000503000000020004" pitchFamily="2" charset="0"/>
                      </a:endParaRPr>
                    </a:p>
                  </a:txBody>
                  <a:tcPr/>
                </a:tc>
                <a:tc>
                  <a:txBody>
                    <a:bodyPr/>
                    <a:lstStyle/>
                    <a:p>
                      <a:pPr lvl="0" algn="l">
                        <a:lnSpc>
                          <a:spcPct val="100000"/>
                        </a:lnSpc>
                        <a:spcBef>
                          <a:spcPts val="0"/>
                        </a:spcBef>
                        <a:spcAft>
                          <a:spcPts val="0"/>
                        </a:spcAft>
                        <a:buNone/>
                      </a:pPr>
                      <a:r>
                        <a:rPr lang="en-US" sz="1400" b="0" i="0" u="none" strike="noStrike" noProof="0" dirty="0">
                          <a:solidFill>
                            <a:schemeClr val="tx1"/>
                          </a:solidFill>
                          <a:latin typeface="Helvetica Neue"/>
                        </a:rPr>
                        <a:t>NET May 2025</a:t>
                      </a:r>
                    </a:p>
                  </a:txBody>
                  <a:tcPr/>
                </a:tc>
                <a:extLst>
                  <a:ext uri="{0D108BD9-81ED-4DB2-BD59-A6C34878D82A}">
                    <a16:rowId xmlns:a16="http://schemas.microsoft.com/office/drawing/2014/main" val="3971187597"/>
                  </a:ext>
                </a:extLst>
              </a:tr>
              <a:tr h="267674">
                <a:tc>
                  <a:txBody>
                    <a:bodyPr/>
                    <a:lstStyle/>
                    <a:p>
                      <a:r>
                        <a:rPr lang="en-US" sz="1400" b="1" i="0" dirty="0">
                          <a:solidFill>
                            <a:schemeClr val="tx1"/>
                          </a:solidFill>
                          <a:latin typeface="Helvetica Neue"/>
                          <a:ea typeface="Helvetica Neue" panose="02000503000000020004" pitchFamily="2" charset="0"/>
                          <a:cs typeface="Helvetica Neue" panose="02000503000000020004" pitchFamily="2" charset="0"/>
                        </a:rPr>
                        <a:t>DUPLEX: </a:t>
                      </a:r>
                      <a:r>
                        <a:rPr lang="en-US" sz="1400" b="0" i="1" dirty="0">
                          <a:solidFill>
                            <a:schemeClr val="tx1"/>
                          </a:solidFill>
                          <a:latin typeface="Helvetica Neue"/>
                          <a:ea typeface="Helvetica Neue" panose="02000503000000020004" pitchFamily="2" charset="0"/>
                          <a:cs typeface="Helvetica Neue" panose="02000503000000020004" pitchFamily="2" charset="0"/>
                        </a:rPr>
                        <a:t>Dual Propulsion Experiment</a:t>
                      </a:r>
                    </a:p>
                  </a:txBody>
                  <a:tcPr/>
                </a:tc>
                <a:tc>
                  <a:txBody>
                    <a:bodyPr/>
                    <a:lstStyle/>
                    <a:p>
                      <a:r>
                        <a:rPr lang="en-US" sz="1400" i="0" dirty="0">
                          <a:solidFill>
                            <a:schemeClr val="tx1"/>
                          </a:solidFill>
                          <a:latin typeface="Helvetica Neue"/>
                          <a:ea typeface="Helvetica Neue" panose="02000503000000020004" pitchFamily="2" charset="0"/>
                          <a:cs typeface="Helvetica Neue" panose="02000503000000020004" pitchFamily="2" charset="0"/>
                        </a:rPr>
                        <a:t>NET June 2025 </a:t>
                      </a:r>
                      <a:endParaRPr lang="en-US" sz="1400" i="0" dirty="0">
                        <a:solidFill>
                          <a:schemeClr val="tx1"/>
                        </a:solidFill>
                        <a:latin typeface="Helvetica Neue" panose="02000503000000020004" pitchFamily="2" charset="0"/>
                        <a:ea typeface="Helvetica Neue" panose="02000503000000020004" pitchFamily="2" charset="0"/>
                        <a:cs typeface="Helvetica Neue" panose="02000503000000020004" pitchFamily="2" charset="0"/>
                      </a:endParaRPr>
                    </a:p>
                  </a:txBody>
                  <a:tcPr/>
                </a:tc>
                <a:extLst>
                  <a:ext uri="{0D108BD9-81ED-4DB2-BD59-A6C34878D82A}">
                    <a16:rowId xmlns:a16="http://schemas.microsoft.com/office/drawing/2014/main" val="2552630264"/>
                  </a:ext>
                </a:extLst>
              </a:tr>
              <a:tr h="267674">
                <a:tc>
                  <a:txBody>
                    <a:bodyPr/>
                    <a:lstStyle/>
                    <a:p>
                      <a:r>
                        <a:rPr lang="en-US" sz="1400" b="1" i="0" dirty="0">
                          <a:solidFill>
                            <a:schemeClr val="tx1"/>
                          </a:solidFill>
                          <a:latin typeface="Helvetica Neue"/>
                          <a:ea typeface="Helvetica Neue" panose="02000503000000020004" pitchFamily="2" charset="0"/>
                          <a:cs typeface="Helvetica Neue" panose="02000503000000020004" pitchFamily="2" charset="0"/>
                        </a:rPr>
                        <a:t>GPDM</a:t>
                      </a:r>
                      <a:r>
                        <a:rPr lang="en-US" sz="1400" i="1" dirty="0">
                          <a:solidFill>
                            <a:schemeClr val="tx1"/>
                          </a:solidFill>
                          <a:latin typeface="Helvetica Neue"/>
                          <a:ea typeface="Helvetica Neue" panose="02000503000000020004" pitchFamily="2" charset="0"/>
                          <a:cs typeface="Helvetica Neue" panose="02000503000000020004" pitchFamily="2" charset="0"/>
                        </a:rPr>
                        <a:t>: </a:t>
                      </a:r>
                      <a:r>
                        <a:rPr lang="en-US" sz="1400" b="0" i="1" u="none" strike="noStrike" kern="1200" dirty="0">
                          <a:solidFill>
                            <a:schemeClr val="dk1"/>
                          </a:solidFill>
                          <a:effectLst/>
                          <a:latin typeface="Helvetica Neue"/>
                          <a:ea typeface="Helvetica Neue" panose="02000503000000020004" pitchFamily="2" charset="0"/>
                          <a:cs typeface="Helvetica Neue" panose="02000503000000020004" pitchFamily="2" charset="0"/>
                        </a:rPr>
                        <a:t>Green Propulsion Dual Mode</a:t>
                      </a:r>
                      <a:endParaRPr lang="en-US" sz="1400" i="1" dirty="0">
                        <a:solidFill>
                          <a:schemeClr val="tx1"/>
                        </a:solidFill>
                        <a:latin typeface="Helvetica Neue"/>
                        <a:ea typeface="Helvetica Neue" panose="02000503000000020004" pitchFamily="2" charset="0"/>
                        <a:cs typeface="Helvetica Neue" panose="02000503000000020004" pitchFamily="2" charset="0"/>
                      </a:endParaRPr>
                    </a:p>
                  </a:txBody>
                  <a:tcPr/>
                </a:tc>
                <a:tc>
                  <a:txBody>
                    <a:bodyPr/>
                    <a:lstStyle/>
                    <a:p>
                      <a:r>
                        <a:rPr lang="en-US" sz="1400" i="0" dirty="0">
                          <a:solidFill>
                            <a:schemeClr val="tx1"/>
                          </a:solidFill>
                          <a:latin typeface="Helvetica Neue"/>
                          <a:ea typeface="Helvetica Neue" panose="02000503000000020004" pitchFamily="2" charset="0"/>
                          <a:cs typeface="Helvetica Neue" panose="02000503000000020004" pitchFamily="2" charset="0"/>
                        </a:rPr>
                        <a:t>Oct 15, 2025</a:t>
                      </a:r>
                    </a:p>
                  </a:txBody>
                  <a:tcPr/>
                </a:tc>
                <a:extLst>
                  <a:ext uri="{0D108BD9-81ED-4DB2-BD59-A6C34878D82A}">
                    <a16:rowId xmlns:a16="http://schemas.microsoft.com/office/drawing/2014/main" val="271223068"/>
                  </a:ext>
                </a:extLst>
              </a:tr>
              <a:tr h="267674">
                <a:tc>
                  <a:txBody>
                    <a:bodyPr/>
                    <a:lstStyle/>
                    <a:p>
                      <a:r>
                        <a:rPr lang="en-US" sz="1400" b="1" i="0" dirty="0" err="1">
                          <a:solidFill>
                            <a:schemeClr val="tx1"/>
                          </a:solidFill>
                          <a:latin typeface="Helvetica Neue"/>
                          <a:ea typeface="Helvetica Neue" panose="02000503000000020004" pitchFamily="2" charset="0"/>
                          <a:cs typeface="Helvetica Neue" panose="02000503000000020004" pitchFamily="2" charset="0"/>
                        </a:rPr>
                        <a:t>DiskSat</a:t>
                      </a:r>
                      <a:r>
                        <a:rPr lang="en-US" sz="1400" b="1" i="0" dirty="0">
                          <a:solidFill>
                            <a:schemeClr val="tx1"/>
                          </a:solidFill>
                          <a:latin typeface="Helvetica Neue"/>
                          <a:ea typeface="Helvetica Neue" panose="02000503000000020004" pitchFamily="2" charset="0"/>
                          <a:cs typeface="Helvetica Neue" panose="02000503000000020004" pitchFamily="2" charset="0"/>
                        </a:rPr>
                        <a:t>: </a:t>
                      </a:r>
                      <a:r>
                        <a:rPr lang="en-US" sz="1400" b="0" i="1" dirty="0">
                          <a:solidFill>
                            <a:schemeClr val="tx1"/>
                          </a:solidFill>
                          <a:latin typeface="Helvetica Neue"/>
                          <a:ea typeface="Helvetica Neue" panose="02000503000000020004" pitchFamily="2" charset="0"/>
                          <a:cs typeface="Helvetica Neue" panose="02000503000000020004" pitchFamily="2" charset="0"/>
                        </a:rPr>
                        <a:t>2D, High-Power, High-Aperture Maneuverable Spacecraft</a:t>
                      </a:r>
                    </a:p>
                  </a:txBody>
                  <a:tcPr/>
                </a:tc>
                <a:tc>
                  <a:txBody>
                    <a:bodyPr/>
                    <a:lstStyle/>
                    <a:p>
                      <a:r>
                        <a:rPr lang="en-US" sz="1400" b="0" i="0" kern="1200" dirty="0">
                          <a:solidFill>
                            <a:schemeClr val="tx1"/>
                          </a:solidFill>
                          <a:effectLst/>
                          <a:latin typeface="Helvetica Neue"/>
                          <a:ea typeface="Helvetica Neue" panose="02000503000000020004" pitchFamily="2" charset="0"/>
                          <a:cs typeface="Helvetica Neue" panose="02000503000000020004" pitchFamily="2" charset="0"/>
                        </a:rPr>
                        <a:t>NET Dec 2025</a:t>
                      </a:r>
                      <a:endParaRPr lang="en-US" sz="1400" i="0" dirty="0">
                        <a:solidFill>
                          <a:schemeClr val="tx1"/>
                        </a:solidFill>
                        <a:latin typeface="Helvetica Neue"/>
                        <a:ea typeface="Helvetica Neue" panose="02000503000000020004" pitchFamily="2" charset="0"/>
                        <a:cs typeface="Helvetica Neue" panose="02000503000000020004" pitchFamily="2" charset="0"/>
                      </a:endParaRPr>
                    </a:p>
                  </a:txBody>
                  <a:tcPr/>
                </a:tc>
                <a:extLst>
                  <a:ext uri="{0D108BD9-81ED-4DB2-BD59-A6C34878D82A}">
                    <a16:rowId xmlns:a16="http://schemas.microsoft.com/office/drawing/2014/main" val="797118482"/>
                  </a:ext>
                </a:extLst>
              </a:tr>
              <a:tr h="267674">
                <a:tc>
                  <a:txBody>
                    <a:bodyPr/>
                    <a:lstStyle/>
                    <a:p>
                      <a:r>
                        <a:rPr lang="en-US" sz="1400" b="1" dirty="0">
                          <a:solidFill>
                            <a:schemeClr val="tx1"/>
                          </a:solidFill>
                          <a:latin typeface="Helvetica Neue"/>
                          <a:ea typeface="Helvetica Neue" panose="02000503000000020004" pitchFamily="2" charset="0"/>
                          <a:cs typeface="Helvetica Neue" panose="02000503000000020004" pitchFamily="2" charset="0"/>
                        </a:rPr>
                        <a:t>CLICK B/C</a:t>
                      </a:r>
                      <a:r>
                        <a:rPr lang="en-US" sz="1400" dirty="0">
                          <a:solidFill>
                            <a:schemeClr val="tx1"/>
                          </a:solidFill>
                          <a:latin typeface="Helvetica Neue"/>
                          <a:ea typeface="Helvetica Neue" panose="02000503000000020004" pitchFamily="2" charset="0"/>
                          <a:cs typeface="Helvetica Neue" panose="02000503000000020004" pitchFamily="2" charset="0"/>
                        </a:rPr>
                        <a:t>: </a:t>
                      </a:r>
                      <a:r>
                        <a:rPr lang="en-US" sz="1400" i="1" dirty="0">
                          <a:solidFill>
                            <a:schemeClr val="tx1"/>
                          </a:solidFill>
                          <a:latin typeface="Helvetica Neue"/>
                          <a:ea typeface="Helvetica Neue" panose="02000503000000020004" pitchFamily="2" charset="0"/>
                          <a:cs typeface="Helvetica Neue" panose="02000503000000020004" pitchFamily="2" charset="0"/>
                        </a:rPr>
                        <a:t>CubeSat Laser Infrared </a:t>
                      </a:r>
                      <a:r>
                        <a:rPr lang="en-US" sz="1400" i="1" dirty="0" err="1">
                          <a:solidFill>
                            <a:schemeClr val="tx1"/>
                          </a:solidFill>
                          <a:latin typeface="Helvetica Neue"/>
                          <a:ea typeface="Helvetica Neue" panose="02000503000000020004" pitchFamily="2" charset="0"/>
                          <a:cs typeface="Helvetica Neue" panose="02000503000000020004" pitchFamily="2" charset="0"/>
                        </a:rPr>
                        <a:t>CrossLinK</a:t>
                      </a:r>
                      <a:endParaRPr lang="en-US" sz="1400" i="1" dirty="0">
                        <a:solidFill>
                          <a:schemeClr val="tx1"/>
                        </a:solidFill>
                        <a:latin typeface="Helvetica Neue"/>
                        <a:ea typeface="Helvetica Neue" panose="02000503000000020004" pitchFamily="2" charset="0"/>
                        <a:cs typeface="Helvetica Neue" panose="02000503000000020004" pitchFamily="2" charset="0"/>
                      </a:endParaRPr>
                    </a:p>
                  </a:txBody>
                  <a:tcPr/>
                </a:tc>
                <a:tc>
                  <a:txBody>
                    <a:bodyPr/>
                    <a:lstStyle/>
                    <a:p>
                      <a:r>
                        <a:rPr lang="en-US" sz="1400" i="0" dirty="0">
                          <a:solidFill>
                            <a:schemeClr val="tx1"/>
                          </a:solidFill>
                          <a:latin typeface="Helvetica Neue"/>
                          <a:ea typeface="Helvetica Neue" panose="02000503000000020004" pitchFamily="2" charset="0"/>
                          <a:cs typeface="Helvetica Neue" panose="02000503000000020004" pitchFamily="2" charset="0"/>
                        </a:rPr>
                        <a:t>NET Apr 2026</a:t>
                      </a:r>
                      <a:endParaRPr lang="en-US" sz="1400" i="0" dirty="0">
                        <a:solidFill>
                          <a:schemeClr val="tx1"/>
                        </a:solidFill>
                        <a:latin typeface="Helvetica Neue"/>
                      </a:endParaRPr>
                    </a:p>
                  </a:txBody>
                  <a:tcPr/>
                </a:tc>
                <a:extLst>
                  <a:ext uri="{0D108BD9-81ED-4DB2-BD59-A6C34878D82A}">
                    <a16:rowId xmlns:a16="http://schemas.microsoft.com/office/drawing/2014/main" val="2485051426"/>
                  </a:ext>
                </a:extLst>
              </a:tr>
              <a:tr h="267674">
                <a:tc>
                  <a:txBody>
                    <a:bodyPr/>
                    <a:lstStyle/>
                    <a:p>
                      <a:r>
                        <a:rPr lang="en-US" sz="1400" b="1" i="0" dirty="0">
                          <a:solidFill>
                            <a:schemeClr val="tx1"/>
                          </a:solidFill>
                          <a:latin typeface="Helvetica Neue"/>
                          <a:ea typeface="Helvetica Neue" panose="02000503000000020004" pitchFamily="2" charset="0"/>
                          <a:cs typeface="Helvetica Neue" panose="02000503000000020004" pitchFamily="2" charset="0"/>
                        </a:rPr>
                        <a:t>Courier: </a:t>
                      </a:r>
                      <a:r>
                        <a:rPr lang="en-US" sz="1400" b="0" i="1" u="none" strike="noStrike" kern="1200" dirty="0">
                          <a:solidFill>
                            <a:schemeClr val="dk1"/>
                          </a:solidFill>
                          <a:effectLst/>
                          <a:latin typeface="Helvetica Neue"/>
                          <a:ea typeface="Helvetica Neue" panose="02000503000000020004" pitchFamily="2" charset="0"/>
                          <a:cs typeface="Helvetica Neue" panose="02000503000000020004" pitchFamily="2" charset="0"/>
                        </a:rPr>
                        <a:t>Solar Electric Propulsion Module</a:t>
                      </a:r>
                      <a:endParaRPr lang="en-US" sz="1400" b="1" i="1" dirty="0">
                        <a:solidFill>
                          <a:schemeClr val="tx1"/>
                        </a:solidFill>
                        <a:latin typeface="Helvetica Neue"/>
                        <a:ea typeface="Helvetica Neue" panose="02000503000000020004" pitchFamily="2" charset="0"/>
                        <a:cs typeface="Helvetica Neue" panose="02000503000000020004" pitchFamily="2" charset="0"/>
                      </a:endParaRPr>
                    </a:p>
                  </a:txBody>
                  <a:tcPr/>
                </a:tc>
                <a:tc>
                  <a:txBody>
                    <a:bodyPr/>
                    <a:lstStyle/>
                    <a:p>
                      <a:r>
                        <a:rPr lang="en-US" sz="1400" i="0" dirty="0">
                          <a:solidFill>
                            <a:schemeClr val="tx1"/>
                          </a:solidFill>
                          <a:latin typeface="Helvetica Neue"/>
                          <a:ea typeface="Helvetica Neue" panose="02000503000000020004" pitchFamily="2" charset="0"/>
                          <a:cs typeface="Helvetica Neue" panose="02000503000000020004" pitchFamily="2" charset="0"/>
                        </a:rPr>
                        <a:t>NET Q1 2027</a:t>
                      </a:r>
                    </a:p>
                  </a:txBody>
                  <a:tcPr/>
                </a:tc>
                <a:extLst>
                  <a:ext uri="{0D108BD9-81ED-4DB2-BD59-A6C34878D82A}">
                    <a16:rowId xmlns:a16="http://schemas.microsoft.com/office/drawing/2014/main" val="2277764286"/>
                  </a:ext>
                </a:extLst>
              </a:tr>
            </a:tbl>
          </a:graphicData>
        </a:graphic>
      </p:graphicFrame>
    </p:spTree>
    <p:extLst>
      <p:ext uri="{BB962C8B-B14F-4D97-AF65-F5344CB8AC3E}">
        <p14:creationId xmlns:p14="http://schemas.microsoft.com/office/powerpoint/2010/main" val="370645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567" y="60604"/>
            <a:ext cx="7858265" cy="561082"/>
          </a:xfrm>
        </p:spPr>
        <p:txBody>
          <a:bodyPr>
            <a:normAutofit/>
          </a:bodyPr>
          <a:lstStyle/>
          <a:p>
            <a:r>
              <a:rPr lang="en-US" sz="2400" dirty="0">
                <a:latin typeface="Helvetica Neue" panose="02000503000000020004" pitchFamily="2" charset="0"/>
                <a:ea typeface="Helvetica Neue" panose="02000503000000020004" pitchFamily="2" charset="0"/>
                <a:cs typeface="Helvetica Neue" panose="02000503000000020004" pitchFamily="2" charset="0"/>
              </a:rPr>
              <a:t>On-Orbit U-Class Technology Demonstration Mission  </a:t>
            </a:r>
          </a:p>
        </p:txBody>
      </p:sp>
      <p:sp>
        <p:nvSpPr>
          <p:cNvPr id="3" name="Slide Number Placeholder 2"/>
          <p:cNvSpPr>
            <a:spLocks noGrp="1"/>
          </p:cNvSpPr>
          <p:nvPr>
            <p:ph type="sldNum" sz="quarter" idx="4"/>
          </p:nvPr>
        </p:nvSpPr>
        <p:spPr>
          <a:xfrm>
            <a:off x="6403664" y="4064270"/>
            <a:ext cx="342900" cy="142875"/>
          </a:xfrm>
          <a:prstGeom prst="rect">
            <a:avLst/>
          </a:prstGeom>
        </p:spPr>
        <p:txBody>
          <a:bodyPr vert="horz" lIns="68580" tIns="34290" rIns="68580" bIns="34290" rtlCol="0" anchor="ctr"/>
          <a:lstStyle>
            <a:defPPr>
              <a:defRPr lang="en-US"/>
            </a:defPPr>
            <a:lvl1pPr marL="0" algn="r" defTabSz="342900" rtl="0" eaLnBrk="1" latinLnBrk="0" hangingPunct="1">
              <a:defRPr sz="600" kern="1200">
                <a:solidFill>
                  <a:srgbClr val="7F7F7F"/>
                </a:solidFill>
                <a:latin typeface="Helvetica"/>
                <a:ea typeface="+mn-ea"/>
                <a:cs typeface="Helvetica"/>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fld id="{919F2107-1728-CF4B-B9CE-67131BF22805}" type="slidenum">
              <a:rPr lang="en-US" smtClean="0"/>
              <a:pPr/>
              <a:t>5</a:t>
            </a:fld>
            <a:endParaRPr lang="en-US"/>
          </a:p>
        </p:txBody>
      </p:sp>
      <p:sp>
        <p:nvSpPr>
          <p:cNvPr id="17" name="TextBox 16">
            <a:extLst>
              <a:ext uri="{FF2B5EF4-FFF2-40B4-BE49-F238E27FC236}">
                <a16:creationId xmlns:a16="http://schemas.microsoft.com/office/drawing/2014/main" id="{A93BED13-5B42-894E-9FA7-DF3D68A17B93}"/>
              </a:ext>
            </a:extLst>
          </p:cNvPr>
          <p:cNvSpPr txBox="1"/>
          <p:nvPr/>
        </p:nvSpPr>
        <p:spPr>
          <a:xfrm>
            <a:off x="174200" y="1083748"/>
            <a:ext cx="3685969" cy="2677656"/>
          </a:xfrm>
          <a:prstGeom prst="rect">
            <a:avLst/>
          </a:prstGeom>
          <a:noFill/>
        </p:spPr>
        <p:txBody>
          <a:bodyPr wrap="square" lIns="91440" tIns="45720" rIns="41148" bIns="45720" rtlCol="0" anchor="t">
            <a:spAutoFit/>
          </a:bodyPr>
          <a:lstStyle/>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CAPSTONE</a:t>
            </a:r>
          </a:p>
          <a:p>
            <a:pPr algn="ct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Launched: June 28, 2022</a:t>
            </a:r>
          </a:p>
          <a:p>
            <a:pPr algn="ct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Status: Extended to Dec 2025</a:t>
            </a:r>
          </a:p>
          <a:p>
            <a:pPr algn="ctr"/>
            <a:endPar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600" b="1" dirty="0">
                <a:solidFill>
                  <a:schemeClr val="bg1"/>
                </a:solidFill>
                <a:latin typeface="Helvetica Neue"/>
                <a:ea typeface="Helvetica Neue" panose="02000503000000020004" pitchFamily="2" charset="0"/>
                <a:cs typeface="Helvetica Neue" panose="02000503000000020004" pitchFamily="2" charset="0"/>
              </a:rPr>
              <a:t>2022-2024: </a:t>
            </a:r>
          </a:p>
          <a:p>
            <a:r>
              <a:rPr lang="en-US" sz="1600" dirty="0">
                <a:solidFill>
                  <a:schemeClr val="bg1"/>
                </a:solidFill>
                <a:latin typeface="Helvetica Neue"/>
                <a:ea typeface="Helvetica Neue" panose="02000503000000020004" pitchFamily="2" charset="0"/>
                <a:cs typeface="Helvetica Neue" panose="02000503000000020004" pitchFamily="2" charset="0"/>
              </a:rPr>
              <a:t>Demonstrated the ability to enter and maintain a near rectilinear halo orbit around the Moon and demonstrated one &amp; two way ranging and autonomous spacecraft navigation. </a:t>
            </a:r>
          </a:p>
          <a:p>
            <a:endParaRPr lang="en-US" sz="800" dirty="0">
              <a:solidFill>
                <a:schemeClr val="bg1"/>
              </a:solidFill>
              <a:latin typeface="Helvetica Neue"/>
              <a:ea typeface="Helvetica Neue" panose="02000503000000020004" pitchFamily="2" charset="0"/>
              <a:cs typeface="Helvetica Neue" panose="02000503000000020004" pitchFamily="2" charset="0"/>
            </a:endParaRPr>
          </a:p>
        </p:txBody>
      </p:sp>
      <p:sp>
        <p:nvSpPr>
          <p:cNvPr id="14" name="TextBox 13">
            <a:extLst>
              <a:ext uri="{FF2B5EF4-FFF2-40B4-BE49-F238E27FC236}">
                <a16:creationId xmlns:a16="http://schemas.microsoft.com/office/drawing/2014/main" id="{196DD4CE-4FF9-1343-B4C6-56B112DB92F3}"/>
              </a:ext>
            </a:extLst>
          </p:cNvPr>
          <p:cNvSpPr txBox="1"/>
          <p:nvPr/>
        </p:nvSpPr>
        <p:spPr>
          <a:xfrm>
            <a:off x="7571162" y="3462273"/>
            <a:ext cx="1393222" cy="246221"/>
          </a:xfrm>
          <a:prstGeom prst="rect">
            <a:avLst/>
          </a:prstGeom>
          <a:noFill/>
        </p:spPr>
        <p:txBody>
          <a:bodyPr wrap="square" rtlCol="0">
            <a:spAutoFit/>
          </a:bodyPr>
          <a:lstStyle/>
          <a:p>
            <a:pPr algn="ctr"/>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NASA</a:t>
            </a:r>
          </a:p>
        </p:txBody>
      </p:sp>
      <p:sp>
        <p:nvSpPr>
          <p:cNvPr id="15" name="Slide Number Placeholder 2">
            <a:extLst>
              <a:ext uri="{FF2B5EF4-FFF2-40B4-BE49-F238E27FC236}">
                <a16:creationId xmlns:a16="http://schemas.microsoft.com/office/drawing/2014/main" id="{79FC72BC-9899-2443-89C1-1C910721ADFB}"/>
              </a:ext>
            </a:extLst>
          </p:cNvPr>
          <p:cNvSpPr txBox="1">
            <a:spLocks/>
          </p:cNvSpPr>
          <p:nvPr/>
        </p:nvSpPr>
        <p:spPr>
          <a:xfrm>
            <a:off x="8538218" y="4877123"/>
            <a:ext cx="457200" cy="171450"/>
          </a:xfrm>
          <a:prstGeom prst="rect">
            <a:avLst/>
          </a:prstGeom>
        </p:spPr>
        <p:txBody>
          <a:bodyPr vert="horz" lIns="91440" tIns="45720" rIns="91440" bIns="45720" rtlCol="0" anchor="ctr"/>
          <a:lstStyle>
            <a:defPPr>
              <a:defRPr lang="en-US"/>
            </a:defPPr>
            <a:lvl1pPr marL="0" algn="r" defTabSz="457200" rtl="0" eaLnBrk="1" latinLnBrk="0" hangingPunct="1">
              <a:defRPr sz="720" kern="1200">
                <a:solidFill>
                  <a:schemeClr val="bg1"/>
                </a:solidFill>
                <a:latin typeface="Helvetica"/>
                <a:ea typeface="+mn-ea"/>
                <a:cs typeface="Helvetica"/>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19F2107-1728-CF4B-B9CE-67131BF22805}" type="slidenum">
              <a:rPr lang="en-US" smtClean="0"/>
              <a:pPr/>
              <a:t>5</a:t>
            </a:fld>
            <a:endParaRPr lang="en-US"/>
          </a:p>
        </p:txBody>
      </p:sp>
      <p:pic>
        <p:nvPicPr>
          <p:cNvPr id="6" name="Picture 5" descr="A picture containing text, indoor&#10;&#10;Description automatically generated">
            <a:extLst>
              <a:ext uri="{FF2B5EF4-FFF2-40B4-BE49-F238E27FC236}">
                <a16:creationId xmlns:a16="http://schemas.microsoft.com/office/drawing/2014/main" id="{BB6A9242-7AB6-7FC3-6826-1EEDBABBE247}"/>
              </a:ext>
            </a:extLst>
          </p:cNvPr>
          <p:cNvPicPr>
            <a:picLocks noChangeAspect="1"/>
          </p:cNvPicPr>
          <p:nvPr/>
        </p:nvPicPr>
        <p:blipFill rotWithShape="1">
          <a:blip r:embed="rId3"/>
          <a:srcRect l="7041" t="24954" r="2471" b="8516"/>
          <a:stretch/>
        </p:blipFill>
        <p:spPr>
          <a:xfrm>
            <a:off x="3911015" y="1068471"/>
            <a:ext cx="4985297" cy="2367230"/>
          </a:xfrm>
          <a:prstGeom prst="rect">
            <a:avLst/>
          </a:prstGeom>
        </p:spPr>
      </p:pic>
      <p:sp>
        <p:nvSpPr>
          <p:cNvPr id="5" name="TextBox 4">
            <a:extLst>
              <a:ext uri="{FF2B5EF4-FFF2-40B4-BE49-F238E27FC236}">
                <a16:creationId xmlns:a16="http://schemas.microsoft.com/office/drawing/2014/main" id="{529369F0-B55E-2E46-AE44-1323D5B078D2}"/>
              </a:ext>
            </a:extLst>
          </p:cNvPr>
          <p:cNvSpPr txBox="1"/>
          <p:nvPr/>
        </p:nvSpPr>
        <p:spPr>
          <a:xfrm>
            <a:off x="165576" y="572702"/>
            <a:ext cx="8672246" cy="338554"/>
          </a:xfrm>
          <a:prstGeom prst="rect">
            <a:avLst/>
          </a:prstGeom>
          <a:noFill/>
        </p:spPr>
        <p:txBody>
          <a:bodyPr wrap="none" rtlCol="0">
            <a:spAutoFit/>
          </a:bodyPr>
          <a:lstStyle/>
          <a:p>
            <a:r>
              <a:rPr lang="en-US" sz="1600" b="0" i="0" dirty="0">
                <a:solidFill>
                  <a:schemeClr val="accent5">
                    <a:lumMod val="20000"/>
                    <a:lumOff val="80000"/>
                  </a:schemeClr>
                </a:solidFill>
                <a:effectLst/>
                <a:latin typeface="Helvetica Neue" panose="02000503000000020004" pitchFamily="2" charset="0"/>
                <a:ea typeface="Helvetica Neue" panose="02000503000000020004" pitchFamily="2" charset="0"/>
                <a:cs typeface="Helvetica Neue" panose="02000503000000020004" pitchFamily="2" charset="0"/>
              </a:rPr>
              <a:t>Cislunar Autonomous Positioning System Technology Operations and Navigation Experiment</a:t>
            </a:r>
            <a:endParaRPr lang="en-US" sz="1600" dirty="0">
              <a:solidFill>
                <a:schemeClr val="accent5">
                  <a:lumMod val="20000"/>
                  <a:lumOff val="80000"/>
                </a:schemeClr>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1" name="TextBox 10">
            <a:extLst>
              <a:ext uri="{FF2B5EF4-FFF2-40B4-BE49-F238E27FC236}">
                <a16:creationId xmlns:a16="http://schemas.microsoft.com/office/drawing/2014/main" id="{7F3A42EB-61E6-9104-8190-65FA32718CC3}"/>
              </a:ext>
            </a:extLst>
          </p:cNvPr>
          <p:cNvSpPr txBox="1"/>
          <p:nvPr/>
        </p:nvSpPr>
        <p:spPr>
          <a:xfrm>
            <a:off x="174200" y="3632460"/>
            <a:ext cx="8846446" cy="1323439"/>
          </a:xfrm>
          <a:prstGeom prst="rect">
            <a:avLst/>
          </a:prstGeom>
          <a:noFill/>
        </p:spPr>
        <p:txBody>
          <a:bodyPr wrap="square" rtlCol="0">
            <a:spAutoFit/>
          </a:bodyPr>
          <a:lstStyle/>
          <a:p>
            <a:r>
              <a:rPr lang="en-US" sz="1600" b="1"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2024-2025: </a:t>
            </a:r>
          </a:p>
          <a:p>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The e</a:t>
            </a:r>
            <a:r>
              <a:rPr lang="en-US" sz="16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xtended mission will demonstrate and test technologies for autonomy and standards-based, interoperable communications and networking. </a:t>
            </a:r>
            <a:r>
              <a:rPr lang="en-US" sz="1600" kern="1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It will also allow the conduct of mission analyses that support NASA’s Artemis program, using new insights from CAPSTONE’s on-orbit operations to support Gateway operations planning.</a:t>
            </a:r>
          </a:p>
        </p:txBody>
      </p:sp>
    </p:spTree>
    <p:extLst>
      <p:ext uri="{BB962C8B-B14F-4D97-AF65-F5344CB8AC3E}">
        <p14:creationId xmlns:p14="http://schemas.microsoft.com/office/powerpoint/2010/main" val="1254131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6154" y="392234"/>
            <a:ext cx="7251966" cy="577892"/>
          </a:xfrm>
        </p:spPr>
        <p:txBody>
          <a:bodyPr>
            <a:noAutofit/>
          </a:bodyPr>
          <a:lstStyle/>
          <a:p>
            <a:r>
              <a:rPr lang="en-US" sz="22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Starling Autonomous Swarm Technology</a:t>
            </a:r>
          </a:p>
        </p:txBody>
      </p:sp>
      <p:sp>
        <p:nvSpPr>
          <p:cNvPr id="3" name="Slide Number Placeholder 2"/>
          <p:cNvSpPr>
            <a:spLocks noGrp="1"/>
          </p:cNvSpPr>
          <p:nvPr>
            <p:ph type="sldNum" sz="quarter" idx="4"/>
          </p:nvPr>
        </p:nvSpPr>
        <p:spPr>
          <a:xfrm>
            <a:off x="6403664" y="4064270"/>
            <a:ext cx="342900" cy="142875"/>
          </a:xfrm>
          <a:prstGeom prst="rect">
            <a:avLst/>
          </a:prstGeom>
        </p:spPr>
        <p:txBody>
          <a:bodyPr vert="horz" lIns="68580" tIns="34290" rIns="68580" bIns="34290" rtlCol="0" anchor="ctr"/>
          <a:lstStyle>
            <a:defPPr>
              <a:defRPr lang="en-US"/>
            </a:defPPr>
            <a:lvl1pPr marL="0" algn="r" defTabSz="342900" rtl="0" eaLnBrk="1" latinLnBrk="0" hangingPunct="1">
              <a:defRPr sz="600" kern="1200">
                <a:solidFill>
                  <a:srgbClr val="7F7F7F"/>
                </a:solidFill>
                <a:latin typeface="Helvetica"/>
                <a:ea typeface="+mn-ea"/>
                <a:cs typeface="Helvetica"/>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fld id="{919F2107-1728-CF4B-B9CE-67131BF22805}" type="slidenum">
              <a:rPr lang="en-US" smtClean="0"/>
              <a:pPr/>
              <a:t>6</a:t>
            </a:fld>
            <a:endParaRPr lang="en-US"/>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4236781" y="56338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350"/>
          </a:p>
        </p:txBody>
      </p:sp>
      <p:sp>
        <p:nvSpPr>
          <p:cNvPr id="18" name="Slide Number Placeholder 2">
            <a:extLst>
              <a:ext uri="{FF2B5EF4-FFF2-40B4-BE49-F238E27FC236}">
                <a16:creationId xmlns:a16="http://schemas.microsoft.com/office/drawing/2014/main" id="{43332D7E-459D-AE41-B150-CF16BF01D54F}"/>
              </a:ext>
            </a:extLst>
          </p:cNvPr>
          <p:cNvSpPr txBox="1">
            <a:spLocks/>
          </p:cNvSpPr>
          <p:nvPr/>
        </p:nvSpPr>
        <p:spPr>
          <a:xfrm>
            <a:off x="8538218" y="4877123"/>
            <a:ext cx="457200" cy="171450"/>
          </a:xfrm>
          <a:prstGeom prst="rect">
            <a:avLst/>
          </a:prstGeom>
        </p:spPr>
        <p:txBody>
          <a:bodyPr vert="horz" lIns="91440" tIns="45720" rIns="91440" bIns="45720" rtlCol="0" anchor="ctr"/>
          <a:lstStyle>
            <a:defPPr>
              <a:defRPr lang="en-US"/>
            </a:defPPr>
            <a:lvl1pPr marL="0" algn="r" defTabSz="457200" rtl="0" eaLnBrk="1" latinLnBrk="0" hangingPunct="1">
              <a:defRPr sz="720" kern="1200">
                <a:solidFill>
                  <a:schemeClr val="bg1"/>
                </a:solidFill>
                <a:latin typeface="Helvetica"/>
                <a:ea typeface="+mn-ea"/>
                <a:cs typeface="Helvetica"/>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19F2107-1728-CF4B-B9CE-67131BF22805}" type="slidenum">
              <a:rPr lang="en-US" smtClean="0"/>
              <a:pPr/>
              <a:t>6</a:t>
            </a:fld>
            <a:endParaRPr lang="en-US"/>
          </a:p>
        </p:txBody>
      </p:sp>
      <p:sp>
        <p:nvSpPr>
          <p:cNvPr id="19" name="TextBox 18">
            <a:extLst>
              <a:ext uri="{FF2B5EF4-FFF2-40B4-BE49-F238E27FC236}">
                <a16:creationId xmlns:a16="http://schemas.microsoft.com/office/drawing/2014/main" id="{EDFC1A55-5E20-166C-244B-26765078931B}"/>
              </a:ext>
            </a:extLst>
          </p:cNvPr>
          <p:cNvSpPr txBox="1"/>
          <p:nvPr/>
        </p:nvSpPr>
        <p:spPr>
          <a:xfrm>
            <a:off x="5278865" y="6587919"/>
            <a:ext cx="1445991" cy="246221"/>
          </a:xfrm>
          <a:prstGeom prst="rect">
            <a:avLst/>
          </a:prstGeom>
          <a:noFill/>
        </p:spPr>
        <p:txBody>
          <a:bodyPr wrap="square" rtlCol="0">
            <a:spAutoFit/>
          </a:bodyPr>
          <a:lstStyle/>
          <a:p>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NASA</a:t>
            </a:r>
            <a:endParaRPr lang="en-US" sz="1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5" name="TextBox 4">
            <a:extLst>
              <a:ext uri="{FF2B5EF4-FFF2-40B4-BE49-F238E27FC236}">
                <a16:creationId xmlns:a16="http://schemas.microsoft.com/office/drawing/2014/main" id="{D1BD0F9C-27BF-7B59-5912-230528D8C7FA}"/>
              </a:ext>
            </a:extLst>
          </p:cNvPr>
          <p:cNvSpPr txBox="1"/>
          <p:nvPr/>
        </p:nvSpPr>
        <p:spPr>
          <a:xfrm>
            <a:off x="5135358" y="1095539"/>
            <a:ext cx="3839757" cy="3477875"/>
          </a:xfrm>
          <a:prstGeom prst="rect">
            <a:avLst/>
          </a:prstGeom>
          <a:noFill/>
        </p:spPr>
        <p:txBody>
          <a:bodyPr wrap="square" lIns="91440" tIns="45720" rIns="91440" bIns="45720" rtlCol="0" anchor="t">
            <a:spAutoFit/>
          </a:bodyPr>
          <a:lstStyle/>
          <a:p>
            <a:pPr algn="ctr"/>
            <a:r>
              <a:rPr lang="en-US" sz="20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Starling 1.0 </a:t>
            </a:r>
          </a:p>
          <a:p>
            <a:pPr algn="ctr"/>
            <a:r>
              <a:rPr lang="en-US" sz="20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Autonomous Swarm Technology</a:t>
            </a:r>
          </a:p>
          <a:p>
            <a:pPr algn="ctr"/>
            <a:r>
              <a:rPr lang="en-US" sz="2000" b="1" dirty="0">
                <a:solidFill>
                  <a:srgbClr val="C3E1EC"/>
                </a:solidFill>
                <a:latin typeface="Helvetica Neue"/>
                <a:ea typeface="Helvetica Neue" panose="02000503000000020004" pitchFamily="2" charset="0"/>
                <a:cs typeface="Helvetica Neue" panose="02000503000000020004" pitchFamily="2" charset="0"/>
              </a:rPr>
              <a:t>Launched: July 17, 2023</a:t>
            </a:r>
          </a:p>
          <a:p>
            <a:pPr algn="ctr"/>
            <a:endParaRPr lang="en-US" sz="2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algn="ctr"/>
            <a:r>
              <a:rPr lang="en-US" sz="2000"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rPr>
              <a:t>Demonstrate swarm maneuver planning and execution, communications networking, relative navigation, and autonomous coordination between four 6U CubeSats.</a:t>
            </a:r>
          </a:p>
        </p:txBody>
      </p:sp>
      <p:sp>
        <p:nvSpPr>
          <p:cNvPr id="14" name="TextBox 13">
            <a:extLst>
              <a:ext uri="{FF2B5EF4-FFF2-40B4-BE49-F238E27FC236}">
                <a16:creationId xmlns:a16="http://schemas.microsoft.com/office/drawing/2014/main" id="{9B3620C6-0496-6A4B-999A-CD343DFD4215}"/>
              </a:ext>
            </a:extLst>
          </p:cNvPr>
          <p:cNvSpPr txBox="1"/>
          <p:nvPr/>
        </p:nvSpPr>
        <p:spPr>
          <a:xfrm>
            <a:off x="246582" y="4804105"/>
            <a:ext cx="1439145" cy="246221"/>
          </a:xfrm>
          <a:prstGeom prst="rect">
            <a:avLst/>
          </a:prstGeom>
          <a:noFill/>
        </p:spPr>
        <p:txBody>
          <a:bodyPr wrap="square" rtlCol="0">
            <a:spAutoFit/>
          </a:bodyPr>
          <a:lstStyle/>
          <a:p>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a:t>
            </a:r>
            <a:r>
              <a:rPr lang="en-US" sz="1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NASA</a:t>
            </a:r>
          </a:p>
        </p:txBody>
      </p:sp>
      <p:sp>
        <p:nvSpPr>
          <p:cNvPr id="23" name="TextBox 22">
            <a:extLst>
              <a:ext uri="{FF2B5EF4-FFF2-40B4-BE49-F238E27FC236}">
                <a16:creationId xmlns:a16="http://schemas.microsoft.com/office/drawing/2014/main" id="{F228517E-4C63-7457-C750-43D03E07B810}"/>
              </a:ext>
            </a:extLst>
          </p:cNvPr>
          <p:cNvSpPr txBox="1"/>
          <p:nvPr/>
        </p:nvSpPr>
        <p:spPr>
          <a:xfrm>
            <a:off x="246582" y="2745596"/>
            <a:ext cx="1391216" cy="246221"/>
          </a:xfrm>
          <a:prstGeom prst="rect">
            <a:avLst/>
          </a:prstGeom>
          <a:noFill/>
        </p:spPr>
        <p:txBody>
          <a:bodyPr wrap="square" rtlCol="0">
            <a:spAutoFit/>
          </a:bodyPr>
          <a:lstStyle/>
          <a:p>
            <a:r>
              <a:rPr lang="en-US" sz="1000" i="1" dirty="0">
                <a:latin typeface="Helvetica Neue" panose="02000503000000020004" pitchFamily="2" charset="0"/>
                <a:ea typeface="Helvetica Neue" panose="02000503000000020004" pitchFamily="2" charset="0"/>
                <a:cs typeface="Helvetica Neue" panose="02000503000000020004" pitchFamily="2" charset="0"/>
              </a:rPr>
              <a:t>Image Credits: </a:t>
            </a:r>
            <a:r>
              <a:rPr lang="en-US" sz="1000" dirty="0">
                <a:latin typeface="Helvetica Neue" panose="02000503000000020004" pitchFamily="2" charset="0"/>
                <a:ea typeface="Helvetica Neue" panose="02000503000000020004" pitchFamily="2" charset="0"/>
                <a:cs typeface="Helvetica Neue" panose="02000503000000020004" pitchFamily="2" charset="0"/>
              </a:rPr>
              <a:t>NASA</a:t>
            </a:r>
          </a:p>
        </p:txBody>
      </p:sp>
      <p:pic>
        <p:nvPicPr>
          <p:cNvPr id="8" name="Picture 7" descr="A group of people in white coats working on a machine&#10;&#10;Description automatically generated">
            <a:extLst>
              <a:ext uri="{FF2B5EF4-FFF2-40B4-BE49-F238E27FC236}">
                <a16:creationId xmlns:a16="http://schemas.microsoft.com/office/drawing/2014/main" id="{DF6E14AD-FECD-C5C4-AA44-9A4382FF75D4}"/>
              </a:ext>
            </a:extLst>
          </p:cNvPr>
          <p:cNvPicPr>
            <a:picLocks noChangeAspect="1"/>
          </p:cNvPicPr>
          <p:nvPr/>
        </p:nvPicPr>
        <p:blipFill>
          <a:blip r:embed="rId3"/>
          <a:stretch>
            <a:fillRect/>
          </a:stretch>
        </p:blipFill>
        <p:spPr>
          <a:xfrm>
            <a:off x="162804" y="1095539"/>
            <a:ext cx="4937760" cy="3722311"/>
          </a:xfrm>
          <a:prstGeom prst="rect">
            <a:avLst/>
          </a:prstGeom>
        </p:spPr>
      </p:pic>
      <p:sp>
        <p:nvSpPr>
          <p:cNvPr id="7" name="TextBox 6">
            <a:extLst>
              <a:ext uri="{FF2B5EF4-FFF2-40B4-BE49-F238E27FC236}">
                <a16:creationId xmlns:a16="http://schemas.microsoft.com/office/drawing/2014/main" id="{D7458940-507D-F2C6-99F4-EF03FF678F96}"/>
              </a:ext>
            </a:extLst>
          </p:cNvPr>
          <p:cNvSpPr txBox="1"/>
          <p:nvPr/>
        </p:nvSpPr>
        <p:spPr>
          <a:xfrm>
            <a:off x="756217" y="56313"/>
            <a:ext cx="7631566" cy="461665"/>
          </a:xfrm>
          <a:prstGeom prst="rect">
            <a:avLst/>
          </a:prstGeom>
          <a:noFill/>
        </p:spPr>
        <p:txBody>
          <a:bodyPr wrap="square">
            <a:spAutoFit/>
          </a:bodyPr>
          <a:lstStyle/>
          <a:p>
            <a:r>
              <a:rPr lang="en-US" sz="2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On-Orbit U-Class Technology Demonstration Mission </a:t>
            </a:r>
          </a:p>
        </p:txBody>
      </p:sp>
    </p:spTree>
    <p:extLst>
      <p:ext uri="{BB962C8B-B14F-4D97-AF65-F5344CB8AC3E}">
        <p14:creationId xmlns:p14="http://schemas.microsoft.com/office/powerpoint/2010/main" val="2797413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35FCE94-DCF4-0D31-A601-17FFE247FAFC}"/>
            </a:ext>
          </a:extLst>
        </p:cNvPr>
        <p:cNvGrpSpPr/>
        <p:nvPr/>
      </p:nvGrpSpPr>
      <p:grpSpPr>
        <a:xfrm>
          <a:off x="0" y="0"/>
          <a:ext cx="0" cy="0"/>
          <a:chOff x="0" y="0"/>
          <a:chExt cx="0" cy="0"/>
        </a:xfrm>
      </p:grpSpPr>
      <p:pic>
        <p:nvPicPr>
          <p:cNvPr id="8" name="Picture 7" descr="A close up of a face&#10;&#10;Description automatically generated">
            <a:extLst>
              <a:ext uri="{FF2B5EF4-FFF2-40B4-BE49-F238E27FC236}">
                <a16:creationId xmlns:a16="http://schemas.microsoft.com/office/drawing/2014/main" id="{35811B1E-2184-BB83-AF4F-62BD01FB7542}"/>
              </a:ext>
            </a:extLst>
          </p:cNvPr>
          <p:cNvPicPr>
            <a:picLocks noChangeAspect="1"/>
          </p:cNvPicPr>
          <p:nvPr/>
        </p:nvPicPr>
        <p:blipFill>
          <a:blip r:embed="rId2"/>
          <a:stretch>
            <a:fillRect/>
          </a:stretch>
        </p:blipFill>
        <p:spPr>
          <a:xfrm>
            <a:off x="677738" y="0"/>
            <a:ext cx="586706" cy="586706"/>
          </a:xfrm>
          <a:prstGeom prst="rect">
            <a:avLst/>
          </a:prstGeom>
        </p:spPr>
      </p:pic>
      <p:cxnSp>
        <p:nvCxnSpPr>
          <p:cNvPr id="3" name="Straight Connector 2">
            <a:extLst>
              <a:ext uri="{FF2B5EF4-FFF2-40B4-BE49-F238E27FC236}">
                <a16:creationId xmlns:a16="http://schemas.microsoft.com/office/drawing/2014/main" id="{7FB7B334-32EC-DE19-A30F-E310468CB174}"/>
              </a:ext>
            </a:extLst>
          </p:cNvPr>
          <p:cNvCxnSpPr>
            <a:cxnSpLocks/>
          </p:cNvCxnSpPr>
          <p:nvPr/>
        </p:nvCxnSpPr>
        <p:spPr>
          <a:xfrm>
            <a:off x="4572000" y="558401"/>
            <a:ext cx="0" cy="4612386"/>
          </a:xfrm>
          <a:prstGeom prst="line">
            <a:avLst/>
          </a:prstGeom>
        </p:spPr>
        <p:style>
          <a:lnRef idx="2">
            <a:schemeClr val="accent1"/>
          </a:lnRef>
          <a:fillRef idx="0">
            <a:schemeClr val="accent1"/>
          </a:fillRef>
          <a:effectRef idx="1">
            <a:schemeClr val="accent1"/>
          </a:effectRef>
          <a:fontRef idx="minor">
            <a:schemeClr val="tx1"/>
          </a:fontRef>
        </p:style>
      </p:cxnSp>
      <p:pic>
        <p:nvPicPr>
          <p:cNvPr id="10" name="Picture 9">
            <a:extLst>
              <a:ext uri="{FF2B5EF4-FFF2-40B4-BE49-F238E27FC236}">
                <a16:creationId xmlns:a16="http://schemas.microsoft.com/office/drawing/2014/main" id="{883E403F-FF8A-D61B-F7D1-5B33EC4FBEC9}"/>
              </a:ext>
            </a:extLst>
          </p:cNvPr>
          <p:cNvPicPr>
            <a:picLocks noChangeAspect="1"/>
          </p:cNvPicPr>
          <p:nvPr/>
        </p:nvPicPr>
        <p:blipFill>
          <a:blip r:embed="rId3">
            <a:alphaModFix amt="75000"/>
          </a:blip>
          <a:srcRect t="12799" r="-90"/>
          <a:stretch/>
        </p:blipFill>
        <p:spPr>
          <a:xfrm>
            <a:off x="71034" y="367644"/>
            <a:ext cx="9060715" cy="3704535"/>
          </a:xfrm>
          <a:prstGeom prst="rect">
            <a:avLst/>
          </a:prstGeom>
        </p:spPr>
      </p:pic>
      <p:cxnSp>
        <p:nvCxnSpPr>
          <p:cNvPr id="12" name="Straight Connector 11">
            <a:extLst>
              <a:ext uri="{FF2B5EF4-FFF2-40B4-BE49-F238E27FC236}">
                <a16:creationId xmlns:a16="http://schemas.microsoft.com/office/drawing/2014/main" id="{6FF39BB7-2222-9C56-0E54-78F33E2E2C47}"/>
              </a:ext>
            </a:extLst>
          </p:cNvPr>
          <p:cNvCxnSpPr>
            <a:cxnSpLocks/>
          </p:cNvCxnSpPr>
          <p:nvPr/>
        </p:nvCxnSpPr>
        <p:spPr>
          <a:xfrm flipH="1" flipV="1">
            <a:off x="1" y="2647948"/>
            <a:ext cx="2775347" cy="19085"/>
          </a:xfrm>
          <a:prstGeom prst="line">
            <a:avLst/>
          </a:prstGeom>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11EC8459-E74D-45B3-03E6-4F879A9F71E2}"/>
              </a:ext>
            </a:extLst>
          </p:cNvPr>
          <p:cNvSpPr txBox="1"/>
          <p:nvPr/>
        </p:nvSpPr>
        <p:spPr>
          <a:xfrm>
            <a:off x="53067" y="807636"/>
            <a:ext cx="1249817" cy="369332"/>
          </a:xfrm>
          <a:prstGeom prst="rect">
            <a:avLst/>
          </a:prstGeom>
          <a:noFill/>
        </p:spPr>
        <p:txBody>
          <a:bodyPr wrap="square" rtlCol="0">
            <a:spAutoFit/>
          </a:bodyPr>
          <a:lstStyle/>
          <a:p>
            <a:r>
              <a:rPr lang="en-US" dirty="0">
                <a:solidFill>
                  <a:srgbClr val="C3E1EC"/>
                </a:solidFill>
              </a:rPr>
              <a:t>MANET</a:t>
            </a:r>
          </a:p>
        </p:txBody>
      </p:sp>
      <p:sp>
        <p:nvSpPr>
          <p:cNvPr id="14" name="TextBox 13">
            <a:extLst>
              <a:ext uri="{FF2B5EF4-FFF2-40B4-BE49-F238E27FC236}">
                <a16:creationId xmlns:a16="http://schemas.microsoft.com/office/drawing/2014/main" id="{E3063D97-C597-7189-898C-0BF5B2FB6955}"/>
              </a:ext>
            </a:extLst>
          </p:cNvPr>
          <p:cNvSpPr txBox="1"/>
          <p:nvPr/>
        </p:nvSpPr>
        <p:spPr>
          <a:xfrm>
            <a:off x="1" y="1310261"/>
            <a:ext cx="4382690" cy="1200329"/>
          </a:xfrm>
          <a:prstGeom prst="rect">
            <a:avLst/>
          </a:prstGeom>
          <a:noFill/>
        </p:spPr>
        <p:txBody>
          <a:bodyPr wrap="square" rtlCol="0">
            <a:spAutoFit/>
          </a:bodyPr>
          <a:lstStyle/>
          <a:p>
            <a:pPr marL="214313" indent="-214313">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Cross-link networking between nodes</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use of an Ad-Hoc network between multiple spacecraft.​</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demonstration of autonomous multi-hop data routing through multiple spacecraft.​</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Implements B.A.T.M.A.N-adv  protocol</a:t>
            </a:r>
          </a:p>
        </p:txBody>
      </p:sp>
      <p:sp>
        <p:nvSpPr>
          <p:cNvPr id="15" name="TextBox 14">
            <a:extLst>
              <a:ext uri="{FF2B5EF4-FFF2-40B4-BE49-F238E27FC236}">
                <a16:creationId xmlns:a16="http://schemas.microsoft.com/office/drawing/2014/main" id="{5C3F44F2-55FA-658D-AB9F-7AA12CB649E4}"/>
              </a:ext>
            </a:extLst>
          </p:cNvPr>
          <p:cNvSpPr txBox="1"/>
          <p:nvPr/>
        </p:nvSpPr>
        <p:spPr>
          <a:xfrm>
            <a:off x="53067" y="1044231"/>
            <a:ext cx="2034372" cy="300082"/>
          </a:xfrm>
          <a:prstGeom prst="rect">
            <a:avLst/>
          </a:prstGeom>
          <a:noFill/>
        </p:spPr>
        <p:txBody>
          <a:bodyPr wrap="square" rtlCol="0">
            <a:spAutoFit/>
          </a:bodyPr>
          <a:lstStyle/>
          <a:p>
            <a:r>
              <a:rPr lang="en-US" sz="1350" b="1" dirty="0">
                <a:solidFill>
                  <a:srgbClr val="C3E1EC"/>
                </a:solidFill>
              </a:rPr>
              <a:t>Communicate</a:t>
            </a:r>
          </a:p>
        </p:txBody>
      </p:sp>
      <p:sp>
        <p:nvSpPr>
          <p:cNvPr id="16" name="TextBox 15">
            <a:extLst>
              <a:ext uri="{FF2B5EF4-FFF2-40B4-BE49-F238E27FC236}">
                <a16:creationId xmlns:a16="http://schemas.microsoft.com/office/drawing/2014/main" id="{7132A620-EF08-3B84-B117-4701EBF0CCFE}"/>
              </a:ext>
            </a:extLst>
          </p:cNvPr>
          <p:cNvSpPr txBox="1"/>
          <p:nvPr/>
        </p:nvSpPr>
        <p:spPr>
          <a:xfrm>
            <a:off x="12247" y="2513697"/>
            <a:ext cx="1103271" cy="369332"/>
          </a:xfrm>
          <a:prstGeom prst="rect">
            <a:avLst/>
          </a:prstGeom>
          <a:noFill/>
        </p:spPr>
        <p:txBody>
          <a:bodyPr wrap="square" rtlCol="0">
            <a:spAutoFit/>
          </a:bodyPr>
          <a:lstStyle/>
          <a:p>
            <a:pPr algn="r"/>
            <a:r>
              <a:rPr lang="en-US" dirty="0" err="1">
                <a:solidFill>
                  <a:srgbClr val="C3E1EC"/>
                </a:solidFill>
              </a:rPr>
              <a:t>StarFOX</a:t>
            </a:r>
            <a:endParaRPr lang="en-US" dirty="0">
              <a:solidFill>
                <a:srgbClr val="C3E1EC"/>
              </a:solidFill>
            </a:endParaRPr>
          </a:p>
        </p:txBody>
      </p:sp>
      <p:sp>
        <p:nvSpPr>
          <p:cNvPr id="17" name="TextBox 16">
            <a:extLst>
              <a:ext uri="{FF2B5EF4-FFF2-40B4-BE49-F238E27FC236}">
                <a16:creationId xmlns:a16="http://schemas.microsoft.com/office/drawing/2014/main" id="{9697B9FB-AEBA-6916-E134-834816485F4A}"/>
              </a:ext>
            </a:extLst>
          </p:cNvPr>
          <p:cNvSpPr txBox="1"/>
          <p:nvPr/>
        </p:nvSpPr>
        <p:spPr>
          <a:xfrm>
            <a:off x="1" y="2966452"/>
            <a:ext cx="4318906" cy="1754326"/>
          </a:xfrm>
          <a:prstGeom prst="rect">
            <a:avLst/>
          </a:prstGeom>
          <a:noFill/>
        </p:spPr>
        <p:txBody>
          <a:bodyPr wrap="square">
            <a:spAutoFit/>
          </a:bodyPr>
          <a:lstStyle/>
          <a:p>
            <a:pPr marL="214313" indent="-214313">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Relative navigation without GPS.</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a:t>
            </a:r>
            <a:r>
              <a:rPr lang="en-US" sz="1200" dirty="0">
                <a:solidFill>
                  <a:srgbClr val="000000"/>
                </a:solidFill>
                <a:latin typeface="Helvetica Neue" panose="02000503000000020004" pitchFamily="2" charset="0"/>
                <a:ea typeface="Helvetica Neue" panose="02000503000000020004" pitchFamily="2" charset="0"/>
                <a:cs typeface="Helvetica Neue" panose="02000503000000020004" pitchFamily="2" charset="0"/>
              </a:rPr>
              <a:t> </a:t>
            </a: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demonstrations of autonomous angles-only navigation for a satellite swarm including:​</a:t>
            </a:r>
          </a:p>
          <a:p>
            <a:pPr marL="557213" lvl="1"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demonstration of multi-target and multi-observer relative navigation​.</a:t>
            </a:r>
          </a:p>
          <a:p>
            <a:pPr marL="557213" lvl="1"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autonomous initialization of navigation for unknown targets​.</a:t>
            </a:r>
          </a:p>
          <a:p>
            <a:pPr marL="557213" lvl="1"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simultaneous absolute and relative orbit determination.​</a:t>
            </a:r>
          </a:p>
        </p:txBody>
      </p:sp>
      <p:sp>
        <p:nvSpPr>
          <p:cNvPr id="18" name="TextBox 17">
            <a:extLst>
              <a:ext uri="{FF2B5EF4-FFF2-40B4-BE49-F238E27FC236}">
                <a16:creationId xmlns:a16="http://schemas.microsoft.com/office/drawing/2014/main" id="{CB750AD4-4EAC-8FE1-4CA8-04D17D25872E}"/>
              </a:ext>
            </a:extLst>
          </p:cNvPr>
          <p:cNvSpPr txBox="1"/>
          <p:nvPr/>
        </p:nvSpPr>
        <p:spPr>
          <a:xfrm>
            <a:off x="53067" y="2752861"/>
            <a:ext cx="1039391" cy="300082"/>
          </a:xfrm>
          <a:prstGeom prst="rect">
            <a:avLst/>
          </a:prstGeom>
          <a:noFill/>
        </p:spPr>
        <p:txBody>
          <a:bodyPr wrap="square" rtlCol="0">
            <a:spAutoFit/>
          </a:bodyPr>
          <a:lstStyle/>
          <a:p>
            <a:r>
              <a:rPr lang="en-US" sz="1350" b="1" dirty="0">
                <a:solidFill>
                  <a:srgbClr val="C3E1EC"/>
                </a:solidFill>
              </a:rPr>
              <a:t>Navigate</a:t>
            </a:r>
          </a:p>
        </p:txBody>
      </p:sp>
      <p:sp>
        <p:nvSpPr>
          <p:cNvPr id="19" name="TextBox 18">
            <a:extLst>
              <a:ext uri="{FF2B5EF4-FFF2-40B4-BE49-F238E27FC236}">
                <a16:creationId xmlns:a16="http://schemas.microsoft.com/office/drawing/2014/main" id="{84D203BB-753F-1421-B9D0-370AE7FC4216}"/>
              </a:ext>
            </a:extLst>
          </p:cNvPr>
          <p:cNvSpPr txBox="1"/>
          <p:nvPr/>
        </p:nvSpPr>
        <p:spPr>
          <a:xfrm>
            <a:off x="8130461" y="1127656"/>
            <a:ext cx="804370" cy="300082"/>
          </a:xfrm>
          <a:prstGeom prst="rect">
            <a:avLst/>
          </a:prstGeom>
          <a:noFill/>
        </p:spPr>
        <p:txBody>
          <a:bodyPr wrap="square" rtlCol="0">
            <a:spAutoFit/>
          </a:bodyPr>
          <a:lstStyle/>
          <a:p>
            <a:r>
              <a:rPr lang="en-US" sz="1350" b="1" dirty="0">
                <a:solidFill>
                  <a:srgbClr val="C3E1EC"/>
                </a:solidFill>
              </a:rPr>
              <a:t>Control</a:t>
            </a:r>
          </a:p>
        </p:txBody>
      </p:sp>
      <p:sp>
        <p:nvSpPr>
          <p:cNvPr id="20" name="TextBox 19">
            <a:extLst>
              <a:ext uri="{FF2B5EF4-FFF2-40B4-BE49-F238E27FC236}">
                <a16:creationId xmlns:a16="http://schemas.microsoft.com/office/drawing/2014/main" id="{0AEE0865-0DA6-43BC-B26A-46EA862C7B90}"/>
              </a:ext>
            </a:extLst>
          </p:cNvPr>
          <p:cNvSpPr txBox="1"/>
          <p:nvPr/>
        </p:nvSpPr>
        <p:spPr>
          <a:xfrm>
            <a:off x="7924016" y="881762"/>
            <a:ext cx="1127000" cy="369332"/>
          </a:xfrm>
          <a:prstGeom prst="rect">
            <a:avLst/>
          </a:prstGeom>
          <a:noFill/>
        </p:spPr>
        <p:txBody>
          <a:bodyPr wrap="square" rtlCol="0">
            <a:spAutoFit/>
          </a:bodyPr>
          <a:lstStyle/>
          <a:p>
            <a:r>
              <a:rPr lang="en-US" dirty="0">
                <a:solidFill>
                  <a:srgbClr val="C3E1EC"/>
                </a:solidFill>
              </a:rPr>
              <a:t>ROMEO</a:t>
            </a:r>
          </a:p>
        </p:txBody>
      </p:sp>
      <p:sp>
        <p:nvSpPr>
          <p:cNvPr id="21" name="TextBox 20">
            <a:extLst>
              <a:ext uri="{FF2B5EF4-FFF2-40B4-BE49-F238E27FC236}">
                <a16:creationId xmlns:a16="http://schemas.microsoft.com/office/drawing/2014/main" id="{9A7C5B8B-0F66-AD52-830D-3B35076EED0A}"/>
              </a:ext>
            </a:extLst>
          </p:cNvPr>
          <p:cNvSpPr txBox="1"/>
          <p:nvPr/>
        </p:nvSpPr>
        <p:spPr>
          <a:xfrm>
            <a:off x="4589975" y="1310261"/>
            <a:ext cx="4235181" cy="992579"/>
          </a:xfrm>
          <a:prstGeom prst="rect">
            <a:avLst/>
          </a:prstGeom>
          <a:noFill/>
        </p:spPr>
        <p:txBody>
          <a:bodyPr wrap="square" lIns="68580" tIns="34290" rIns="68580" bIns="34290" rtlCol="0" anchor="t">
            <a:spAutoFit/>
          </a:bodyPr>
          <a:lstStyle/>
          <a:p>
            <a:pPr marL="214313" indent="-214313">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Goal autonomous swarm reconfiguration and cluster maintenance.</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Demonstrated autonomous generation and execution of onboard of station-keeping maneuver plan for single spacecraft.​</a:t>
            </a:r>
          </a:p>
        </p:txBody>
      </p:sp>
      <p:sp>
        <p:nvSpPr>
          <p:cNvPr id="22" name="TextBox 21">
            <a:extLst>
              <a:ext uri="{FF2B5EF4-FFF2-40B4-BE49-F238E27FC236}">
                <a16:creationId xmlns:a16="http://schemas.microsoft.com/office/drawing/2014/main" id="{6662A8E4-1492-5AD2-03DD-98212356EAE6}"/>
              </a:ext>
            </a:extLst>
          </p:cNvPr>
          <p:cNvSpPr txBox="1"/>
          <p:nvPr/>
        </p:nvSpPr>
        <p:spPr>
          <a:xfrm>
            <a:off x="4554026" y="2410000"/>
            <a:ext cx="4496990" cy="369332"/>
          </a:xfrm>
          <a:prstGeom prst="rect">
            <a:avLst/>
          </a:prstGeom>
          <a:noFill/>
        </p:spPr>
        <p:txBody>
          <a:bodyPr wrap="square" rtlCol="0">
            <a:spAutoFit/>
          </a:bodyPr>
          <a:lstStyle/>
          <a:p>
            <a:pPr algn="r"/>
            <a:r>
              <a:rPr lang="en-US" dirty="0">
                <a:solidFill>
                  <a:srgbClr val="C3E1EC"/>
                </a:solidFill>
              </a:rPr>
              <a:t>Distributed Spacecraft Autonomy</a:t>
            </a:r>
          </a:p>
        </p:txBody>
      </p:sp>
      <p:sp>
        <p:nvSpPr>
          <p:cNvPr id="23" name="TextBox 22">
            <a:extLst>
              <a:ext uri="{FF2B5EF4-FFF2-40B4-BE49-F238E27FC236}">
                <a16:creationId xmlns:a16="http://schemas.microsoft.com/office/drawing/2014/main" id="{879AE0C0-BC38-3674-2569-2DD87BF739A2}"/>
              </a:ext>
            </a:extLst>
          </p:cNvPr>
          <p:cNvSpPr txBox="1"/>
          <p:nvPr/>
        </p:nvSpPr>
        <p:spPr>
          <a:xfrm>
            <a:off x="8084275" y="2643178"/>
            <a:ext cx="925113" cy="300082"/>
          </a:xfrm>
          <a:prstGeom prst="rect">
            <a:avLst/>
          </a:prstGeom>
          <a:noFill/>
        </p:spPr>
        <p:txBody>
          <a:bodyPr wrap="square" rtlCol="0">
            <a:spAutoFit/>
          </a:bodyPr>
          <a:lstStyle/>
          <a:p>
            <a:pPr algn="r"/>
            <a:r>
              <a:rPr lang="en-US" sz="1350" b="1" dirty="0">
                <a:solidFill>
                  <a:srgbClr val="C3E1EC"/>
                </a:solidFill>
              </a:rPr>
              <a:t>Operate</a:t>
            </a:r>
          </a:p>
        </p:txBody>
      </p:sp>
      <p:sp>
        <p:nvSpPr>
          <p:cNvPr id="24" name="TextBox 23">
            <a:extLst>
              <a:ext uri="{FF2B5EF4-FFF2-40B4-BE49-F238E27FC236}">
                <a16:creationId xmlns:a16="http://schemas.microsoft.com/office/drawing/2014/main" id="{33DF7BFD-AFCB-97E0-157C-B877AEF51CE2}"/>
              </a:ext>
            </a:extLst>
          </p:cNvPr>
          <p:cNvSpPr txBox="1"/>
          <p:nvPr/>
        </p:nvSpPr>
        <p:spPr>
          <a:xfrm>
            <a:off x="4589975" y="2966452"/>
            <a:ext cx="4318540" cy="2123658"/>
          </a:xfrm>
          <a:prstGeom prst="rect">
            <a:avLst/>
          </a:prstGeom>
          <a:noFill/>
        </p:spPr>
        <p:txBody>
          <a:bodyPr wrap="square" rtlCol="0">
            <a:spAutoFit/>
          </a:bodyPr>
          <a:lstStyle/>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fully distributed autonomous operation of multiple spacecraft.​</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use of space-to-space communications to autonomously share state information between multiple spacecraft.​</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demonstration of fully distributed reactive operations onboard multiple spacecraft.​</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use of fully distributed automated planning onboard multiple spacecraft.​</a:t>
            </a:r>
          </a:p>
          <a:p>
            <a:pPr marL="214313" indent="-214313" fontAlgn="base">
              <a:buFont typeface="Arial" panose="020B0604020202020204" pitchFamily="34" charset="0"/>
              <a:buChar char="•"/>
            </a:pPr>
            <a:r>
              <a:rPr lang="en-US" sz="1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First use of a general-purpose automated reasoning system onboard a spacecraft.​</a:t>
            </a:r>
          </a:p>
        </p:txBody>
      </p:sp>
      <p:sp>
        <p:nvSpPr>
          <p:cNvPr id="11" name="Rectangle 10">
            <a:extLst>
              <a:ext uri="{FF2B5EF4-FFF2-40B4-BE49-F238E27FC236}">
                <a16:creationId xmlns:a16="http://schemas.microsoft.com/office/drawing/2014/main" id="{57B1424F-2E73-E03B-9205-76A3687DA87E}"/>
              </a:ext>
            </a:extLst>
          </p:cNvPr>
          <p:cNvSpPr/>
          <p:nvPr/>
        </p:nvSpPr>
        <p:spPr>
          <a:xfrm>
            <a:off x="3374796" y="150829"/>
            <a:ext cx="2347274" cy="407572"/>
          </a:xfrm>
          <a:prstGeom prst="rect">
            <a:avLst/>
          </a:prstGeom>
          <a:solidFill>
            <a:schemeClr val="accent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1F1939F-CDEC-5D15-7418-8F5419F41E66}"/>
              </a:ext>
            </a:extLst>
          </p:cNvPr>
          <p:cNvSpPr txBox="1"/>
          <p:nvPr/>
        </p:nvSpPr>
        <p:spPr>
          <a:xfrm>
            <a:off x="698059" y="187540"/>
            <a:ext cx="7418461" cy="407804"/>
          </a:xfrm>
          <a:prstGeom prst="rect">
            <a:avLst/>
          </a:prstGeom>
          <a:noFill/>
        </p:spPr>
        <p:txBody>
          <a:bodyPr wrap="square" lIns="68580" tIns="34290" rIns="68580" bIns="34290" rtlCol="0" anchor="t">
            <a:spAutoFit/>
          </a:bodyPr>
          <a:lstStyle/>
          <a:p>
            <a:pPr algn="ctr"/>
            <a:r>
              <a:rPr lang="en-US" sz="22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Starling 1.0 (Completed) – Results and Technology ‘Firsts’</a:t>
            </a:r>
          </a:p>
        </p:txBody>
      </p:sp>
      <p:pic>
        <p:nvPicPr>
          <p:cNvPr id="2" name="Picture 1" descr="niw_print1500x1247ppi.png">
            <a:extLst>
              <a:ext uri="{FF2B5EF4-FFF2-40B4-BE49-F238E27FC236}">
                <a16:creationId xmlns:a16="http://schemas.microsoft.com/office/drawing/2014/main" id="{33E374FF-5BED-2C21-ECF5-87F46232141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361706" y="127654"/>
            <a:ext cx="653856" cy="527559"/>
          </a:xfrm>
          <a:prstGeom prst="rect">
            <a:avLst/>
          </a:prstGeom>
        </p:spPr>
      </p:pic>
    </p:spTree>
    <p:extLst>
      <p:ext uri="{BB962C8B-B14F-4D97-AF65-F5344CB8AC3E}">
        <p14:creationId xmlns:p14="http://schemas.microsoft.com/office/powerpoint/2010/main" val="2173174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01398" y="34833"/>
            <a:ext cx="7250197" cy="577892"/>
          </a:xfrm>
        </p:spPr>
        <p:txBody>
          <a:bodyPr>
            <a:noAutofit/>
          </a:bodyPr>
          <a:lstStyle/>
          <a:p>
            <a:r>
              <a:rPr lang="en-US" sz="2400" dirty="0"/>
              <a:t>Starling 1.5 Goals and Objectives</a:t>
            </a:r>
          </a:p>
        </p:txBody>
      </p:sp>
      <p:sp>
        <p:nvSpPr>
          <p:cNvPr id="3" name="Slide Number Placeholder 2"/>
          <p:cNvSpPr>
            <a:spLocks noGrp="1"/>
          </p:cNvSpPr>
          <p:nvPr>
            <p:ph type="sldNum" sz="quarter" idx="4"/>
          </p:nvPr>
        </p:nvSpPr>
        <p:spPr>
          <a:xfrm>
            <a:off x="6403664" y="4064270"/>
            <a:ext cx="342900" cy="142875"/>
          </a:xfrm>
          <a:prstGeom prst="rect">
            <a:avLst/>
          </a:prstGeom>
        </p:spPr>
        <p:txBody>
          <a:bodyPr vert="horz" lIns="68580" tIns="34290" rIns="68580" bIns="34290" rtlCol="0" anchor="ctr"/>
          <a:lstStyle>
            <a:defPPr>
              <a:defRPr lang="en-US"/>
            </a:defPPr>
            <a:lvl1pPr marL="0" algn="r" defTabSz="342900" rtl="0" eaLnBrk="1" latinLnBrk="0" hangingPunct="1">
              <a:defRPr sz="600" kern="1200">
                <a:solidFill>
                  <a:srgbClr val="7F7F7F"/>
                </a:solidFill>
                <a:latin typeface="Helvetica"/>
                <a:ea typeface="+mn-ea"/>
                <a:cs typeface="Helvetica"/>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fld id="{919F2107-1728-CF4B-B9CE-67131BF22805}" type="slidenum">
              <a:rPr lang="en-US" smtClean="0"/>
              <a:pPr/>
              <a:t>8</a:t>
            </a:fld>
            <a:endParaRPr lang="en-US"/>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4236781" y="56338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350"/>
          </a:p>
        </p:txBody>
      </p:sp>
      <p:sp>
        <p:nvSpPr>
          <p:cNvPr id="18" name="Slide Number Placeholder 2">
            <a:extLst>
              <a:ext uri="{FF2B5EF4-FFF2-40B4-BE49-F238E27FC236}">
                <a16:creationId xmlns:a16="http://schemas.microsoft.com/office/drawing/2014/main" id="{43332D7E-459D-AE41-B150-CF16BF01D54F}"/>
              </a:ext>
            </a:extLst>
          </p:cNvPr>
          <p:cNvSpPr txBox="1">
            <a:spLocks/>
          </p:cNvSpPr>
          <p:nvPr/>
        </p:nvSpPr>
        <p:spPr>
          <a:xfrm>
            <a:off x="8538218" y="4877123"/>
            <a:ext cx="457200" cy="171450"/>
          </a:xfrm>
          <a:prstGeom prst="rect">
            <a:avLst/>
          </a:prstGeom>
        </p:spPr>
        <p:txBody>
          <a:bodyPr vert="horz" lIns="91440" tIns="45720" rIns="91440" bIns="45720" rtlCol="0" anchor="ctr"/>
          <a:lstStyle>
            <a:defPPr>
              <a:defRPr lang="en-US"/>
            </a:defPPr>
            <a:lvl1pPr marL="0" algn="r" defTabSz="457200" rtl="0" eaLnBrk="1" latinLnBrk="0" hangingPunct="1">
              <a:defRPr sz="720" kern="1200">
                <a:solidFill>
                  <a:schemeClr val="bg1"/>
                </a:solidFill>
                <a:latin typeface="Helvetica"/>
                <a:ea typeface="+mn-ea"/>
                <a:cs typeface="Helvetica"/>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19F2107-1728-CF4B-B9CE-67131BF22805}" type="slidenum">
              <a:rPr lang="en-US" smtClean="0"/>
              <a:pPr/>
              <a:t>8</a:t>
            </a:fld>
            <a:endParaRPr lang="en-US"/>
          </a:p>
        </p:txBody>
      </p:sp>
      <p:sp>
        <p:nvSpPr>
          <p:cNvPr id="20" name="TextBox 19">
            <a:extLst>
              <a:ext uri="{FF2B5EF4-FFF2-40B4-BE49-F238E27FC236}">
                <a16:creationId xmlns:a16="http://schemas.microsoft.com/office/drawing/2014/main" id="{D9D4524C-BFDF-45BD-B98C-3EFE7A3D7816}"/>
              </a:ext>
            </a:extLst>
          </p:cNvPr>
          <p:cNvSpPr txBox="1"/>
          <p:nvPr/>
        </p:nvSpPr>
        <p:spPr>
          <a:xfrm>
            <a:off x="229942" y="4555949"/>
            <a:ext cx="8684113" cy="461665"/>
          </a:xfrm>
          <a:prstGeom prst="rect">
            <a:avLst/>
          </a:prstGeom>
          <a:noFill/>
        </p:spPr>
        <p:txBody>
          <a:bodyPr wrap="square" rtlCol="0">
            <a:spAutoFit/>
          </a:bodyPr>
          <a:lstStyle/>
          <a:p>
            <a:pPr algn="ctr"/>
            <a:endParaRPr lang="en-US" sz="8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algn="ctr"/>
            <a:r>
              <a:rPr lang="en-US" sz="1600" b="1"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rPr>
              <a:t>Starling 1.5 launched as Starling 1.0. Starling 1.5 operations continue.</a:t>
            </a:r>
          </a:p>
        </p:txBody>
      </p:sp>
      <p:sp>
        <p:nvSpPr>
          <p:cNvPr id="6" name="TextBox 5">
            <a:extLst>
              <a:ext uri="{FF2B5EF4-FFF2-40B4-BE49-F238E27FC236}">
                <a16:creationId xmlns:a16="http://schemas.microsoft.com/office/drawing/2014/main" id="{68B0CCE0-F10E-0016-3448-95D7E20111AD}"/>
              </a:ext>
            </a:extLst>
          </p:cNvPr>
          <p:cNvSpPr txBox="1"/>
          <p:nvPr/>
        </p:nvSpPr>
        <p:spPr>
          <a:xfrm>
            <a:off x="229943" y="633789"/>
            <a:ext cx="8684113" cy="4062651"/>
          </a:xfrm>
          <a:prstGeom prst="rect">
            <a:avLst/>
          </a:prstGeom>
          <a:noFill/>
        </p:spPr>
        <p:txBody>
          <a:bodyPr wrap="square" rtlCol="0">
            <a:spAutoFit/>
          </a:bodyPr>
          <a:lstStyle/>
          <a:p>
            <a:pPr marL="65088" lvl="1">
              <a:buNone/>
            </a:pP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Goals</a:t>
            </a:r>
          </a:p>
          <a:p>
            <a:pPr marL="350838" lvl="1" indent="-285750">
              <a:buFont typeface="Arial" panose="020B0604020202020204" pitchFamily="34" charset="0"/>
              <a:buChar char="•"/>
            </a:pPr>
            <a:r>
              <a:rPr lang="en-US" sz="16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Demonstrate a model of space traffic management (STM) between two cooperative swarms/constellations with onboard conjunction assessment (CA) and collision avoidance (COLA) capabilities.</a:t>
            </a:r>
          </a:p>
          <a:p>
            <a:pPr marL="350838" lvl="1" indent="-285750">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Develop autonomous maneuvering methods and tools that could be operationalized for NASA flight missions</a:t>
            </a:r>
          </a:p>
          <a:p>
            <a:pPr marL="65088" lvl="1"/>
            <a:endParaRPr lang="en-US" sz="16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endParaRPr>
          </a:p>
          <a:p>
            <a:pPr marL="65088" lvl="1">
              <a:buNone/>
            </a:pPr>
            <a:endPar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marL="65088" lvl="1">
              <a:buNone/>
            </a:pP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Project Objectives</a:t>
            </a:r>
          </a:p>
          <a:p>
            <a:pPr marL="350838" lvl="1" indent="-285750">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onboard conjunction assessment (CA) for Starling’s planned maneuvers</a:t>
            </a:r>
          </a:p>
          <a:p>
            <a:pPr marL="350838" lvl="1" indent="-285750">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continuous CA checking of passive and active/maneuvering objects</a:t>
            </a:r>
          </a:p>
          <a:p>
            <a:pPr marL="350838" lvl="1" indent="-285750">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a ground-based space situational awareness (SSA) / space traffic management (STM) hub that facilitates on-orbit autonomous CA/COLA</a:t>
            </a:r>
          </a:p>
          <a:p>
            <a:pPr marL="350838" lvl="1" indent="-285750">
              <a:buFont typeface="Arial" panose="020B0604020202020204" pitchFamily="34" charset="0"/>
              <a:buChar char="•"/>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collision avoidance (COLA) maneuver of Starling spacecraft in response to an onboard CA detection</a:t>
            </a:r>
          </a:p>
          <a:p>
            <a:endParaRPr lang="en-US" dirty="0"/>
          </a:p>
        </p:txBody>
      </p:sp>
    </p:spTree>
    <p:extLst>
      <p:ext uri="{BB962C8B-B14F-4D97-AF65-F5344CB8AC3E}">
        <p14:creationId xmlns:p14="http://schemas.microsoft.com/office/powerpoint/2010/main" val="1552294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29D31AB-9467-0F43-4C04-FED1136B1405}"/>
              </a:ext>
            </a:extLst>
          </p:cNvPr>
          <p:cNvSpPr>
            <a:spLocks noGrp="1"/>
          </p:cNvSpPr>
          <p:nvPr>
            <p:ph type="sldNum" sz="quarter" idx="4"/>
          </p:nvPr>
        </p:nvSpPr>
        <p:spPr>
          <a:xfrm>
            <a:off x="8778239" y="4841748"/>
            <a:ext cx="336042" cy="273843"/>
          </a:xfrm>
        </p:spPr>
        <p:txBody>
          <a:bodyPr vert="horz" lIns="91440" tIns="45720" rIns="91440" bIns="45720" rtlCol="0" anchor="ctr">
            <a:normAutofit/>
          </a:bodyPr>
          <a:lstStyle/>
          <a:p>
            <a:pPr defTabSz="914400">
              <a:spcAft>
                <a:spcPts val="600"/>
              </a:spcAft>
            </a:pPr>
            <a:fld id="{919F2107-1728-CF4B-B9CE-67131BF22805}" type="slidenum">
              <a:rPr lang="en-US" sz="800">
                <a:solidFill>
                  <a:schemeClr val="tx1">
                    <a:lumMod val="50000"/>
                    <a:lumOff val="50000"/>
                  </a:schemeClr>
                </a:solidFill>
                <a:latin typeface="+mn-lt"/>
                <a:cs typeface="+mn-cs"/>
              </a:rPr>
              <a:pPr defTabSz="914400">
                <a:spcAft>
                  <a:spcPts val="600"/>
                </a:spcAft>
              </a:pPr>
              <a:t>9</a:t>
            </a:fld>
            <a:endParaRPr lang="en-US" sz="800">
              <a:solidFill>
                <a:schemeClr val="tx1">
                  <a:lumMod val="50000"/>
                  <a:lumOff val="50000"/>
                </a:schemeClr>
              </a:solidFill>
              <a:latin typeface="+mn-lt"/>
              <a:cs typeface="+mn-cs"/>
            </a:endParaRPr>
          </a:p>
        </p:txBody>
      </p:sp>
      <p:pic>
        <p:nvPicPr>
          <p:cNvPr id="8" name="sod_bod_init_compressed.mp4">
            <a:hlinkClick r:id="" action="ppaction://media"/>
            <a:extLst>
              <a:ext uri="{FF2B5EF4-FFF2-40B4-BE49-F238E27FC236}">
                <a16:creationId xmlns:a16="http://schemas.microsoft.com/office/drawing/2014/main" id="{627D4AC5-5EB0-085E-C2A4-34ED8FF3993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9" name="TextBox 8">
            <a:extLst>
              <a:ext uri="{FF2B5EF4-FFF2-40B4-BE49-F238E27FC236}">
                <a16:creationId xmlns:a16="http://schemas.microsoft.com/office/drawing/2014/main" id="{C5760FF6-8008-BEA4-AA2F-0B764DFFE05C}"/>
              </a:ext>
            </a:extLst>
          </p:cNvPr>
          <p:cNvSpPr txBox="1"/>
          <p:nvPr/>
        </p:nvSpPr>
        <p:spPr>
          <a:xfrm>
            <a:off x="2073678" y="634066"/>
            <a:ext cx="1378904" cy="430887"/>
          </a:xfrm>
          <a:prstGeom prst="rect">
            <a:avLst/>
          </a:prstGeom>
          <a:noFill/>
        </p:spPr>
        <p:txBody>
          <a:bodyPr wrap="none" rtlCol="0">
            <a:spAutoFit/>
          </a:bodyPr>
          <a:lstStyle/>
          <a:p>
            <a:r>
              <a:rPr lang="en-US" sz="1100" i="1" dirty="0">
                <a:latin typeface="Helvetica Neue" panose="02000503000000020004" pitchFamily="2" charset="0"/>
                <a:ea typeface="Helvetica Neue" panose="02000503000000020004" pitchFamily="2" charset="0"/>
                <a:cs typeface="Helvetica Neue" panose="02000503000000020004" pitchFamily="2" charset="0"/>
              </a:rPr>
              <a:t>Video Credit: </a:t>
            </a:r>
          </a:p>
          <a:p>
            <a:r>
              <a:rPr lang="en-US" sz="1100" i="1" dirty="0">
                <a:latin typeface="Helvetica Neue" panose="02000503000000020004" pitchFamily="2" charset="0"/>
                <a:ea typeface="Helvetica Neue" panose="02000503000000020004" pitchFamily="2" charset="0"/>
                <a:cs typeface="Helvetica Neue" panose="02000503000000020004" pitchFamily="2" charset="0"/>
              </a:rPr>
              <a:t>Stanford University</a:t>
            </a:r>
          </a:p>
        </p:txBody>
      </p:sp>
    </p:spTree>
    <p:extLst>
      <p:ext uri="{BB962C8B-B14F-4D97-AF65-F5344CB8AC3E}">
        <p14:creationId xmlns:p14="http://schemas.microsoft.com/office/powerpoint/2010/main" val="363543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1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3C15A105-1BD5-76A1-5DB1-74394B34E5E9}"/>
              </a:ext>
            </a:extLst>
          </p:cNvPr>
          <p:cNvSpPr>
            <a:spLocks noGrp="1"/>
          </p:cNvSpPr>
          <p:nvPr>
            <p:ph type="title"/>
          </p:nvPr>
        </p:nvSpPr>
        <p:spPr>
          <a:xfrm>
            <a:off x="6862713" y="1465366"/>
            <a:ext cx="2059037" cy="875110"/>
          </a:xfrm>
        </p:spPr>
        <p:txBody>
          <a:bodyPr/>
          <a:lstStyle/>
          <a:p>
            <a:r>
              <a:rPr lang="en-US" dirty="0"/>
              <a:t>Starling: </a:t>
            </a:r>
            <a:r>
              <a:rPr lang="en-US" cap="none" dirty="0" err="1"/>
              <a:t>StarFOX</a:t>
            </a:r>
            <a:r>
              <a:rPr lang="en-US" dirty="0"/>
              <a:t> Experiment</a:t>
            </a:r>
          </a:p>
        </p:txBody>
      </p:sp>
      <p:sp>
        <p:nvSpPr>
          <p:cNvPr id="9" name="TextBox 8">
            <a:extLst>
              <a:ext uri="{FF2B5EF4-FFF2-40B4-BE49-F238E27FC236}">
                <a16:creationId xmlns:a16="http://schemas.microsoft.com/office/drawing/2014/main" id="{C5760FF6-8008-BEA4-AA2F-0B764DFFE05C}"/>
              </a:ext>
            </a:extLst>
          </p:cNvPr>
          <p:cNvSpPr txBox="1"/>
          <p:nvPr/>
        </p:nvSpPr>
        <p:spPr>
          <a:xfrm>
            <a:off x="6862712" y="2340476"/>
            <a:ext cx="2281288" cy="688474"/>
          </a:xfrm>
          <a:prstGeom prst="rect">
            <a:avLst/>
          </a:prstGeom>
        </p:spPr>
        <p:txBody>
          <a:bodyPr vert="horz" lIns="91440" tIns="45720" rIns="91440" bIns="45720" rtlCol="0" anchor="t">
            <a:normAutofit/>
          </a:bodyPr>
          <a:lstStyle/>
          <a:p>
            <a:pPr defTabSz="411480">
              <a:spcBef>
                <a:spcPct val="20000"/>
              </a:spcBef>
            </a:pPr>
            <a:r>
              <a:rPr lang="en-US" sz="1080" i="1" kern="1200" dirty="0">
                <a:solidFill>
                  <a:schemeClr val="tx1">
                    <a:tint val="75000"/>
                  </a:schemeClr>
                </a:solidFill>
                <a:latin typeface="Helvetica"/>
                <a:ea typeface="+mn-ea"/>
                <a:cs typeface="Helvetica"/>
              </a:rPr>
              <a:t>Video Credit: </a:t>
            </a:r>
          </a:p>
          <a:p>
            <a:pPr defTabSz="411480">
              <a:spcBef>
                <a:spcPct val="20000"/>
              </a:spcBef>
            </a:pPr>
            <a:r>
              <a:rPr lang="en-US" sz="1080" i="1" kern="1200" dirty="0">
                <a:solidFill>
                  <a:schemeClr val="tx1">
                    <a:tint val="75000"/>
                  </a:schemeClr>
                </a:solidFill>
                <a:latin typeface="Helvetica"/>
                <a:ea typeface="+mn-ea"/>
                <a:cs typeface="Helvetica"/>
              </a:rPr>
              <a:t>Stanford Space Rendezvous Laboratory</a:t>
            </a:r>
          </a:p>
        </p:txBody>
      </p:sp>
      <p:pic>
        <p:nvPicPr>
          <p:cNvPr id="2" name="starfox_rso_id_test.mp4">
            <a:hlinkClick r:id="" action="ppaction://media"/>
            <a:extLst>
              <a:ext uri="{FF2B5EF4-FFF2-40B4-BE49-F238E27FC236}">
                <a16:creationId xmlns:a16="http://schemas.microsoft.com/office/drawing/2014/main" id="{AC9B004D-785F-1915-62C9-255ECD338C4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638" y="-4685"/>
            <a:ext cx="6725261" cy="5212080"/>
          </a:xfrm>
          <a:prstGeom prst="rect">
            <a:avLst/>
          </a:prstGeom>
          <a:noFill/>
        </p:spPr>
      </p:pic>
      <p:sp>
        <p:nvSpPr>
          <p:cNvPr id="3" name="Slide Number Placeholder 2" hidden="1">
            <a:extLst>
              <a:ext uri="{FF2B5EF4-FFF2-40B4-BE49-F238E27FC236}">
                <a16:creationId xmlns:a16="http://schemas.microsoft.com/office/drawing/2014/main" id="{429D31AB-9467-0F43-4C04-FED1136B1405}"/>
              </a:ext>
            </a:extLst>
          </p:cNvPr>
          <p:cNvSpPr>
            <a:spLocks noGrp="1"/>
          </p:cNvSpPr>
          <p:nvPr>
            <p:ph type="sldNum" sz="quarter" idx="4294967295"/>
          </p:nvPr>
        </p:nvSpPr>
        <p:spPr>
          <a:xfrm>
            <a:off x="8778239" y="4841748"/>
            <a:ext cx="336042" cy="273843"/>
          </a:xfrm>
        </p:spPr>
        <p:txBody>
          <a:bodyPr vert="horz" lIns="91440" tIns="45720" rIns="91440" bIns="45720" rtlCol="0" anchor="ctr">
            <a:normAutofit/>
          </a:bodyPr>
          <a:lstStyle/>
          <a:p>
            <a:pPr defTabSz="914400">
              <a:spcAft>
                <a:spcPts val="600"/>
              </a:spcAft>
            </a:pPr>
            <a:fld id="{919F2107-1728-CF4B-B9CE-67131BF22805}" type="slidenum">
              <a:rPr lang="en-US" sz="800">
                <a:solidFill>
                  <a:schemeClr val="tx1">
                    <a:lumMod val="50000"/>
                    <a:lumOff val="50000"/>
                  </a:schemeClr>
                </a:solidFill>
                <a:latin typeface="+mn-lt"/>
                <a:cs typeface="+mn-cs"/>
              </a:rPr>
              <a:pPr defTabSz="914400">
                <a:spcAft>
                  <a:spcPts val="600"/>
                </a:spcAft>
              </a:pPr>
              <a:t>10</a:t>
            </a:fld>
            <a:endParaRPr lang="en-US" sz="800">
              <a:solidFill>
                <a:schemeClr val="tx1">
                  <a:lumMod val="50000"/>
                  <a:lumOff val="50000"/>
                </a:schemeClr>
              </a:solidFill>
              <a:latin typeface="+mn-lt"/>
              <a:cs typeface="+mn-cs"/>
            </a:endParaRPr>
          </a:p>
        </p:txBody>
      </p:sp>
    </p:spTree>
    <p:extLst>
      <p:ext uri="{BB962C8B-B14F-4D97-AF65-F5344CB8AC3E}">
        <p14:creationId xmlns:p14="http://schemas.microsoft.com/office/powerpoint/2010/main" val="212316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7036" y="465864"/>
            <a:ext cx="5172849" cy="446067"/>
          </a:xfrm>
        </p:spPr>
        <p:txBody>
          <a:bodyPr>
            <a:normAutofit/>
          </a:bodyPr>
          <a:lstStyle/>
          <a:p>
            <a:r>
              <a:rPr lang="en-US" sz="2100" dirty="0">
                <a:solidFill>
                  <a:srgbClr val="C3E1EC"/>
                </a:solidFill>
              </a:rPr>
              <a:t>Advanced Composite Solar Sail System</a:t>
            </a:r>
          </a:p>
        </p:txBody>
      </p:sp>
      <p:sp>
        <p:nvSpPr>
          <p:cNvPr id="3" name="Slide Number Placeholder 2"/>
          <p:cNvSpPr>
            <a:spLocks noGrp="1"/>
          </p:cNvSpPr>
          <p:nvPr>
            <p:ph type="sldNum" sz="quarter" idx="4"/>
          </p:nvPr>
        </p:nvSpPr>
        <p:spPr>
          <a:xfrm>
            <a:off x="6403664" y="4064270"/>
            <a:ext cx="342900" cy="142875"/>
          </a:xfrm>
          <a:prstGeom prst="rect">
            <a:avLst/>
          </a:prstGeom>
        </p:spPr>
        <p:txBody>
          <a:bodyPr vert="horz" lIns="68580" tIns="34290" rIns="68580" bIns="34290" rtlCol="0" anchor="ctr"/>
          <a:lstStyle>
            <a:defPPr>
              <a:defRPr lang="en-US"/>
            </a:defPPr>
            <a:lvl1pPr marL="0" algn="r" defTabSz="342900" rtl="0" eaLnBrk="1" latinLnBrk="0" hangingPunct="1">
              <a:defRPr sz="600" kern="1200">
                <a:solidFill>
                  <a:srgbClr val="7F7F7F"/>
                </a:solidFill>
                <a:latin typeface="Helvetica"/>
                <a:ea typeface="+mn-ea"/>
                <a:cs typeface="Helvetica"/>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fld id="{919F2107-1728-CF4B-B9CE-67131BF22805}" type="slidenum">
              <a:rPr lang="en-US" smtClean="0"/>
              <a:pPr/>
              <a:t>11</a:t>
            </a:fld>
            <a:endParaRPr lang="en-US"/>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4236781" y="56338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350"/>
          </a:p>
        </p:txBody>
      </p:sp>
      <p:sp>
        <p:nvSpPr>
          <p:cNvPr id="18" name="Slide Number Placeholder 2">
            <a:extLst>
              <a:ext uri="{FF2B5EF4-FFF2-40B4-BE49-F238E27FC236}">
                <a16:creationId xmlns:a16="http://schemas.microsoft.com/office/drawing/2014/main" id="{43332D7E-459D-AE41-B150-CF16BF01D54F}"/>
              </a:ext>
            </a:extLst>
          </p:cNvPr>
          <p:cNvSpPr txBox="1">
            <a:spLocks/>
          </p:cNvSpPr>
          <p:nvPr/>
        </p:nvSpPr>
        <p:spPr>
          <a:xfrm>
            <a:off x="8538218" y="4877123"/>
            <a:ext cx="457200" cy="171450"/>
          </a:xfrm>
          <a:prstGeom prst="rect">
            <a:avLst/>
          </a:prstGeom>
        </p:spPr>
        <p:txBody>
          <a:bodyPr vert="horz" lIns="91440" tIns="45720" rIns="91440" bIns="45720" rtlCol="0" anchor="ctr"/>
          <a:lstStyle>
            <a:defPPr>
              <a:defRPr lang="en-US"/>
            </a:defPPr>
            <a:lvl1pPr marL="0" algn="r" defTabSz="457200" rtl="0" eaLnBrk="1" latinLnBrk="0" hangingPunct="1">
              <a:defRPr sz="720" kern="1200">
                <a:solidFill>
                  <a:schemeClr val="bg1"/>
                </a:solidFill>
                <a:latin typeface="Helvetica"/>
                <a:ea typeface="+mn-ea"/>
                <a:cs typeface="Helvetica"/>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19F2107-1728-CF4B-B9CE-67131BF22805}" type="slidenum">
              <a:rPr lang="en-US" smtClean="0"/>
              <a:pPr/>
              <a:t>11</a:t>
            </a:fld>
            <a:endParaRPr lang="en-US"/>
          </a:p>
        </p:txBody>
      </p:sp>
      <p:sp>
        <p:nvSpPr>
          <p:cNvPr id="7" name="TextBox 6">
            <a:extLst>
              <a:ext uri="{FF2B5EF4-FFF2-40B4-BE49-F238E27FC236}">
                <a16:creationId xmlns:a16="http://schemas.microsoft.com/office/drawing/2014/main" id="{610CBEAE-84C2-0137-531E-8CFC0ABBCCAB}"/>
              </a:ext>
            </a:extLst>
          </p:cNvPr>
          <p:cNvSpPr txBox="1">
            <a:spLocks noChangeAspect="1"/>
          </p:cNvSpPr>
          <p:nvPr/>
        </p:nvSpPr>
        <p:spPr>
          <a:xfrm>
            <a:off x="5037649" y="1090324"/>
            <a:ext cx="3828472" cy="3170099"/>
          </a:xfrm>
          <a:prstGeom prst="rect">
            <a:avLst/>
          </a:prstGeom>
          <a:noFill/>
        </p:spPr>
        <p:txBody>
          <a:bodyPr wrap="square" lIns="91440" tIns="45720" rIns="91440" bIns="45720" rtlCol="0" anchor="t">
            <a:spAutoFit/>
          </a:bodyPr>
          <a:lstStyle/>
          <a:p>
            <a:pPr algn="ctr"/>
            <a:r>
              <a:rPr lang="en-US" sz="20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Advanced Composite Solar Sail System (ACS3)</a:t>
            </a:r>
          </a:p>
          <a:p>
            <a:pPr algn="ctr"/>
            <a:r>
              <a:rPr lang="en-US" sz="2000" b="1" dirty="0">
                <a:solidFill>
                  <a:srgbClr val="C3E1EC"/>
                </a:solidFill>
                <a:latin typeface="Helvetica Neue"/>
                <a:ea typeface="Helvetica Neue" panose="02000503000000020004" pitchFamily="2" charset="0"/>
                <a:cs typeface="Helvetica Neue" panose="02000503000000020004" pitchFamily="2" charset="0"/>
              </a:rPr>
              <a:t>Launched: </a:t>
            </a:r>
          </a:p>
          <a:p>
            <a:pPr algn="ctr"/>
            <a:r>
              <a:rPr lang="en-US" sz="2000" b="1" dirty="0">
                <a:solidFill>
                  <a:srgbClr val="C3E1EC"/>
                </a:solidFill>
                <a:latin typeface="Helvetica Neue"/>
                <a:ea typeface="Helvetica Neue" panose="02000503000000020004" pitchFamily="2" charset="0"/>
                <a:cs typeface="Helvetica Neue" panose="02000503000000020004" pitchFamily="2" charset="0"/>
              </a:rPr>
              <a:t>April 23, 2024</a:t>
            </a:r>
          </a:p>
          <a:p>
            <a:pPr algn="ctr"/>
            <a:endParaRPr lang="en-US" sz="2000"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algn="ctr"/>
            <a:r>
              <a:rPr lang="en-US" sz="2000"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rPr>
              <a:t>Confirmed full deployment of the composite boom </a:t>
            </a:r>
          </a:p>
          <a:p>
            <a:pPr algn="ctr"/>
            <a:r>
              <a:rPr lang="en-US" sz="2000"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rPr>
              <a:t>solar sail in low-Earth orbit. The unfurled solar sail measures approximately 84 m</a:t>
            </a:r>
            <a:r>
              <a:rPr lang="en-US" sz="2000" baseline="30000"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rPr>
              <a:t>2. </a:t>
            </a:r>
          </a:p>
        </p:txBody>
      </p:sp>
      <p:sp>
        <p:nvSpPr>
          <p:cNvPr id="19" name="TextBox 18">
            <a:extLst>
              <a:ext uri="{FF2B5EF4-FFF2-40B4-BE49-F238E27FC236}">
                <a16:creationId xmlns:a16="http://schemas.microsoft.com/office/drawing/2014/main" id="{EDFC1A55-5E20-166C-244B-26765078931B}"/>
              </a:ext>
            </a:extLst>
          </p:cNvPr>
          <p:cNvSpPr txBox="1"/>
          <p:nvPr/>
        </p:nvSpPr>
        <p:spPr>
          <a:xfrm>
            <a:off x="5278865" y="6587919"/>
            <a:ext cx="1445991" cy="246221"/>
          </a:xfrm>
          <a:prstGeom prst="rect">
            <a:avLst/>
          </a:prstGeom>
          <a:noFill/>
        </p:spPr>
        <p:txBody>
          <a:bodyPr wrap="square" rtlCol="0">
            <a:spAutoFit/>
          </a:bodyPr>
          <a:lstStyle/>
          <a:p>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NASA</a:t>
            </a:r>
            <a:endParaRPr lang="en-US" sz="1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22" name="Picture 21">
            <a:extLst>
              <a:ext uri="{FF2B5EF4-FFF2-40B4-BE49-F238E27FC236}">
                <a16:creationId xmlns:a16="http://schemas.microsoft.com/office/drawing/2014/main" id="{A0EEA8DD-2712-E771-1E89-656AB7C1F529}"/>
              </a:ext>
            </a:extLst>
          </p:cNvPr>
          <p:cNvPicPr>
            <a:picLocks noChangeAspect="1"/>
          </p:cNvPicPr>
          <p:nvPr/>
        </p:nvPicPr>
        <p:blipFill rotWithShape="1">
          <a:blip r:embed="rId3"/>
          <a:srcRect l="14890" t="16562" r="33861" b="9752"/>
          <a:stretch/>
        </p:blipFill>
        <p:spPr>
          <a:xfrm>
            <a:off x="277927" y="1090324"/>
            <a:ext cx="4643534" cy="3749040"/>
          </a:xfrm>
          <a:prstGeom prst="rect">
            <a:avLst/>
          </a:prstGeom>
        </p:spPr>
      </p:pic>
      <p:sp>
        <p:nvSpPr>
          <p:cNvPr id="14" name="TextBox 13">
            <a:extLst>
              <a:ext uri="{FF2B5EF4-FFF2-40B4-BE49-F238E27FC236}">
                <a16:creationId xmlns:a16="http://schemas.microsoft.com/office/drawing/2014/main" id="{9B3620C6-0496-6A4B-999A-CD343DFD4215}"/>
              </a:ext>
            </a:extLst>
          </p:cNvPr>
          <p:cNvSpPr txBox="1"/>
          <p:nvPr/>
        </p:nvSpPr>
        <p:spPr>
          <a:xfrm>
            <a:off x="190020" y="4832386"/>
            <a:ext cx="1439145" cy="246221"/>
          </a:xfrm>
          <a:prstGeom prst="rect">
            <a:avLst/>
          </a:prstGeom>
          <a:noFill/>
        </p:spPr>
        <p:txBody>
          <a:bodyPr wrap="square" rtlCol="0">
            <a:spAutoFit/>
          </a:bodyPr>
          <a:lstStyle/>
          <a:p>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a:t>
            </a:r>
            <a:r>
              <a:rPr lang="en-US" sz="1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NASA</a:t>
            </a:r>
          </a:p>
        </p:txBody>
      </p:sp>
      <p:sp>
        <p:nvSpPr>
          <p:cNvPr id="5" name="TextBox 4">
            <a:extLst>
              <a:ext uri="{FF2B5EF4-FFF2-40B4-BE49-F238E27FC236}">
                <a16:creationId xmlns:a16="http://schemas.microsoft.com/office/drawing/2014/main" id="{C023897E-196A-C5BE-68C3-CAB19FE98292}"/>
              </a:ext>
            </a:extLst>
          </p:cNvPr>
          <p:cNvSpPr txBox="1"/>
          <p:nvPr/>
        </p:nvSpPr>
        <p:spPr>
          <a:xfrm>
            <a:off x="567677" y="46886"/>
            <a:ext cx="7631566" cy="461665"/>
          </a:xfrm>
          <a:prstGeom prst="rect">
            <a:avLst/>
          </a:prstGeom>
          <a:noFill/>
        </p:spPr>
        <p:txBody>
          <a:bodyPr wrap="square">
            <a:spAutoFit/>
          </a:bodyPr>
          <a:lstStyle/>
          <a:p>
            <a:r>
              <a:rPr lang="en-US" sz="2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On-Orbit U-Class Technology Demonstration Mission </a:t>
            </a:r>
          </a:p>
        </p:txBody>
      </p:sp>
    </p:spTree>
    <p:extLst>
      <p:ext uri="{BB962C8B-B14F-4D97-AF65-F5344CB8AC3E}">
        <p14:creationId xmlns:p14="http://schemas.microsoft.com/office/powerpoint/2010/main" val="3502082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395" y="12063"/>
            <a:ext cx="8182665" cy="577892"/>
          </a:xfrm>
        </p:spPr>
        <p:txBody>
          <a:bodyPr>
            <a:noAutofit/>
          </a:bodyPr>
          <a:lstStyle/>
          <a:p>
            <a:r>
              <a:rPr lang="en-US" sz="2400" dirty="0">
                <a:latin typeface="Helvetica Neue" panose="02000503000000020004" pitchFamily="2" charset="0"/>
                <a:ea typeface="Helvetica Neue" panose="02000503000000020004" pitchFamily="2" charset="0"/>
                <a:cs typeface="Helvetica Neue" panose="02000503000000020004" pitchFamily="2" charset="0"/>
              </a:rPr>
              <a:t>On-Orbit U-Class Technology Demonstration Missions</a:t>
            </a:r>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4236781" y="56338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350"/>
          </a:p>
        </p:txBody>
      </p:sp>
      <p:sp>
        <p:nvSpPr>
          <p:cNvPr id="18" name="Slide Number Placeholder 2">
            <a:extLst>
              <a:ext uri="{FF2B5EF4-FFF2-40B4-BE49-F238E27FC236}">
                <a16:creationId xmlns:a16="http://schemas.microsoft.com/office/drawing/2014/main" id="{43332D7E-459D-AE41-B150-CF16BF01D54F}"/>
              </a:ext>
            </a:extLst>
          </p:cNvPr>
          <p:cNvSpPr txBox="1">
            <a:spLocks/>
          </p:cNvSpPr>
          <p:nvPr/>
        </p:nvSpPr>
        <p:spPr>
          <a:xfrm>
            <a:off x="8538218" y="4877123"/>
            <a:ext cx="457200" cy="171450"/>
          </a:xfrm>
          <a:prstGeom prst="rect">
            <a:avLst/>
          </a:prstGeom>
        </p:spPr>
        <p:txBody>
          <a:bodyPr vert="horz" lIns="91440" tIns="45720" rIns="91440" bIns="45720" rtlCol="0" anchor="ctr"/>
          <a:lstStyle>
            <a:defPPr>
              <a:defRPr lang="en-US"/>
            </a:defPPr>
            <a:lvl1pPr marL="0" algn="r" defTabSz="457200" rtl="0" eaLnBrk="1" latinLnBrk="0" hangingPunct="1">
              <a:defRPr sz="720" kern="1200">
                <a:solidFill>
                  <a:schemeClr val="bg1"/>
                </a:solidFill>
                <a:latin typeface="Helvetica"/>
                <a:ea typeface="+mn-ea"/>
                <a:cs typeface="Helvetica"/>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19F2107-1728-CF4B-B9CE-67131BF22805}" type="slidenum">
              <a:rPr lang="en-US" smtClean="0"/>
              <a:pPr/>
              <a:t>12</a:t>
            </a:fld>
            <a:endParaRPr lang="en-US"/>
          </a:p>
        </p:txBody>
      </p:sp>
      <p:sp>
        <p:nvSpPr>
          <p:cNvPr id="24" name="TextBox 23">
            <a:extLst>
              <a:ext uri="{FF2B5EF4-FFF2-40B4-BE49-F238E27FC236}">
                <a16:creationId xmlns:a16="http://schemas.microsoft.com/office/drawing/2014/main" id="{B71C4DC3-0D19-C228-F190-CDB45DF6CD02}"/>
              </a:ext>
            </a:extLst>
          </p:cNvPr>
          <p:cNvSpPr txBox="1"/>
          <p:nvPr/>
        </p:nvSpPr>
        <p:spPr>
          <a:xfrm>
            <a:off x="524096" y="1029816"/>
            <a:ext cx="3302243" cy="1323439"/>
          </a:xfrm>
          <a:prstGeom prst="rect">
            <a:avLst/>
          </a:prstGeom>
          <a:noFill/>
        </p:spPr>
        <p:txBody>
          <a:bodyPr wrap="square" rtlCol="0">
            <a:spAutoFit/>
          </a:bodyPr>
          <a:lstStyle/>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Realizing Rapid, Reduced-cost high-Risk Research (R5)</a:t>
            </a:r>
          </a:p>
          <a:p>
            <a:pPr algn="ct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 Launch Timeframes: </a:t>
            </a:r>
          </a:p>
          <a:p>
            <a:pPr algn="ct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S2 &amp; S4 – Launched July 3, 2024</a:t>
            </a:r>
          </a:p>
          <a:p>
            <a:pPr algn="ct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S3 &amp; S5 – NET May 2025 </a:t>
            </a:r>
          </a:p>
        </p:txBody>
      </p:sp>
      <p:sp>
        <p:nvSpPr>
          <p:cNvPr id="25" name="TextBox 24">
            <a:extLst>
              <a:ext uri="{FF2B5EF4-FFF2-40B4-BE49-F238E27FC236}">
                <a16:creationId xmlns:a16="http://schemas.microsoft.com/office/drawing/2014/main" id="{986159D4-9CBC-EC35-7779-94C6772AE2D5}"/>
              </a:ext>
            </a:extLst>
          </p:cNvPr>
          <p:cNvSpPr txBox="1"/>
          <p:nvPr/>
        </p:nvSpPr>
        <p:spPr>
          <a:xfrm>
            <a:off x="7596411" y="3808875"/>
            <a:ext cx="1502764" cy="246221"/>
          </a:xfrm>
          <a:prstGeom prst="rect">
            <a:avLst/>
          </a:prstGeom>
          <a:noFill/>
        </p:spPr>
        <p:txBody>
          <a:bodyPr wrap="square" rtlCol="0">
            <a:spAutoFit/>
          </a:bodyPr>
          <a:lstStyle/>
          <a:p>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a:t>
            </a:r>
            <a:r>
              <a:rPr lang="en-US" sz="1000" i="0" kern="1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NASA</a:t>
            </a:r>
            <a:endParaRPr lang="en-US" sz="1000" i="1" kern="1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26" name="TextBox 25">
            <a:extLst>
              <a:ext uri="{FF2B5EF4-FFF2-40B4-BE49-F238E27FC236}">
                <a16:creationId xmlns:a16="http://schemas.microsoft.com/office/drawing/2014/main" id="{4DFA3656-0B70-CDA2-1EE4-D13BB0A3F4D7}"/>
              </a:ext>
            </a:extLst>
          </p:cNvPr>
          <p:cNvSpPr txBox="1"/>
          <p:nvPr/>
        </p:nvSpPr>
        <p:spPr>
          <a:xfrm>
            <a:off x="148581" y="2355166"/>
            <a:ext cx="4088199" cy="2677656"/>
          </a:xfrm>
          <a:prstGeom prst="rect">
            <a:avLst/>
          </a:prstGeom>
          <a:noFill/>
        </p:spPr>
        <p:txBody>
          <a:bodyPr wrap="square" rtlCol="0">
            <a:spAutoFit/>
          </a:bodyPr>
          <a:lstStyle/>
          <a:p>
            <a:r>
              <a:rPr lang="en-US" sz="1400" b="1"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Overview:</a:t>
            </a:r>
          </a:p>
          <a:p>
            <a:r>
              <a:rPr lang="en-US" sz="14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Build and operate rapid, low-cost, highly-capable spacecraft platforms to demonstrate payloads of interest and technology relevant to human spaceflight.</a:t>
            </a:r>
          </a:p>
          <a:p>
            <a:endParaRPr lang="en-US" sz="1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4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R5-S2 &amp; R5-S4:</a:t>
            </a:r>
          </a:p>
          <a:p>
            <a:r>
              <a:rPr lang="en-US" sz="1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Primary objective (</a:t>
            </a:r>
            <a:r>
              <a:rPr lang="en-US" sz="1400" dirty="0">
                <a:solidFill>
                  <a:srgbClr val="FFFFFF"/>
                </a:solidFill>
                <a:effectLst/>
                <a:latin typeface="Helvetica Neue" panose="02000503000000020004" pitchFamily="2" charset="0"/>
                <a:ea typeface="Helvetica Neue" panose="02000503000000020004" pitchFamily="2" charset="0"/>
                <a:cs typeface="Helvetica Neue" panose="02000503000000020004" pitchFamily="2" charset="0"/>
              </a:rPr>
              <a:t>Power-on, autonomously commence operations, and successfully transmit telemetry) and many secondary objectives (e.g., spacecraft commanding, propulsion system demonstration) met. </a:t>
            </a:r>
          </a:p>
        </p:txBody>
      </p:sp>
      <p:pic>
        <p:nvPicPr>
          <p:cNvPr id="6" name="Picture 5">
            <a:extLst>
              <a:ext uri="{FF2B5EF4-FFF2-40B4-BE49-F238E27FC236}">
                <a16:creationId xmlns:a16="http://schemas.microsoft.com/office/drawing/2014/main" id="{6F9CB6C8-4198-2C03-F12B-708DFFBE189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36140" y="1029816"/>
            <a:ext cx="4364185" cy="2743200"/>
          </a:xfrm>
          <a:prstGeom prst="rect">
            <a:avLst/>
          </a:prstGeom>
          <a:noFill/>
          <a:ln>
            <a:noFill/>
          </a:ln>
        </p:spPr>
      </p:pic>
      <p:sp>
        <p:nvSpPr>
          <p:cNvPr id="8" name="TextBox 7">
            <a:extLst>
              <a:ext uri="{FF2B5EF4-FFF2-40B4-BE49-F238E27FC236}">
                <a16:creationId xmlns:a16="http://schemas.microsoft.com/office/drawing/2014/main" id="{9C8FA0C7-A883-2E3F-D74E-553BF78F2CEA}"/>
              </a:ext>
            </a:extLst>
          </p:cNvPr>
          <p:cNvSpPr txBox="1"/>
          <p:nvPr/>
        </p:nvSpPr>
        <p:spPr>
          <a:xfrm>
            <a:off x="1195719" y="447421"/>
            <a:ext cx="6568016" cy="400110"/>
          </a:xfrm>
          <a:prstGeom prst="rect">
            <a:avLst/>
          </a:prstGeom>
          <a:noFill/>
        </p:spPr>
        <p:txBody>
          <a:bodyPr wrap="none" rtlCol="0">
            <a:spAutoFit/>
          </a:bodyPr>
          <a:lstStyle/>
          <a:p>
            <a:r>
              <a:rPr lang="en-US" sz="20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Realizing Rapid, Reduced-cost high-Risk Research (R5)</a:t>
            </a:r>
          </a:p>
        </p:txBody>
      </p:sp>
      <p:sp>
        <p:nvSpPr>
          <p:cNvPr id="9" name="TextBox 8">
            <a:extLst>
              <a:ext uri="{FF2B5EF4-FFF2-40B4-BE49-F238E27FC236}">
                <a16:creationId xmlns:a16="http://schemas.microsoft.com/office/drawing/2014/main" id="{D7A86747-22EA-50A3-F27E-058F10C2D5C8}"/>
              </a:ext>
            </a:extLst>
          </p:cNvPr>
          <p:cNvSpPr txBox="1"/>
          <p:nvPr/>
        </p:nvSpPr>
        <p:spPr>
          <a:xfrm>
            <a:off x="4440657" y="3889711"/>
            <a:ext cx="4162873" cy="954107"/>
          </a:xfrm>
          <a:prstGeom prst="rect">
            <a:avLst/>
          </a:prstGeom>
          <a:noFill/>
        </p:spPr>
        <p:txBody>
          <a:bodyPr wrap="square" rtlCol="0">
            <a:spAutoFit/>
          </a:bodyPr>
          <a:lstStyle/>
          <a:p>
            <a:r>
              <a:rPr lang="en-US" sz="14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R5-S2 &amp; R5-S4: </a:t>
            </a:r>
          </a:p>
          <a:p>
            <a:r>
              <a:rPr lang="en-US" sz="1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Refinement and improvement of lean processes and technologies demonstrated by R5-S2 and R5-S4. </a:t>
            </a:r>
          </a:p>
        </p:txBody>
      </p:sp>
    </p:spTree>
    <p:extLst>
      <p:ext uri="{BB962C8B-B14F-4D97-AF65-F5344CB8AC3E}">
        <p14:creationId xmlns:p14="http://schemas.microsoft.com/office/powerpoint/2010/main" val="2798557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52432E51-C6B9-A847-A584-765DF7CFA829}"/>
              </a:ext>
            </a:extLst>
          </p:cNvPr>
          <p:cNvSpPr txBox="1"/>
          <p:nvPr/>
        </p:nvSpPr>
        <p:spPr>
          <a:xfrm>
            <a:off x="5054758" y="3708962"/>
            <a:ext cx="3640061" cy="830997"/>
          </a:xfrm>
          <a:prstGeom prst="rect">
            <a:avLst/>
          </a:prstGeom>
          <a:noFill/>
        </p:spPr>
        <p:txBody>
          <a:bodyPr wrap="square" rtlCol="0">
            <a:spAutoFit/>
          </a:bodyPr>
          <a:lstStyle/>
          <a:p>
            <a:pPr algn="ct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a new type of UV and SWIR telescope that may be used in a wide range of applications.</a:t>
            </a:r>
            <a:endPar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4236781" y="56338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350"/>
          </a:p>
        </p:txBody>
      </p:sp>
      <p:sp>
        <p:nvSpPr>
          <p:cNvPr id="21" name="TextBox 20">
            <a:extLst>
              <a:ext uri="{FF2B5EF4-FFF2-40B4-BE49-F238E27FC236}">
                <a16:creationId xmlns:a16="http://schemas.microsoft.com/office/drawing/2014/main" id="{C9CBCDED-1C9A-9C46-84B0-B66865660608}"/>
              </a:ext>
            </a:extLst>
          </p:cNvPr>
          <p:cNvSpPr txBox="1"/>
          <p:nvPr/>
        </p:nvSpPr>
        <p:spPr>
          <a:xfrm>
            <a:off x="58535" y="2859320"/>
            <a:ext cx="4605575" cy="1692771"/>
          </a:xfrm>
          <a:prstGeom prst="rect">
            <a:avLst/>
          </a:prstGeom>
          <a:noFill/>
        </p:spPr>
        <p:txBody>
          <a:bodyPr wrap="square" rtlCol="0">
            <a:spAutoFit/>
          </a:bodyPr>
          <a:lstStyle/>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Pathfinder Technology Demonstrator </a:t>
            </a:r>
          </a:p>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(PTD-4)</a:t>
            </a:r>
          </a:p>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 </a:t>
            </a: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Launched: August 16, 2024</a:t>
            </a:r>
          </a:p>
          <a:p>
            <a:endParaRPr lang="en-US" sz="8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algn="ctr"/>
            <a:r>
              <a:rPr lang="en-US" sz="1600" b="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a:t>
            </a:r>
            <a:r>
              <a:rPr lang="en-US" sz="1600" b="0" dirty="0">
                <a:solidFill>
                  <a:schemeClr val="bg1"/>
                </a:solidFill>
                <a:effectLst/>
                <a:latin typeface="Helvetica Neue" panose="02000503000000020004" pitchFamily="2" charset="0"/>
              </a:rPr>
              <a:t>Lightweight Integrated Solar Array and </a:t>
            </a:r>
            <a:r>
              <a:rPr lang="en-US" sz="1600" b="0" dirty="0" err="1">
                <a:solidFill>
                  <a:schemeClr val="bg1"/>
                </a:solidFill>
                <a:effectLst/>
                <a:latin typeface="Helvetica Neue" panose="02000503000000020004" pitchFamily="2" charset="0"/>
              </a:rPr>
              <a:t>anTenna</a:t>
            </a:r>
            <a:r>
              <a:rPr lang="en-US" sz="1600" b="0" dirty="0">
                <a:solidFill>
                  <a:schemeClr val="bg1"/>
                </a:solidFill>
                <a:effectLst/>
                <a:latin typeface="Helvetica Neue" panose="02000503000000020004" pitchFamily="2" charset="0"/>
              </a:rPr>
              <a:t> (</a:t>
            </a: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LISA-T) – A h</a:t>
            </a:r>
            <a:r>
              <a:rPr lang="en-US" sz="1600" b="0" kern="12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igh-power </a:t>
            </a: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a:t>
            </a:r>
            <a:r>
              <a:rPr lang="en-US" sz="1600" b="0" kern="12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eployable </a:t>
            </a: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s</a:t>
            </a:r>
            <a:r>
              <a:rPr lang="en-US" sz="1600" b="0" kern="12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olar array </a:t>
            </a: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a</a:t>
            </a:r>
            <a:r>
              <a:rPr lang="en-US" sz="1600" b="0" kern="1200" dirty="0">
                <a:solidFill>
                  <a:schemeClr val="bg1"/>
                </a:solidFill>
                <a:effectLst/>
                <a:latin typeface="Helvetica Neue" panose="02000503000000020004" pitchFamily="2" charset="0"/>
                <a:ea typeface="Helvetica Neue" panose="02000503000000020004" pitchFamily="2" charset="0"/>
                <a:cs typeface="Helvetica Neue" panose="02000503000000020004" pitchFamily="2" charset="0"/>
              </a:rPr>
              <a:t>ntenna.</a:t>
            </a:r>
            <a:endPar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2" name="TextBox 11">
            <a:extLst>
              <a:ext uri="{FF2B5EF4-FFF2-40B4-BE49-F238E27FC236}">
                <a16:creationId xmlns:a16="http://schemas.microsoft.com/office/drawing/2014/main" id="{B7DD28C2-1505-0549-AF62-D1604F474843}"/>
              </a:ext>
            </a:extLst>
          </p:cNvPr>
          <p:cNvSpPr txBox="1"/>
          <p:nvPr/>
        </p:nvSpPr>
        <p:spPr>
          <a:xfrm>
            <a:off x="1033967" y="4549270"/>
            <a:ext cx="2654711" cy="246221"/>
          </a:xfrm>
          <a:prstGeom prst="rect">
            <a:avLst/>
          </a:prstGeom>
          <a:noFill/>
        </p:spPr>
        <p:txBody>
          <a:bodyPr wrap="square" rtlCol="0">
            <a:spAutoFit/>
          </a:bodyPr>
          <a:lstStyle/>
          <a:p>
            <a:pPr algn="ctr"/>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Terran Orbital</a:t>
            </a:r>
          </a:p>
        </p:txBody>
      </p:sp>
      <p:sp>
        <p:nvSpPr>
          <p:cNvPr id="14" name="TextBox 13">
            <a:extLst>
              <a:ext uri="{FF2B5EF4-FFF2-40B4-BE49-F238E27FC236}">
                <a16:creationId xmlns:a16="http://schemas.microsoft.com/office/drawing/2014/main" id="{9B3620C6-0496-6A4B-999A-CD343DFD4215}"/>
              </a:ext>
            </a:extLst>
          </p:cNvPr>
          <p:cNvSpPr txBox="1"/>
          <p:nvPr/>
        </p:nvSpPr>
        <p:spPr>
          <a:xfrm>
            <a:off x="5750123" y="4549270"/>
            <a:ext cx="2249330" cy="246221"/>
          </a:xfrm>
          <a:prstGeom prst="rect">
            <a:avLst/>
          </a:prstGeom>
          <a:noFill/>
        </p:spPr>
        <p:txBody>
          <a:bodyPr wrap="square" rtlCol="0">
            <a:spAutoFit/>
          </a:bodyPr>
          <a:lstStyle/>
          <a:p>
            <a:pPr algn="ctr"/>
            <a:r>
              <a:rPr lang="en-US" sz="10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Terran Orbital</a:t>
            </a:r>
            <a:endParaRPr lang="en-US" sz="1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8" name="Slide Number Placeholder 2">
            <a:extLst>
              <a:ext uri="{FF2B5EF4-FFF2-40B4-BE49-F238E27FC236}">
                <a16:creationId xmlns:a16="http://schemas.microsoft.com/office/drawing/2014/main" id="{43332D7E-459D-AE41-B150-CF16BF01D54F}"/>
              </a:ext>
            </a:extLst>
          </p:cNvPr>
          <p:cNvSpPr txBox="1">
            <a:spLocks/>
          </p:cNvSpPr>
          <p:nvPr/>
        </p:nvSpPr>
        <p:spPr>
          <a:xfrm>
            <a:off x="8538218" y="4877123"/>
            <a:ext cx="457200" cy="171450"/>
          </a:xfrm>
          <a:prstGeom prst="rect">
            <a:avLst/>
          </a:prstGeom>
        </p:spPr>
        <p:txBody>
          <a:bodyPr vert="horz" lIns="91440" tIns="45720" rIns="91440" bIns="45720" rtlCol="0" anchor="ctr"/>
          <a:lstStyle>
            <a:defPPr>
              <a:defRPr lang="en-US"/>
            </a:defPPr>
            <a:lvl1pPr marL="0" algn="r" defTabSz="457200" rtl="0" eaLnBrk="1" latinLnBrk="0" hangingPunct="1">
              <a:defRPr sz="720" kern="1200">
                <a:solidFill>
                  <a:schemeClr val="bg1"/>
                </a:solidFill>
                <a:latin typeface="Helvetica"/>
                <a:ea typeface="+mn-ea"/>
                <a:cs typeface="Helvetica"/>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19F2107-1728-CF4B-B9CE-67131BF22805}" type="slidenum">
              <a:rPr lang="en-US" smtClean="0"/>
              <a:pPr/>
              <a:t>13</a:t>
            </a:fld>
            <a:endParaRPr lang="en-US"/>
          </a:p>
        </p:txBody>
      </p:sp>
      <p:sp>
        <p:nvSpPr>
          <p:cNvPr id="10" name="TextBox 9">
            <a:extLst>
              <a:ext uri="{FF2B5EF4-FFF2-40B4-BE49-F238E27FC236}">
                <a16:creationId xmlns:a16="http://schemas.microsoft.com/office/drawing/2014/main" id="{B1CCB0B5-C6DC-3D45-D90A-A7701EF448A5}"/>
              </a:ext>
            </a:extLst>
          </p:cNvPr>
          <p:cNvSpPr txBox="1"/>
          <p:nvPr/>
        </p:nvSpPr>
        <p:spPr>
          <a:xfrm>
            <a:off x="4572000" y="2859320"/>
            <a:ext cx="4605576" cy="830997"/>
          </a:xfrm>
          <a:prstGeom prst="rect">
            <a:avLst/>
          </a:prstGeom>
          <a:noFill/>
        </p:spPr>
        <p:txBody>
          <a:bodyPr wrap="square" rtlCol="0">
            <a:spAutoFit/>
          </a:bodyPr>
          <a:lstStyle/>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Pathfinder Technology Demonstrator </a:t>
            </a:r>
          </a:p>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(PTD-R)</a:t>
            </a:r>
          </a:p>
          <a:p>
            <a:pPr algn="ct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 </a:t>
            </a:r>
            <a:r>
              <a:rPr lang="en-US" sz="1600" b="1"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 Launched: August 16, 2024</a:t>
            </a:r>
            <a:endParaRPr lang="en-US" sz="1600" b="1" dirty="0">
              <a:solidFill>
                <a:schemeClr val="accent1">
                  <a:lumMod val="40000"/>
                  <a:lumOff val="60000"/>
                </a:schemeClr>
              </a:solidFill>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8" name="Picture 7">
            <a:extLst>
              <a:ext uri="{FF2B5EF4-FFF2-40B4-BE49-F238E27FC236}">
                <a16:creationId xmlns:a16="http://schemas.microsoft.com/office/drawing/2014/main" id="{B4B5EC45-B65A-C7C4-DC5B-A5BBA4A14CD8}"/>
              </a:ext>
            </a:extLst>
          </p:cNvPr>
          <p:cNvPicPr>
            <a:picLocks noChangeAspect="1"/>
          </p:cNvPicPr>
          <p:nvPr/>
        </p:nvPicPr>
        <p:blipFill>
          <a:blip r:embed="rId3"/>
          <a:stretch>
            <a:fillRect/>
          </a:stretch>
        </p:blipFill>
        <p:spPr>
          <a:xfrm>
            <a:off x="121981" y="675311"/>
            <a:ext cx="4114800" cy="2314992"/>
          </a:xfrm>
          <a:prstGeom prst="rect">
            <a:avLst/>
          </a:prstGeom>
        </p:spPr>
      </p:pic>
      <p:pic>
        <p:nvPicPr>
          <p:cNvPr id="5" name="Picture 4">
            <a:extLst>
              <a:ext uri="{FF2B5EF4-FFF2-40B4-BE49-F238E27FC236}">
                <a16:creationId xmlns:a16="http://schemas.microsoft.com/office/drawing/2014/main" id="{853078F0-6D95-0847-A673-37976A017C6E}"/>
              </a:ext>
            </a:extLst>
          </p:cNvPr>
          <p:cNvPicPr>
            <a:picLocks noChangeAspect="1"/>
          </p:cNvPicPr>
          <p:nvPr/>
        </p:nvPicPr>
        <p:blipFill rotWithShape="1">
          <a:blip r:embed="rId4"/>
          <a:srcRect l="18180" t="3567" r="25648" b="2818"/>
          <a:stretch/>
        </p:blipFill>
        <p:spPr>
          <a:xfrm rot="7241433">
            <a:off x="5642631" y="-148044"/>
            <a:ext cx="1645920" cy="3549821"/>
          </a:xfrm>
          <a:prstGeom prst="rect">
            <a:avLst/>
          </a:prstGeom>
        </p:spPr>
      </p:pic>
      <p:sp>
        <p:nvSpPr>
          <p:cNvPr id="7" name="Title 1">
            <a:extLst>
              <a:ext uri="{FF2B5EF4-FFF2-40B4-BE49-F238E27FC236}">
                <a16:creationId xmlns:a16="http://schemas.microsoft.com/office/drawing/2014/main" id="{988BC50A-387A-7450-378F-E305DF9EE42B}"/>
              </a:ext>
            </a:extLst>
          </p:cNvPr>
          <p:cNvSpPr txBox="1">
            <a:spLocks/>
          </p:cNvSpPr>
          <p:nvPr/>
        </p:nvSpPr>
        <p:spPr>
          <a:xfrm>
            <a:off x="433220" y="83782"/>
            <a:ext cx="8182665" cy="577892"/>
          </a:xfrm>
          <a:prstGeom prst="rect">
            <a:avLst/>
          </a:prstGeom>
        </p:spPr>
        <p:txBody>
          <a:bodyPr anchor="ctr">
            <a:noAutofit/>
          </a:bodyPr>
          <a:lstStyle>
            <a:lvl1pPr algn="ctr" defTabSz="411480" rtl="0" eaLnBrk="1" latinLnBrk="0" hangingPunct="1">
              <a:spcBef>
                <a:spcPct val="0"/>
              </a:spcBef>
              <a:buNone/>
              <a:defRPr sz="1260" kern="1200">
                <a:solidFill>
                  <a:schemeClr val="bg1"/>
                </a:solidFill>
                <a:latin typeface="Helvetica"/>
                <a:ea typeface="+mj-ea"/>
                <a:cs typeface="Helvetica"/>
              </a:defRPr>
            </a:lvl1pPr>
          </a:lstStyle>
          <a:p>
            <a:r>
              <a:rPr lang="en-US" sz="2400">
                <a:latin typeface="Helvetica Neue" panose="02000503000000020004" pitchFamily="2" charset="0"/>
                <a:ea typeface="Helvetica Neue" panose="02000503000000020004" pitchFamily="2" charset="0"/>
                <a:cs typeface="Helvetica Neue" panose="02000503000000020004" pitchFamily="2" charset="0"/>
              </a:rPr>
              <a:t>On-Orbit U-Class Technology Demonstration Missions</a:t>
            </a:r>
            <a:endParaRPr lang="en-US" sz="2400"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2164927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4205" y="55703"/>
            <a:ext cx="8008058" cy="577892"/>
          </a:xfrm>
        </p:spPr>
        <p:txBody>
          <a:bodyPr>
            <a:normAutofit/>
          </a:bodyPr>
          <a:lstStyle/>
          <a:p>
            <a:r>
              <a:rPr lang="en-US" sz="2400" dirty="0"/>
              <a:t>Upcoming U-Class Technology Demonstration Mission</a:t>
            </a:r>
          </a:p>
        </p:txBody>
      </p:sp>
      <p:sp>
        <p:nvSpPr>
          <p:cNvPr id="17" name="TextBox 16">
            <a:extLst>
              <a:ext uri="{FF2B5EF4-FFF2-40B4-BE49-F238E27FC236}">
                <a16:creationId xmlns:a16="http://schemas.microsoft.com/office/drawing/2014/main" id="{52432E51-C6B9-A847-A584-765DF7CFA829}"/>
              </a:ext>
            </a:extLst>
          </p:cNvPr>
          <p:cNvSpPr txBox="1"/>
          <p:nvPr/>
        </p:nvSpPr>
        <p:spPr>
          <a:xfrm>
            <a:off x="4007039" y="1716613"/>
            <a:ext cx="4988379" cy="1800493"/>
          </a:xfrm>
          <a:prstGeom prst="rect">
            <a:avLst/>
          </a:prstGeom>
          <a:noFill/>
        </p:spPr>
        <p:txBody>
          <a:bodyPr wrap="square" lIns="91440" tIns="45720" rIns="91440" bIns="45720" rtlCol="0" anchor="t">
            <a:spAutoFit/>
          </a:bodyPr>
          <a:lstStyle/>
          <a:p>
            <a:pPr algn="ctr"/>
            <a:r>
              <a:rPr lang="en-US" sz="1600" b="1" u="none" strike="noStrike" kern="1200" dirty="0">
                <a:solidFill>
                  <a:schemeClr val="bg1"/>
                </a:solidFill>
                <a:effectLst/>
                <a:latin typeface="Helvetica Neue"/>
                <a:ea typeface="Helvetica Neue" panose="02000503000000020004" pitchFamily="2" charset="0"/>
                <a:cs typeface="Helvetica Neue" panose="02000503000000020004" pitchFamily="2" charset="0"/>
              </a:rPr>
              <a:t>Green Propulsion Dual Mode </a:t>
            </a:r>
            <a:r>
              <a:rPr lang="en-US" sz="1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(GPDM)</a:t>
            </a:r>
          </a:p>
          <a:p>
            <a:pPr algn="ctr"/>
            <a:r>
              <a:rPr lang="en-US" sz="1500" b="1" dirty="0">
                <a:solidFill>
                  <a:srgbClr val="C3E1EC"/>
                </a:solidFill>
                <a:latin typeface="Helvetica Neue"/>
                <a:ea typeface="Helvetica Neue" panose="02000503000000020004" pitchFamily="2" charset="0"/>
                <a:cs typeface="Helvetica Neue" panose="02000503000000020004" pitchFamily="2" charset="0"/>
              </a:rPr>
              <a:t>Launch Manifest: October 15, 2025</a:t>
            </a:r>
          </a:p>
          <a:p>
            <a:pPr algn="ctr"/>
            <a:endPar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marL="0" indent="0" algn="ctr">
              <a:lnSpc>
                <a:spcPct val="100000"/>
              </a:lnSpc>
              <a:buNone/>
            </a:pPr>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Demonstrate chemical and electrospray characteristics (higher thrust and higher efficiency) for in-space propulsion using ASCENT/green propellant on a 6U-sized CubeSat.</a:t>
            </a:r>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4236781" y="56338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US" sz="1350"/>
          </a:p>
        </p:txBody>
      </p:sp>
      <p:sp>
        <p:nvSpPr>
          <p:cNvPr id="12" name="TextBox 11">
            <a:extLst>
              <a:ext uri="{FF2B5EF4-FFF2-40B4-BE49-F238E27FC236}">
                <a16:creationId xmlns:a16="http://schemas.microsoft.com/office/drawing/2014/main" id="{625783EC-7771-864C-9C71-05A5CA2A5E83}"/>
              </a:ext>
            </a:extLst>
          </p:cNvPr>
          <p:cNvSpPr txBox="1"/>
          <p:nvPr/>
        </p:nvSpPr>
        <p:spPr>
          <a:xfrm>
            <a:off x="0" y="4600124"/>
            <a:ext cx="3857104" cy="276999"/>
          </a:xfrm>
          <a:prstGeom prst="rect">
            <a:avLst/>
          </a:prstGeom>
          <a:noFill/>
        </p:spPr>
        <p:txBody>
          <a:bodyPr wrap="square" rtlCol="0">
            <a:spAutoFit/>
          </a:bodyPr>
          <a:lstStyle/>
          <a:p>
            <a:pPr algn="ctr"/>
            <a:r>
              <a:rPr lang="en-US" sz="12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NASA </a:t>
            </a:r>
          </a:p>
        </p:txBody>
      </p:sp>
      <p:sp>
        <p:nvSpPr>
          <p:cNvPr id="3" name="Slide Number Placeholder 2">
            <a:extLst>
              <a:ext uri="{FF2B5EF4-FFF2-40B4-BE49-F238E27FC236}">
                <a16:creationId xmlns:a16="http://schemas.microsoft.com/office/drawing/2014/main" id="{1E6D8437-4648-3D4D-9DD0-DEBC47FA758A}"/>
              </a:ext>
            </a:extLst>
          </p:cNvPr>
          <p:cNvSpPr>
            <a:spLocks noGrp="1"/>
          </p:cNvSpPr>
          <p:nvPr>
            <p:ph type="sldNum" sz="quarter" idx="4"/>
          </p:nvPr>
        </p:nvSpPr>
        <p:spPr/>
        <p:txBody>
          <a:bodyPr/>
          <a:lstStyle/>
          <a:p>
            <a:fld id="{919F2107-1728-CF4B-B9CE-67131BF22805}" type="slidenum">
              <a:rPr lang="en-US" smtClean="0"/>
              <a:pPr/>
              <a:t>14</a:t>
            </a:fld>
            <a:endParaRPr lang="en-US"/>
          </a:p>
        </p:txBody>
      </p:sp>
      <p:pic>
        <p:nvPicPr>
          <p:cNvPr id="7" name="Picture 6" descr="A satellite with a black background&#10;&#10;Description automatically generated">
            <a:extLst>
              <a:ext uri="{FF2B5EF4-FFF2-40B4-BE49-F238E27FC236}">
                <a16:creationId xmlns:a16="http://schemas.microsoft.com/office/drawing/2014/main" id="{79EE5166-08B7-2092-852A-ADA1C9791DE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53000"/>
                    </a14:imgEffect>
                  </a14:imgLayer>
                </a14:imgProps>
              </a:ext>
            </a:extLst>
          </a:blip>
          <a:srcRect l="32094" r="33039"/>
          <a:stretch/>
        </p:blipFill>
        <p:spPr>
          <a:xfrm rot="2874338">
            <a:off x="792709" y="300446"/>
            <a:ext cx="3015596" cy="5212080"/>
          </a:xfrm>
          <a:prstGeom prst="rect">
            <a:avLst/>
          </a:prstGeom>
        </p:spPr>
      </p:pic>
      <p:sp>
        <p:nvSpPr>
          <p:cNvPr id="5" name="TextBox 4">
            <a:extLst>
              <a:ext uri="{FF2B5EF4-FFF2-40B4-BE49-F238E27FC236}">
                <a16:creationId xmlns:a16="http://schemas.microsoft.com/office/drawing/2014/main" id="{7326CB0F-8F16-4CCD-DCD0-20C576BBCCAC}"/>
              </a:ext>
            </a:extLst>
          </p:cNvPr>
          <p:cNvSpPr txBox="1"/>
          <p:nvPr/>
        </p:nvSpPr>
        <p:spPr>
          <a:xfrm>
            <a:off x="2218906" y="538848"/>
            <a:ext cx="4458656" cy="400110"/>
          </a:xfrm>
          <a:prstGeom prst="rect">
            <a:avLst/>
          </a:prstGeom>
          <a:noFill/>
        </p:spPr>
        <p:txBody>
          <a:bodyPr wrap="none" rtlCol="0">
            <a:spAutoFit/>
          </a:bodyPr>
          <a:lstStyle/>
          <a:p>
            <a:r>
              <a:rPr lang="en-US" sz="2000" u="none" strike="noStrike" kern="1200" dirty="0">
                <a:solidFill>
                  <a:srgbClr val="C3E1EC"/>
                </a:solidFill>
                <a:effectLst/>
                <a:latin typeface="Helvetica Neue"/>
                <a:ea typeface="Helvetica Neue" panose="02000503000000020004" pitchFamily="2" charset="0"/>
                <a:cs typeface="Helvetica Neue" panose="02000503000000020004" pitchFamily="2" charset="0"/>
              </a:rPr>
              <a:t>Green Propulsion Dual Mode </a:t>
            </a:r>
            <a:r>
              <a:rPr lang="en-US" sz="20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(GPDM)</a:t>
            </a:r>
          </a:p>
        </p:txBody>
      </p:sp>
    </p:spTree>
    <p:extLst>
      <p:ext uri="{BB962C8B-B14F-4D97-AF65-F5344CB8AC3E}">
        <p14:creationId xmlns:p14="http://schemas.microsoft.com/office/powerpoint/2010/main" val="2770930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atellite in space above earth&#10;&#10;Description automatically generated">
            <a:extLst>
              <a:ext uri="{FF2B5EF4-FFF2-40B4-BE49-F238E27FC236}">
                <a16:creationId xmlns:a16="http://schemas.microsoft.com/office/drawing/2014/main" id="{DCA26605-6C5D-C427-30B0-040D9D2AD91C}"/>
              </a:ext>
            </a:extLst>
          </p:cNvPr>
          <p:cNvPicPr>
            <a:picLocks noChangeAspect="1"/>
          </p:cNvPicPr>
          <p:nvPr/>
        </p:nvPicPr>
        <p:blipFill rotWithShape="1">
          <a:blip r:embed="rId4"/>
          <a:srcRect t="17519" b="18481"/>
          <a:stretch/>
        </p:blipFill>
        <p:spPr>
          <a:xfrm>
            <a:off x="3" y="15694"/>
            <a:ext cx="9143999" cy="3291840"/>
          </a:xfrm>
          <a:prstGeom prst="rect">
            <a:avLst/>
          </a:prstGeom>
          <a:noFill/>
        </p:spPr>
      </p:pic>
      <p:sp>
        <p:nvSpPr>
          <p:cNvPr id="2" name="Title 1">
            <a:extLst>
              <a:ext uri="{FF2B5EF4-FFF2-40B4-BE49-F238E27FC236}">
                <a16:creationId xmlns:a16="http://schemas.microsoft.com/office/drawing/2014/main" id="{1DC0DFCA-9BFD-C2F3-1CC1-B72F86EA97D6}"/>
              </a:ext>
            </a:extLst>
          </p:cNvPr>
          <p:cNvSpPr>
            <a:spLocks noGrp="1"/>
          </p:cNvSpPr>
          <p:nvPr>
            <p:ph type="title"/>
          </p:nvPr>
        </p:nvSpPr>
        <p:spPr>
          <a:xfrm>
            <a:off x="151473" y="3429798"/>
            <a:ext cx="1326263" cy="345872"/>
          </a:xfrm>
        </p:spPr>
        <p:txBody>
          <a:bodyPr anchor="b">
            <a:noAutofit/>
          </a:bodyPr>
          <a:lstStyle/>
          <a:p>
            <a:pPr>
              <a:lnSpc>
                <a:spcPct val="90000"/>
              </a:lnSpc>
            </a:pPr>
            <a:r>
              <a:rPr lang="en-US" sz="2000" dirty="0" err="1">
                <a:latin typeface="Helvetica Neue" panose="02000503000000020004" pitchFamily="2" charset="0"/>
                <a:ea typeface="Helvetica Neue" panose="02000503000000020004" pitchFamily="2" charset="0"/>
                <a:cs typeface="Helvetica Neue" panose="02000503000000020004" pitchFamily="2" charset="0"/>
              </a:rPr>
              <a:t>DiskSat</a:t>
            </a:r>
            <a:endParaRPr lang="en-US" sz="2000"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0" name="Text Placeholder 3">
            <a:extLst>
              <a:ext uri="{FF2B5EF4-FFF2-40B4-BE49-F238E27FC236}">
                <a16:creationId xmlns:a16="http://schemas.microsoft.com/office/drawing/2014/main" id="{98D61958-41BA-F354-7497-580FBB07D7FF}"/>
              </a:ext>
            </a:extLst>
          </p:cNvPr>
          <p:cNvSpPr>
            <a:spLocks noGrp="1"/>
          </p:cNvSpPr>
          <p:nvPr>
            <p:ph type="body" sz="half" idx="2"/>
          </p:nvPr>
        </p:nvSpPr>
        <p:spPr>
          <a:xfrm>
            <a:off x="1195348" y="3429798"/>
            <a:ext cx="3815923" cy="778810"/>
          </a:xfrm>
        </p:spPr>
        <p:txBody>
          <a:bodyPr>
            <a:noAutofit/>
          </a:bodyPr>
          <a:lstStyle/>
          <a:p>
            <a:r>
              <a:rPr lang="en-US" sz="1400" b="0" i="0" dirty="0" err="1">
                <a:effectLst/>
                <a:latin typeface="Helvetica Neue" panose="02000503000000020004" pitchFamily="2" charset="0"/>
              </a:rPr>
              <a:t>DiskSats</a:t>
            </a:r>
            <a:r>
              <a:rPr lang="en-US" sz="1400" b="0" i="0" dirty="0">
                <a:effectLst/>
                <a:latin typeface="Helvetica Neue" panose="02000503000000020004" pitchFamily="2" charset="0"/>
              </a:rPr>
              <a:t> are high-power and high-aperture alternatives to CubeSats. They are launched in tight stacks but are deployed individually to ensure no recontact between satellites. This first </a:t>
            </a:r>
            <a:r>
              <a:rPr lang="en-US" sz="1400" b="0" i="0" dirty="0" err="1">
                <a:effectLst/>
                <a:latin typeface="Helvetica Neue" panose="02000503000000020004" pitchFamily="2" charset="0"/>
              </a:rPr>
              <a:t>DiskSat</a:t>
            </a:r>
            <a:r>
              <a:rPr lang="en-US" sz="1400" b="0" i="0" dirty="0">
                <a:effectLst/>
                <a:latin typeface="Helvetica Neue" panose="02000503000000020004" pitchFamily="2" charset="0"/>
              </a:rPr>
              <a:t> demonstration is slated to launch in December 2025. </a:t>
            </a:r>
            <a:endParaRPr lang="en-US" sz="1400" dirty="0"/>
          </a:p>
        </p:txBody>
      </p:sp>
      <p:sp>
        <p:nvSpPr>
          <p:cNvPr id="3" name="Slide Number Placeholder 2">
            <a:extLst>
              <a:ext uri="{FF2B5EF4-FFF2-40B4-BE49-F238E27FC236}">
                <a16:creationId xmlns:a16="http://schemas.microsoft.com/office/drawing/2014/main" id="{A5E77F5D-39AC-1366-A52A-7C6BC7021800}"/>
              </a:ext>
            </a:extLst>
          </p:cNvPr>
          <p:cNvSpPr>
            <a:spLocks noGrp="1"/>
          </p:cNvSpPr>
          <p:nvPr>
            <p:ph type="sldNum" sz="quarter" idx="4"/>
          </p:nvPr>
        </p:nvSpPr>
        <p:spPr>
          <a:xfrm>
            <a:off x="8538218" y="4877123"/>
            <a:ext cx="457200" cy="171450"/>
          </a:xfrm>
        </p:spPr>
        <p:txBody>
          <a:bodyPr anchor="ctr">
            <a:normAutofit/>
          </a:bodyPr>
          <a:lstStyle/>
          <a:p>
            <a:pPr>
              <a:lnSpc>
                <a:spcPct val="90000"/>
              </a:lnSpc>
              <a:spcAft>
                <a:spcPts val="600"/>
              </a:spcAft>
            </a:pPr>
            <a:fld id="{919F2107-1728-CF4B-B9CE-67131BF22805}" type="slidenum">
              <a:rPr lang="en-US" sz="500" smtClean="0"/>
              <a:pPr>
                <a:lnSpc>
                  <a:spcPct val="90000"/>
                </a:lnSpc>
                <a:spcAft>
                  <a:spcPts val="600"/>
                </a:spcAft>
              </a:pPr>
              <a:t>15</a:t>
            </a:fld>
            <a:endParaRPr lang="en-US" sz="500"/>
          </a:p>
        </p:txBody>
      </p:sp>
      <p:sp>
        <p:nvSpPr>
          <p:cNvPr id="6" name="TextBox 5">
            <a:extLst>
              <a:ext uri="{FF2B5EF4-FFF2-40B4-BE49-F238E27FC236}">
                <a16:creationId xmlns:a16="http://schemas.microsoft.com/office/drawing/2014/main" id="{25A1AE14-B17A-FEE0-B5DD-9EE38250BC86}"/>
              </a:ext>
            </a:extLst>
          </p:cNvPr>
          <p:cNvSpPr txBox="1"/>
          <p:nvPr/>
        </p:nvSpPr>
        <p:spPr>
          <a:xfrm>
            <a:off x="-69011" y="3030535"/>
            <a:ext cx="3350303" cy="276999"/>
          </a:xfrm>
          <a:prstGeom prst="rect">
            <a:avLst/>
          </a:prstGeom>
          <a:noFill/>
        </p:spPr>
        <p:txBody>
          <a:bodyPr wrap="square" rtlCol="0">
            <a:spAutoFit/>
          </a:bodyPr>
          <a:lstStyle/>
          <a:p>
            <a:pPr algn="ctr"/>
            <a:r>
              <a:rPr lang="en-US" sz="12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The Aerospace Corporation</a:t>
            </a:r>
          </a:p>
        </p:txBody>
      </p:sp>
      <p:pic>
        <p:nvPicPr>
          <p:cNvPr id="4" name="diskSat maneuver r04.mp4">
            <a:hlinkClick r:id="" action="ppaction://media"/>
            <a:extLst>
              <a:ext uri="{FF2B5EF4-FFF2-40B4-BE49-F238E27FC236}">
                <a16:creationId xmlns:a16="http://schemas.microsoft.com/office/drawing/2014/main" id="{70A0FBFF-45AB-6245-0FF0-C704A606C4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491"/>
          <a:stretch>
            <a:fillRect/>
          </a:stretch>
        </p:blipFill>
        <p:spPr>
          <a:xfrm>
            <a:off x="5352857" y="2819723"/>
            <a:ext cx="3639670" cy="2057400"/>
          </a:xfrm>
          <a:prstGeom prst="rect">
            <a:avLst/>
          </a:prstGeom>
          <a:ln w="38100">
            <a:solidFill>
              <a:schemeClr val="tx1"/>
            </a:solidFill>
          </a:ln>
        </p:spPr>
      </p:pic>
      <p:sp>
        <p:nvSpPr>
          <p:cNvPr id="7" name="Title 1">
            <a:extLst>
              <a:ext uri="{FF2B5EF4-FFF2-40B4-BE49-F238E27FC236}">
                <a16:creationId xmlns:a16="http://schemas.microsoft.com/office/drawing/2014/main" id="{ECDF53AF-3B8E-A5C1-D9D2-8317380EC1C0}"/>
              </a:ext>
            </a:extLst>
          </p:cNvPr>
          <p:cNvSpPr txBox="1">
            <a:spLocks/>
          </p:cNvSpPr>
          <p:nvPr/>
        </p:nvSpPr>
        <p:spPr>
          <a:xfrm>
            <a:off x="418017" y="77496"/>
            <a:ext cx="8008058" cy="377762"/>
          </a:xfrm>
          <a:prstGeom prst="rect">
            <a:avLst/>
          </a:prstGeom>
        </p:spPr>
        <p:txBody>
          <a:bodyPr anchor="b">
            <a:normAutofit lnSpcReduction="10000"/>
          </a:bodyPr>
          <a:lstStyle>
            <a:lvl1pPr algn="l" defTabSz="411480" rtl="0" eaLnBrk="1" latinLnBrk="0" hangingPunct="1">
              <a:spcBef>
                <a:spcPct val="0"/>
              </a:spcBef>
              <a:buNone/>
              <a:defRPr sz="1260" b="1" kern="1200">
                <a:solidFill>
                  <a:schemeClr val="bg1"/>
                </a:solidFill>
                <a:latin typeface="Helvetica"/>
                <a:ea typeface="+mj-ea"/>
                <a:cs typeface="Helvetica"/>
              </a:defRPr>
            </a:lvl1pPr>
          </a:lstStyle>
          <a:p>
            <a:pPr algn="ctr"/>
            <a:r>
              <a:rPr lang="en-US" sz="2000" b="0" dirty="0">
                <a:latin typeface="Helvetica Neue" panose="02000503000000020004" pitchFamily="2" charset="0"/>
                <a:ea typeface="Helvetica Neue" panose="02000503000000020004" pitchFamily="2" charset="0"/>
                <a:cs typeface="Helvetica Neue" panose="02000503000000020004" pitchFamily="2" charset="0"/>
              </a:rPr>
              <a:t>Upcoming U-Class Technology Demonstration Mission</a:t>
            </a:r>
          </a:p>
        </p:txBody>
      </p:sp>
    </p:spTree>
    <p:extLst>
      <p:ext uri="{BB962C8B-B14F-4D97-AF65-F5344CB8AC3E}">
        <p14:creationId xmlns:p14="http://schemas.microsoft.com/office/powerpoint/2010/main" val="275833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784C64-D1A4-B627-71E5-4E5BA35EAA5D}"/>
              </a:ext>
            </a:extLst>
          </p:cNvPr>
          <p:cNvPicPr>
            <a:picLocks noChangeAspect="1"/>
          </p:cNvPicPr>
          <p:nvPr/>
        </p:nvPicPr>
        <p:blipFill>
          <a:blip r:embed="rId2"/>
          <a:stretch>
            <a:fillRect/>
          </a:stretch>
        </p:blipFill>
        <p:spPr>
          <a:xfrm>
            <a:off x="0" y="-1"/>
            <a:ext cx="9265920" cy="5212080"/>
          </a:xfrm>
          <a:prstGeom prst="rect">
            <a:avLst/>
          </a:prstGeom>
        </p:spPr>
      </p:pic>
      <p:sp>
        <p:nvSpPr>
          <p:cNvPr id="8" name="TextBox 7">
            <a:extLst>
              <a:ext uri="{FF2B5EF4-FFF2-40B4-BE49-F238E27FC236}">
                <a16:creationId xmlns:a16="http://schemas.microsoft.com/office/drawing/2014/main" id="{9042FACE-DD94-B75A-75C0-13E0E5768D46}"/>
              </a:ext>
            </a:extLst>
          </p:cNvPr>
          <p:cNvSpPr txBox="1"/>
          <p:nvPr/>
        </p:nvSpPr>
        <p:spPr>
          <a:xfrm>
            <a:off x="3449350" y="4965858"/>
            <a:ext cx="2757486" cy="246221"/>
          </a:xfrm>
          <a:prstGeom prst="rect">
            <a:avLst/>
          </a:prstGeom>
          <a:noFill/>
        </p:spPr>
        <p:txBody>
          <a:bodyPr wrap="none" rtlCol="0">
            <a:spAutoFit/>
          </a:bodyPr>
          <a:lstStyle/>
          <a:p>
            <a:r>
              <a:rPr lang="en-US" sz="1000">
                <a:solidFill>
                  <a:schemeClr val="bg1"/>
                </a:solidFill>
              </a:rPr>
              <a:t>Slide Courtesy of The Aerospace Corporation</a:t>
            </a:r>
          </a:p>
        </p:txBody>
      </p:sp>
    </p:spTree>
    <p:extLst>
      <p:ext uri="{BB962C8B-B14F-4D97-AF65-F5344CB8AC3E}">
        <p14:creationId xmlns:p14="http://schemas.microsoft.com/office/powerpoint/2010/main" val="3951851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4205" y="72034"/>
            <a:ext cx="8008058" cy="577892"/>
          </a:xfrm>
        </p:spPr>
        <p:txBody>
          <a:bodyPr>
            <a:normAutofit/>
          </a:bodyPr>
          <a:lstStyle/>
          <a:p>
            <a:r>
              <a:rPr lang="en-US" sz="2400" dirty="0"/>
              <a:t>Upcoming U-Class Technology Demonstration Mission</a:t>
            </a:r>
          </a:p>
        </p:txBody>
      </p:sp>
      <p:sp>
        <p:nvSpPr>
          <p:cNvPr id="17" name="TextBox 16">
            <a:extLst>
              <a:ext uri="{FF2B5EF4-FFF2-40B4-BE49-F238E27FC236}">
                <a16:creationId xmlns:a16="http://schemas.microsoft.com/office/drawing/2014/main" id="{52432E51-C6B9-A847-A584-765DF7CFA829}"/>
              </a:ext>
            </a:extLst>
          </p:cNvPr>
          <p:cNvSpPr txBox="1"/>
          <p:nvPr/>
        </p:nvSpPr>
        <p:spPr>
          <a:xfrm>
            <a:off x="4855857" y="1398233"/>
            <a:ext cx="3682361" cy="2162130"/>
          </a:xfrm>
          <a:prstGeom prst="rect">
            <a:avLst/>
          </a:prstGeom>
          <a:noFill/>
        </p:spPr>
        <p:txBody>
          <a:bodyPr wrap="square" lIns="91440" tIns="45720" rIns="91440" bIns="45720" rtlCol="0" anchor="t">
            <a:spAutoFit/>
          </a:bodyPr>
          <a:lstStyle/>
          <a:p>
            <a:pPr algn="ctr"/>
            <a:r>
              <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CubeSat Laser Infrared </a:t>
            </a:r>
            <a:r>
              <a:rPr lang="en-US" sz="1500" b="1" dirty="0" err="1">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CrosslinK</a:t>
            </a:r>
            <a:r>
              <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 </a:t>
            </a:r>
          </a:p>
          <a:p>
            <a:pPr algn="ctr"/>
            <a:r>
              <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(CLICK B/C)</a:t>
            </a:r>
          </a:p>
          <a:p>
            <a:pPr algn="ctr"/>
            <a:r>
              <a:rPr lang="en-US" sz="1500" b="1" dirty="0">
                <a:solidFill>
                  <a:srgbClr val="C3E1EC"/>
                </a:solidFill>
                <a:latin typeface="Helvetica Neue"/>
                <a:ea typeface="Helvetica Neue" panose="02000503000000020004" pitchFamily="2" charset="0"/>
                <a:cs typeface="Helvetica Neue" panose="02000503000000020004" pitchFamily="2" charset="0"/>
              </a:rPr>
              <a:t>Launch Timeframe: </a:t>
            </a:r>
          </a:p>
          <a:p>
            <a:pPr algn="ctr"/>
            <a:r>
              <a:rPr lang="en-US" sz="1500" b="1" dirty="0">
                <a:solidFill>
                  <a:srgbClr val="C3E1EC"/>
                </a:solidFill>
                <a:latin typeface="Helvetica Neue"/>
                <a:ea typeface="Helvetica Neue" panose="02000503000000020004" pitchFamily="2" charset="0"/>
                <a:cs typeface="Helvetica Neue" panose="02000503000000020004" pitchFamily="2" charset="0"/>
              </a:rPr>
              <a:t>NET April 2026</a:t>
            </a:r>
          </a:p>
          <a:p>
            <a:pPr algn="ctr"/>
            <a:endParaRPr lang="en-US" sz="105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pPr algn="ctr"/>
            <a:r>
              <a:rPr lang="en-US" sz="1600" dirty="0">
                <a:solidFill>
                  <a:schemeClr val="bg1">
                    <a:lumMod val="75000"/>
                  </a:schemeClr>
                </a:solidFill>
                <a:latin typeface="Helvetica Neue" panose="02000503000000020004" pitchFamily="2" charset="0"/>
                <a:ea typeface="Helvetica Neue" panose="02000503000000020004" pitchFamily="2" charset="0"/>
                <a:cs typeface="Helvetica Neue" panose="02000503000000020004" pitchFamily="2" charset="0"/>
              </a:rPr>
              <a:t>Demonstrate optical crosslink and precision ranging between two 3U CubeSats at a data rate of 20 Mbps and range up to 580 km </a:t>
            </a:r>
          </a:p>
        </p:txBody>
      </p:sp>
      <p:sp>
        <p:nvSpPr>
          <p:cNvPr id="4" name="Rectangle 2">
            <a:extLst>
              <a:ext uri="{FF2B5EF4-FFF2-40B4-BE49-F238E27FC236}">
                <a16:creationId xmlns:a16="http://schemas.microsoft.com/office/drawing/2014/main" id="{0EF28CEC-BF40-9A48-987B-FE2A4D4AD2CD}"/>
              </a:ext>
            </a:extLst>
          </p:cNvPr>
          <p:cNvSpPr>
            <a:spLocks noChangeArrowheads="1"/>
          </p:cNvSpPr>
          <p:nvPr/>
        </p:nvSpPr>
        <p:spPr bwMode="auto">
          <a:xfrm>
            <a:off x="1715514" y="551577"/>
            <a:ext cx="546544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algn="ctr"/>
            <a:r>
              <a:rPr lang="en-US" sz="20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CubeSat Laser Infrared </a:t>
            </a:r>
            <a:r>
              <a:rPr lang="en-US" sz="2000" dirty="0" err="1">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CrosslinK</a:t>
            </a:r>
            <a:r>
              <a:rPr lang="en-US" sz="20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 (CLICK B/C)</a:t>
            </a:r>
          </a:p>
          <a:p>
            <a:endParaRPr lang="en-US" sz="1350" dirty="0"/>
          </a:p>
        </p:txBody>
      </p:sp>
      <p:sp>
        <p:nvSpPr>
          <p:cNvPr id="12" name="TextBox 11">
            <a:extLst>
              <a:ext uri="{FF2B5EF4-FFF2-40B4-BE49-F238E27FC236}">
                <a16:creationId xmlns:a16="http://schemas.microsoft.com/office/drawing/2014/main" id="{625783EC-7771-864C-9C71-05A5CA2A5E83}"/>
              </a:ext>
            </a:extLst>
          </p:cNvPr>
          <p:cNvSpPr txBox="1"/>
          <p:nvPr/>
        </p:nvSpPr>
        <p:spPr>
          <a:xfrm>
            <a:off x="645282" y="4771574"/>
            <a:ext cx="3459814" cy="276999"/>
          </a:xfrm>
          <a:prstGeom prst="rect">
            <a:avLst/>
          </a:prstGeom>
          <a:noFill/>
        </p:spPr>
        <p:txBody>
          <a:bodyPr wrap="square" rtlCol="0">
            <a:spAutoFit/>
          </a:bodyPr>
          <a:lstStyle/>
          <a:p>
            <a:pPr algn="ctr"/>
            <a:r>
              <a:rPr lang="en-US" sz="12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Blue Canyon Technologies, Inc </a:t>
            </a:r>
          </a:p>
        </p:txBody>
      </p:sp>
      <p:sp>
        <p:nvSpPr>
          <p:cNvPr id="3" name="Slide Number Placeholder 2">
            <a:extLst>
              <a:ext uri="{FF2B5EF4-FFF2-40B4-BE49-F238E27FC236}">
                <a16:creationId xmlns:a16="http://schemas.microsoft.com/office/drawing/2014/main" id="{1E6D8437-4648-3D4D-9DD0-DEBC47FA758A}"/>
              </a:ext>
            </a:extLst>
          </p:cNvPr>
          <p:cNvSpPr>
            <a:spLocks noGrp="1"/>
          </p:cNvSpPr>
          <p:nvPr>
            <p:ph type="sldNum" sz="quarter" idx="4"/>
          </p:nvPr>
        </p:nvSpPr>
        <p:spPr/>
        <p:txBody>
          <a:bodyPr/>
          <a:lstStyle/>
          <a:p>
            <a:fld id="{919F2107-1728-CF4B-B9CE-67131BF22805}" type="slidenum">
              <a:rPr lang="en-US" smtClean="0"/>
              <a:pPr/>
              <a:t>17</a:t>
            </a:fld>
            <a:endParaRPr lang="en-US"/>
          </a:p>
        </p:txBody>
      </p:sp>
      <p:pic>
        <p:nvPicPr>
          <p:cNvPr id="7" name="Picture 6">
            <a:extLst>
              <a:ext uri="{FF2B5EF4-FFF2-40B4-BE49-F238E27FC236}">
                <a16:creationId xmlns:a16="http://schemas.microsoft.com/office/drawing/2014/main" id="{77ACD966-0144-93B2-A88C-F45F5B90D8EE}"/>
              </a:ext>
            </a:extLst>
          </p:cNvPr>
          <p:cNvPicPr>
            <a:picLocks noChangeAspect="1"/>
          </p:cNvPicPr>
          <p:nvPr/>
        </p:nvPicPr>
        <p:blipFill rotWithShape="1">
          <a:blip r:embed="rId3"/>
          <a:srcRect l="35005" t="38697" r="35004" b="39683"/>
          <a:stretch/>
        </p:blipFill>
        <p:spPr>
          <a:xfrm rot="2995662">
            <a:off x="1635554" y="933764"/>
            <a:ext cx="2646378" cy="2468880"/>
          </a:xfrm>
          <a:prstGeom prst="rect">
            <a:avLst/>
          </a:prstGeom>
        </p:spPr>
      </p:pic>
      <p:pic>
        <p:nvPicPr>
          <p:cNvPr id="8" name="Picture 7">
            <a:extLst>
              <a:ext uri="{FF2B5EF4-FFF2-40B4-BE49-F238E27FC236}">
                <a16:creationId xmlns:a16="http://schemas.microsoft.com/office/drawing/2014/main" id="{CC201C8C-F6B7-237E-9E50-7894304CC3C9}"/>
              </a:ext>
            </a:extLst>
          </p:cNvPr>
          <p:cNvPicPr>
            <a:picLocks noChangeAspect="1"/>
          </p:cNvPicPr>
          <p:nvPr/>
        </p:nvPicPr>
        <p:blipFill rotWithShape="1">
          <a:blip r:embed="rId3"/>
          <a:srcRect l="35005" t="38697" r="35004" b="39683"/>
          <a:stretch/>
        </p:blipFill>
        <p:spPr>
          <a:xfrm rot="13873284">
            <a:off x="154285" y="2325923"/>
            <a:ext cx="2646378" cy="2468880"/>
          </a:xfrm>
          <a:prstGeom prst="rect">
            <a:avLst/>
          </a:prstGeom>
        </p:spPr>
      </p:pic>
    </p:spTree>
    <p:extLst>
      <p:ext uri="{BB962C8B-B14F-4D97-AF65-F5344CB8AC3E}">
        <p14:creationId xmlns:p14="http://schemas.microsoft.com/office/powerpoint/2010/main" val="1731826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atellite in space with solar panels&#10;&#10;Description automatically generated">
            <a:extLst>
              <a:ext uri="{FF2B5EF4-FFF2-40B4-BE49-F238E27FC236}">
                <a16:creationId xmlns:a16="http://schemas.microsoft.com/office/drawing/2014/main" id="{CEFD755E-74C4-E354-1F2D-D4E679C6EF1A}"/>
              </a:ext>
            </a:extLst>
          </p:cNvPr>
          <p:cNvPicPr>
            <a:picLocks noChangeAspect="1"/>
          </p:cNvPicPr>
          <p:nvPr/>
        </p:nvPicPr>
        <p:blipFill>
          <a:blip r:embed="rId2"/>
          <a:srcRect t="8848" r="21105" b="18431"/>
          <a:stretch/>
        </p:blipFill>
        <p:spPr>
          <a:xfrm>
            <a:off x="78390" y="13286"/>
            <a:ext cx="9009023" cy="5120640"/>
          </a:xfrm>
          <a:prstGeom prst="rect">
            <a:avLst/>
          </a:prstGeom>
        </p:spPr>
      </p:pic>
      <p:sp>
        <p:nvSpPr>
          <p:cNvPr id="2" name="Title 1">
            <a:extLst>
              <a:ext uri="{FF2B5EF4-FFF2-40B4-BE49-F238E27FC236}">
                <a16:creationId xmlns:a16="http://schemas.microsoft.com/office/drawing/2014/main" id="{1DC0DFCA-9BFD-C2F3-1CC1-B72F86EA97D6}"/>
              </a:ext>
            </a:extLst>
          </p:cNvPr>
          <p:cNvSpPr>
            <a:spLocks noGrp="1"/>
          </p:cNvSpPr>
          <p:nvPr>
            <p:ph type="title"/>
          </p:nvPr>
        </p:nvSpPr>
        <p:spPr>
          <a:xfrm>
            <a:off x="-192581" y="1698295"/>
            <a:ext cx="6139544" cy="345872"/>
          </a:xfrm>
        </p:spPr>
        <p:txBody>
          <a:bodyPr anchor="b">
            <a:noAutofit/>
          </a:bodyPr>
          <a:lstStyle/>
          <a:p>
            <a:pPr algn="ctr">
              <a:lnSpc>
                <a:spcPct val="90000"/>
              </a:lnSpc>
            </a:pPr>
            <a:r>
              <a:rPr lang="en-US" sz="1600" i="0" u="none" strike="noStrike" dirty="0">
                <a:effectLst/>
                <a:latin typeface="Helvetica Neue" panose="02000503000000020004" pitchFamily="2" charset="0"/>
                <a:ea typeface="Helvetica Neue" panose="02000503000000020004" pitchFamily="2" charset="0"/>
                <a:cs typeface="Helvetica Neue" panose="02000503000000020004" pitchFamily="2" charset="0"/>
              </a:rPr>
              <a:t>Small Spacecraft Propulsion and Inspection Capability (</a:t>
            </a:r>
            <a:r>
              <a:rPr lang="en-US" sz="1600" dirty="0">
                <a:latin typeface="Helvetica Neue" panose="02000503000000020004" pitchFamily="2" charset="0"/>
                <a:ea typeface="Helvetica Neue" panose="02000503000000020004" pitchFamily="2" charset="0"/>
                <a:cs typeface="Helvetica Neue" panose="02000503000000020004" pitchFamily="2" charset="0"/>
              </a:rPr>
              <a:t>SSPICY)</a:t>
            </a:r>
            <a:br>
              <a:rPr lang="en-US" sz="1600" dirty="0">
                <a:latin typeface="Helvetica Neue" panose="02000503000000020004" pitchFamily="2" charset="0"/>
                <a:ea typeface="Helvetica Neue" panose="02000503000000020004" pitchFamily="2" charset="0"/>
                <a:cs typeface="Helvetica Neue" panose="02000503000000020004" pitchFamily="2" charset="0"/>
              </a:rPr>
            </a:br>
            <a:r>
              <a:rPr lang="en-US" sz="1600" dirty="0">
                <a:solidFill>
                  <a:srgbClr val="C3E1EC"/>
                </a:solidFill>
                <a:latin typeface="Helvetica Neue"/>
                <a:ea typeface="Helvetica Neue" panose="02000503000000020004" pitchFamily="2" charset="0"/>
                <a:cs typeface="Helvetica Neue" panose="02000503000000020004" pitchFamily="2" charset="0"/>
              </a:rPr>
              <a:t>Launch Timeframe: October 2026</a:t>
            </a:r>
            <a:endParaRPr lang="en-US" sz="16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10" name="Text Placeholder 3">
            <a:extLst>
              <a:ext uri="{FF2B5EF4-FFF2-40B4-BE49-F238E27FC236}">
                <a16:creationId xmlns:a16="http://schemas.microsoft.com/office/drawing/2014/main" id="{98D61958-41BA-F354-7497-580FBB07D7FF}"/>
              </a:ext>
            </a:extLst>
          </p:cNvPr>
          <p:cNvSpPr>
            <a:spLocks noGrp="1"/>
          </p:cNvSpPr>
          <p:nvPr>
            <p:ph type="body" sz="half" idx="2"/>
          </p:nvPr>
        </p:nvSpPr>
        <p:spPr>
          <a:xfrm>
            <a:off x="286711" y="2146521"/>
            <a:ext cx="5341844" cy="778810"/>
          </a:xfrm>
        </p:spPr>
        <p:txBody>
          <a:bodyPr>
            <a:noAutofit/>
          </a:bodyPr>
          <a:lstStyle/>
          <a:p>
            <a:pPr marL="0" marR="0" algn="ctr">
              <a:spcBef>
                <a:spcPts val="0"/>
              </a:spcBef>
              <a:spcAft>
                <a:spcPts val="0"/>
              </a:spcAft>
            </a:pPr>
            <a:r>
              <a:rPr lang="en-US" sz="1600" b="0" i="0" u="none" strike="noStrike" dirty="0">
                <a:effectLst/>
                <a:latin typeface="Helvetica Neue" panose="02000503000000020004" pitchFamily="2" charset="0"/>
                <a:ea typeface="Helvetica Neue" panose="02000503000000020004" pitchFamily="2" charset="0"/>
                <a:cs typeface="Helvetica Neue" panose="02000503000000020004" pitchFamily="2" charset="0"/>
              </a:rPr>
              <a:t>Demonstrate electric propulsion and other advanced capabilities to perform rendezvous, proximity operations, inspection, and characterization of up to 4 resident space objects in LEO of US origin for the purpose of future remediation.</a:t>
            </a:r>
          </a:p>
        </p:txBody>
      </p:sp>
      <p:sp>
        <p:nvSpPr>
          <p:cNvPr id="3" name="Slide Number Placeholder 2">
            <a:extLst>
              <a:ext uri="{FF2B5EF4-FFF2-40B4-BE49-F238E27FC236}">
                <a16:creationId xmlns:a16="http://schemas.microsoft.com/office/drawing/2014/main" id="{A5E77F5D-39AC-1366-A52A-7C6BC7021800}"/>
              </a:ext>
            </a:extLst>
          </p:cNvPr>
          <p:cNvSpPr>
            <a:spLocks noGrp="1"/>
          </p:cNvSpPr>
          <p:nvPr>
            <p:ph type="sldNum" sz="quarter" idx="4"/>
          </p:nvPr>
        </p:nvSpPr>
        <p:spPr>
          <a:xfrm>
            <a:off x="8538218" y="4877123"/>
            <a:ext cx="457200" cy="171450"/>
          </a:xfrm>
        </p:spPr>
        <p:txBody>
          <a:bodyPr anchor="ctr">
            <a:normAutofit/>
          </a:bodyPr>
          <a:lstStyle/>
          <a:p>
            <a:pPr>
              <a:lnSpc>
                <a:spcPct val="90000"/>
              </a:lnSpc>
              <a:spcAft>
                <a:spcPts val="600"/>
              </a:spcAft>
            </a:pPr>
            <a:fld id="{919F2107-1728-CF4B-B9CE-67131BF22805}" type="slidenum">
              <a:rPr lang="en-US" sz="500" smtClean="0"/>
              <a:pPr>
                <a:lnSpc>
                  <a:spcPct val="90000"/>
                </a:lnSpc>
                <a:spcAft>
                  <a:spcPts val="600"/>
                </a:spcAft>
              </a:pPr>
              <a:t>18</a:t>
            </a:fld>
            <a:endParaRPr lang="en-US" sz="500"/>
          </a:p>
        </p:txBody>
      </p:sp>
      <p:sp>
        <p:nvSpPr>
          <p:cNvPr id="6" name="TextBox 5">
            <a:extLst>
              <a:ext uri="{FF2B5EF4-FFF2-40B4-BE49-F238E27FC236}">
                <a16:creationId xmlns:a16="http://schemas.microsoft.com/office/drawing/2014/main" id="{25A1AE14-B17A-FEE0-B5DD-9EE38250BC86}"/>
              </a:ext>
            </a:extLst>
          </p:cNvPr>
          <p:cNvSpPr txBox="1"/>
          <p:nvPr/>
        </p:nvSpPr>
        <p:spPr>
          <a:xfrm>
            <a:off x="6531428" y="4855961"/>
            <a:ext cx="2463990" cy="276999"/>
          </a:xfrm>
          <a:prstGeom prst="rect">
            <a:avLst/>
          </a:prstGeom>
          <a:noFill/>
        </p:spPr>
        <p:txBody>
          <a:bodyPr wrap="square" rtlCol="0">
            <a:spAutoFit/>
          </a:bodyPr>
          <a:lstStyle/>
          <a:p>
            <a:pPr algn="ctr"/>
            <a:r>
              <a:rPr lang="en-US" sz="1200" i="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Starfish Space</a:t>
            </a:r>
          </a:p>
        </p:txBody>
      </p:sp>
      <p:sp>
        <p:nvSpPr>
          <p:cNvPr id="9" name="Title 1">
            <a:extLst>
              <a:ext uri="{FF2B5EF4-FFF2-40B4-BE49-F238E27FC236}">
                <a16:creationId xmlns:a16="http://schemas.microsoft.com/office/drawing/2014/main" id="{CF55D76A-D6FD-8B84-C4E7-6CE491AEBE17}"/>
              </a:ext>
            </a:extLst>
          </p:cNvPr>
          <p:cNvSpPr txBox="1">
            <a:spLocks/>
          </p:cNvSpPr>
          <p:nvPr/>
        </p:nvSpPr>
        <p:spPr>
          <a:xfrm>
            <a:off x="1171543" y="133161"/>
            <a:ext cx="6697406" cy="427122"/>
          </a:xfrm>
          <a:prstGeom prst="rect">
            <a:avLst/>
          </a:prstGeom>
        </p:spPr>
        <p:txBody>
          <a:bodyPr anchor="b">
            <a:normAutofit/>
          </a:bodyPr>
          <a:lstStyle>
            <a:lvl1pPr algn="l" defTabSz="411480" rtl="0" eaLnBrk="1" latinLnBrk="0" hangingPunct="1">
              <a:spcBef>
                <a:spcPct val="0"/>
              </a:spcBef>
              <a:buNone/>
              <a:defRPr sz="1260" b="1" kern="1200">
                <a:solidFill>
                  <a:schemeClr val="bg1"/>
                </a:solidFill>
                <a:latin typeface="Helvetica"/>
                <a:ea typeface="+mj-ea"/>
                <a:cs typeface="Helvetica"/>
              </a:defRPr>
            </a:lvl1pPr>
          </a:lstStyle>
          <a:p>
            <a:pPr algn="ctr"/>
            <a:r>
              <a:rPr lang="en-US" sz="2000" b="0" dirty="0">
                <a:latin typeface="Helvetica Neue" panose="02000503000000020004" pitchFamily="2" charset="0"/>
                <a:ea typeface="Helvetica Neue" panose="02000503000000020004" pitchFamily="2" charset="0"/>
                <a:cs typeface="Helvetica Neue" panose="02000503000000020004" pitchFamily="2" charset="0"/>
              </a:rPr>
              <a:t>Upcoming </a:t>
            </a:r>
            <a:r>
              <a:rPr lang="en-US" sz="2000" b="0" dirty="0" err="1">
                <a:latin typeface="Helvetica Neue" panose="02000503000000020004" pitchFamily="2" charset="0"/>
                <a:ea typeface="Helvetica Neue" panose="02000503000000020004" pitchFamily="2" charset="0"/>
                <a:cs typeface="Helvetica Neue" panose="02000503000000020004" pitchFamily="2" charset="0"/>
              </a:rPr>
              <a:t>SmallSat</a:t>
            </a:r>
            <a:r>
              <a:rPr lang="en-US" sz="2000" b="0" dirty="0">
                <a:latin typeface="Helvetica Neue" panose="02000503000000020004" pitchFamily="2" charset="0"/>
                <a:ea typeface="Helvetica Neue" panose="02000503000000020004" pitchFamily="2" charset="0"/>
                <a:cs typeface="Helvetica Neue" panose="02000503000000020004" pitchFamily="2" charset="0"/>
              </a:rPr>
              <a:t> Technology Demonstration Missions</a:t>
            </a:r>
          </a:p>
        </p:txBody>
      </p:sp>
      <p:sp>
        <p:nvSpPr>
          <p:cNvPr id="4" name="TextBox 3">
            <a:extLst>
              <a:ext uri="{FF2B5EF4-FFF2-40B4-BE49-F238E27FC236}">
                <a16:creationId xmlns:a16="http://schemas.microsoft.com/office/drawing/2014/main" id="{DDE4368C-AC5B-9994-BCA6-8B86C789B6E8}"/>
              </a:ext>
            </a:extLst>
          </p:cNvPr>
          <p:cNvSpPr txBox="1"/>
          <p:nvPr/>
        </p:nvSpPr>
        <p:spPr>
          <a:xfrm>
            <a:off x="1126208" y="523559"/>
            <a:ext cx="6788077" cy="369332"/>
          </a:xfrm>
          <a:prstGeom prst="rect">
            <a:avLst/>
          </a:prstGeom>
          <a:noFill/>
        </p:spPr>
        <p:txBody>
          <a:bodyPr wrap="none" rtlCol="0">
            <a:spAutoFit/>
          </a:bodyPr>
          <a:lstStyle/>
          <a:p>
            <a:pPr algn="ctr"/>
            <a:r>
              <a:rPr lang="en-US" sz="1800" i="0" u="none" strike="noStrike" dirty="0">
                <a:solidFill>
                  <a:srgbClr val="C3E1EC"/>
                </a:solidFill>
                <a:effectLst/>
                <a:latin typeface="Helvetica Neue" panose="02000503000000020004" pitchFamily="2" charset="0"/>
                <a:ea typeface="Helvetica Neue" panose="02000503000000020004" pitchFamily="2" charset="0"/>
                <a:cs typeface="Helvetica Neue" panose="02000503000000020004" pitchFamily="2" charset="0"/>
              </a:rPr>
              <a:t>Small Spacecraft Propulsion and Inspection Capability (</a:t>
            </a:r>
            <a:r>
              <a:rPr lang="en-US" sz="1800" dirty="0">
                <a:solidFill>
                  <a:srgbClr val="C3E1EC"/>
                </a:solidFill>
                <a:latin typeface="Helvetica Neue" panose="02000503000000020004" pitchFamily="2" charset="0"/>
                <a:ea typeface="Helvetica Neue" panose="02000503000000020004" pitchFamily="2" charset="0"/>
                <a:cs typeface="Helvetica Neue" panose="02000503000000020004" pitchFamily="2" charset="0"/>
              </a:rPr>
              <a:t>SSPICY)</a:t>
            </a:r>
            <a:endParaRPr lang="en-US" dirty="0">
              <a:solidFill>
                <a:srgbClr val="C3E1EC"/>
              </a:solidFill>
            </a:endParaRPr>
          </a:p>
        </p:txBody>
      </p:sp>
      <p:pic>
        <p:nvPicPr>
          <p:cNvPr id="5" name="Picture 4" descr="niw_print1500x1247ppi.png">
            <a:extLst>
              <a:ext uri="{FF2B5EF4-FFF2-40B4-BE49-F238E27FC236}">
                <a16:creationId xmlns:a16="http://schemas.microsoft.com/office/drawing/2014/main" id="{0B34DAFE-F28C-3BBE-91EE-32E495B21D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396210" y="93150"/>
            <a:ext cx="653856" cy="527559"/>
          </a:xfrm>
          <a:prstGeom prst="rect">
            <a:avLst/>
          </a:prstGeom>
        </p:spPr>
      </p:pic>
    </p:spTree>
    <p:extLst>
      <p:ext uri="{BB962C8B-B14F-4D97-AF65-F5344CB8AC3E}">
        <p14:creationId xmlns:p14="http://schemas.microsoft.com/office/powerpoint/2010/main" val="866400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17064-F79B-C849-8768-17C231EC5EB2}"/>
              </a:ext>
            </a:extLst>
          </p:cNvPr>
          <p:cNvSpPr>
            <a:spLocks noGrp="1"/>
          </p:cNvSpPr>
          <p:nvPr>
            <p:ph type="title"/>
          </p:nvPr>
        </p:nvSpPr>
        <p:spPr>
          <a:xfrm>
            <a:off x="677997" y="135700"/>
            <a:ext cx="7610922" cy="411480"/>
          </a:xfrm>
        </p:spPr>
        <p:txBody>
          <a:bodyPr>
            <a:noAutofit/>
          </a:bodyPr>
          <a:lstStyle/>
          <a:p>
            <a:r>
              <a:rPr lang="en-US" sz="2200">
                <a:latin typeface="Helvetica Neue" panose="02000503000000020004" pitchFamily="2" charset="0"/>
                <a:ea typeface="Helvetica Neue" panose="02000503000000020004" pitchFamily="2" charset="0"/>
                <a:cs typeface="Helvetica Neue" panose="02000503000000020004" pitchFamily="2" charset="0"/>
              </a:rPr>
              <a:t>Tipping Point Projects – 2019</a:t>
            </a:r>
          </a:p>
        </p:txBody>
      </p:sp>
      <p:sp>
        <p:nvSpPr>
          <p:cNvPr id="3" name="Slide Number Placeholder 2">
            <a:extLst>
              <a:ext uri="{FF2B5EF4-FFF2-40B4-BE49-F238E27FC236}">
                <a16:creationId xmlns:a16="http://schemas.microsoft.com/office/drawing/2014/main" id="{521E1942-7979-8B43-9E39-17B7D21AB270}"/>
              </a:ext>
            </a:extLst>
          </p:cNvPr>
          <p:cNvSpPr>
            <a:spLocks noGrp="1"/>
          </p:cNvSpPr>
          <p:nvPr>
            <p:ph type="sldNum" sz="quarter" idx="4"/>
          </p:nvPr>
        </p:nvSpPr>
        <p:spPr/>
        <p:txBody>
          <a:bodyPr/>
          <a:lstStyle/>
          <a:p>
            <a:fld id="{919F2107-1728-CF4B-B9CE-67131BF22805}" type="slidenum">
              <a:rPr lang="en-US" smtClean="0"/>
              <a:pPr/>
              <a:t>19</a:t>
            </a:fld>
            <a:endParaRPr lang="en-US"/>
          </a:p>
        </p:txBody>
      </p:sp>
      <p:sp>
        <p:nvSpPr>
          <p:cNvPr id="5" name="Rectangle 4">
            <a:extLst>
              <a:ext uri="{FF2B5EF4-FFF2-40B4-BE49-F238E27FC236}">
                <a16:creationId xmlns:a16="http://schemas.microsoft.com/office/drawing/2014/main" id="{C88857E5-6973-824C-B309-FEF237A26A97}"/>
              </a:ext>
            </a:extLst>
          </p:cNvPr>
          <p:cNvSpPr/>
          <p:nvPr/>
        </p:nvSpPr>
        <p:spPr>
          <a:xfrm>
            <a:off x="378708" y="2393963"/>
            <a:ext cx="3795976" cy="2616101"/>
          </a:xfrm>
          <a:prstGeom prst="rect">
            <a:avLst/>
          </a:prstGeom>
        </p:spPr>
        <p:txBody>
          <a:bodyPr wrap="square" lIns="91440" tIns="45720" rIns="91440" bIns="45720" anchor="t">
            <a:spAutoFit/>
          </a:bodyPr>
          <a:lstStyle/>
          <a:p>
            <a:pPr algn="ctr"/>
            <a:r>
              <a:rPr lang="en-US" sz="1600" dirty="0">
                <a:solidFill>
                  <a:schemeClr val="bg1"/>
                </a:solidFill>
                <a:latin typeface="Helvetica Neue"/>
                <a:ea typeface="Helvetica Neue" panose="02000503000000020004" pitchFamily="2" charset="0"/>
                <a:cs typeface="Helvetica Neue" panose="02000503000000020004" pitchFamily="2" charset="0"/>
              </a:rPr>
              <a:t>A 6U Dual Propulsion Experiment (DUPLEX) CubeSat. Both propulsion systems, the Fiber-fed Pulsed Plasma Thruster and Monofilament Vaporization Propulsion, were developed with NASA SBIR funding. </a:t>
            </a:r>
          </a:p>
          <a:p>
            <a:pPr algn="ctr"/>
            <a:endParaRPr lang="en-US" sz="1600" dirty="0">
              <a:solidFill>
                <a:schemeClr val="tx2">
                  <a:lumMod val="20000"/>
                  <a:lumOff val="80000"/>
                </a:schemeClr>
              </a:solidFill>
              <a:latin typeface="Helvetica Neue"/>
              <a:ea typeface="Helvetica Neue" panose="02000503000000020004" pitchFamily="2" charset="0"/>
              <a:cs typeface="Helvetica Neue" panose="02000503000000020004" pitchFamily="2" charset="0"/>
            </a:endParaRPr>
          </a:p>
          <a:p>
            <a:pPr algn="ctr"/>
            <a:r>
              <a:rPr lang="en-US" sz="1600" b="1" dirty="0">
                <a:solidFill>
                  <a:srgbClr val="C3E1EC"/>
                </a:solidFill>
                <a:latin typeface="Helvetica Neue"/>
                <a:ea typeface="Helvetica Neue" panose="02000503000000020004" pitchFamily="2" charset="0"/>
                <a:cs typeface="Helvetica Neue" panose="02000503000000020004" pitchFamily="2" charset="0"/>
              </a:rPr>
              <a:t>Launch Timeframe: NET June 2025</a:t>
            </a:r>
            <a:endParaRPr lang="en-US" sz="1600" b="1" dirty="0">
              <a:solidFill>
                <a:srgbClr val="C3E1EC"/>
              </a:solidFill>
              <a:latin typeface="Helvetica Neue"/>
            </a:endParaRPr>
          </a:p>
          <a:p>
            <a:pPr algn="ctr"/>
            <a:endParaRPr lang="en-US" sz="2000" dirty="0">
              <a:solidFill>
                <a:schemeClr val="bg1"/>
              </a:solidFill>
              <a:latin typeface="Helvetica Neue"/>
              <a:ea typeface="Helvetica Neue" panose="02000503000000020004" pitchFamily="2" charset="0"/>
              <a:cs typeface="Helvetica Neue" panose="02000503000000020004" pitchFamily="2" charset="0"/>
            </a:endParaRPr>
          </a:p>
          <a:p>
            <a:pPr algn="ctr"/>
            <a:r>
              <a:rPr lang="en-US" sz="1200" dirty="0">
                <a:solidFill>
                  <a:schemeClr val="bg1"/>
                </a:solidFill>
                <a:latin typeface="Helvetica Neue"/>
                <a:ea typeface="Helvetica Neue" panose="02000503000000020004" pitchFamily="2" charset="0"/>
                <a:cs typeface="Helvetica Neue" panose="02000503000000020004" pitchFamily="2" charset="0"/>
              </a:rPr>
              <a:t>Image Credits: CU Aerospace, LLC.</a:t>
            </a:r>
            <a:endParaRPr lang="en-US" sz="1200" dirty="0">
              <a:solidFill>
                <a:schemeClr val="bg1"/>
              </a:solidFill>
              <a:latin typeface="Helvetica Neue"/>
            </a:endParaRPr>
          </a:p>
        </p:txBody>
      </p:sp>
      <p:sp>
        <p:nvSpPr>
          <p:cNvPr id="6" name="Rectangle 5">
            <a:extLst>
              <a:ext uri="{FF2B5EF4-FFF2-40B4-BE49-F238E27FC236}">
                <a16:creationId xmlns:a16="http://schemas.microsoft.com/office/drawing/2014/main" id="{EE750B3D-AFBE-E445-9592-F13DA47E6493}"/>
              </a:ext>
            </a:extLst>
          </p:cNvPr>
          <p:cNvSpPr/>
          <p:nvPr/>
        </p:nvSpPr>
        <p:spPr>
          <a:xfrm>
            <a:off x="4497373" y="2411438"/>
            <a:ext cx="3885535" cy="2554545"/>
          </a:xfrm>
          <a:prstGeom prst="rect">
            <a:avLst/>
          </a:prstGeom>
        </p:spPr>
        <p:txBody>
          <a:bodyPr wrap="square" lIns="91440" tIns="45720" rIns="91440" bIns="45720" anchor="t">
            <a:spAutoFit/>
          </a:bodyPr>
          <a:lstStyle/>
          <a:p>
            <a:pPr algn="ctr"/>
            <a:r>
              <a:rPr lang="en-US" sz="1600" dirty="0">
                <a:solidFill>
                  <a:schemeClr val="bg1"/>
                </a:solidFill>
                <a:latin typeface="Helvetica Neue"/>
                <a:ea typeface="Helvetica Neue" panose="02000503000000020004" pitchFamily="2" charset="0"/>
                <a:cs typeface="Helvetica Neue" panose="02000503000000020004" pitchFamily="2" charset="0"/>
              </a:rPr>
              <a:t>The 12U Courier CubeSat contains a compact, high impulse solar electric propulsion module that uses xenon as a </a:t>
            </a:r>
            <a:r>
              <a:rPr lang="en-US" sz="1600" b="0" i="0" u="none" strike="noStrike" dirty="0">
                <a:solidFill>
                  <a:schemeClr val="bg1"/>
                </a:solidFill>
                <a:effectLst/>
                <a:latin typeface="Helvetica Neue"/>
                <a:ea typeface="Helvetica Neue" panose="02000503000000020004" pitchFamily="2" charset="0"/>
                <a:cs typeface="Helvetica Neue" panose="02000503000000020004" pitchFamily="2" charset="0"/>
              </a:rPr>
              <a:t>propellant</a:t>
            </a:r>
            <a:r>
              <a:rPr lang="en-US" sz="1600" dirty="0">
                <a:solidFill>
                  <a:schemeClr val="bg1"/>
                </a:solidFill>
                <a:latin typeface="Helvetica Neue"/>
                <a:ea typeface="Helvetica Neue" panose="02000503000000020004" pitchFamily="2" charset="0"/>
                <a:cs typeface="Helvetica Neue" panose="02000503000000020004" pitchFamily="2" charset="0"/>
              </a:rPr>
              <a:t>. The mission will demonstrate a Halo Hall Effect Thruster which operates between 85-175 W.</a:t>
            </a:r>
          </a:p>
          <a:p>
            <a:pPr algn="ctr"/>
            <a:endParaRPr lang="en-US" sz="1600" dirty="0">
              <a:solidFill>
                <a:schemeClr val="bg1"/>
              </a:solidFill>
              <a:latin typeface="Helvetica Neue"/>
              <a:ea typeface="Helvetica Neue" panose="02000503000000020004" pitchFamily="2" charset="0"/>
              <a:cs typeface="Helvetica Neue" panose="02000503000000020004" pitchFamily="2" charset="0"/>
            </a:endParaRPr>
          </a:p>
          <a:p>
            <a:pPr algn="ctr"/>
            <a:r>
              <a:rPr lang="en-US" sz="1600" b="1" dirty="0">
                <a:solidFill>
                  <a:srgbClr val="C3E1EC"/>
                </a:solidFill>
                <a:latin typeface="Helvetica Neue"/>
                <a:ea typeface="Helvetica Neue" panose="02000503000000020004" pitchFamily="2" charset="0"/>
                <a:cs typeface="Helvetica Neue" panose="02000503000000020004" pitchFamily="2" charset="0"/>
              </a:rPr>
              <a:t>Launch Timeframe: NET Q1 2027</a:t>
            </a:r>
            <a:endParaRPr lang="en-US" sz="1600" b="1" dirty="0">
              <a:solidFill>
                <a:srgbClr val="C3E1EC"/>
              </a:solidFill>
              <a:latin typeface="Helvetica Neue"/>
            </a:endParaRPr>
          </a:p>
          <a:p>
            <a:pPr algn="ctr"/>
            <a:endParaRPr lang="en-US" sz="2000" dirty="0">
              <a:solidFill>
                <a:schemeClr val="bg1"/>
              </a:solidFill>
              <a:latin typeface="Helvetica Neue"/>
              <a:ea typeface="Helvetica Neue" panose="02000503000000020004" pitchFamily="2" charset="0"/>
              <a:cs typeface="Helvetica Neue" panose="02000503000000020004" pitchFamily="2" charset="0"/>
            </a:endParaRPr>
          </a:p>
          <a:p>
            <a:pPr algn="ctr"/>
            <a:r>
              <a:rPr lang="en-US" sz="1200" dirty="0">
                <a:solidFill>
                  <a:schemeClr val="bg1"/>
                </a:solidFill>
                <a:latin typeface="Helvetica Neue"/>
                <a:ea typeface="Helvetica Neue" panose="02000503000000020004" pitchFamily="2" charset="0"/>
                <a:cs typeface="Helvetica Neue" panose="02000503000000020004" pitchFamily="2" charset="0"/>
              </a:rPr>
              <a:t>Image Credits: ExoTerra Resource, LLC. </a:t>
            </a:r>
            <a:endParaRPr lang="en-US" sz="1200" i="1" dirty="0">
              <a:solidFill>
                <a:schemeClr val="bg1"/>
              </a:solidFill>
              <a:latin typeface="Helvetica Neue"/>
              <a:ea typeface="Helvetica Neue" panose="02000503000000020004" pitchFamily="2" charset="0"/>
              <a:cs typeface="Helvetica Neue" panose="02000503000000020004" pitchFamily="2" charset="0"/>
            </a:endParaRPr>
          </a:p>
        </p:txBody>
      </p:sp>
      <p:sp>
        <p:nvSpPr>
          <p:cNvPr id="4" name="Rectangle 3">
            <a:extLst>
              <a:ext uri="{FF2B5EF4-FFF2-40B4-BE49-F238E27FC236}">
                <a16:creationId xmlns:a16="http://schemas.microsoft.com/office/drawing/2014/main" id="{334BA4C8-1D33-184F-A9A0-E0B1BED0772A}"/>
              </a:ext>
            </a:extLst>
          </p:cNvPr>
          <p:cNvSpPr/>
          <p:nvPr/>
        </p:nvSpPr>
        <p:spPr>
          <a:xfrm>
            <a:off x="516225" y="630311"/>
            <a:ext cx="3885535" cy="4320604"/>
          </a:xfrm>
          <a:prstGeom prst="rect">
            <a:avLst/>
          </a:pr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7056BE-2751-0041-9CB1-575CA3A1BA28}"/>
              </a:ext>
            </a:extLst>
          </p:cNvPr>
          <p:cNvSpPr/>
          <p:nvPr/>
        </p:nvSpPr>
        <p:spPr>
          <a:xfrm>
            <a:off x="4742243" y="630311"/>
            <a:ext cx="3795976" cy="4320604"/>
          </a:xfrm>
          <a:prstGeom prst="rect">
            <a:avLst/>
          </a:pr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3" name="Picture 12" descr="A satellite with a camera&#10;&#10;Description automatically generated">
            <a:extLst>
              <a:ext uri="{FF2B5EF4-FFF2-40B4-BE49-F238E27FC236}">
                <a16:creationId xmlns:a16="http://schemas.microsoft.com/office/drawing/2014/main" id="{787371E7-03B1-4996-AFE8-793A082C1E30}"/>
              </a:ext>
            </a:extLst>
          </p:cNvPr>
          <p:cNvPicPr>
            <a:picLocks noChangeAspect="1"/>
          </p:cNvPicPr>
          <p:nvPr/>
        </p:nvPicPr>
        <p:blipFill rotWithShape="1">
          <a:blip r:embed="rId3"/>
          <a:srcRect l="4164" t="29422" r="5774" b="17987"/>
          <a:stretch/>
        </p:blipFill>
        <p:spPr>
          <a:xfrm>
            <a:off x="3934691" y="547180"/>
            <a:ext cx="5010899" cy="1828800"/>
          </a:xfrm>
          <a:prstGeom prst="rect">
            <a:avLst/>
          </a:prstGeom>
        </p:spPr>
      </p:pic>
      <p:pic>
        <p:nvPicPr>
          <p:cNvPr id="8" name="Picture 7">
            <a:extLst>
              <a:ext uri="{FF2B5EF4-FFF2-40B4-BE49-F238E27FC236}">
                <a16:creationId xmlns:a16="http://schemas.microsoft.com/office/drawing/2014/main" id="{0BEB7CA1-8A54-2A03-64B2-9F5C16B14610}"/>
              </a:ext>
            </a:extLst>
          </p:cNvPr>
          <p:cNvPicPr>
            <a:picLocks noChangeAspect="1"/>
          </p:cNvPicPr>
          <p:nvPr/>
        </p:nvPicPr>
        <p:blipFill rotWithShape="1">
          <a:blip r:embed="rId4"/>
          <a:srcRect l="22063" t="37777" r="21653" b="37620"/>
          <a:stretch/>
        </p:blipFill>
        <p:spPr>
          <a:xfrm>
            <a:off x="660274" y="547180"/>
            <a:ext cx="3232845" cy="1828800"/>
          </a:xfrm>
          <a:prstGeom prst="rect">
            <a:avLst/>
          </a:prstGeom>
        </p:spPr>
      </p:pic>
    </p:spTree>
    <p:extLst>
      <p:ext uri="{BB962C8B-B14F-4D97-AF65-F5344CB8AC3E}">
        <p14:creationId xmlns:p14="http://schemas.microsoft.com/office/powerpoint/2010/main" val="2256846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17064-F79B-C849-8768-17C231EC5EB2}"/>
              </a:ext>
            </a:extLst>
          </p:cNvPr>
          <p:cNvSpPr>
            <a:spLocks noGrp="1"/>
          </p:cNvSpPr>
          <p:nvPr>
            <p:ph type="title"/>
          </p:nvPr>
        </p:nvSpPr>
        <p:spPr>
          <a:xfrm>
            <a:off x="474738" y="162461"/>
            <a:ext cx="7964723" cy="411480"/>
          </a:xfrm>
        </p:spPr>
        <p:txBody>
          <a:bodyPr>
            <a:noAutofit/>
          </a:bodyPr>
          <a:lstStyle/>
          <a:p>
            <a:r>
              <a:rPr lang="en-US" sz="2200" dirty="0">
                <a:latin typeface="Helvetica Neue" panose="02000503000000020004" pitchFamily="2" charset="0"/>
                <a:ea typeface="Helvetica Neue" panose="02000503000000020004" pitchFamily="2" charset="0"/>
                <a:cs typeface="Helvetica Neue" panose="02000503000000020004" pitchFamily="2" charset="0"/>
              </a:rPr>
              <a:t>Announcement of Collaboration Opportunity Projects – 2018</a:t>
            </a:r>
          </a:p>
        </p:txBody>
      </p:sp>
      <p:sp>
        <p:nvSpPr>
          <p:cNvPr id="3" name="Slide Number Placeholder 2">
            <a:extLst>
              <a:ext uri="{FF2B5EF4-FFF2-40B4-BE49-F238E27FC236}">
                <a16:creationId xmlns:a16="http://schemas.microsoft.com/office/drawing/2014/main" id="{521E1942-7979-8B43-9E39-17B7D21AB270}"/>
              </a:ext>
            </a:extLst>
          </p:cNvPr>
          <p:cNvSpPr>
            <a:spLocks noGrp="1"/>
          </p:cNvSpPr>
          <p:nvPr>
            <p:ph type="sldNum" sz="quarter" idx="4"/>
          </p:nvPr>
        </p:nvSpPr>
        <p:spPr/>
        <p:txBody>
          <a:bodyPr/>
          <a:lstStyle/>
          <a:p>
            <a:fld id="{919F2107-1728-CF4B-B9CE-67131BF22805}" type="slidenum">
              <a:rPr lang="en-US" smtClean="0"/>
              <a:pPr/>
              <a:t>20</a:t>
            </a:fld>
            <a:endParaRPr lang="en-US"/>
          </a:p>
        </p:txBody>
      </p:sp>
      <p:pic>
        <p:nvPicPr>
          <p:cNvPr id="8" name="Picture 42" descr="Diagram, schematic&#10;&#10;Description automatically generated">
            <a:extLst>
              <a:ext uri="{FF2B5EF4-FFF2-40B4-BE49-F238E27FC236}">
                <a16:creationId xmlns:a16="http://schemas.microsoft.com/office/drawing/2014/main" id="{B4250158-D210-F44F-877E-CCFFB2B50F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373" y="759713"/>
            <a:ext cx="2261062" cy="226106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3" descr="A picture containing electronics, drive, projector&#10;&#10;Description automatically generated">
            <a:extLst>
              <a:ext uri="{FF2B5EF4-FFF2-40B4-BE49-F238E27FC236}">
                <a16:creationId xmlns:a16="http://schemas.microsoft.com/office/drawing/2014/main" id="{0AEFE584-1543-ED4A-A6D2-73EA25A79FC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145" t="14176" r="6335" b="24737"/>
          <a:stretch/>
        </p:blipFill>
        <p:spPr bwMode="auto">
          <a:xfrm>
            <a:off x="407373" y="3314212"/>
            <a:ext cx="2261062" cy="161504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8D9D2CB-12C9-794B-B125-8A7A0D952F61}"/>
              </a:ext>
            </a:extLst>
          </p:cNvPr>
          <p:cNvSpPr txBox="1"/>
          <p:nvPr/>
        </p:nvSpPr>
        <p:spPr>
          <a:xfrm>
            <a:off x="2787103" y="670933"/>
            <a:ext cx="5949523" cy="2523768"/>
          </a:xfrm>
          <a:prstGeom prst="rect">
            <a:avLst/>
          </a:prstGeom>
          <a:noFill/>
        </p:spPr>
        <p:txBody>
          <a:bodyPr wrap="square" rtlCol="0">
            <a:spAutoFit/>
          </a:bodyPr>
          <a:lstStyle/>
          <a:p>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Diagram of the concept of operations for the Cislunar Autonomous Position System (CAPS). CAPS is an innovative spacecraft-to-spacecraft navigation solution demonstrated on the CAPSTONE mission currently in orbit around the Moon. CAPS is anticipated to allow future spacecraft the ability to determine their location relative to the Moon without relying exclusively on tracking from Earth. </a:t>
            </a:r>
          </a:p>
          <a:p>
            <a:r>
              <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Advanced Space, LLC</a:t>
            </a:r>
          </a:p>
          <a:p>
            <a:endParaRPr lang="en-US" sz="16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400" i="1" dirty="0">
                <a:solidFill>
                  <a:schemeClr val="tx2">
                    <a:lumMod val="20000"/>
                    <a:lumOff val="80000"/>
                  </a:schemeClr>
                </a:solidFill>
                <a:latin typeface="Helvetica Neue" panose="02000503000000020004" pitchFamily="2" charset="0"/>
                <a:ea typeface="Helvetica Neue" panose="02000503000000020004" pitchFamily="2" charset="0"/>
                <a:cs typeface="Helvetica Neue" panose="02000503000000020004" pitchFamily="2" charset="0"/>
              </a:rPr>
              <a:t>A public-private partnership with NASA’s Goddard Space Flight Center</a:t>
            </a:r>
          </a:p>
        </p:txBody>
      </p:sp>
      <p:sp>
        <p:nvSpPr>
          <p:cNvPr id="18" name="TextBox 17">
            <a:extLst>
              <a:ext uri="{FF2B5EF4-FFF2-40B4-BE49-F238E27FC236}">
                <a16:creationId xmlns:a16="http://schemas.microsoft.com/office/drawing/2014/main" id="{FDE3DD35-FFC1-3344-9981-3EF236A702BB}"/>
              </a:ext>
            </a:extLst>
          </p:cNvPr>
          <p:cNvSpPr txBox="1"/>
          <p:nvPr/>
        </p:nvSpPr>
        <p:spPr>
          <a:xfrm>
            <a:off x="2784376" y="3243178"/>
            <a:ext cx="6021933" cy="1785104"/>
          </a:xfrm>
          <a:prstGeom prst="rect">
            <a:avLst/>
          </a:prstGeom>
          <a:noFill/>
        </p:spPr>
        <p:txBody>
          <a:bodyPr wrap="square" rtlCol="0" anchor="ctr" anchorCtr="0">
            <a:spAutoFit/>
          </a:bodyPr>
          <a:lstStyle/>
          <a:p>
            <a:r>
              <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The Vulcan Wireless CubeSat radio, NSR-SDR-S/S. This CubeSat radio is a fully integrated, full-duplex, software-defined radio transponder. The radio transponder is being tested for compatibility with NASA’s Space Network.  </a:t>
            </a:r>
          </a:p>
          <a:p>
            <a:r>
              <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Credits: Vulcan Wireless, Inc. </a:t>
            </a:r>
          </a:p>
          <a:p>
            <a:endPar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400" i="1">
                <a:solidFill>
                  <a:schemeClr val="tx2">
                    <a:lumMod val="20000"/>
                    <a:lumOff val="80000"/>
                  </a:schemeClr>
                </a:solidFill>
                <a:latin typeface="Helvetica Neue" panose="02000503000000020004" pitchFamily="2" charset="0"/>
                <a:ea typeface="Helvetica Neue" panose="02000503000000020004" pitchFamily="2" charset="0"/>
                <a:cs typeface="Helvetica Neue" panose="02000503000000020004" pitchFamily="2" charset="0"/>
              </a:rPr>
              <a:t>A public-private partnership with NASA’s Goddard Space Flight Center</a:t>
            </a:r>
          </a:p>
        </p:txBody>
      </p:sp>
      <p:sp>
        <p:nvSpPr>
          <p:cNvPr id="5" name="Rectangle 4">
            <a:extLst>
              <a:ext uri="{FF2B5EF4-FFF2-40B4-BE49-F238E27FC236}">
                <a16:creationId xmlns:a16="http://schemas.microsoft.com/office/drawing/2014/main" id="{E772D0ED-6A50-C942-97C1-75E5251101F2}"/>
              </a:ext>
            </a:extLst>
          </p:cNvPr>
          <p:cNvSpPr/>
          <p:nvPr/>
        </p:nvSpPr>
        <p:spPr>
          <a:xfrm>
            <a:off x="284085" y="638593"/>
            <a:ext cx="8549197" cy="2511931"/>
          </a:xfrm>
          <a:prstGeom prst="rect">
            <a:avLst/>
          </a:pr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5924806-02B7-8640-B753-7B4E049C881A}"/>
              </a:ext>
            </a:extLst>
          </p:cNvPr>
          <p:cNvSpPr/>
          <p:nvPr/>
        </p:nvSpPr>
        <p:spPr>
          <a:xfrm>
            <a:off x="288704" y="3221848"/>
            <a:ext cx="8549197" cy="1845213"/>
          </a:xfrm>
          <a:prstGeom prst="rect">
            <a:avLst/>
          </a:pr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0315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17064-F79B-C849-8768-17C231EC5EB2}"/>
              </a:ext>
            </a:extLst>
          </p:cNvPr>
          <p:cNvSpPr>
            <a:spLocks noGrp="1"/>
          </p:cNvSpPr>
          <p:nvPr>
            <p:ph type="title"/>
          </p:nvPr>
        </p:nvSpPr>
        <p:spPr>
          <a:xfrm>
            <a:off x="532015" y="227113"/>
            <a:ext cx="7756904" cy="411480"/>
          </a:xfrm>
        </p:spPr>
        <p:txBody>
          <a:bodyPr>
            <a:noAutofit/>
          </a:bodyPr>
          <a:lstStyle/>
          <a:p>
            <a:r>
              <a:rPr lang="en-US" sz="2200">
                <a:latin typeface="Helvetica Neue" panose="02000503000000020004" pitchFamily="2" charset="0"/>
                <a:ea typeface="Helvetica Neue" panose="02000503000000020004" pitchFamily="2" charset="0"/>
                <a:cs typeface="Helvetica Neue" panose="02000503000000020004" pitchFamily="2" charset="0"/>
              </a:rPr>
              <a:t>Announcement of Collaboration Opportunity Projects - 2020</a:t>
            </a:r>
          </a:p>
        </p:txBody>
      </p:sp>
      <p:sp>
        <p:nvSpPr>
          <p:cNvPr id="3" name="Slide Number Placeholder 2">
            <a:extLst>
              <a:ext uri="{FF2B5EF4-FFF2-40B4-BE49-F238E27FC236}">
                <a16:creationId xmlns:a16="http://schemas.microsoft.com/office/drawing/2014/main" id="{521E1942-7979-8B43-9E39-17B7D21AB270}"/>
              </a:ext>
            </a:extLst>
          </p:cNvPr>
          <p:cNvSpPr>
            <a:spLocks noGrp="1"/>
          </p:cNvSpPr>
          <p:nvPr>
            <p:ph type="sldNum" sz="quarter" idx="4"/>
          </p:nvPr>
        </p:nvSpPr>
        <p:spPr/>
        <p:txBody>
          <a:bodyPr/>
          <a:lstStyle/>
          <a:p>
            <a:fld id="{919F2107-1728-CF4B-B9CE-67131BF22805}" type="slidenum">
              <a:rPr lang="en-US" smtClean="0"/>
              <a:pPr/>
              <a:t>21</a:t>
            </a:fld>
            <a:endParaRPr lang="en-US"/>
          </a:p>
        </p:txBody>
      </p:sp>
      <p:pic>
        <p:nvPicPr>
          <p:cNvPr id="12" name="Picture 11">
            <a:extLst>
              <a:ext uri="{FF2B5EF4-FFF2-40B4-BE49-F238E27FC236}">
                <a16:creationId xmlns:a16="http://schemas.microsoft.com/office/drawing/2014/main" id="{06E9861E-A077-E44A-AD8A-62D3AAF0B177}"/>
              </a:ext>
            </a:extLst>
          </p:cNvPr>
          <p:cNvPicPr>
            <a:picLocks noChangeAspect="1"/>
          </p:cNvPicPr>
          <p:nvPr/>
        </p:nvPicPr>
        <p:blipFill rotWithShape="1">
          <a:blip r:embed="rId3"/>
          <a:srcRect l="6621" r="4310"/>
          <a:stretch/>
        </p:blipFill>
        <p:spPr>
          <a:xfrm rot="16200000">
            <a:off x="1012442" y="2373993"/>
            <a:ext cx="1894763" cy="3238373"/>
          </a:xfrm>
          <a:prstGeom prst="rect">
            <a:avLst/>
          </a:prstGeom>
        </p:spPr>
      </p:pic>
      <p:sp>
        <p:nvSpPr>
          <p:cNvPr id="19" name="TextBox 18">
            <a:extLst>
              <a:ext uri="{FF2B5EF4-FFF2-40B4-BE49-F238E27FC236}">
                <a16:creationId xmlns:a16="http://schemas.microsoft.com/office/drawing/2014/main" id="{11A575F7-BA14-9748-81F9-3DF530BD2EB6}"/>
              </a:ext>
            </a:extLst>
          </p:cNvPr>
          <p:cNvSpPr txBox="1"/>
          <p:nvPr/>
        </p:nvSpPr>
        <p:spPr>
          <a:xfrm>
            <a:off x="3609386" y="747207"/>
            <a:ext cx="5352783" cy="2031325"/>
          </a:xfrm>
          <a:prstGeom prst="rect">
            <a:avLst/>
          </a:prstGeom>
          <a:noFill/>
        </p:spPr>
        <p:txBody>
          <a:bodyPr wrap="square" rtlCol="0">
            <a:spAutoFit/>
          </a:bodyPr>
          <a:lstStyle/>
          <a:p>
            <a:r>
              <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The Phase Four RF plasma thruster operates by using RF to heat propellant into ionized plasma that is then ejected away from a spacecraft by a permanent magnet, creating thrust.          </a:t>
            </a:r>
          </a:p>
          <a:p>
            <a:r>
              <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a:t>
            </a:r>
            <a:r>
              <a:rPr lang="en-GB" sz="16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Credits: Phase Four</a:t>
            </a:r>
          </a:p>
          <a:p>
            <a:endParaRPr lang="en-GB" sz="16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endParaRPr lang="en-GB" sz="8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endParaRPr lang="en-GB" sz="8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400" i="1">
                <a:solidFill>
                  <a:schemeClr val="tx2">
                    <a:lumMod val="20000"/>
                    <a:lumOff val="80000"/>
                  </a:schemeClr>
                </a:solidFill>
                <a:latin typeface="Helvetica Neue" panose="02000503000000020004" pitchFamily="2" charset="0"/>
                <a:ea typeface="Helvetica Neue" panose="02000503000000020004" pitchFamily="2" charset="0"/>
                <a:cs typeface="Helvetica Neue" panose="02000503000000020004" pitchFamily="2" charset="0"/>
              </a:rPr>
              <a:t>A public-private partnership with NASA’s Glenn Research Center</a:t>
            </a:r>
          </a:p>
        </p:txBody>
      </p:sp>
      <p:sp>
        <p:nvSpPr>
          <p:cNvPr id="20" name="TextBox 19">
            <a:extLst>
              <a:ext uri="{FF2B5EF4-FFF2-40B4-BE49-F238E27FC236}">
                <a16:creationId xmlns:a16="http://schemas.microsoft.com/office/drawing/2014/main" id="{F1B2A8CD-039A-304B-9AC9-1102B863301D}"/>
              </a:ext>
            </a:extLst>
          </p:cNvPr>
          <p:cNvSpPr txBox="1"/>
          <p:nvPr/>
        </p:nvSpPr>
        <p:spPr>
          <a:xfrm>
            <a:off x="3609386" y="2900886"/>
            <a:ext cx="5352783" cy="2154436"/>
          </a:xfrm>
          <a:prstGeom prst="rect">
            <a:avLst/>
          </a:prstGeom>
          <a:noFill/>
        </p:spPr>
        <p:txBody>
          <a:bodyPr wrap="square" rtlCol="0">
            <a:spAutoFit/>
          </a:bodyPr>
          <a:lstStyle/>
          <a:p>
            <a:r>
              <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A prototype bipropellant thruster is shown in ambient pressure testing. The key technology being tested is the propellant pump - an enabling technology for launch safety approval (no stored gas) and system performance (lightweight tanks). Testing includes a propulsion system composed of monopropellant and bipropellant systems. </a:t>
            </a:r>
          </a:p>
          <a:p>
            <a:r>
              <a:rPr lang="en-US" sz="160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Image </a:t>
            </a:r>
            <a:r>
              <a:rPr lang="en-GB" sz="16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rPr>
              <a:t>Credits: Stellar Exploration, Inc.</a:t>
            </a:r>
            <a:endParaRPr lang="en-GB" sz="8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endParaRPr lang="en-GB" sz="800" spc="15">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400" i="1">
                <a:solidFill>
                  <a:schemeClr val="tx2">
                    <a:lumMod val="20000"/>
                    <a:lumOff val="80000"/>
                  </a:schemeClr>
                </a:solidFill>
                <a:latin typeface="Helvetica Neue" panose="02000503000000020004" pitchFamily="2" charset="0"/>
                <a:ea typeface="Helvetica Neue" panose="02000503000000020004" pitchFamily="2" charset="0"/>
                <a:cs typeface="Helvetica Neue" panose="02000503000000020004" pitchFamily="2" charset="0"/>
              </a:rPr>
              <a:t>A public-private partnership with NASA’s Ames Research Center</a:t>
            </a:r>
          </a:p>
        </p:txBody>
      </p:sp>
      <p:sp>
        <p:nvSpPr>
          <p:cNvPr id="14" name="Rectangle 13">
            <a:extLst>
              <a:ext uri="{FF2B5EF4-FFF2-40B4-BE49-F238E27FC236}">
                <a16:creationId xmlns:a16="http://schemas.microsoft.com/office/drawing/2014/main" id="{ED24C715-8DAA-B440-94C0-BB7B702B277F}"/>
              </a:ext>
            </a:extLst>
          </p:cNvPr>
          <p:cNvSpPr/>
          <p:nvPr/>
        </p:nvSpPr>
        <p:spPr>
          <a:xfrm>
            <a:off x="230819" y="683492"/>
            <a:ext cx="8682362" cy="2174303"/>
          </a:xfrm>
          <a:prstGeom prst="rect">
            <a:avLst/>
          </a:pr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5042825-72D8-BB45-9F7D-7EDCB20AB512}"/>
              </a:ext>
            </a:extLst>
          </p:cNvPr>
          <p:cNvSpPr/>
          <p:nvPr/>
        </p:nvSpPr>
        <p:spPr>
          <a:xfrm>
            <a:off x="235536" y="2896662"/>
            <a:ext cx="8677541" cy="2174303"/>
          </a:xfrm>
          <a:prstGeom prst="rect">
            <a:avLst/>
          </a:pr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Picture 4" descr="A diagram of a radio antenna&#10;&#10;Description automatically generated">
            <a:extLst>
              <a:ext uri="{FF2B5EF4-FFF2-40B4-BE49-F238E27FC236}">
                <a16:creationId xmlns:a16="http://schemas.microsoft.com/office/drawing/2014/main" id="{46B18496-8A1A-325F-E64E-0DA16852A189}"/>
              </a:ext>
            </a:extLst>
          </p:cNvPr>
          <p:cNvPicPr>
            <a:picLocks noChangeAspect="1"/>
          </p:cNvPicPr>
          <p:nvPr/>
        </p:nvPicPr>
        <p:blipFill rotWithShape="1">
          <a:blip r:embed="rId4"/>
          <a:srcRect r="2189"/>
          <a:stretch/>
        </p:blipFill>
        <p:spPr>
          <a:xfrm>
            <a:off x="340637" y="783093"/>
            <a:ext cx="3219761" cy="1959552"/>
          </a:xfrm>
          <a:prstGeom prst="rect">
            <a:avLst/>
          </a:prstGeom>
        </p:spPr>
      </p:pic>
    </p:spTree>
    <p:extLst>
      <p:ext uri="{BB962C8B-B14F-4D97-AF65-F5344CB8AC3E}">
        <p14:creationId xmlns:p14="http://schemas.microsoft.com/office/powerpoint/2010/main" val="4283574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0C1DD7C-E4B0-5B08-36A6-790847E2E4E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EB10F6A-3E02-C0A5-5275-A733DB779D2C}"/>
              </a:ext>
            </a:extLst>
          </p:cNvPr>
          <p:cNvSpPr/>
          <p:nvPr/>
        </p:nvSpPr>
        <p:spPr>
          <a:xfrm>
            <a:off x="0" y="0"/>
            <a:ext cx="9144000" cy="5143500"/>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9B3E4110-2E16-214E-5D15-7A9269B1D9D3}"/>
              </a:ext>
            </a:extLst>
          </p:cNvPr>
          <p:cNvPicPr>
            <a:picLocks noChangeAspect="1"/>
          </p:cNvPicPr>
          <p:nvPr/>
        </p:nvPicPr>
        <p:blipFill>
          <a:blip r:embed="rId3"/>
          <a:stretch>
            <a:fillRect/>
          </a:stretch>
        </p:blipFill>
        <p:spPr>
          <a:xfrm>
            <a:off x="9565112" y="-1095983"/>
            <a:ext cx="818580" cy="683593"/>
          </a:xfrm>
          <a:prstGeom prst="rect">
            <a:avLst/>
          </a:prstGeom>
        </p:spPr>
      </p:pic>
      <p:sp>
        <p:nvSpPr>
          <p:cNvPr id="21" name="TextBox 20">
            <a:extLst>
              <a:ext uri="{FF2B5EF4-FFF2-40B4-BE49-F238E27FC236}">
                <a16:creationId xmlns:a16="http://schemas.microsoft.com/office/drawing/2014/main" id="{7A00BF1D-F6FF-396F-EFDA-879F57C52876}"/>
              </a:ext>
            </a:extLst>
          </p:cNvPr>
          <p:cNvSpPr txBox="1"/>
          <p:nvPr/>
        </p:nvSpPr>
        <p:spPr>
          <a:xfrm>
            <a:off x="7738439" y="-954242"/>
            <a:ext cx="1643399" cy="400110"/>
          </a:xfrm>
          <a:prstGeom prst="rect">
            <a:avLst/>
          </a:prstGeom>
          <a:noFill/>
        </p:spPr>
        <p:txBody>
          <a:bodyPr wrap="none" rtlCol="0">
            <a:spAutoFit/>
          </a:bodyPr>
          <a:lstStyle/>
          <a:p>
            <a:pPr algn="r"/>
            <a:r>
              <a:rPr lang="en-US" sz="1000">
                <a:latin typeface="Helvetica" pitchFamily="2" charset="0"/>
              </a:rPr>
              <a:t>National Aeronautics and </a:t>
            </a:r>
          </a:p>
          <a:p>
            <a:pPr algn="r"/>
            <a:r>
              <a:rPr lang="en-US" sz="1000">
                <a:latin typeface="Helvetica" pitchFamily="2" charset="0"/>
              </a:rPr>
              <a:t>Space Administration</a:t>
            </a:r>
          </a:p>
        </p:txBody>
      </p:sp>
      <p:cxnSp>
        <p:nvCxnSpPr>
          <p:cNvPr id="22" name="Straight Connector 21">
            <a:extLst>
              <a:ext uri="{FF2B5EF4-FFF2-40B4-BE49-F238E27FC236}">
                <a16:creationId xmlns:a16="http://schemas.microsoft.com/office/drawing/2014/main" id="{792D4179-739F-5F86-CC1C-C86282CDF6A2}"/>
              </a:ext>
            </a:extLst>
          </p:cNvPr>
          <p:cNvCxnSpPr>
            <a:cxnSpLocks/>
          </p:cNvCxnSpPr>
          <p:nvPr/>
        </p:nvCxnSpPr>
        <p:spPr>
          <a:xfrm>
            <a:off x="9499295" y="-1180589"/>
            <a:ext cx="0" cy="8528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23BFEEEF-E2D8-3DC0-307A-2273E88407C6}"/>
              </a:ext>
            </a:extLst>
          </p:cNvPr>
          <p:cNvCxnSpPr>
            <a:cxnSpLocks/>
          </p:cNvCxnSpPr>
          <p:nvPr/>
        </p:nvCxnSpPr>
        <p:spPr>
          <a:xfrm>
            <a:off x="8297998" y="276566"/>
            <a:ext cx="0" cy="59567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7871F27A-A2DB-2E3E-89B5-E5D6E69B6F0C}"/>
              </a:ext>
            </a:extLst>
          </p:cNvPr>
          <p:cNvPicPr>
            <a:picLocks noChangeAspect="1"/>
          </p:cNvPicPr>
          <p:nvPr/>
        </p:nvPicPr>
        <p:blipFill>
          <a:blip r:embed="rId4"/>
          <a:stretch>
            <a:fillRect/>
          </a:stretch>
        </p:blipFill>
        <p:spPr>
          <a:xfrm>
            <a:off x="6423" y="0"/>
            <a:ext cx="9127256" cy="5212080"/>
          </a:xfrm>
          <a:prstGeom prst="rect">
            <a:avLst/>
          </a:prstGeom>
        </p:spPr>
      </p:pic>
      <p:sp>
        <p:nvSpPr>
          <p:cNvPr id="2" name="Rectangle 1">
            <a:extLst>
              <a:ext uri="{FF2B5EF4-FFF2-40B4-BE49-F238E27FC236}">
                <a16:creationId xmlns:a16="http://schemas.microsoft.com/office/drawing/2014/main" id="{DAACB7C3-229F-7AAB-A0A0-C702489DC7F0}"/>
              </a:ext>
            </a:extLst>
          </p:cNvPr>
          <p:cNvSpPr/>
          <p:nvPr/>
        </p:nvSpPr>
        <p:spPr>
          <a:xfrm>
            <a:off x="1" y="0"/>
            <a:ext cx="9144000" cy="872245"/>
          </a:xfrm>
          <a:prstGeom prst="rect">
            <a:avLst/>
          </a:prstGeom>
          <a:solidFill>
            <a:schemeClr val="tx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Helvetica" pitchFamily="2" charset="0"/>
                <a:ea typeface="Helvetica Neue" panose="02000503000000020004" pitchFamily="2" charset="0"/>
                <a:cs typeface="Helvetica Neue" panose="02000503000000020004" pitchFamily="2" charset="0"/>
              </a:rPr>
              <a:t>University </a:t>
            </a:r>
            <a:r>
              <a:rPr lang="en-US" sz="2400" dirty="0" err="1">
                <a:latin typeface="Helvetica" pitchFamily="2" charset="0"/>
                <a:ea typeface="Helvetica Neue" panose="02000503000000020004" pitchFamily="2" charset="0"/>
                <a:cs typeface="Helvetica Neue" panose="02000503000000020004" pitchFamily="2" charset="0"/>
              </a:rPr>
              <a:t>SmallSat</a:t>
            </a:r>
            <a:r>
              <a:rPr lang="en-US" sz="2400" dirty="0">
                <a:latin typeface="Helvetica" pitchFamily="2" charset="0"/>
                <a:ea typeface="Helvetica Neue" panose="02000503000000020004" pitchFamily="2" charset="0"/>
                <a:cs typeface="Helvetica Neue" panose="02000503000000020004" pitchFamily="2" charset="0"/>
              </a:rPr>
              <a:t> Technology Partnerships (USTP)</a:t>
            </a:r>
          </a:p>
        </p:txBody>
      </p:sp>
      <p:pic>
        <p:nvPicPr>
          <p:cNvPr id="3" name="Picture 2" descr="niw_print1500x1247ppi.png">
            <a:extLst>
              <a:ext uri="{FF2B5EF4-FFF2-40B4-BE49-F238E27FC236}">
                <a16:creationId xmlns:a16="http://schemas.microsoft.com/office/drawing/2014/main" id="{E6194AF0-C306-DAA5-7763-0E739247898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396210" y="153532"/>
            <a:ext cx="653856" cy="527559"/>
          </a:xfrm>
          <a:prstGeom prst="rect">
            <a:avLst/>
          </a:prstGeom>
        </p:spPr>
      </p:pic>
    </p:spTree>
    <p:extLst>
      <p:ext uri="{BB962C8B-B14F-4D97-AF65-F5344CB8AC3E}">
        <p14:creationId xmlns:p14="http://schemas.microsoft.com/office/powerpoint/2010/main" val="2405811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B1612-FCDC-A323-1C4D-FE7404411D1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37D24F0-24DB-0C40-C4B9-6020366D044F}"/>
              </a:ext>
            </a:extLst>
          </p:cNvPr>
          <p:cNvSpPr/>
          <p:nvPr/>
        </p:nvSpPr>
        <p:spPr>
          <a:xfrm>
            <a:off x="0" y="0"/>
            <a:ext cx="9144000" cy="5143500"/>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274E3780-7B76-A92A-D9AD-B8B529403317}"/>
              </a:ext>
            </a:extLst>
          </p:cNvPr>
          <p:cNvPicPr>
            <a:picLocks noChangeAspect="1"/>
          </p:cNvPicPr>
          <p:nvPr/>
        </p:nvPicPr>
        <p:blipFill>
          <a:blip r:embed="rId3"/>
          <a:stretch>
            <a:fillRect/>
          </a:stretch>
        </p:blipFill>
        <p:spPr>
          <a:xfrm>
            <a:off x="9565112" y="-1095983"/>
            <a:ext cx="818580" cy="683593"/>
          </a:xfrm>
          <a:prstGeom prst="rect">
            <a:avLst/>
          </a:prstGeom>
        </p:spPr>
      </p:pic>
      <p:sp>
        <p:nvSpPr>
          <p:cNvPr id="21" name="TextBox 20">
            <a:extLst>
              <a:ext uri="{FF2B5EF4-FFF2-40B4-BE49-F238E27FC236}">
                <a16:creationId xmlns:a16="http://schemas.microsoft.com/office/drawing/2014/main" id="{1413C729-B3BE-79AE-5D74-CB52B4A2603B}"/>
              </a:ext>
            </a:extLst>
          </p:cNvPr>
          <p:cNvSpPr txBox="1"/>
          <p:nvPr/>
        </p:nvSpPr>
        <p:spPr>
          <a:xfrm>
            <a:off x="7738439" y="-954242"/>
            <a:ext cx="1643399" cy="400110"/>
          </a:xfrm>
          <a:prstGeom prst="rect">
            <a:avLst/>
          </a:prstGeom>
          <a:noFill/>
        </p:spPr>
        <p:txBody>
          <a:bodyPr wrap="none" rtlCol="0">
            <a:spAutoFit/>
          </a:bodyPr>
          <a:lstStyle/>
          <a:p>
            <a:pPr algn="r"/>
            <a:r>
              <a:rPr lang="en-US" sz="1000">
                <a:latin typeface="Helvetica" pitchFamily="2" charset="0"/>
              </a:rPr>
              <a:t>National Aeronautics and </a:t>
            </a:r>
          </a:p>
          <a:p>
            <a:pPr algn="r"/>
            <a:r>
              <a:rPr lang="en-US" sz="1000">
                <a:latin typeface="Helvetica" pitchFamily="2" charset="0"/>
              </a:rPr>
              <a:t>Space Administration</a:t>
            </a:r>
          </a:p>
        </p:txBody>
      </p:sp>
      <p:cxnSp>
        <p:nvCxnSpPr>
          <p:cNvPr id="22" name="Straight Connector 21">
            <a:extLst>
              <a:ext uri="{FF2B5EF4-FFF2-40B4-BE49-F238E27FC236}">
                <a16:creationId xmlns:a16="http://schemas.microsoft.com/office/drawing/2014/main" id="{97F3D979-E54C-DC42-37FB-C35C461853E8}"/>
              </a:ext>
            </a:extLst>
          </p:cNvPr>
          <p:cNvCxnSpPr>
            <a:cxnSpLocks/>
          </p:cNvCxnSpPr>
          <p:nvPr/>
        </p:nvCxnSpPr>
        <p:spPr>
          <a:xfrm>
            <a:off x="9499295" y="-1180589"/>
            <a:ext cx="0" cy="85280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9A37C988-D90E-B249-369B-335ADFD5077E}"/>
              </a:ext>
            </a:extLst>
          </p:cNvPr>
          <p:cNvCxnSpPr>
            <a:cxnSpLocks/>
          </p:cNvCxnSpPr>
          <p:nvPr/>
        </p:nvCxnSpPr>
        <p:spPr>
          <a:xfrm>
            <a:off x="8297998" y="276566"/>
            <a:ext cx="0" cy="59567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608525C3-891F-DB60-D204-CCF149A7B5E3}"/>
              </a:ext>
            </a:extLst>
          </p:cNvPr>
          <p:cNvPicPr>
            <a:picLocks noChangeAspect="1"/>
          </p:cNvPicPr>
          <p:nvPr/>
        </p:nvPicPr>
        <p:blipFill>
          <a:blip r:embed="rId4"/>
          <a:stretch>
            <a:fillRect/>
          </a:stretch>
        </p:blipFill>
        <p:spPr>
          <a:xfrm>
            <a:off x="-38749" y="-11981"/>
            <a:ext cx="9306689" cy="5212080"/>
          </a:xfrm>
          <a:prstGeom prst="rect">
            <a:avLst/>
          </a:prstGeom>
        </p:spPr>
      </p:pic>
      <p:pic>
        <p:nvPicPr>
          <p:cNvPr id="2" name="Picture 1" descr="niw_print1500x1247ppi.png">
            <a:extLst>
              <a:ext uri="{FF2B5EF4-FFF2-40B4-BE49-F238E27FC236}">
                <a16:creationId xmlns:a16="http://schemas.microsoft.com/office/drawing/2014/main" id="{F69A5676-9894-2A0A-B155-85C3AF6AE69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37747" y="15516"/>
            <a:ext cx="453323" cy="365760"/>
          </a:xfrm>
          <a:prstGeom prst="rect">
            <a:avLst/>
          </a:prstGeom>
        </p:spPr>
      </p:pic>
    </p:spTree>
    <p:extLst>
      <p:ext uri="{BB962C8B-B14F-4D97-AF65-F5344CB8AC3E}">
        <p14:creationId xmlns:p14="http://schemas.microsoft.com/office/powerpoint/2010/main" val="1272291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hidden="1">
            <a:extLst>
              <a:ext uri="{FF2B5EF4-FFF2-40B4-BE49-F238E27FC236}">
                <a16:creationId xmlns:a16="http://schemas.microsoft.com/office/drawing/2014/main" id="{C2C3141A-E8BD-7C09-E259-8B2CE0211099}"/>
              </a:ext>
            </a:extLst>
          </p:cNvPr>
          <p:cNvSpPr>
            <a:spLocks noGrp="1"/>
          </p:cNvSpPr>
          <p:nvPr>
            <p:ph type="sldNum" sz="quarter" idx="4"/>
          </p:nvPr>
        </p:nvSpPr>
        <p:spPr/>
        <p:txBody>
          <a:bodyPr/>
          <a:lstStyle/>
          <a:p>
            <a:pPr>
              <a:spcAft>
                <a:spcPts val="600"/>
              </a:spcAft>
            </a:pPr>
            <a:fld id="{919F2107-1728-CF4B-B9CE-67131BF22805}" type="slidenum">
              <a:rPr lang="en-US" smtClean="0"/>
              <a:pPr>
                <a:spcAft>
                  <a:spcPts val="600"/>
                </a:spcAft>
              </a:pPr>
              <a:t>24</a:t>
            </a:fld>
            <a:endParaRPr lang="en-US"/>
          </a:p>
        </p:txBody>
      </p:sp>
      <p:pic>
        <p:nvPicPr>
          <p:cNvPr id="5" name="Picture 4" descr="Planets and sun in space&#10;&#10;Description automatically generated">
            <a:extLst>
              <a:ext uri="{FF2B5EF4-FFF2-40B4-BE49-F238E27FC236}">
                <a16:creationId xmlns:a16="http://schemas.microsoft.com/office/drawing/2014/main" id="{752B376D-6352-6732-0F58-C017E6CA615A}"/>
              </a:ext>
            </a:extLst>
          </p:cNvPr>
          <p:cNvPicPr>
            <a:picLocks noChangeAspect="1"/>
          </p:cNvPicPr>
          <p:nvPr/>
        </p:nvPicPr>
        <p:blipFill>
          <a:blip r:embed="rId2"/>
          <a:stretch>
            <a:fillRect/>
          </a:stretch>
        </p:blipFill>
        <p:spPr>
          <a:xfrm>
            <a:off x="0" y="-1"/>
            <a:ext cx="9265920" cy="5212080"/>
          </a:xfrm>
          <a:prstGeom prst="rect">
            <a:avLst/>
          </a:prstGeom>
        </p:spPr>
      </p:pic>
    </p:spTree>
    <p:extLst>
      <p:ext uri="{BB962C8B-B14F-4D97-AF65-F5344CB8AC3E}">
        <p14:creationId xmlns:p14="http://schemas.microsoft.com/office/powerpoint/2010/main" val="3917540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0063786"/>
      </p:ext>
    </p:extLst>
  </p:cSld>
  <p:clrMapOvr>
    <a:masterClrMapping/>
  </p:clrMapOvr>
</p:sld>
</file>

<file path=ppt/theme/theme1.xml><?xml version="1.0" encoding="utf-8"?>
<a:theme xmlns:a="http://schemas.openxmlformats.org/drawingml/2006/main" name="Office Theme">
  <a:themeElements>
    <a:clrScheme name="Custom 5">
      <a:dk1>
        <a:srgbClr val="000000"/>
      </a:dk1>
      <a:lt1>
        <a:srgbClr val="FFFFFF"/>
      </a:lt1>
      <a:dk2>
        <a:srgbClr val="000000"/>
      </a:dk2>
      <a:lt2>
        <a:srgbClr val="EEECE1"/>
      </a:lt2>
      <a:accent1>
        <a:srgbClr val="000000"/>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83DBDC61403394EAA63AE97D6A62752" ma:contentTypeVersion="22" ma:contentTypeDescription="Create a new document." ma:contentTypeScope="" ma:versionID="c29fe1936e21f31924cdbc13443ef35d">
  <xsd:schema xmlns:xsd="http://www.w3.org/2001/XMLSchema" xmlns:xs="http://www.w3.org/2001/XMLSchema" xmlns:p="http://schemas.microsoft.com/office/2006/metadata/properties" xmlns:ns2="7bb0c73d-aac2-4d90-9304-0cef3268e164" xmlns:ns3="99c7c3cf-5a2b-4818-9c71-301ab410e3bc" xmlns:ns4="d900e117-17a0-4b24-9e47-511ef1d02c43" targetNamespace="http://schemas.microsoft.com/office/2006/metadata/properties" ma:root="true" ma:fieldsID="6087e440fd82a1bcd75710c71ae027f6" ns2:_="" ns3:_="" ns4:_="">
    <xsd:import namespace="7bb0c73d-aac2-4d90-9304-0cef3268e164"/>
    <xsd:import namespace="99c7c3cf-5a2b-4818-9c71-301ab410e3bc"/>
    <xsd:import namespace="d900e117-17a0-4b24-9e47-511ef1d02c43"/>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OCR" minOccurs="0"/>
                <xsd:element ref="ns2:MediaServiceLocation" minOccurs="0"/>
                <xsd:element ref="ns4:Data_x0020_Categorization" minOccurs="0"/>
                <xsd:element ref="ns2:Note" minOccurs="0"/>
                <xsd:element ref="ns2:lcf76f155ced4ddcb4097134ff3c332f" minOccurs="0"/>
                <xsd:element ref="ns4:TaxCatchAll" minOccurs="0"/>
                <xsd:element ref="ns2:MediaServiceObjectDetectorVersions" minOccurs="0"/>
                <xsd:element ref="ns2:MediaServiceSearchProperties" minOccurs="0"/>
                <xsd:element ref="ns2:Thumbnai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b0c73d-aac2-4d90-9304-0cef3268e1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Note" ma:index="19" nillable="true" ma:displayName="Note" ma:format="Dropdown" ma:internalName="Not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Thumbnail" ma:index="25" nillable="true" ma:displayName="Thumbnail" ma:format="Thumbnail" ma:internalName="Thumbnail">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9c7c3cf-5a2b-4818-9c71-301ab410e3b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00e117-17a0-4b24-9e47-511ef1d02c43" elementFormDefault="qualified">
    <xsd:import namespace="http://schemas.microsoft.com/office/2006/documentManagement/types"/>
    <xsd:import namespace="http://schemas.microsoft.com/office/infopath/2007/PartnerControls"/>
    <xsd:element name="Data_x0020_Categorization" ma:index="18" nillable="true" ma:displayName="Data Categorization" ma:description="This column is for noting what type of file is being stored so items are clearly marked. Please note that for something to be considered  for &quot;Public Release&quot; it must go through for Center Export Control Representative. And if you have questions about data classifications or want to have your data reviewed, visit: https://nasa.sharepoint.com/sites/privacy" ma:format="Dropdown" ma:internalName="Data_x0020_Categorization">
      <xsd:complexType>
        <xsd:complexContent>
          <xsd:extension base="dms:MultiChoiceFillIn">
            <xsd:sequence>
              <xsd:element name="Value" maxOccurs="unbounded" minOccurs="0" nillable="true">
                <xsd:simpleType>
                  <xsd:union memberTypes="dms:Text">
                    <xsd:simpleType>
                      <xsd:restriction base="dms:Choice">
                        <xsd:enumeration value="NASA Internal"/>
                        <xsd:enumeration value="ITAR/EAR...CUI: Export Control"/>
                        <xsd:enumeration value="CUI: General Proprietary Business Information"/>
                        <xsd:enumeration value="CUI: Emergency Management"/>
                        <xsd:enumeration value="CUI: General Financial Information"/>
                        <xsd:enumeration value="CUI: General Critical Infrastructure Information"/>
                        <xsd:enumeration value="CUI: Internal Personnel Rules/Practice"/>
                        <xsd:enumeration value="CUI: Investigation"/>
                        <xsd:enumeration value="CUI: Information Systems Vulnerability Information"/>
                        <xsd:enumeration value="CUI: Patent Application"/>
                        <xsd:enumeration value="Sensitive PII...CUI: General Privacy"/>
                        <xsd:enumeration value="SBU: Company Proprietary Information"/>
                        <xsd:enumeration value="SBU: Financial Institution Information"/>
                        <xsd:enumeration value="SBU"/>
                        <xsd:enumeration value="EAR"/>
                        <xsd:enumeration value="ITAR"/>
                        <xsd:enumeration value="CUI"/>
                        <xsd:enumeration value="CUI//SP-PROCURE"/>
                        <xsd:enumeration value="CUI//SP-PROPIN"/>
                        <xsd:enumeration value="CUI//SP-EXPT"/>
                      </xsd:restriction>
                    </xsd:simpleType>
                  </xsd:union>
                </xsd:simpleType>
              </xsd:element>
            </xsd:sequence>
          </xsd:extension>
        </xsd:complexContent>
      </xsd:complexType>
    </xsd:element>
    <xsd:element name="TaxCatchAll" ma:index="22" nillable="true" ma:displayName="Taxonomy Catch All Column" ma:hidden="true" ma:list="{c0724002-d4db-44ac-8776-594a50b3999b}" ma:internalName="TaxCatchAll" ma:showField="CatchAllData" ma:web="99c7c3cf-5a2b-4818-9c71-301ab410e3b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Note xmlns="7bb0c73d-aac2-4d90-9304-0cef3268e164" xsi:nil="true"/>
    <TaxCatchAll xmlns="d900e117-17a0-4b24-9e47-511ef1d02c43" xsi:nil="true"/>
    <Data_x0020_Categorization xmlns="d900e117-17a0-4b24-9e47-511ef1d02c43" xsi:nil="true"/>
    <lcf76f155ced4ddcb4097134ff3c332f xmlns="7bb0c73d-aac2-4d90-9304-0cef3268e164">
      <Terms xmlns="http://schemas.microsoft.com/office/infopath/2007/PartnerControls"/>
    </lcf76f155ced4ddcb4097134ff3c332f>
    <SharedWithUsers xmlns="99c7c3cf-5a2b-4818-9c71-301ab410e3bc">
      <UserInfo>
        <DisplayName>Hunter, Roger C. (ARC-P)</DisplayName>
        <AccountId>22</AccountId>
        <AccountType/>
      </UserInfo>
      <UserInfo>
        <DisplayName>Yost, Bruce D. (ARC-P)</DisplayName>
        <AccountId>15</AccountId>
        <AccountType/>
      </UserInfo>
      <UserInfo>
        <DisplayName>Stupl, Jan M. (ARC-PX)</DisplayName>
        <AccountId>41</AccountId>
        <AccountType/>
      </UserInfo>
    </SharedWithUsers>
    <Thumbnail xmlns="7bb0c73d-aac2-4d90-9304-0cef3268e164" xsi:nil="true"/>
  </documentManagement>
</p:properties>
</file>

<file path=customXml/itemProps1.xml><?xml version="1.0" encoding="utf-8"?>
<ds:datastoreItem xmlns:ds="http://schemas.openxmlformats.org/officeDocument/2006/customXml" ds:itemID="{5DF01276-647C-4137-B133-821AA7422952}">
  <ds:schemaRefs>
    <ds:schemaRef ds:uri="http://schemas.microsoft.com/sharepoint/v3/contenttype/forms"/>
  </ds:schemaRefs>
</ds:datastoreItem>
</file>

<file path=customXml/itemProps2.xml><?xml version="1.0" encoding="utf-8"?>
<ds:datastoreItem xmlns:ds="http://schemas.openxmlformats.org/officeDocument/2006/customXml" ds:itemID="{555D8123-CE4F-4E47-BE74-7D8E20AFB724}">
  <ds:schemaRefs>
    <ds:schemaRef ds:uri="7bb0c73d-aac2-4d90-9304-0cef3268e164"/>
    <ds:schemaRef ds:uri="99c7c3cf-5a2b-4818-9c71-301ab410e3bc"/>
    <ds:schemaRef ds:uri="d900e117-17a0-4b24-9e47-511ef1d02c4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7F138A9-95CD-4AB8-9D83-C7F8F90C37F8}">
  <ds:schemaRefs>
    <ds:schemaRef ds:uri="http://www.w3.org/XML/1998/namespace"/>
    <ds:schemaRef ds:uri="http://purl.org/dc/dcmitype/"/>
    <ds:schemaRef ds:uri="http://schemas.microsoft.com/office/infopath/2007/PartnerControls"/>
    <ds:schemaRef ds:uri="7bb0c73d-aac2-4d90-9304-0cef3268e164"/>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d900e117-17a0-4b24-9e47-511ef1d02c43"/>
    <ds:schemaRef ds:uri="99c7c3cf-5a2b-4818-9c71-301ab410e3bc"/>
    <ds:schemaRef ds:uri="http://purl.org/dc/terms/"/>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otalTime>3569</TotalTime>
  <Words>1698</Words>
  <Application>Microsoft Macintosh PowerPoint</Application>
  <PresentationFormat>On-screen Show (16:9)</PresentationFormat>
  <Paragraphs>243</Paragraphs>
  <Slides>25</Slides>
  <Notes>15</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55 Helvetica Roman</vt:lpstr>
      <vt:lpstr>Arial</vt:lpstr>
      <vt:lpstr>Calibri</vt:lpstr>
      <vt:lpstr>Helvetica</vt:lpstr>
      <vt:lpstr>Helvetica Neue</vt:lpstr>
      <vt:lpstr>Helvetica Neue Medium</vt:lpstr>
      <vt:lpstr>Helvetica Neue Medium</vt:lpstr>
      <vt:lpstr>Lucida Grande</vt:lpstr>
      <vt:lpstr>Office Theme</vt:lpstr>
      <vt:lpstr>NASA Small Spacecraft &amp; Distributed Systems</vt:lpstr>
      <vt:lpstr>Small Spacecraft &amp; Distributed Systems</vt:lpstr>
      <vt:lpstr>PowerPoint Presentation</vt:lpstr>
      <vt:lpstr>2024-2027 Launch Schedule</vt:lpstr>
      <vt:lpstr>On-Orbit U-Class Technology Demonstration Mission  </vt:lpstr>
      <vt:lpstr>Starling Autonomous Swarm Technology</vt:lpstr>
      <vt:lpstr>PowerPoint Presentation</vt:lpstr>
      <vt:lpstr>Starling 1.5 Goals and Objectives</vt:lpstr>
      <vt:lpstr>PowerPoint Presentation</vt:lpstr>
      <vt:lpstr>Starling: StarFOX Experiment</vt:lpstr>
      <vt:lpstr>Advanced Composite Solar Sail System</vt:lpstr>
      <vt:lpstr>On-Orbit U-Class Technology Demonstration Missions</vt:lpstr>
      <vt:lpstr>PowerPoint Presentation</vt:lpstr>
      <vt:lpstr>Upcoming U-Class Technology Demonstration Mission</vt:lpstr>
      <vt:lpstr>DiskSat</vt:lpstr>
      <vt:lpstr>PowerPoint Presentation</vt:lpstr>
      <vt:lpstr>Upcoming U-Class Technology Demonstration Mission</vt:lpstr>
      <vt:lpstr>Small Spacecraft Propulsion and Inspection Capability (SSPICY) Launch Timeframe: October 2026</vt:lpstr>
      <vt:lpstr>Tipping Point Projects – 2019</vt:lpstr>
      <vt:lpstr>Announcement of Collaboration Opportunity Projects – 2018</vt:lpstr>
      <vt:lpstr>Announcement of Collaboration Opportunity Projects - 2020</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Hunter, Roger C. (ARC-P)</dc:creator>
  <cp:keywords/>
  <dc:description/>
  <cp:lastModifiedBy>Fishman, Julianna L. (ARC-PX)[MILLENNIUM ENGINEERING &amp; INTEGRATION CO]</cp:lastModifiedBy>
  <cp:revision>187</cp:revision>
  <dcterms:created xsi:type="dcterms:W3CDTF">2020-04-11T17:09:31Z</dcterms:created>
  <dcterms:modified xsi:type="dcterms:W3CDTF">2025-01-29T00:09:27Z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0x010100E83DBDC61403394EAA63AE97D6A62752</vt:lpwstr>
  </property>
  <property fmtid="{D5CDD505-2E9C-101B-9397-08002B2CF9AE}" pid="3" name="MediaServiceImageTags">
    <vt:lpwstr/>
  </property>
</Properties>
</file>