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7"/>
  </p:notesMasterIdLst>
  <p:sldIdLst>
    <p:sldId id="270" r:id="rId2"/>
    <p:sldId id="272" r:id="rId3"/>
    <p:sldId id="273" r:id="rId4"/>
    <p:sldId id="295" r:id="rId5"/>
    <p:sldId id="276" r:id="rId6"/>
    <p:sldId id="294" r:id="rId7"/>
    <p:sldId id="37461" r:id="rId8"/>
    <p:sldId id="37459" r:id="rId9"/>
    <p:sldId id="37462" r:id="rId10"/>
    <p:sldId id="37458" r:id="rId11"/>
    <p:sldId id="281" r:id="rId12"/>
    <p:sldId id="283" r:id="rId13"/>
    <p:sldId id="284" r:id="rId14"/>
    <p:sldId id="291" r:id="rId15"/>
    <p:sldId id="29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C357E98-62A8-A6DE-B27A-51663066C459}" name="Whittington, Paige A. (JSC-ER711)" initials="W(" userId="S::pawhitti@ndc.nasa.gov::2979bc17-df20-4f40-81a8-0093503cf421" providerId="AD"/>
  <p188:author id="{42C850C0-DFD8-1A08-A3B0-CC1B21E69E37}" name="Dodd, Keaton C. (JSC-ER711)[CACI INC. - FEDERAL]" initials="DF" userId="S::kcdodd@ndc.nasa.gov::4bf818ad-14d1-47a6-9e84-b01f627b22f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66666"/>
    <a:srgbClr val="7C8EA5"/>
    <a:srgbClr val="8497B1"/>
    <a:srgbClr val="B400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E97B7E-F7AD-09FA-3987-671CAF723CCA}" v="121" dt="2025-02-04T19:14:59.519"/>
    <p1510:client id="{DC89CC0E-AA7B-684A-976E-5EAD5B4B6A36}" v="15" dt="2025-02-04T19:04:47.3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734F43-14F2-4770-910D-C7D7810B5981}" type="datetimeFigureOut">
              <a:rPr lang="en-US"/>
              <a:t>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1CA14-121A-4824-B5F8-7D69EF96675A}" type="slidenum">
              <a:r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002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5DB928-32BF-AB4F-A49B-2EA8FBE4E5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347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Talk more about FOMs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1CA14-121A-4824-B5F8-7D69EF9667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48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E8F643-CBE0-224A-AB72-FA095C66E4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6D95EA-4B47-6349-B2C2-212D3ECD8E89}"/>
              </a:ext>
            </a:extLst>
          </p:cNvPr>
          <p:cNvSpPr txBox="1"/>
          <p:nvPr userDrawn="1"/>
        </p:nvSpPr>
        <p:spPr>
          <a:xfrm>
            <a:off x="1167834" y="424070"/>
            <a:ext cx="7162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0" baseline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Aeronautics and Space Administration</a:t>
            </a:r>
            <a:endParaRPr lang="en-US" sz="2400" b="1" i="0" baseline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E0EB3-2DBC-0F40-98D0-6652C60A2C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7260" y="2942387"/>
            <a:ext cx="7676340" cy="1274762"/>
          </a:xfrm>
        </p:spPr>
        <p:txBody>
          <a:bodyPr anchor="t">
            <a:noAutofit/>
          </a:bodyPr>
          <a:lstStyle>
            <a:lvl1pPr algn="l">
              <a:defRPr sz="4700" b="1" i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9FCCA-7E9F-8345-AE4B-8A1649D460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7260" y="4364787"/>
            <a:ext cx="7676340" cy="1488440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3539AA-42F9-1441-85F8-283DA3D37E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75" y="268708"/>
            <a:ext cx="931059" cy="7723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CEA98A-6763-E14A-83EC-293F9BF56540}"/>
              </a:ext>
            </a:extLst>
          </p:cNvPr>
          <p:cNvSpPr txBox="1"/>
          <p:nvPr userDrawn="1"/>
        </p:nvSpPr>
        <p:spPr>
          <a:xfrm>
            <a:off x="10421065" y="6356350"/>
            <a:ext cx="1534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  <a:endParaRPr lang="en-US" sz="1200" baseline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F59C2EB3-E198-FD49-8F89-87A452375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3/10/2023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9B83BAB-DC43-CD4D-96EE-48E7DC07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80360" y="6356350"/>
            <a:ext cx="6766560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Artemis Base Camp Distributed Simulation Development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6CCB909-6C93-4F40-8B2C-F1EEF7602A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59862" y="189519"/>
            <a:ext cx="995363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84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- Triang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43754F-5F6F-274E-A769-DF2344CBB2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65031"/>
            <a:ext cx="12192000" cy="892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153AA7-0E6C-434B-861A-CA2DF0F61C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75" y="190921"/>
            <a:ext cx="735277" cy="609973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69D299EC-06A8-9D4D-9E45-1254800B87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37106" y="136525"/>
            <a:ext cx="818119" cy="793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30FFB1-95C8-154C-ABEB-94D84C66C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4" y="162345"/>
            <a:ext cx="10184602" cy="793327"/>
          </a:xfrm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6A49B-6BBF-5A4E-8342-5A880A3A0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1" y="1107281"/>
            <a:ext cx="11137106" cy="5069682"/>
          </a:xfrm>
        </p:spPr>
        <p:txBody>
          <a:bodyPr>
            <a:normAutofit/>
          </a:bodyPr>
          <a:lstStyle>
            <a:lvl1pPr>
              <a:defRPr sz="1800" baseline="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sz="1800" baseline="0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sz="1800" baseline="0"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 sz="1800" baseline="0"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 sz="1800" baseline="0"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344D7-BCFF-784E-8975-79A0932C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307336" cy="363167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3/10/2023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A30E6-0B82-5D40-A654-76CD6D3E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5536" y="6354392"/>
            <a:ext cx="5934456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Artemis Base Camp Distributed Simulation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401DC-1F81-E34D-82E3-959FF795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9992" y="6356350"/>
            <a:ext cx="2273808" cy="363167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AAA21668-7E2D-D34B-8F28-D8590BEFEB5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4F4100-54F3-0E4B-827A-1261A60D5AC9}"/>
              </a:ext>
            </a:extLst>
          </p:cNvPr>
          <p:cNvSpPr txBox="1"/>
          <p:nvPr userDrawn="1"/>
        </p:nvSpPr>
        <p:spPr>
          <a:xfrm>
            <a:off x="11945815" y="25673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15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- Triang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tarry night sky&#10;&#10;Description automatically generated with medium confidence">
            <a:extLst>
              <a:ext uri="{FF2B5EF4-FFF2-40B4-BE49-F238E27FC236}">
                <a16:creationId xmlns:a16="http://schemas.microsoft.com/office/drawing/2014/main" id="{AA555394-223E-1544-ADCC-7BA0C9010A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43754F-5F6F-274E-A769-DF2344CBB2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965031"/>
            <a:ext cx="12192000" cy="892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153AA7-0E6C-434B-861A-CA2DF0F61C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75" y="190921"/>
            <a:ext cx="735277" cy="609973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69D299EC-06A8-9D4D-9E45-1254800B872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37106" y="136525"/>
            <a:ext cx="818119" cy="793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30FFB1-95C8-154C-ABEB-94D84C66C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4" y="162345"/>
            <a:ext cx="10184602" cy="793327"/>
          </a:xfrm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6A49B-6BBF-5A4E-8342-5A880A3A0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1" y="1107281"/>
            <a:ext cx="11137106" cy="5069682"/>
          </a:xfrm>
        </p:spPr>
        <p:txBody>
          <a:bodyPr/>
          <a:lstStyle>
            <a:lvl1pPr>
              <a:defRPr baseline="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baseline="0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baseline="0"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 baseline="0"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 baseline="0"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344D7-BCFF-784E-8975-79A0932C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3/10/2023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A30E6-0B82-5D40-A654-76CD6D3E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1528" y="6356350"/>
            <a:ext cx="6592824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Artemis Base Camp Distributed Simulation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401DC-1F81-E34D-82E3-959FF795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AAA21668-7E2D-D34B-8F28-D8590BEFEB5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4F4100-54F3-0E4B-827A-1261A60D5AC9}"/>
              </a:ext>
            </a:extLst>
          </p:cNvPr>
          <p:cNvSpPr txBox="1"/>
          <p:nvPr userDrawn="1"/>
        </p:nvSpPr>
        <p:spPr>
          <a:xfrm>
            <a:off x="11945815" y="25673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96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3D234F-1234-664B-B85D-633D9FCD41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9144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9E59E8-1875-B141-9FDB-1641CDE39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3/10/2023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D66B3-E2E9-3F46-B8EA-87CDA0E4E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98064" y="6356350"/>
            <a:ext cx="6519672" cy="365125"/>
          </a:xfrm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Artemis Base Camp Distributed Simulation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21A84-9834-FF4B-BBAF-34F4F9586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fld id="{AAA21668-7E2D-D34B-8F28-D8590BEFEB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96AB5E-AF10-8F44-BDD3-5B29F21EA8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75" y="190921"/>
            <a:ext cx="735277" cy="609973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BE67AADA-F68B-D043-9ABF-EF0D1A13E8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37106" y="136525"/>
            <a:ext cx="818119" cy="7933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D804FB9-7ECA-9545-906E-2B0F83B65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4" y="162345"/>
            <a:ext cx="10184602" cy="793327"/>
          </a:xfrm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027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E2E10B-390B-1B41-BB85-7548B1962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F3782-7142-5146-BF7D-BF6EF1427E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91D95-54CD-8B44-91C0-5F23574826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3/10/2023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F2DE0-EA27-6347-92CB-196A7486A0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0360" y="6356350"/>
            <a:ext cx="64556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Artemis Base Camp Distributed Simulation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E8F3F-BF92-BF4A-94AF-E5D3AABE1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990D5-9AC0-F848-8808-CD9BF4BC7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63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700" r:id="rId2"/>
    <p:sldLayoutId id="2147483712" r:id="rId3"/>
    <p:sldLayoutId id="2147483688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asa/TrickHLA" TargetMode="External"/><Relationship Id="rId2" Type="http://schemas.openxmlformats.org/officeDocument/2006/relationships/hyperlink" Target="https://www.sisostds.org/DesktopModules/Bring2mind/DMX/API/Entries/Download?Command=Core_Download&amp;EntryId=50971&amp;PortalId=0&amp;TabId=105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9.png"/><Relationship Id="rId3" Type="http://schemas.openxmlformats.org/officeDocument/2006/relationships/image" Target="../media/image10.sv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image" Target="../media/image9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svg"/><Relationship Id="rId15" Type="http://schemas.openxmlformats.org/officeDocument/2006/relationships/image" Target="../media/image21.png"/><Relationship Id="rId10" Type="http://schemas.openxmlformats.org/officeDocument/2006/relationships/image" Target="../media/image17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996FD06C-5136-3349-BB4B-3C60185F0B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414" y="1098468"/>
            <a:ext cx="11960060" cy="1960616"/>
          </a:xfrm>
        </p:spPr>
        <p:txBody>
          <a:bodyPr/>
          <a:lstStyle/>
          <a:p>
            <a:r>
              <a:rPr lang="en-US" sz="4000" b="0">
                <a:latin typeface="Arial"/>
                <a:cs typeface="Arial"/>
              </a:rPr>
              <a:t>Using Distributed Simulation Capabilities To Support</a:t>
            </a:r>
            <a:endParaRPr lang="en-US"/>
          </a:p>
          <a:p>
            <a:r>
              <a:rPr lang="en-US" sz="4000" b="0">
                <a:latin typeface="Arial"/>
                <a:cs typeface="Arial"/>
              </a:rPr>
              <a:t>Studies and Mission Operations for NASA Artemis</a:t>
            </a:r>
            <a:endParaRPr lang="en-US"/>
          </a:p>
          <a:p>
            <a:r>
              <a:rPr lang="en-US" sz="4000" b="0">
                <a:latin typeface="Arial"/>
                <a:cs typeface="Arial"/>
              </a:rPr>
              <a:t>Program</a:t>
            </a:r>
            <a:endParaRPr lang="en-US"/>
          </a:p>
        </p:txBody>
      </p:sp>
      <p:sp>
        <p:nvSpPr>
          <p:cNvPr id="28" name="Subtitle 27">
            <a:extLst>
              <a:ext uri="{FF2B5EF4-FFF2-40B4-BE49-F238E27FC236}">
                <a16:creationId xmlns:a16="http://schemas.microsoft.com/office/drawing/2014/main" id="{616F5AD6-7CD9-904F-8F47-ECC82D76D5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7250" y="2844850"/>
            <a:ext cx="9818409" cy="342431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300" b="1" dirty="0"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Presenter: Keaton Dodd</a:t>
            </a:r>
            <a:endParaRPr lang="en-US" sz="2300" dirty="0">
              <a:ln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chemeClr val="bg2">
                  <a:lumMod val="90000"/>
                </a:schemeClr>
              </a:solidFill>
            </a:endParaRPr>
          </a:p>
          <a:p>
            <a:r>
              <a:rPr lang="en-US" sz="1900" b="1" dirty="0">
                <a:ln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5 March 2025</a:t>
            </a:r>
            <a:endParaRPr lang="en-US" sz="1900" dirty="0">
              <a:ln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chemeClr val="bg2">
                  <a:lumMod val="90000"/>
                </a:schemeClr>
              </a:solidFill>
              <a:latin typeface="Arial"/>
              <a:cs typeface="Arial"/>
            </a:endParaRPr>
          </a:p>
          <a:p>
            <a:r>
              <a:rPr lang="en-US" sz="1900" b="1" dirty="0">
                <a:ln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schemeClr val="bg2">
                    <a:lumMod val="90000"/>
                  </a:schemeClr>
                </a:solidFill>
              </a:rPr>
              <a:t>Presentation to the IEEE Conference, Big Sky, MT 2025</a:t>
            </a:r>
            <a:endParaRPr lang="en-US" sz="1900" dirty="0">
              <a:ln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rgbClr val="000000"/>
              </a:solidFill>
            </a:endParaRPr>
          </a:p>
          <a:p>
            <a:endParaRPr lang="en-US" sz="1900" b="1" dirty="0">
              <a:solidFill>
                <a:schemeClr val="bg2">
                  <a:lumMod val="90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sz="1800" dirty="0"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Keaton Dodd, CACI International, USA</a:t>
            </a:r>
            <a:endParaRPr lang="en-US" sz="1800" dirty="0">
              <a:ln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chemeClr val="bg2">
                  <a:lumMod val="90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sz="1800" dirty="0"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Paige Whittington, NASA Johnson Space Center, USA</a:t>
            </a:r>
            <a:endParaRPr lang="en-US" sz="1800" dirty="0">
              <a:ln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chemeClr val="bg2">
                  <a:lumMod val="90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sz="1800" dirty="0"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Edwin Z. {Zack} Crues, Ph.D.</a:t>
            </a:r>
            <a:r>
              <a:rPr lang="en-US" sz="1700" dirty="0"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, NASA Johnson Space Center, USA</a:t>
            </a:r>
            <a:endParaRPr lang="en-US" sz="1800" dirty="0">
              <a:ln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chemeClr val="bg2">
                  <a:lumMod val="90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sz="1800" dirty="0"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James Gentile</a:t>
            </a:r>
            <a:r>
              <a:rPr lang="en-US" sz="1700" dirty="0"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, NASA Johnson Space Center, USA</a:t>
            </a:r>
            <a:endParaRPr lang="en-US" sz="1800" dirty="0">
              <a:ln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chemeClr val="bg2">
                  <a:lumMod val="90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sz="1800" dirty="0"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Nicolas Trevino, </a:t>
            </a:r>
            <a:r>
              <a:rPr lang="en-US" sz="1700" dirty="0">
                <a:solidFill>
                  <a:schemeClr val="bg2">
                    <a:lumMod val="90000"/>
                  </a:schemeClr>
                </a:solidFill>
                <a:latin typeface="Arial"/>
                <a:cs typeface="Arial"/>
              </a:rPr>
              <a:t>CACI International, USA</a:t>
            </a:r>
            <a:endParaRPr lang="en-US" sz="1800" dirty="0">
              <a:ln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chemeClr val="bg2">
                  <a:lumMod val="90000"/>
                </a:schemeClr>
              </a:solidFill>
              <a:latin typeface="Arial"/>
              <a:cs typeface="Arial"/>
            </a:endParaRPr>
          </a:p>
          <a:p>
            <a:endParaRPr lang="en-US" b="1">
              <a:ln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01DEE8-06C6-8F0A-DA34-3DA734235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3/5/2025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E01A6D-1A41-D52B-4482-D7E45DB7B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Artemis Distributed Simulation Development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7ACDA7-37C9-A651-F026-72EA1BA37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0590" y="4933047"/>
            <a:ext cx="1089712" cy="141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8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86"/>
    </mc:Choice>
    <mc:Fallback xmlns="">
      <p:transition spd="slow" advTm="7508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CE1EF-1ECE-56F1-932E-1332C8E15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0F0B2-BFAA-9B8A-1780-A46BF6D74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Visualizations and Results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EA116DD-24DD-B4BF-6D2C-7BEAB24A3B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224" y="1021872"/>
            <a:ext cx="3327776" cy="2286000"/>
          </a:xfrm>
          <a:ln w="12700">
            <a:solidFill>
              <a:schemeClr val="bg1"/>
            </a:solidFill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40861-9328-CDA2-C6FF-59321F255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Artemis Base Camp Distributed Simulation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BF826-4F36-FAC9-8F78-89D9CD3D9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FAD4A9-EE07-30F6-B019-46737A7C82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3/5/2025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8EE155-103E-D742-A1E8-6DE78BCAC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459" y="3550128"/>
            <a:ext cx="3315541" cy="2286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D409BD0-8B07-F072-D759-8B19A9A815BF}"/>
              </a:ext>
            </a:extLst>
          </p:cNvPr>
          <p:cNvSpPr txBox="1">
            <a:spLocks/>
          </p:cNvSpPr>
          <p:nvPr/>
        </p:nvSpPr>
        <p:spPr>
          <a:xfrm>
            <a:off x="514350" y="1107281"/>
            <a:ext cx="6366533" cy="50696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Times New Roman"/>
                <a:cs typeface="Times New Roman"/>
              </a:rPr>
              <a:t>Simulated MCC</a:t>
            </a:r>
          </a:p>
          <a:p>
            <a:pPr lvl="1"/>
            <a:r>
              <a:rPr lang="en-US" sz="1600">
                <a:latin typeface="Times New Roman"/>
                <a:cs typeface="Times New Roman"/>
              </a:rPr>
              <a:t>Map view shows location of Astronauts, UPR, PR, and lander</a:t>
            </a:r>
          </a:p>
          <a:p>
            <a:pPr lvl="1"/>
            <a:r>
              <a:rPr lang="en-US" sz="1600">
                <a:latin typeface="Times New Roman"/>
                <a:cs typeface="Times New Roman"/>
              </a:rPr>
              <a:t>UPR and PR power systems tracked </a:t>
            </a:r>
          </a:p>
          <a:p>
            <a:pPr lvl="1"/>
            <a:r>
              <a:rPr lang="en-US" sz="1600">
                <a:latin typeface="Times New Roman"/>
                <a:cs typeface="Times New Roman"/>
              </a:rPr>
              <a:t>Light controls and subsystems monitored</a:t>
            </a:r>
          </a:p>
          <a:p>
            <a:pPr lvl="1"/>
            <a:r>
              <a:rPr lang="en-US" sz="1600">
                <a:latin typeface="Times New Roman"/>
                <a:cs typeface="Times New Roman"/>
              </a:rPr>
              <a:t>Line of sight communications for all elements in federation</a:t>
            </a:r>
          </a:p>
          <a:p>
            <a:pPr lvl="1"/>
            <a:r>
              <a:rPr lang="en-US" sz="1600">
                <a:latin typeface="Times New Roman"/>
                <a:cs typeface="Times New Roman"/>
              </a:rPr>
              <a:t>Solar illumination </a:t>
            </a:r>
          </a:p>
          <a:p>
            <a:r>
              <a:rPr lang="en-US">
                <a:latin typeface="Times New Roman"/>
                <a:cs typeface="Times New Roman"/>
              </a:rPr>
              <a:t>EVA metabolic and consumable tracking</a:t>
            </a:r>
          </a:p>
          <a:p>
            <a:r>
              <a:rPr lang="en-US">
                <a:latin typeface="Times New Roman"/>
                <a:cs typeface="Times New Roman"/>
              </a:rPr>
              <a:t>Live and delayed data visuals for HITL and remote operations</a:t>
            </a:r>
          </a:p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/>
          </a:p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443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1C42A-1B0B-9846-2099-EEBD1B693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Studies and Products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B314A-CA70-AC76-D193-81E60E1AC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1107281"/>
            <a:ext cx="6360130" cy="50696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Times New Roman"/>
                <a:cs typeface="Times New Roman"/>
              </a:rPr>
              <a:t>Architecture Concept Review (ACR) and </a:t>
            </a:r>
            <a:r>
              <a:rPr lang="en-US">
                <a:effectLst/>
                <a:latin typeface="Times New Roman"/>
                <a:cs typeface="Times New Roman"/>
              </a:rPr>
              <a:t>Strategic Analysis Cycle (SAC)</a:t>
            </a:r>
          </a:p>
          <a:p>
            <a:pPr lvl="1"/>
            <a:r>
              <a:rPr lang="en-US" sz="1600">
                <a:latin typeface="Times New Roman"/>
                <a:cs typeface="Times New Roman"/>
              </a:rPr>
              <a:t>Support Artemis architecture and analysis studies including but not limited to landing locations, traverses, charging locations, or EVA capabilities</a:t>
            </a:r>
            <a:endParaRPr lang="en-US" sz="1600">
              <a:effectLst/>
              <a:latin typeface="Times New Roman"/>
              <a:cs typeface="Times New Roman"/>
            </a:endParaRPr>
          </a:p>
          <a:p>
            <a:pPr lvl="1"/>
            <a:r>
              <a:rPr lang="en-US" sz="1600">
                <a:effectLst/>
                <a:latin typeface="Times New Roman"/>
                <a:cs typeface="Times New Roman"/>
              </a:rPr>
              <a:t>ADS gives realistic mission data for varying asset configuration and traverses</a:t>
            </a:r>
          </a:p>
          <a:p>
            <a:r>
              <a:rPr lang="en-US">
                <a:latin typeface="Times New Roman"/>
                <a:cs typeface="Times New Roman"/>
              </a:rPr>
              <a:t>Power Studies</a:t>
            </a:r>
          </a:p>
          <a:p>
            <a:pPr lvl="1"/>
            <a:r>
              <a:rPr lang="en-US" sz="1600">
                <a:latin typeface="Times New Roman"/>
                <a:cs typeface="Times New Roman"/>
              </a:rPr>
              <a:t>Both UPR and PR studied for power data over certain traverses</a:t>
            </a:r>
          </a:p>
          <a:p>
            <a:pPr lvl="1"/>
            <a:r>
              <a:rPr lang="en-US" sz="1600">
                <a:latin typeface="Times New Roman"/>
                <a:cs typeface="Times New Roman"/>
              </a:rPr>
              <a:t>Autonomous charging and traverse following in a monte </a:t>
            </a:r>
            <a:r>
              <a:rPr lang="en-US" sz="1600" err="1">
                <a:latin typeface="Times New Roman"/>
                <a:cs typeface="Times New Roman"/>
              </a:rPr>
              <a:t>carlo</a:t>
            </a:r>
            <a:r>
              <a:rPr lang="en-US" sz="1600">
                <a:latin typeface="Times New Roman"/>
                <a:cs typeface="Times New Roman"/>
              </a:rPr>
              <a:t> style run</a:t>
            </a:r>
          </a:p>
          <a:p>
            <a:r>
              <a:rPr lang="en-US">
                <a:latin typeface="Times New Roman"/>
                <a:cs typeface="Times New Roman"/>
              </a:rPr>
              <a:t>Joint Operations</a:t>
            </a:r>
          </a:p>
          <a:p>
            <a:pPr lvl="1"/>
            <a:r>
              <a:rPr lang="en-US" sz="1600">
                <a:latin typeface="Times New Roman"/>
                <a:cs typeface="Times New Roman"/>
              </a:rPr>
              <a:t>Study contingency lead/chase support traverses</a:t>
            </a:r>
          </a:p>
          <a:p>
            <a:pPr lvl="1"/>
            <a:r>
              <a:rPr lang="en-US" sz="1600">
                <a:latin typeface="Times New Roman"/>
                <a:cs typeface="Times New Roman"/>
              </a:rPr>
              <a:t>Study capable velocities, charge locations, direct and indirect comms</a:t>
            </a:r>
          </a:p>
          <a:p>
            <a:r>
              <a:rPr lang="en-US">
                <a:latin typeface="Times New Roman"/>
                <a:cs typeface="Times New Roman"/>
              </a:rPr>
              <a:t>Human-in-the-Loop (HITL)</a:t>
            </a:r>
          </a:p>
          <a:p>
            <a:pPr lvl="1"/>
            <a:r>
              <a:rPr lang="en-US" sz="1600">
                <a:latin typeface="Times New Roman"/>
                <a:cs typeface="Times New Roman"/>
              </a:rPr>
              <a:t>Current upgrades allow facilities to be used in ADS federation</a:t>
            </a:r>
          </a:p>
          <a:p>
            <a:pPr lvl="1"/>
            <a:r>
              <a:rPr lang="en-US" sz="1600">
                <a:latin typeface="Times New Roman"/>
                <a:cs typeface="Times New Roman"/>
              </a:rPr>
              <a:t> All facilities link together, simulating an Artemis mission</a:t>
            </a:r>
          </a:p>
          <a:p>
            <a:pPr lvl="1"/>
            <a:endParaRPr lang="en-US" sz="1600">
              <a:latin typeface="Times New Roman"/>
              <a:cs typeface="Times New Roman"/>
            </a:endParaRPr>
          </a:p>
          <a:p>
            <a:pPr lvl="1"/>
            <a:endParaRPr lang="en-US" sz="1600">
              <a:latin typeface="Times New Roman"/>
              <a:cs typeface="Times New Roman"/>
            </a:endParaRPr>
          </a:p>
          <a:p>
            <a:pPr lvl="1"/>
            <a:endParaRPr lang="en-US" sz="1600">
              <a:latin typeface="Times New Roman"/>
              <a:cs typeface="Times New Roman"/>
            </a:endParaRPr>
          </a:p>
          <a:p>
            <a:pPr lvl="1"/>
            <a:endParaRPr lang="en-US" sz="1600">
              <a:latin typeface="Times New Roman"/>
              <a:cs typeface="Times New Roman"/>
            </a:endParaRPr>
          </a:p>
          <a:p>
            <a:endParaRPr lang="en-US" sz="1600">
              <a:effectLst/>
              <a:latin typeface="Times New Roman"/>
              <a:cs typeface="Times New Roman"/>
            </a:endParaRPr>
          </a:p>
          <a:p>
            <a:pPr lvl="1"/>
            <a:endParaRPr lang="en-US" sz="1600">
              <a:latin typeface="Times New Roman"/>
              <a:cs typeface="Times New Roman"/>
            </a:endParaRPr>
          </a:p>
          <a:p>
            <a:pPr lvl="1"/>
            <a:endParaRPr lang="en-US" sz="1600">
              <a:latin typeface="Times New Roman"/>
              <a:cs typeface="Times New Roman"/>
            </a:endParaRPr>
          </a:p>
          <a:p>
            <a:endParaRPr lang="en-US" sz="1600">
              <a:latin typeface="Times New Roman"/>
              <a:cs typeface="Times New Roman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8A0EF-CE97-BE1D-5424-D44A0ADAB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Artemis Base Camp Distributed Simulation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52F5B-7340-B915-3E2C-D2B3DB300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72075E11-FA9C-AD7A-88B7-14F6B9037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3/5/2025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165618-2E94-8E73-1222-0915A1DE8D56}"/>
              </a:ext>
            </a:extLst>
          </p:cNvPr>
          <p:cNvSpPr txBox="1"/>
          <p:nvPr/>
        </p:nvSpPr>
        <p:spPr>
          <a:xfrm>
            <a:off x="10951842" y="4641035"/>
            <a:ext cx="10773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Credit: NASA</a:t>
            </a:r>
          </a:p>
        </p:txBody>
      </p:sp>
      <p:pic>
        <p:nvPicPr>
          <p:cNvPr id="9" name="Picture 8" descr="Screen Shot 2023-02-23 at 6.50.51 AM.png">
            <a:extLst>
              <a:ext uri="{FF2B5EF4-FFF2-40B4-BE49-F238E27FC236}">
                <a16:creationId xmlns:a16="http://schemas.microsoft.com/office/drawing/2014/main" id="{CD1F94B0-08DC-714F-E114-F58AC8295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883" y="1777261"/>
            <a:ext cx="5148261" cy="281805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83651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5B748-6CB9-2176-829B-F3B7790E6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Work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E56F5-2863-B6D5-3337-D1FAF6F8C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Artemis Base Camp Distributed Simulation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7301A-8E36-D8C7-EC04-044D28009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dirty="0" smtClean="0"/>
              <a:pPr/>
              <a:t>12</a:t>
            </a:fld>
            <a:endParaRPr lang="en-US" dirty="0"/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3BAB3B34-C829-6E09-B26B-008BB3B88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3/5/2025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87FA3A6-279B-EB53-E296-9F72C4BD1DF8}"/>
              </a:ext>
            </a:extLst>
          </p:cNvPr>
          <p:cNvSpPr txBox="1">
            <a:spLocks/>
          </p:cNvSpPr>
          <p:nvPr/>
        </p:nvSpPr>
        <p:spPr>
          <a:xfrm>
            <a:off x="514350" y="1107281"/>
            <a:ext cx="6283290" cy="50696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/>
                <a:cs typeface="Times New Roman"/>
              </a:rPr>
              <a:t>Enhanced Communication Modeling</a:t>
            </a:r>
          </a:p>
          <a:p>
            <a:pPr lvl="1"/>
            <a:r>
              <a:rPr lang="en-US" sz="1600" dirty="0">
                <a:latin typeface="Times New Roman"/>
                <a:cs typeface="Times New Roman"/>
              </a:rPr>
              <a:t>Current line of sight calculation is difficult to track</a:t>
            </a:r>
          </a:p>
          <a:p>
            <a:pPr lvl="2"/>
            <a:r>
              <a:rPr lang="en-US" sz="1400" dirty="0">
                <a:latin typeface="Times New Roman"/>
                <a:cs typeface="Times New Roman"/>
              </a:rPr>
              <a:t>Each asset has a pairing with the other assets, causing many line of sight values to track</a:t>
            </a:r>
          </a:p>
          <a:p>
            <a:pPr lvl="1"/>
            <a:r>
              <a:rPr lang="en-US" sz="1600" dirty="0">
                <a:latin typeface="Times New Roman"/>
                <a:cs typeface="Times New Roman"/>
              </a:rPr>
              <a:t>Later stage Artemis mission can have many assets thus many LOS paths to track</a:t>
            </a:r>
          </a:p>
          <a:p>
            <a:pPr lvl="1"/>
            <a:r>
              <a:rPr lang="en-US" sz="1600" dirty="0">
                <a:latin typeface="Times New Roman"/>
                <a:cs typeface="Times New Roman"/>
              </a:rPr>
              <a:t>Compile all LOS paths into single array of LOS values</a:t>
            </a:r>
          </a:p>
          <a:p>
            <a:pPr lvl="1"/>
            <a:r>
              <a:rPr lang="en-US" sz="1600" dirty="0">
                <a:latin typeface="Times New Roman"/>
                <a:cs typeface="Times New Roman"/>
              </a:rPr>
              <a:t>Interested federates can request certain pairs, and watch that value in the array</a:t>
            </a:r>
            <a:endParaRPr lang="en-US">
              <a:latin typeface="Times New Roman"/>
              <a:cs typeface="Times New Roman"/>
            </a:endParaRPr>
          </a:p>
          <a:p>
            <a:r>
              <a:rPr lang="en-US" dirty="0">
                <a:latin typeface="Times New Roman"/>
                <a:cs typeface="Times New Roman"/>
              </a:rPr>
              <a:t>Motion Table Integration</a:t>
            </a:r>
          </a:p>
          <a:p>
            <a:pPr lvl="1"/>
            <a:r>
              <a:rPr lang="en-US" sz="1600" dirty="0">
                <a:latin typeface="Times New Roman"/>
                <a:cs typeface="Times New Roman"/>
              </a:rPr>
              <a:t>6 degree of freedom table used for standalone rover and lander sims</a:t>
            </a:r>
          </a:p>
          <a:p>
            <a:pPr lvl="1"/>
            <a:r>
              <a:rPr lang="en-US" sz="1600" dirty="0">
                <a:latin typeface="Times New Roman"/>
                <a:cs typeface="Times New Roman"/>
              </a:rPr>
              <a:t>Integrates VR capabilities for immersion into vehicle command</a:t>
            </a:r>
          </a:p>
          <a:p>
            <a:pPr lvl="1"/>
            <a:r>
              <a:rPr lang="en-US" sz="1600" dirty="0">
                <a:latin typeface="Times New Roman"/>
                <a:cs typeface="Times New Roman"/>
              </a:rPr>
              <a:t>Better approximation of real world control and can increase fidelity of ADS federation</a:t>
            </a:r>
          </a:p>
          <a:p>
            <a:pPr lvl="1"/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/>
          </a:p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83A9E8-52D1-6BF6-F987-DE33A15C9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8" r="12458"/>
          <a:stretch/>
        </p:blipFill>
        <p:spPr>
          <a:xfrm>
            <a:off x="6804837" y="1433342"/>
            <a:ext cx="5124894" cy="360854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00EAA5-B60C-C554-7A8E-D21558D62C34}"/>
              </a:ext>
            </a:extLst>
          </p:cNvPr>
          <p:cNvSpPr txBox="1"/>
          <p:nvPr/>
        </p:nvSpPr>
        <p:spPr>
          <a:xfrm>
            <a:off x="10859166" y="5042630"/>
            <a:ext cx="10773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Credit: NASA</a:t>
            </a:r>
          </a:p>
        </p:txBody>
      </p:sp>
    </p:spTree>
    <p:extLst>
      <p:ext uri="{BB962C8B-B14F-4D97-AF65-F5344CB8AC3E}">
        <p14:creationId xmlns:p14="http://schemas.microsoft.com/office/powerpoint/2010/main" val="1025642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1F012-2B63-C1CC-4415-15E7CB933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F21DC-CB47-50F0-F23A-E5508BBE24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90F80-D43A-41E0-FB08-F5D9A7A13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Artemis Base Camp Distributed Simulation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C9B7B-99C2-D77C-2769-226E2C724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dirty="0" smtClean="0"/>
              <a:pPr/>
              <a:t>13</a:t>
            </a:fld>
            <a:endParaRPr lang="en-US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D3D27B46-D07D-8BB2-0FE6-F785084247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3/5/2025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6A1956D-01CE-393D-145C-3DCF5E821E98}"/>
              </a:ext>
            </a:extLst>
          </p:cNvPr>
          <p:cNvSpPr txBox="1">
            <a:spLocks/>
          </p:cNvSpPr>
          <p:nvPr/>
        </p:nvSpPr>
        <p:spPr>
          <a:xfrm>
            <a:off x="514350" y="1107281"/>
            <a:ext cx="9323918" cy="50696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>
                <a:latin typeface="Times New Roman"/>
                <a:cs typeface="Times New Roman"/>
              </a:rPr>
              <a:t>ADS </a:t>
            </a:r>
            <a:r>
              <a:rPr lang="en-US" dirty="0">
                <a:effectLst/>
                <a:latin typeface="Times New Roman"/>
                <a:cs typeface="Times New Roman"/>
              </a:rPr>
              <a:t>has the ability to integrate a variety of simulations provided internally or from partners, both international and domestic </a:t>
            </a:r>
            <a:endParaRPr lang="en-US" dirty="0">
              <a:latin typeface="Times New Roman"/>
              <a:cs typeface="Times New Roman"/>
            </a:endParaRPr>
          </a:p>
          <a:p>
            <a:pPr lvl="1"/>
            <a:r>
              <a:rPr lang="en-US" dirty="0">
                <a:latin typeface="Times New Roman"/>
                <a:cs typeface="Times New Roman"/>
              </a:rPr>
              <a:t>Running autonomously with set timeline or with human in the loop allows for a variety of study and mission verification support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The ability to connect over VPN allows any simulation or facility to connect into ADS sharing the same </a:t>
            </a:r>
            <a:r>
              <a:rPr lang="en-US" dirty="0" err="1">
                <a:latin typeface="Times New Roman"/>
                <a:cs typeface="Times New Roman"/>
              </a:rPr>
              <a:t>SpaceFOM</a:t>
            </a:r>
            <a:r>
              <a:rPr lang="en-US" dirty="0">
                <a:latin typeface="Times New Roman"/>
                <a:cs typeface="Times New Roman"/>
              </a:rPr>
              <a:t> and standards</a:t>
            </a:r>
          </a:p>
          <a:p>
            <a:pPr lvl="1"/>
            <a:r>
              <a:rPr lang="en-US" sz="1800" dirty="0">
                <a:latin typeface="Times New Roman"/>
                <a:cs typeface="Times New Roman"/>
              </a:rPr>
              <a:t> ADS allows standalone simulations to be connected together </a:t>
            </a:r>
            <a:r>
              <a:rPr lang="en-US" dirty="0">
                <a:latin typeface="Times New Roman"/>
                <a:cs typeface="Times New Roman"/>
              </a:rPr>
              <a:t>in a variety of facilities and accurately represent a true Artemis mission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/>
          </a:p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566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1F012-2B63-C1CC-4415-15E7CB933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F21DC-CB47-50F0-F23A-E5508BBE24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1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SpaceFOM</a:t>
            </a:r>
            <a:endParaRPr lang="en-US" dirty="0" err="1">
              <a:solidFill>
                <a:srgbClr val="0563C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https://www.sisostds.org/DesktopModules/Bring2mind/DMX/API/Entries/Download?Command=Core_Download&amp;EntryId=50971&amp;PortalId=0&amp;TabId=105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TrickHLA</a:t>
            </a:r>
            <a:endParaRPr lang="en-US">
              <a:solidFill>
                <a:srgbClr val="0563C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https://github.com/nasa/TrickHLA</a:t>
            </a:r>
            <a:endParaRPr lang="en-US">
              <a:solidFill>
                <a:srgbClr val="0563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Trick</a:t>
            </a:r>
            <a:endParaRPr lang="en-US" dirty="0">
              <a:solidFill>
                <a:srgbClr val="0563C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u="sng">
                <a:solidFill>
                  <a:srgbClr val="0563C1"/>
                </a:solidFill>
                <a:latin typeface="Times New Roman"/>
                <a:cs typeface="Times New Roman"/>
              </a:rPr>
              <a:t>https://github.com/nasa/trick</a:t>
            </a:r>
            <a:endParaRPr lang="en-US" u="sng">
              <a:latin typeface="Times New Roman"/>
              <a:cs typeface="Times New Roman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90F80-D43A-41E0-FB08-F5D9A7A13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Artemis Base Camp Distributed Simulation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C9B7B-99C2-D77C-2769-226E2C724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dirty="0" smtClean="0"/>
              <a:pPr/>
              <a:t>14</a:t>
            </a:fld>
            <a:endParaRPr lang="en-US" dirty="0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A9089180-A146-F4F0-EC75-67BA94B0FA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3/5/2025</a:t>
            </a:r>
          </a:p>
        </p:txBody>
      </p:sp>
    </p:spTree>
    <p:extLst>
      <p:ext uri="{BB962C8B-B14F-4D97-AF65-F5344CB8AC3E}">
        <p14:creationId xmlns:p14="http://schemas.microsoft.com/office/powerpoint/2010/main" val="1099316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EAC09-6482-8E63-6DD6-9F92493FD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6A2CC-D8D2-A9DD-89D0-5E4C38690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164F8-F27D-F8C6-6ED1-E21E632E1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Artemis Base Camp Distributed Simulation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3D39E-1D89-B568-514F-93BAD71A0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dirty="0" smtClean="0"/>
              <a:pPr/>
              <a:t>15</a:t>
            </a:fld>
            <a:endParaRPr lang="en-US" dirty="0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C16208A2-77D4-74EB-6439-C1F5C37C0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3/5/2025</a:t>
            </a:r>
          </a:p>
        </p:txBody>
      </p:sp>
    </p:spTree>
    <p:extLst>
      <p:ext uri="{BB962C8B-B14F-4D97-AF65-F5344CB8AC3E}">
        <p14:creationId xmlns:p14="http://schemas.microsoft.com/office/powerpoint/2010/main" val="1718368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76A3D-3369-514A-AC1B-239EDC300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405AD-B837-5F45-84B7-0F1E2C91A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Artemis Base Camp Distributed Simulation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8C3E6-C17A-DF4F-A0E2-FD331331D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dirty="0" smtClean="0"/>
              <a:pPr/>
              <a:t>2</a:t>
            </a:fld>
            <a:endParaRPr lang="en-US"/>
          </a:p>
        </p:txBody>
      </p:sp>
      <p:sp>
        <p:nvSpPr>
          <p:cNvPr id="44" name="Content Placeholder 43">
            <a:extLst>
              <a:ext uri="{FF2B5EF4-FFF2-40B4-BE49-F238E27FC236}">
                <a16:creationId xmlns:a16="http://schemas.microsoft.com/office/drawing/2014/main" id="{D025B36E-3A1D-8522-E10A-60C191F65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1" y="1107281"/>
            <a:ext cx="5403370" cy="50696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Times New Roman"/>
                <a:cs typeface="Times New Roman"/>
              </a:rPr>
              <a:t>Introduction</a:t>
            </a:r>
          </a:p>
          <a:p>
            <a:r>
              <a:rPr lang="en-US">
                <a:latin typeface="Times New Roman"/>
                <a:cs typeface="Times New Roman"/>
              </a:rPr>
              <a:t>Terminology</a:t>
            </a:r>
          </a:p>
          <a:p>
            <a:r>
              <a:rPr lang="en-US">
                <a:latin typeface="Times New Roman"/>
                <a:cs typeface="Times New Roman"/>
              </a:rPr>
              <a:t>Federated Architecture</a:t>
            </a:r>
          </a:p>
          <a:p>
            <a:r>
              <a:rPr lang="en-US">
                <a:latin typeface="Times New Roman"/>
                <a:cs typeface="Times New Roman"/>
              </a:rPr>
              <a:t>Federation Setup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/>
                <a:cs typeface="Times New Roman"/>
              </a:rPr>
              <a:t>Facilities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/>
                <a:cs typeface="Times New Roman"/>
              </a:rPr>
              <a:t>Visualization and Results</a:t>
            </a:r>
          </a:p>
          <a:p>
            <a:r>
              <a:rPr lang="en-US">
                <a:latin typeface="Times New Roman"/>
                <a:cs typeface="Times New Roman"/>
              </a:rPr>
              <a:t>Studies and Products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/>
                <a:cs typeface="Times New Roman"/>
              </a:rPr>
              <a:t>Future Work</a:t>
            </a:r>
          </a:p>
          <a:p>
            <a:r>
              <a:rPr lang="en-US">
                <a:latin typeface="Times New Roman"/>
                <a:cs typeface="Times New Roman"/>
              </a:rPr>
              <a:t>Conclusion</a:t>
            </a:r>
          </a:p>
          <a:p>
            <a:pPr marL="0" indent="0">
              <a:buNone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947F24D-8C05-942D-F72D-60AD7FB171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38965" y="1514817"/>
            <a:ext cx="5914835" cy="332709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E6D121-6B92-269F-DDA2-D7C6E01F3B26}"/>
              </a:ext>
            </a:extLst>
          </p:cNvPr>
          <p:cNvSpPr txBox="1"/>
          <p:nvPr/>
        </p:nvSpPr>
        <p:spPr>
          <a:xfrm>
            <a:off x="10410719" y="4822619"/>
            <a:ext cx="10773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Credit: NASA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B3BCEDF7-B52C-4727-6586-B99AD69F6A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3/5/2025</a:t>
            </a:r>
          </a:p>
        </p:txBody>
      </p:sp>
    </p:spTree>
    <p:extLst>
      <p:ext uri="{BB962C8B-B14F-4D97-AF65-F5344CB8AC3E}">
        <p14:creationId xmlns:p14="http://schemas.microsoft.com/office/powerpoint/2010/main" val="422968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71"/>
    </mc:Choice>
    <mc:Fallback xmlns="">
      <p:transition spd="slow" advTm="5187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1B852-FDDA-DDA9-6928-C8C7E9E49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69E0E-D3E0-27B2-8543-DB2E79B7F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EB492-DEA2-C0C1-DE80-63909473B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Artemis Base Camp Distributed Simulation Development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050ED2-3852-AE5E-E1D1-F6BCECA15264}"/>
              </a:ext>
            </a:extLst>
          </p:cNvPr>
          <p:cNvSpPr txBox="1">
            <a:spLocks/>
          </p:cNvSpPr>
          <p:nvPr/>
        </p:nvSpPr>
        <p:spPr>
          <a:xfrm>
            <a:off x="514351" y="1107281"/>
            <a:ext cx="11327129" cy="48589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Times New Roman"/>
                <a:cs typeface="Times New Roman"/>
              </a:rPr>
              <a:t>The Artemis Distributed Simulation is a federated simulation infrastructure that allows data transfer, communications, and time synchronization between multiple simulations</a:t>
            </a:r>
          </a:p>
          <a:p>
            <a:pPr lvl="1"/>
            <a:r>
              <a:rPr lang="en-US" sz="1600">
                <a:latin typeface="Times New Roman"/>
                <a:cs typeface="Times New Roman"/>
              </a:rPr>
              <a:t>Current capability involves stand-in government reference design simulation and vehicles</a:t>
            </a:r>
          </a:p>
          <a:p>
            <a:pPr lvl="1"/>
            <a:r>
              <a:rPr lang="en-US" sz="1600">
                <a:latin typeface="Times New Roman"/>
                <a:cs typeface="Times New Roman"/>
              </a:rPr>
              <a:t>Designed to allow vender simulations to be connected in place of current simulations</a:t>
            </a:r>
          </a:p>
          <a:p>
            <a:endParaRPr lang="en-US">
              <a:latin typeface="Times New Roman"/>
              <a:cs typeface="Times New Roman"/>
            </a:endParaRPr>
          </a:p>
          <a:p>
            <a:r>
              <a:rPr lang="en-US">
                <a:latin typeface="Times New Roman"/>
                <a:cs typeface="Times New Roman"/>
              </a:rPr>
              <a:t>Designed to simulate end-to-end missions, support studies, and assist in timeline verifications</a:t>
            </a:r>
            <a:endParaRPr lang="en-US"/>
          </a:p>
          <a:p>
            <a:pPr lvl="1"/>
            <a:r>
              <a:rPr lang="en-US" sz="1600">
                <a:latin typeface="Times New Roman"/>
                <a:cs typeface="Times New Roman"/>
              </a:rPr>
              <a:t>Can be autonomously controlled and run in a monte </a:t>
            </a:r>
            <a:r>
              <a:rPr lang="en-US" sz="1600" err="1">
                <a:latin typeface="Times New Roman"/>
                <a:cs typeface="Times New Roman"/>
              </a:rPr>
              <a:t>carlo</a:t>
            </a:r>
            <a:r>
              <a:rPr lang="en-US" sz="1600">
                <a:latin typeface="Times New Roman"/>
                <a:cs typeface="Times New Roman"/>
              </a:rPr>
              <a:t> style execution for extended studies</a:t>
            </a:r>
          </a:p>
          <a:p>
            <a:pPr lvl="1"/>
            <a:r>
              <a:rPr lang="en-US" sz="1600">
                <a:latin typeface="Times New Roman"/>
                <a:cs typeface="Times New Roman"/>
              </a:rPr>
              <a:t>Able to have human control over large elements to enhance realism in studies</a:t>
            </a:r>
          </a:p>
          <a:p>
            <a:endParaRPr lang="en-US">
              <a:latin typeface="Times New Roman"/>
              <a:cs typeface="Times New Roman"/>
            </a:endParaRPr>
          </a:p>
          <a:p>
            <a:r>
              <a:rPr lang="en-US">
                <a:latin typeface="Times New Roman"/>
                <a:cs typeface="Times New Roman"/>
              </a:rPr>
              <a:t>Customizable federation and “plug-and-play” style simulation inclusion</a:t>
            </a:r>
            <a:endParaRPr lang="en-US"/>
          </a:p>
          <a:p>
            <a:pPr lvl="1"/>
            <a:r>
              <a:rPr lang="en-US" sz="1600">
                <a:latin typeface="Times New Roman"/>
                <a:cs typeface="Times New Roman"/>
              </a:rPr>
              <a:t>Simulations can be added or removed with minimal additional work needed</a:t>
            </a:r>
          </a:p>
          <a:p>
            <a:pPr lvl="1"/>
            <a:r>
              <a:rPr lang="en-US" sz="1600">
                <a:latin typeface="Times New Roman"/>
                <a:cs typeface="Times New Roman"/>
              </a:rPr>
              <a:t>Users can specify elements, objects, interactions necessary for the mission</a:t>
            </a:r>
          </a:p>
          <a:p>
            <a:endParaRPr lang="en-US" sz="1600">
              <a:latin typeface="Times New Roman"/>
              <a:cs typeface="Times New Roman"/>
            </a:endParaRPr>
          </a:p>
          <a:p>
            <a:endParaRPr lang="en-US" sz="1600">
              <a:latin typeface="Times New Roman"/>
              <a:cs typeface="Times New Roman"/>
            </a:endParaRPr>
          </a:p>
          <a:p>
            <a:pPr lvl="1"/>
            <a:endParaRPr lang="en-US" sz="1600">
              <a:latin typeface="Times New Roman"/>
              <a:cs typeface="Times New Roman"/>
            </a:endParaRPr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7F8C715F-5070-7DB7-08C7-FF85FCE5CA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3/5/2025</a:t>
            </a:r>
          </a:p>
        </p:txBody>
      </p:sp>
    </p:spTree>
    <p:extLst>
      <p:ext uri="{BB962C8B-B14F-4D97-AF65-F5344CB8AC3E}">
        <p14:creationId xmlns:p14="http://schemas.microsoft.com/office/powerpoint/2010/main" val="3732352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E7B24-0402-4BE4-5ACA-9F27312E3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Terminology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09077-9ADE-9262-D66B-F96D99A05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Artemis Base Camp Distributed Simulation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1A0EE-B145-C348-12FB-28AC23A06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C7E8C9D-3042-ECAE-12CB-4C3ED6AAFD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256520"/>
              </p:ext>
            </p:extLst>
          </p:nvPr>
        </p:nvGraphicFramePr>
        <p:xfrm>
          <a:off x="952504" y="941495"/>
          <a:ext cx="10867530" cy="462720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106705">
                  <a:extLst>
                    <a:ext uri="{9D8B030D-6E8A-4147-A177-3AD203B41FA5}">
                      <a16:colId xmlns:a16="http://schemas.microsoft.com/office/drawing/2014/main" val="4226254697"/>
                    </a:ext>
                  </a:extLst>
                </a:gridCol>
                <a:gridCol w="8760825">
                  <a:extLst>
                    <a:ext uri="{9D8B030D-6E8A-4147-A177-3AD203B41FA5}">
                      <a16:colId xmlns:a16="http://schemas.microsoft.com/office/drawing/2014/main" val="2387433004"/>
                    </a:ext>
                  </a:extLst>
                </a:gridCol>
              </a:tblGrid>
              <a:tr h="397653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400" b="1" u="none" strike="noStrike" noProof="0">
                          <a:solidFill>
                            <a:srgbClr val="FFFFFF"/>
                          </a:solidFill>
                          <a:latin typeface="Times New Roman"/>
                        </a:rPr>
                        <a:t>ADS</a:t>
                      </a:r>
                      <a:endParaRPr lang="en-US" sz="2400" b="1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noProof="0">
                          <a:solidFill>
                            <a:srgbClr val="FFFFFF"/>
                          </a:solidFill>
                          <a:latin typeface="Times New Roman"/>
                        </a:rPr>
                        <a:t>Artemis Distributed Simulation 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8816672"/>
                  </a:ext>
                </a:extLst>
              </a:tr>
              <a:tr h="397653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400" b="1" u="none" strike="noStrike" noProof="0" err="1">
                          <a:solidFill>
                            <a:srgbClr val="FFFFFF"/>
                          </a:solidFill>
                          <a:latin typeface="Times New Roman"/>
                        </a:rPr>
                        <a:t>SpaceFOM</a:t>
                      </a:r>
                      <a:endParaRPr lang="en-US" sz="2400" b="1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noProof="0">
                          <a:solidFill>
                            <a:srgbClr val="FFFFFF"/>
                          </a:solidFill>
                          <a:latin typeface="Times New Roman"/>
                        </a:rPr>
                        <a:t>Space Reference Federation Object Model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5559028"/>
                  </a:ext>
                </a:extLst>
              </a:tr>
              <a:tr h="397653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400" b="1" u="none" strike="noStrike" noProof="0">
                          <a:solidFill>
                            <a:srgbClr val="FFFFFF"/>
                          </a:solidFill>
                          <a:latin typeface="Times New Roman"/>
                        </a:rPr>
                        <a:t>HLA</a:t>
                      </a:r>
                      <a:endParaRPr lang="en-US" sz="2400" b="1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noProof="0">
                          <a:solidFill>
                            <a:srgbClr val="FFFFFF"/>
                          </a:solidFill>
                          <a:latin typeface="Times New Roman"/>
                        </a:rPr>
                        <a:t>High Level Architecture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0766681"/>
                  </a:ext>
                </a:extLst>
              </a:tr>
              <a:tr h="397653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400" b="1" u="none" strike="noStrike" noProof="0" err="1">
                          <a:solidFill>
                            <a:srgbClr val="FFFFFF"/>
                          </a:solidFill>
                          <a:latin typeface="Times New Roman"/>
                        </a:rPr>
                        <a:t>TrickHLA</a:t>
                      </a:r>
                      <a:endParaRPr lang="en-US" sz="2400" b="1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noProof="0">
                          <a:solidFill>
                            <a:srgbClr val="FFFFFF"/>
                          </a:solidFill>
                          <a:latin typeface="Times New Roman"/>
                        </a:rPr>
                        <a:t>High Level Architecture Implementation for Trick Base Simulation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95059737"/>
                  </a:ext>
                </a:extLst>
              </a:tr>
              <a:tr h="397653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400" b="1">
                          <a:solidFill>
                            <a:srgbClr val="FFFFFF"/>
                          </a:solidFill>
                          <a:latin typeface="Times New Roman"/>
                        </a:rPr>
                        <a:t>PR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noProof="0">
                          <a:solidFill>
                            <a:srgbClr val="FFFFFF"/>
                          </a:solidFill>
                          <a:latin typeface="Times New Roman"/>
                        </a:rPr>
                        <a:t>Pressurized Rover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1892734"/>
                  </a:ext>
                </a:extLst>
              </a:tr>
              <a:tr h="397653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400" b="1">
                          <a:solidFill>
                            <a:srgbClr val="FFFFFF"/>
                          </a:solidFill>
                          <a:latin typeface="Times New Roman"/>
                        </a:rPr>
                        <a:t>UPR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noProof="0">
                          <a:solidFill>
                            <a:srgbClr val="FFFFFF"/>
                          </a:solidFill>
                          <a:latin typeface="Times New Roman"/>
                        </a:rPr>
                        <a:t>Un-Pressurized Rover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35540374"/>
                  </a:ext>
                </a:extLst>
              </a:tr>
              <a:tr h="397653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400" b="1">
                          <a:solidFill>
                            <a:srgbClr val="FFFFFF"/>
                          </a:solidFill>
                          <a:latin typeface="Times New Roman"/>
                        </a:rPr>
                        <a:t>HLS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noProof="0">
                          <a:solidFill>
                            <a:srgbClr val="FFFFFF"/>
                          </a:solidFill>
                          <a:latin typeface="Times New Roman"/>
                        </a:rPr>
                        <a:t>Human Landing System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2048016"/>
                  </a:ext>
                </a:extLst>
              </a:tr>
              <a:tr h="500584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FFFFFF"/>
                          </a:solidFill>
                          <a:latin typeface="Times New Roman"/>
                        </a:rPr>
                        <a:t>EVA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noProof="0">
                          <a:solidFill>
                            <a:srgbClr val="FFFFFF"/>
                          </a:solidFill>
                          <a:latin typeface="Times New Roman"/>
                        </a:rPr>
                        <a:t>Extravehicular Activity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516515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FFFFFF"/>
                          </a:solidFill>
                          <a:latin typeface="Times New Roman"/>
                        </a:rPr>
                        <a:t>COMM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noProof="0">
                          <a:solidFill>
                            <a:srgbClr val="FFFFFF"/>
                          </a:solidFill>
                          <a:latin typeface="Times New Roman"/>
                        </a:rPr>
                        <a:t>Communications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99733598"/>
                  </a:ext>
                </a:extLst>
              </a:tr>
              <a:tr h="469017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FFFFFF"/>
                          </a:solidFill>
                          <a:latin typeface="Times New Roman"/>
                        </a:rPr>
                        <a:t>MCC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noProof="0">
                          <a:solidFill>
                            <a:srgbClr val="FFFFFF"/>
                          </a:solidFill>
                          <a:latin typeface="Times New Roman"/>
                        </a:rPr>
                        <a:t>Simulated Mission Control Center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33265783"/>
                  </a:ext>
                </a:extLst>
              </a:tr>
            </a:tbl>
          </a:graphicData>
        </a:graphic>
      </p:graphicFrame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0B72A85-606C-90D9-B0C9-54535BE9E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3/5/2025</a:t>
            </a:r>
          </a:p>
        </p:txBody>
      </p:sp>
    </p:spTree>
    <p:extLst>
      <p:ext uri="{BB962C8B-B14F-4D97-AF65-F5344CB8AC3E}">
        <p14:creationId xmlns:p14="http://schemas.microsoft.com/office/powerpoint/2010/main" val="3229622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172C2-F9B7-4851-94D3-8A12F695D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/>
                <a:cs typeface="Times New Roman"/>
              </a:rPr>
              <a:t>Federated Architecture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018EB-8B97-65A3-48A7-DE9C6D18F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1" y="1107281"/>
            <a:ext cx="5379673" cy="50696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Times New Roman"/>
                <a:cs typeface="Times New Roman"/>
              </a:rPr>
              <a:t>HLA and </a:t>
            </a:r>
            <a:r>
              <a:rPr lang="en-US" err="1">
                <a:latin typeface="Times New Roman"/>
                <a:cs typeface="Times New Roman"/>
              </a:rPr>
              <a:t>SpaceFOM</a:t>
            </a:r>
            <a:r>
              <a:rPr lang="en-US">
                <a:latin typeface="Times New Roman"/>
                <a:cs typeface="Times New Roman"/>
              </a:rPr>
              <a:t> provide simulation interoperability and base data definitions for space domains</a:t>
            </a:r>
          </a:p>
          <a:p>
            <a:r>
              <a:rPr lang="en-US">
                <a:latin typeface="Times New Roman"/>
                <a:cs typeface="Times New Roman"/>
              </a:rPr>
              <a:t>FOMs define objects and interactions between federates in the federation</a:t>
            </a:r>
          </a:p>
          <a:p>
            <a:pPr lvl="1"/>
            <a:r>
              <a:rPr lang="en-US" sz="1600">
                <a:latin typeface="Times New Roman"/>
                <a:cs typeface="Times New Roman"/>
              </a:rPr>
              <a:t>Each federate brings unique objects and interactions that can be interpreted by any </a:t>
            </a:r>
            <a:r>
              <a:rPr lang="en-US" sz="1600" err="1">
                <a:latin typeface="Times New Roman"/>
                <a:cs typeface="Times New Roman"/>
              </a:rPr>
              <a:t>SpaceFOM</a:t>
            </a:r>
            <a:r>
              <a:rPr lang="en-US" sz="1600">
                <a:latin typeface="Times New Roman"/>
                <a:cs typeface="Times New Roman"/>
              </a:rPr>
              <a:t> compliant federate</a:t>
            </a:r>
          </a:p>
          <a:p>
            <a:pPr lvl="1"/>
            <a:r>
              <a:rPr lang="en-US" sz="1600">
                <a:latin typeface="Times New Roman"/>
                <a:cs typeface="Times New Roman"/>
              </a:rPr>
              <a:t>All federates in federation must reference same version of FOM modules that contain the information of all other federates</a:t>
            </a:r>
          </a:p>
          <a:p>
            <a:r>
              <a:rPr lang="en-US">
                <a:latin typeface="Times New Roman"/>
                <a:cs typeface="Times New Roman"/>
              </a:rPr>
              <a:t>Federate role identification is necessary for a </a:t>
            </a:r>
            <a:r>
              <a:rPr lang="en-US" err="1">
                <a:latin typeface="Times New Roman"/>
                <a:cs typeface="Times New Roman"/>
              </a:rPr>
              <a:t>SpaceFOM</a:t>
            </a:r>
            <a:r>
              <a:rPr lang="en-US">
                <a:latin typeface="Times New Roman"/>
                <a:cs typeface="Times New Roman"/>
              </a:rPr>
              <a:t> compliant federation</a:t>
            </a:r>
          </a:p>
          <a:p>
            <a:pPr lvl="1"/>
            <a:r>
              <a:rPr lang="en-US" sz="1600">
                <a:latin typeface="Times New Roman"/>
                <a:cs typeface="Times New Roman"/>
              </a:rPr>
              <a:t>Master: Manages federation execution</a:t>
            </a:r>
          </a:p>
          <a:p>
            <a:pPr lvl="1"/>
            <a:r>
              <a:rPr lang="en-US" sz="1600">
                <a:latin typeface="Times New Roman"/>
                <a:cs typeface="Times New Roman"/>
              </a:rPr>
              <a:t>Pacing: Regulates time advancements in federation</a:t>
            </a:r>
          </a:p>
          <a:p>
            <a:pPr lvl="1"/>
            <a:r>
              <a:rPr lang="en-US" sz="1600">
                <a:latin typeface="Times New Roman"/>
                <a:cs typeface="Times New Roman"/>
              </a:rPr>
              <a:t>RRFP: </a:t>
            </a:r>
            <a:r>
              <a:rPr lang="en-US" sz="1600">
                <a:effectLst/>
                <a:latin typeface="Times New Roman"/>
                <a:cs typeface="Times New Roman"/>
              </a:rPr>
              <a:t>Root Reference Frame Publisher</a:t>
            </a:r>
            <a:endParaRPr lang="en-US" sz="1600">
              <a:latin typeface="Times New Roman"/>
              <a:cs typeface="Times New Roman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74CFF-FB38-49FF-A39C-1E8663198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Artemis Base Camp Distributed Simulation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CF6CB-1C1A-A1A5-12FF-3E494E75A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E6FC79-B9F9-35C4-5E5F-721DA5E37BBD}"/>
              </a:ext>
            </a:extLst>
          </p:cNvPr>
          <p:cNvSpPr/>
          <p:nvPr/>
        </p:nvSpPr>
        <p:spPr>
          <a:xfrm>
            <a:off x="6096000" y="2868141"/>
            <a:ext cx="4766027" cy="6023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Runtime Infrastructure - RTI</a:t>
            </a:r>
          </a:p>
        </p:txBody>
      </p:sp>
      <p:sp>
        <p:nvSpPr>
          <p:cNvPr id="16" name="Snip Single Corner Rectangle 15">
            <a:extLst>
              <a:ext uri="{FF2B5EF4-FFF2-40B4-BE49-F238E27FC236}">
                <a16:creationId xmlns:a16="http://schemas.microsoft.com/office/drawing/2014/main" id="{F1195F36-0029-4621-28AB-C456114E5B04}"/>
              </a:ext>
            </a:extLst>
          </p:cNvPr>
          <p:cNvSpPr/>
          <p:nvPr/>
        </p:nvSpPr>
        <p:spPr>
          <a:xfrm>
            <a:off x="11250200" y="2704529"/>
            <a:ext cx="778755" cy="931789"/>
          </a:xfrm>
          <a:prstGeom prst="snip1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FOM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90F3716-A0A7-1F96-A5DF-3CFB51CCA571}"/>
              </a:ext>
            </a:extLst>
          </p:cNvPr>
          <p:cNvSpPr/>
          <p:nvPr/>
        </p:nvSpPr>
        <p:spPr>
          <a:xfrm>
            <a:off x="6767147" y="1794171"/>
            <a:ext cx="1097280" cy="5486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100" b="1">
                <a:solidFill>
                  <a:schemeClr val="tx1"/>
                </a:solidFill>
                <a:latin typeface="Times New Roman"/>
                <a:cs typeface="Times New Roman"/>
              </a:rPr>
              <a:t>MCC</a:t>
            </a:r>
            <a:endParaRPr lang="en-US" sz="11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050" b="1">
                <a:solidFill>
                  <a:schemeClr val="tx1"/>
                </a:solidFill>
                <a:latin typeface="Times New Roman"/>
                <a:cs typeface="Times New Roman"/>
              </a:rPr>
              <a:t>(master, pacing)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6A1025F-4AB5-9AC0-C4A9-94BBB72C7C5E}"/>
              </a:ext>
            </a:extLst>
          </p:cNvPr>
          <p:cNvSpPr/>
          <p:nvPr/>
        </p:nvSpPr>
        <p:spPr>
          <a:xfrm>
            <a:off x="9076398" y="1794171"/>
            <a:ext cx="1097280" cy="5486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</a:p>
          <a:p>
            <a:pPr algn="ctr"/>
            <a:r>
              <a:rPr lang="en-US" sz="105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(RRFP)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0D66177-2A86-00AA-DA82-61FEA59861B4}"/>
              </a:ext>
            </a:extLst>
          </p:cNvPr>
          <p:cNvSpPr/>
          <p:nvPr/>
        </p:nvSpPr>
        <p:spPr>
          <a:xfrm>
            <a:off x="6096000" y="4006860"/>
            <a:ext cx="1097280" cy="5486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UPR 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B3BCE15-CBDA-BE11-A134-32087C723201}"/>
              </a:ext>
            </a:extLst>
          </p:cNvPr>
          <p:cNvSpPr>
            <a:spLocks/>
          </p:cNvSpPr>
          <p:nvPr/>
        </p:nvSpPr>
        <p:spPr>
          <a:xfrm>
            <a:off x="7315787" y="4006860"/>
            <a:ext cx="1097280" cy="5486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HAB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81E62B2-C8A7-7888-E456-A792A038F3BA}"/>
              </a:ext>
            </a:extLst>
          </p:cNvPr>
          <p:cNvSpPr/>
          <p:nvPr/>
        </p:nvSpPr>
        <p:spPr>
          <a:xfrm>
            <a:off x="8544960" y="4006860"/>
            <a:ext cx="1097280" cy="5486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HLS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AB63BD1-1157-4C4F-962C-6EE14662D1A8}"/>
              </a:ext>
            </a:extLst>
          </p:cNvPr>
          <p:cNvSpPr/>
          <p:nvPr/>
        </p:nvSpPr>
        <p:spPr>
          <a:xfrm>
            <a:off x="9764747" y="4006860"/>
            <a:ext cx="1097280" cy="5486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Data-Logger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C73401B-17A0-A582-C63D-79949E0996B2}"/>
              </a:ext>
            </a:extLst>
          </p:cNvPr>
          <p:cNvCxnSpPr>
            <a:cxnSpLocks/>
          </p:cNvCxnSpPr>
          <p:nvPr/>
        </p:nvCxnSpPr>
        <p:spPr>
          <a:xfrm flipV="1">
            <a:off x="6644640" y="3470516"/>
            <a:ext cx="0" cy="53634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75100E2-DAD6-9AA1-840F-35045325CEAE}"/>
              </a:ext>
            </a:extLst>
          </p:cNvPr>
          <p:cNvCxnSpPr>
            <a:cxnSpLocks/>
          </p:cNvCxnSpPr>
          <p:nvPr/>
        </p:nvCxnSpPr>
        <p:spPr>
          <a:xfrm flipV="1">
            <a:off x="7864427" y="3470516"/>
            <a:ext cx="0" cy="53634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391D6FE-4D24-7114-0F7C-81E2A32C9C42}"/>
              </a:ext>
            </a:extLst>
          </p:cNvPr>
          <p:cNvCxnSpPr>
            <a:cxnSpLocks/>
          </p:cNvCxnSpPr>
          <p:nvPr/>
        </p:nvCxnSpPr>
        <p:spPr>
          <a:xfrm flipV="1">
            <a:off x="9093600" y="3470516"/>
            <a:ext cx="0" cy="53634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50BB89E-BDB2-3133-87D2-E944F1870850}"/>
              </a:ext>
            </a:extLst>
          </p:cNvPr>
          <p:cNvCxnSpPr>
            <a:cxnSpLocks/>
          </p:cNvCxnSpPr>
          <p:nvPr/>
        </p:nvCxnSpPr>
        <p:spPr>
          <a:xfrm>
            <a:off x="10313387" y="3470516"/>
            <a:ext cx="0" cy="53634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535FC3E-DB62-721C-D5AE-2A91F9103838}"/>
              </a:ext>
            </a:extLst>
          </p:cNvPr>
          <p:cNvCxnSpPr>
            <a:cxnSpLocks/>
          </p:cNvCxnSpPr>
          <p:nvPr/>
        </p:nvCxnSpPr>
        <p:spPr>
          <a:xfrm flipV="1">
            <a:off x="7315787" y="2342524"/>
            <a:ext cx="0" cy="53280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4BF5FA4-CB0C-F382-EE4A-135A766D5638}"/>
              </a:ext>
            </a:extLst>
          </p:cNvPr>
          <p:cNvCxnSpPr>
            <a:cxnSpLocks/>
          </p:cNvCxnSpPr>
          <p:nvPr/>
        </p:nvCxnSpPr>
        <p:spPr>
          <a:xfrm flipV="1">
            <a:off x="9625038" y="2341159"/>
            <a:ext cx="0" cy="53130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E3FB598-577F-98DD-60DD-5CDA3B561965}"/>
              </a:ext>
            </a:extLst>
          </p:cNvPr>
          <p:cNvCxnSpPr>
            <a:cxnSpLocks/>
          </p:cNvCxnSpPr>
          <p:nvPr/>
        </p:nvCxnSpPr>
        <p:spPr>
          <a:xfrm>
            <a:off x="10862027" y="3169329"/>
            <a:ext cx="388173" cy="109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D0355FB7-EAA8-0B77-6CF8-154CBF01DE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3/5/2025</a:t>
            </a:r>
          </a:p>
        </p:txBody>
      </p:sp>
    </p:spTree>
    <p:extLst>
      <p:ext uri="{BB962C8B-B14F-4D97-AF65-F5344CB8AC3E}">
        <p14:creationId xmlns:p14="http://schemas.microsoft.com/office/powerpoint/2010/main" val="824923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raphic 60" descr="Rocket with solid fill">
            <a:extLst>
              <a:ext uri="{FF2B5EF4-FFF2-40B4-BE49-F238E27FC236}">
                <a16:creationId xmlns:a16="http://schemas.microsoft.com/office/drawing/2014/main" id="{B1B54DA5-BF57-D987-C788-B981176EE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888028">
            <a:off x="8497440" y="1392041"/>
            <a:ext cx="1314567" cy="1314567"/>
          </a:xfrm>
          <a:prstGeom prst="rect">
            <a:avLst/>
          </a:prstGeom>
        </p:spPr>
      </p:pic>
      <p:pic>
        <p:nvPicPr>
          <p:cNvPr id="75" name="Graphic 74" descr="Work from home Wi-Fi with solid fill">
            <a:extLst>
              <a:ext uri="{FF2B5EF4-FFF2-40B4-BE49-F238E27FC236}">
                <a16:creationId xmlns:a16="http://schemas.microsoft.com/office/drawing/2014/main" id="{10B7C829-98C5-D6F2-0335-6D7F2D26047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alphaModFix amt="4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14431" y="5077612"/>
            <a:ext cx="914400" cy="9144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74CFF-FB38-49FF-A39C-1E8663198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Artemis Base Camp Distributed Simulation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CF6CB-1C1A-A1A5-12FF-3E494E75A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BCF68DDB-7FF1-8DB2-8641-29F2449529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3/5/2025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C5A3678-D3A8-C2A6-71E8-4F8EFFCD14EC}"/>
              </a:ext>
            </a:extLst>
          </p:cNvPr>
          <p:cNvSpPr/>
          <p:nvPr/>
        </p:nvSpPr>
        <p:spPr>
          <a:xfrm>
            <a:off x="5181589" y="2820025"/>
            <a:ext cx="1827570" cy="1828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ADS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C019071-C20E-A340-3812-2B3DA2BA3A2E}"/>
              </a:ext>
            </a:extLst>
          </p:cNvPr>
          <p:cNvCxnSpPr>
            <a:cxnSpLocks/>
          </p:cNvCxnSpPr>
          <p:nvPr/>
        </p:nvCxnSpPr>
        <p:spPr>
          <a:xfrm flipV="1">
            <a:off x="2439849" y="3719232"/>
            <a:ext cx="2702504" cy="263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74E8C1-7176-DA3E-B0F9-60EABA055839}"/>
              </a:ext>
            </a:extLst>
          </p:cNvPr>
          <p:cNvCxnSpPr>
            <a:cxnSpLocks/>
          </p:cNvCxnSpPr>
          <p:nvPr/>
        </p:nvCxnSpPr>
        <p:spPr>
          <a:xfrm flipH="1">
            <a:off x="7048637" y="3722646"/>
            <a:ext cx="2698998" cy="780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A7F9861-4B06-D9DE-804D-CAEEFA43512A}"/>
              </a:ext>
            </a:extLst>
          </p:cNvPr>
          <p:cNvCxnSpPr>
            <a:cxnSpLocks/>
          </p:cNvCxnSpPr>
          <p:nvPr/>
        </p:nvCxnSpPr>
        <p:spPr>
          <a:xfrm>
            <a:off x="6096159" y="1682841"/>
            <a:ext cx="1848" cy="109477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4B03868-E835-E382-9809-A2F5B8B0FCFB}"/>
              </a:ext>
            </a:extLst>
          </p:cNvPr>
          <p:cNvCxnSpPr>
            <a:cxnSpLocks/>
          </p:cNvCxnSpPr>
          <p:nvPr/>
        </p:nvCxnSpPr>
        <p:spPr>
          <a:xfrm flipV="1">
            <a:off x="6096161" y="4691960"/>
            <a:ext cx="0" cy="109644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0F0EBBB-5BC8-D28D-246E-BDA55361096A}"/>
              </a:ext>
            </a:extLst>
          </p:cNvPr>
          <p:cNvCxnSpPr>
            <a:cxnSpLocks/>
          </p:cNvCxnSpPr>
          <p:nvPr/>
        </p:nvCxnSpPr>
        <p:spPr>
          <a:xfrm>
            <a:off x="3498283" y="2294162"/>
            <a:ext cx="1762875" cy="98990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75E1B1D-6421-F749-B435-B638EE3C7303}"/>
              </a:ext>
            </a:extLst>
          </p:cNvPr>
          <p:cNvCxnSpPr>
            <a:cxnSpLocks/>
          </p:cNvCxnSpPr>
          <p:nvPr/>
        </p:nvCxnSpPr>
        <p:spPr>
          <a:xfrm flipH="1">
            <a:off x="6931515" y="2296409"/>
            <a:ext cx="1768276" cy="98560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E6ED4F9-F68E-8D55-861B-D7348B2C8CD2}"/>
              </a:ext>
            </a:extLst>
          </p:cNvPr>
          <p:cNvCxnSpPr>
            <a:cxnSpLocks/>
          </p:cNvCxnSpPr>
          <p:nvPr/>
        </p:nvCxnSpPr>
        <p:spPr>
          <a:xfrm flipV="1">
            <a:off x="3506989" y="4209299"/>
            <a:ext cx="1762009" cy="99079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5703321-A668-C45C-3CD7-A108EEEF2BDD}"/>
              </a:ext>
            </a:extLst>
          </p:cNvPr>
          <p:cNvCxnSpPr>
            <a:cxnSpLocks/>
          </p:cNvCxnSpPr>
          <p:nvPr/>
        </p:nvCxnSpPr>
        <p:spPr>
          <a:xfrm flipH="1" flipV="1">
            <a:off x="6920761" y="4211069"/>
            <a:ext cx="1761771" cy="98877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le 1">
            <a:extLst>
              <a:ext uri="{FF2B5EF4-FFF2-40B4-BE49-F238E27FC236}">
                <a16:creationId xmlns:a16="http://schemas.microsoft.com/office/drawing/2014/main" id="{C2AE7FD6-5471-A3BA-DF48-79700AE21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4" y="162345"/>
            <a:ext cx="10184602" cy="793327"/>
          </a:xfrm>
        </p:spPr>
        <p:txBody>
          <a:bodyPr/>
          <a:lstStyle/>
          <a:p>
            <a:r>
              <a:rPr lang="en-US">
                <a:latin typeface="Times New Roman"/>
                <a:cs typeface="Times New Roman"/>
              </a:rPr>
              <a:t>Federation Setup</a:t>
            </a:r>
            <a:endParaRPr lang="en-US"/>
          </a:p>
        </p:txBody>
      </p:sp>
      <p:pic>
        <p:nvPicPr>
          <p:cNvPr id="45" name="Picture 44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C09F3611-AC00-9983-1C30-C26938332A2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0000"/>
          </a:blip>
          <a:stretch>
            <a:fillRect/>
          </a:stretch>
        </p:blipFill>
        <p:spPr>
          <a:xfrm>
            <a:off x="9758069" y="3028490"/>
            <a:ext cx="554381" cy="1137193"/>
          </a:xfrm>
          <a:prstGeom prst="rect">
            <a:avLst/>
          </a:prstGeom>
        </p:spPr>
      </p:pic>
      <p:pic>
        <p:nvPicPr>
          <p:cNvPr id="48" name="Picture 47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86015321-882E-13EA-623C-07D41E9C0B5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0000"/>
          </a:blip>
          <a:stretch>
            <a:fillRect/>
          </a:stretch>
        </p:blipFill>
        <p:spPr>
          <a:xfrm>
            <a:off x="9916207" y="3235132"/>
            <a:ext cx="554381" cy="1137193"/>
          </a:xfrm>
          <a:prstGeom prst="rect">
            <a:avLst/>
          </a:prstGeom>
        </p:spPr>
      </p:pic>
      <p:pic>
        <p:nvPicPr>
          <p:cNvPr id="50" name="Graphic 49" descr="Disk with solid fill">
            <a:extLst>
              <a:ext uri="{FF2B5EF4-FFF2-40B4-BE49-F238E27FC236}">
                <a16:creationId xmlns:a16="http://schemas.microsoft.com/office/drawing/2014/main" id="{C8D7E628-D335-995A-BCE1-F6E08F057C6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32252" y="4918546"/>
            <a:ext cx="914400" cy="914400"/>
          </a:xfrm>
          <a:prstGeom prst="rect">
            <a:avLst/>
          </a:prstGeom>
        </p:spPr>
      </p:pic>
      <p:pic>
        <p:nvPicPr>
          <p:cNvPr id="53" name="Graphic 52" descr="Bar chart with solid fill">
            <a:extLst>
              <a:ext uri="{FF2B5EF4-FFF2-40B4-BE49-F238E27FC236}">
                <a16:creationId xmlns:a16="http://schemas.microsoft.com/office/drawing/2014/main" id="{D6E01A6B-AEDF-CC7F-CF03-CE8E5ACC917A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40000"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90250" y="5069144"/>
            <a:ext cx="914400" cy="9144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200862C-CD07-D63A-9925-FB56409E5A63}"/>
              </a:ext>
            </a:extLst>
          </p:cNvPr>
          <p:cNvSpPr txBox="1"/>
          <p:nvPr/>
        </p:nvSpPr>
        <p:spPr>
          <a:xfrm>
            <a:off x="8522265" y="1559826"/>
            <a:ext cx="1215438" cy="10849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u="sng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HLS</a:t>
            </a:r>
            <a:endParaRPr lang="en-US" sz="1400" b="1" u="sng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- Autonomous</a:t>
            </a:r>
          </a:p>
          <a:p>
            <a:pPr algn="ctr"/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- Human (SEAL)</a:t>
            </a:r>
          </a:p>
          <a:p>
            <a:pPr algn="ctr"/>
            <a:endParaRPr lang="en-US" sz="105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F459227-5F64-CD80-7528-ECBBD42C7E0C}"/>
              </a:ext>
            </a:extLst>
          </p:cNvPr>
          <p:cNvSpPr txBox="1"/>
          <p:nvPr/>
        </p:nvSpPr>
        <p:spPr>
          <a:xfrm>
            <a:off x="9571734" y="3286728"/>
            <a:ext cx="1109687" cy="10695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u="sng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</a:t>
            </a:r>
            <a:endParaRPr lang="en-US" sz="1100" b="1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Human</a:t>
            </a:r>
          </a:p>
          <a:p>
            <a:pPr algn="ctr"/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(VR)</a:t>
            </a:r>
          </a:p>
          <a:p>
            <a:pPr algn="ctr"/>
            <a:endParaRPr lang="en-US" sz="110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5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57FCA0B-41CA-05B8-4CD6-3C267E68A270}"/>
              </a:ext>
            </a:extLst>
          </p:cNvPr>
          <p:cNvSpPr txBox="1"/>
          <p:nvPr/>
        </p:nvSpPr>
        <p:spPr>
          <a:xfrm>
            <a:off x="8670586" y="5217388"/>
            <a:ext cx="110968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u="sng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en-US" sz="1400" b="1" u="sng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" name="Picture 62" descr="Lunar Terrain Vehicle - NASA">
            <a:extLst>
              <a:ext uri="{FF2B5EF4-FFF2-40B4-BE49-F238E27FC236}">
                <a16:creationId xmlns:a16="http://schemas.microsoft.com/office/drawing/2014/main" id="{AB04AC63-EBD2-A0B1-1618-DBDE9B6D0392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4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17" b="93403" l="8008" r="87598">
                        <a14:foregroundMark x1="72168" y1="71007" x2="72168" y2="71007"/>
                        <a14:foregroundMark x1="72168" y1="63368" x2="72168" y2="63368"/>
                        <a14:foregroundMark x1="65625" y1="56597" x2="65625" y2="56597"/>
                        <a14:foregroundMark x1="31348" y1="70660" x2="31348" y2="70660"/>
                        <a14:foregroundMark x1="33594" y1="62674" x2="33594" y2="62674"/>
                        <a14:foregroundMark x1="34668" y1="60243" x2="34668" y2="60243"/>
                        <a14:foregroundMark x1="32910" y1="53646" x2="32910" y2="53646"/>
                        <a14:foregroundMark x1="27539" y1="44271" x2="27539" y2="44271"/>
                        <a14:foregroundMark x1="27403" y1="32389" x2="39453" y2="56250"/>
                        <a14:foregroundMark x1="23145" y1="23958" x2="25190" y2="28007"/>
                        <a14:foregroundMark x1="22508" y1="41581" x2="16797" y2="59375"/>
                        <a14:foregroundMark x1="16797" y1="59375" x2="30664" y2="82986"/>
                        <a14:foregroundMark x1="30664" y1="82986" x2="44727" y2="80382"/>
                        <a14:foregroundMark x1="14258" y1="59375" x2="23730" y2="85764"/>
                        <a14:foregroundMark x1="23730" y1="85764" x2="26855" y2="81250"/>
                        <a14:foregroundMark x1="12695" y1="61632" x2="23145" y2="85417"/>
                        <a14:foregroundMark x1="12500" y1="63368" x2="23047" y2="88021"/>
                        <a14:foregroundMark x1="23047" y1="88021" x2="25879" y2="85764"/>
                        <a14:foregroundMark x1="13965" y1="65104" x2="25391" y2="89236"/>
                        <a14:foregroundMark x1="25391" y1="89236" x2="25781" y2="88889"/>
                        <a14:foregroundMark x1="25391" y1="85069" x2="8008" y2="76736"/>
                        <a14:foregroundMark x1="8008" y1="76736" x2="8691" y2="68750"/>
                        <a14:foregroundMark x1="63086" y1="49653" x2="79297" y2="64410"/>
                        <a14:foregroundMark x1="79297" y1="64410" x2="70801" y2="93403"/>
                        <a14:foregroundMark x1="70801" y1="93403" x2="36230" y2="90799"/>
                        <a14:backgroundMark x1="45508" y1="14757" x2="45508" y2="14757"/>
                        <a14:backgroundMark x1="43555" y1="20139" x2="43555" y2="20139"/>
                        <a14:backgroundMark x1="74219" y1="54514" x2="74219" y2="54514"/>
                        <a14:backgroundMark x1="26660" y1="29514" x2="19727" y2="42535"/>
                        <a14:backgroundMark x1="42969" y1="14236" x2="61914" y2="20139"/>
                        <a14:backgroundMark x1="61914" y1="20139" x2="71387" y2="45139"/>
                      </a14:backgroundRemoval>
                    </a14:imgEffect>
                  </a14:imgLayer>
                </a14:imgProps>
              </a:ext>
            </a:extLst>
          </a:blip>
          <a:srcRect l="14893" t="13983" r="19875" b="9946"/>
          <a:stretch/>
        </p:blipFill>
        <p:spPr>
          <a:xfrm>
            <a:off x="1693521" y="1080428"/>
            <a:ext cx="1789423" cy="1173817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860CD5C6-D362-75C9-3D8B-992EA4C96EF9}"/>
              </a:ext>
            </a:extLst>
          </p:cNvPr>
          <p:cNvSpPr txBox="1"/>
          <p:nvPr/>
        </p:nvSpPr>
        <p:spPr>
          <a:xfrm>
            <a:off x="2044423" y="1228115"/>
            <a:ext cx="1109687" cy="12541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u="sng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UPR</a:t>
            </a:r>
            <a:endParaRPr lang="en-US" sz="1400" b="1" u="sng">
              <a:solidFill>
                <a:schemeClr val="bg1">
                  <a:lumMod val="85000"/>
                </a:schemeClr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110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- </a:t>
            </a:r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Autonomous</a:t>
            </a:r>
          </a:p>
          <a:p>
            <a:pPr algn="ctr"/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- Human </a:t>
            </a:r>
          </a:p>
          <a:p>
            <a:pPr algn="ctr"/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(Video Wall)</a:t>
            </a:r>
          </a:p>
          <a:p>
            <a:pPr algn="ctr"/>
            <a:endParaRPr lang="en-US" sz="110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5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5C4F8FA-9834-A150-B787-539890170E78}"/>
              </a:ext>
            </a:extLst>
          </p:cNvPr>
          <p:cNvSpPr txBox="1"/>
          <p:nvPr/>
        </p:nvSpPr>
        <p:spPr>
          <a:xfrm>
            <a:off x="2338567" y="5305873"/>
            <a:ext cx="1255021" cy="11310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u="sng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MCC</a:t>
            </a:r>
          </a:p>
          <a:p>
            <a:pPr algn="ctr"/>
            <a:r>
              <a:rPr lang="en-US" sz="140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- Master</a:t>
            </a:r>
          </a:p>
          <a:p>
            <a:pPr algn="ctr"/>
            <a:endParaRPr lang="en-US" sz="1400" b="1" u="sng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5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0" name="Graphic 69" descr="Satellite dish with solid fill">
            <a:extLst>
              <a:ext uri="{FF2B5EF4-FFF2-40B4-BE49-F238E27FC236}">
                <a16:creationId xmlns:a16="http://schemas.microsoft.com/office/drawing/2014/main" id="{272F6849-D652-1A63-CCBF-991BC8E83A7A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 bright="70000" contrast="-70000"/>
            <a:alphaModFix amt="40000"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516302" y="3251446"/>
            <a:ext cx="914400" cy="914400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75DF22E6-19C7-C19F-F48D-309AC9F34FA5}"/>
              </a:ext>
            </a:extLst>
          </p:cNvPr>
          <p:cNvSpPr txBox="1"/>
          <p:nvPr/>
        </p:nvSpPr>
        <p:spPr>
          <a:xfrm>
            <a:off x="1370842" y="3491742"/>
            <a:ext cx="1109687" cy="7001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u="sng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</a:t>
            </a:r>
            <a:endParaRPr lang="en-US" sz="1400" b="1" u="sng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5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06959967-B268-2826-3426-1F6C5FC3E6A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alphaModFix amt="4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462" b="95385" l="9375" r="89286">
                        <a14:foregroundMark x1="37054" y1="16923" x2="37054" y2="16923"/>
                        <a14:foregroundMark x1="38393" y1="12308" x2="38393" y2="12308"/>
                        <a14:foregroundMark x1="43304" y1="12308" x2="21875" y2="21538"/>
                        <a14:foregroundMark x1="24554" y1="17692" x2="24554" y2="17692"/>
                        <a14:foregroundMark x1="23214" y1="15385" x2="23214" y2="15385"/>
                        <a14:foregroundMark x1="22768" y1="15385" x2="22768" y2="15385"/>
                        <a14:foregroundMark x1="22768" y1="11538" x2="22768" y2="11538"/>
                        <a14:foregroundMark x1="22768" y1="11538" x2="22768" y2="11538"/>
                        <a14:foregroundMark x1="34821" y1="14615" x2="34821" y2="14615"/>
                        <a14:foregroundMark x1="33929" y1="10769" x2="33036" y2="11538"/>
                        <a14:foregroundMark x1="25000" y1="10000" x2="25000" y2="10000"/>
                        <a14:foregroundMark x1="28571" y1="8462" x2="27679" y2="8462"/>
                        <a14:foregroundMark x1="21429" y1="9231" x2="21429" y2="9231"/>
                        <a14:foregroundMark x1="20089" y1="8462" x2="19196" y2="50000"/>
                        <a14:foregroundMark x1="41071" y1="62308" x2="41071" y2="62308"/>
                        <a14:foregroundMark x1="47321" y1="33846" x2="67857" y2="34615"/>
                        <a14:foregroundMark x1="67411" y1="33077" x2="67411" y2="33077"/>
                        <a14:foregroundMark x1="68304" y1="33077" x2="68304" y2="33077"/>
                        <a14:foregroundMark x1="66964" y1="32308" x2="66964" y2="32308"/>
                        <a14:foregroundMark x1="66518" y1="30769" x2="66518" y2="30769"/>
                        <a14:foregroundMark x1="65625" y1="29231" x2="65625" y2="29231"/>
                        <a14:foregroundMark x1="63393" y1="28462" x2="63393" y2="28462"/>
                        <a14:foregroundMark x1="62500" y1="28462" x2="62500" y2="28462"/>
                        <a14:foregroundMark x1="55804" y1="27692" x2="55804" y2="27692"/>
                        <a14:foregroundMark x1="53571" y1="26923" x2="53571" y2="26923"/>
                        <a14:foregroundMark x1="52232" y1="27692" x2="52232" y2="27692"/>
                        <a14:foregroundMark x1="51339" y1="27692" x2="51339" y2="27692"/>
                        <a14:foregroundMark x1="49554" y1="27692" x2="49554" y2="27692"/>
                        <a14:foregroundMark x1="47768" y1="26923" x2="47768" y2="26923"/>
                        <a14:foregroundMark x1="49554" y1="26154" x2="50893" y2="26154"/>
                        <a14:foregroundMark x1="54018" y1="26154" x2="54018" y2="26154"/>
                        <a14:foregroundMark x1="55357" y1="26154" x2="55804" y2="26923"/>
                        <a14:foregroundMark x1="57143" y1="26923" x2="57143" y2="26923"/>
                        <a14:foregroundMark x1="57589" y1="26923" x2="58482" y2="27692"/>
                        <a14:foregroundMark x1="58929" y1="26923" x2="58929" y2="26923"/>
                        <a14:foregroundMark x1="59375" y1="26923" x2="59375" y2="26923"/>
                        <a14:foregroundMark x1="61161" y1="27692" x2="61161" y2="27692"/>
                        <a14:foregroundMark x1="61161" y1="27692" x2="61161" y2="27692"/>
                        <a14:foregroundMark x1="61607" y1="28462" x2="61607" y2="28462"/>
                        <a14:foregroundMark x1="61607" y1="28462" x2="61607" y2="28462"/>
                        <a14:foregroundMark x1="62500" y1="28462" x2="62500" y2="28462"/>
                        <a14:foregroundMark x1="63839" y1="29231" x2="63839" y2="29231"/>
                        <a14:foregroundMark x1="64286" y1="29231" x2="64286" y2="29231"/>
                        <a14:foregroundMark x1="65179" y1="30000" x2="65179" y2="30000"/>
                        <a14:foregroundMark x1="65179" y1="30769" x2="65179" y2="30769"/>
                        <a14:foregroundMark x1="66071" y1="31538" x2="66071" y2="31538"/>
                        <a14:foregroundMark x1="66964" y1="32308" x2="66964" y2="32308"/>
                        <a14:foregroundMark x1="67411" y1="32308" x2="67411" y2="32308"/>
                        <a14:foregroundMark x1="67411" y1="32308" x2="67411" y2="32308"/>
                        <a14:foregroundMark x1="68304" y1="33077" x2="68304" y2="33077"/>
                        <a14:foregroundMark x1="68750" y1="33846" x2="68750" y2="33846"/>
                        <a14:foregroundMark x1="69643" y1="34615" x2="70536" y2="36154"/>
                        <a14:foregroundMark x1="71429" y1="35385" x2="71429" y2="35385"/>
                        <a14:foregroundMark x1="73214" y1="36923" x2="73214" y2="36923"/>
                        <a14:foregroundMark x1="73214" y1="36923" x2="73214" y2="36923"/>
                        <a14:foregroundMark x1="73661" y1="37692" x2="73661" y2="37692"/>
                        <a14:foregroundMark x1="76786" y1="40000" x2="76786" y2="40000"/>
                        <a14:foregroundMark x1="76786" y1="40000" x2="76786" y2="40000"/>
                        <a14:foregroundMark x1="78571" y1="41538" x2="78571" y2="41538"/>
                        <a14:foregroundMark x1="70536" y1="90000" x2="70536" y2="90000"/>
                        <a14:foregroundMark x1="52679" y1="95385" x2="52679" y2="95385"/>
                        <a14:foregroundMark x1="17411" y1="86923" x2="17411" y2="86923"/>
                        <a14:foregroundMark x1="17857" y1="89231" x2="17857" y2="89231"/>
                        <a14:foregroundMark x1="16071" y1="86154" x2="16071" y2="86154"/>
                        <a14:foregroundMark x1="16518" y1="80769" x2="16518" y2="80769"/>
                        <a14:foregroundMark x1="18304" y1="87692" x2="18304" y2="87692"/>
                        <a14:backgroundMark x1="15625" y1="86154" x2="15625" y2="86154"/>
                        <a14:backgroundMark x1="11161" y1="80769" x2="11161" y2="80769"/>
                        <a14:backgroundMark x1="14286" y1="88462" x2="14286" y2="88462"/>
                        <a14:backgroundMark x1="12946" y1="84615" x2="12946" y2="84615"/>
                        <a14:backgroundMark x1="11607" y1="83077" x2="11607" y2="83077"/>
                        <a14:backgroundMark x1="9375" y1="77692" x2="12054" y2="80000"/>
                        <a14:backgroundMark x1="12202" y1="80769" x2="15625" y2="85385"/>
                        <a14:backgroundMark x1="5357" y1="71538" x2="12202" y2="80769"/>
                        <a14:backgroundMark x1="16071" y1="89231" x2="16071" y2="89231"/>
                        <a14:backgroundMark x1="16964" y1="90769" x2="16964" y2="90769"/>
                        <a14:backgroundMark x1="17411" y1="91538" x2="17411" y2="91538"/>
                        <a14:backgroundMark x1="17411" y1="90769" x2="17411" y2="90769"/>
                        <a14:backgroundMark x1="16518" y1="88462" x2="16518" y2="88462"/>
                        <a14:backgroundMark x1="15625" y1="86923" x2="15625" y2="86923"/>
                        <a14:backgroundMark x1="16071" y1="87692" x2="16071" y2="87692"/>
                        <a14:backgroundMark x1="17857" y1="89231" x2="17857" y2="89231"/>
                        <a14:backgroundMark x1="16518" y1="87692" x2="16518" y2="87692"/>
                        <a14:backgroundMark x1="16518" y1="87692" x2="16518" y2="87692"/>
                        <a14:backgroundMark x1="16964" y1="87692" x2="16964" y2="87692"/>
                        <a14:backgroundMark x1="17411" y1="87692" x2="17411" y2="87692"/>
                        <a14:backgroundMark x1="16964" y1="86923" x2="16964" y2="86923"/>
                        <a14:backgroundMark x1="16518" y1="86154" x2="16518" y2="86154"/>
                        <a14:backgroundMark x1="17411" y1="86154" x2="17411" y2="86154"/>
                        <a14:backgroundMark x1="51786" y1="96923" x2="51786" y2="96923"/>
                        <a14:backgroundMark x1="51786" y1="96923" x2="51786" y2="96923"/>
                        <a14:backgroundMark x1="52232" y1="96923" x2="52232" y2="96923"/>
                        <a14:backgroundMark x1="52232" y1="97692" x2="52232" y2="97692"/>
                        <a14:backgroundMark x1="52232" y1="96923" x2="52232" y2="96923"/>
                        <a14:backgroundMark x1="52232" y1="96154" x2="52232" y2="96154"/>
                        <a14:backgroundMark x1="52232" y1="96923" x2="52232" y2="96923"/>
                        <a14:backgroundMark x1="52679" y1="96923" x2="52679" y2="96923"/>
                        <a14:backgroundMark x1="52679" y1="97692" x2="52679" y2="97692"/>
                        <a14:backgroundMark x1="15625" y1="80769" x2="15625" y2="80769"/>
                        <a14:backgroundMark x1="17857" y1="88462" x2="17857" y2="88462"/>
                        <a14:backgroundMark x1="18304" y1="88462" x2="18304" y2="88462"/>
                        <a14:backgroundMark x1="17411" y1="86923" x2="17411" y2="86923"/>
                        <a14:backgroundMark x1="17411" y1="87692" x2="17411" y2="87692"/>
                        <a14:backgroundMark x1="17857" y1="88462" x2="17857" y2="88462"/>
                        <a14:backgroundMark x1="17857" y1="87692" x2="17857" y2="87692"/>
                        <a14:backgroundMark x1="18304" y1="87692" x2="18304" y2="87692"/>
                      </a14:backgroundRemoval>
                    </a14:imgEffect>
                  </a14:imgLayer>
                </a14:imgProps>
              </a:ext>
            </a:extLst>
          </a:blip>
          <a:srcRect t="8050"/>
          <a:stretch/>
        </p:blipFill>
        <p:spPr>
          <a:xfrm>
            <a:off x="5082576" y="628253"/>
            <a:ext cx="1870152" cy="997982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84402FE2-7AC2-5586-F686-12F9399C70D5}"/>
              </a:ext>
            </a:extLst>
          </p:cNvPr>
          <p:cNvSpPr txBox="1"/>
          <p:nvPr/>
        </p:nvSpPr>
        <p:spPr>
          <a:xfrm>
            <a:off x="5529973" y="665457"/>
            <a:ext cx="1109687" cy="10849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u="sng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PR</a:t>
            </a:r>
            <a:endParaRPr lang="en-US" sz="1400" b="1" u="sng">
              <a:solidFill>
                <a:schemeClr val="bg1">
                  <a:lumMod val="85000"/>
                </a:schemeClr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- Autonomous</a:t>
            </a:r>
          </a:p>
          <a:p>
            <a:pPr algn="ctr"/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- Human </a:t>
            </a:r>
          </a:p>
          <a:p>
            <a:pPr algn="ctr"/>
            <a:r>
              <a:rPr lang="en-US" sz="120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(Video Wall)</a:t>
            </a:r>
          </a:p>
          <a:p>
            <a:pPr algn="ctr"/>
            <a:endParaRPr lang="en-US" sz="105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631B884-4413-E127-1DFB-A3FFF301FD48}"/>
              </a:ext>
            </a:extLst>
          </p:cNvPr>
          <p:cNvSpPr txBox="1"/>
          <p:nvPr/>
        </p:nvSpPr>
        <p:spPr>
          <a:xfrm>
            <a:off x="5328788" y="5835771"/>
            <a:ext cx="154398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u="sng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2062874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172C2-F9B7-4851-94D3-8A12F695D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/>
                <a:cs typeface="Times New Roman"/>
              </a:rPr>
              <a:t>Facilities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018EB-8B97-65A3-48A7-DE9C6D18F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2" y="1107281"/>
            <a:ext cx="4709582" cy="38304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Times New Roman"/>
                <a:cs typeface="Times New Roman"/>
              </a:rPr>
              <a:t>Systems Engineering Simulator (SES)</a:t>
            </a:r>
          </a:p>
          <a:p>
            <a:pPr lvl="1"/>
            <a:r>
              <a:rPr lang="en-US" sz="1600">
                <a:latin typeface="Times New Roman"/>
                <a:cs typeface="Times New Roman"/>
              </a:rPr>
              <a:t>Video Wall </a:t>
            </a:r>
          </a:p>
          <a:p>
            <a:pPr lvl="2"/>
            <a:r>
              <a:rPr lang="en-US" sz="1400">
                <a:latin typeface="Times New Roman"/>
                <a:cs typeface="Times New Roman"/>
              </a:rPr>
              <a:t>Multi-screen array to simulate vehicle cockpit</a:t>
            </a:r>
          </a:p>
          <a:p>
            <a:pPr lvl="2"/>
            <a:r>
              <a:rPr lang="en-US" sz="1400">
                <a:latin typeface="Times New Roman"/>
                <a:cs typeface="Times New Roman"/>
              </a:rPr>
              <a:t>Used for rover simulations</a:t>
            </a:r>
          </a:p>
          <a:p>
            <a:pPr lvl="1"/>
            <a:r>
              <a:rPr lang="en-US" sz="1600">
                <a:effectLst/>
                <a:latin typeface="Times New Roman"/>
                <a:cs typeface="Times New Roman"/>
              </a:rPr>
              <a:t>Concept Exploration Lab (CEL) </a:t>
            </a:r>
            <a:endParaRPr lang="en-US"/>
          </a:p>
          <a:p>
            <a:pPr lvl="2"/>
            <a:r>
              <a:rPr lang="en-US" sz="1400">
                <a:latin typeface="Times New Roman"/>
                <a:cs typeface="Times New Roman"/>
              </a:rPr>
              <a:t>MCC stand-in for element data tracking</a:t>
            </a:r>
          </a:p>
          <a:p>
            <a:pPr lvl="2"/>
            <a:r>
              <a:rPr lang="en-US" sz="1400">
                <a:effectLst/>
                <a:latin typeface="Times New Roman"/>
                <a:cs typeface="Times New Roman"/>
              </a:rPr>
              <a:t>Remote operations capabilities </a:t>
            </a:r>
            <a:endParaRPr lang="en-US" sz="1400">
              <a:latin typeface="Times New Roman"/>
              <a:cs typeface="Times New Roman"/>
            </a:endParaRPr>
          </a:p>
          <a:p>
            <a:pPr lvl="1"/>
            <a:r>
              <a:rPr lang="en-US" sz="1600">
                <a:latin typeface="Times New Roman"/>
                <a:cs typeface="Times New Roman"/>
              </a:rPr>
              <a:t>Virtual Reality (VR)</a:t>
            </a:r>
            <a:endParaRPr lang="en-US"/>
          </a:p>
          <a:p>
            <a:pPr lvl="2"/>
            <a:r>
              <a:rPr lang="en-US" sz="1400">
                <a:latin typeface="Times New Roman"/>
                <a:cs typeface="Times New Roman"/>
              </a:rPr>
              <a:t>Simulated EVA environment using Unreal Engine 5 and the latest VR headsets</a:t>
            </a:r>
          </a:p>
          <a:p>
            <a:pPr lvl="2"/>
            <a:r>
              <a:rPr lang="en-US" sz="1400">
                <a:latin typeface="Times New Roman"/>
                <a:cs typeface="Times New Roman"/>
              </a:rPr>
              <a:t>Collect samples, complete task, etc.</a:t>
            </a:r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>
              <a:latin typeface="Times New Roman"/>
              <a:cs typeface="Times New Roman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74CFF-FB38-49FF-A39C-1E8663198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Artemis Base Camp Distributed Simulation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CF6CB-1C1A-A1A5-12FF-3E494E75A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BCF68DDB-7FF1-8DB2-8641-29F2449529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3/5/2025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433519-7ED7-3757-09AB-42D185F9DC67}"/>
              </a:ext>
            </a:extLst>
          </p:cNvPr>
          <p:cNvSpPr txBox="1"/>
          <p:nvPr/>
        </p:nvSpPr>
        <p:spPr>
          <a:xfrm>
            <a:off x="10305578" y="4996792"/>
            <a:ext cx="10773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Credit: NASA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7BCEDE-3A85-AA27-BF7E-294F5DCF1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153" y="1048247"/>
            <a:ext cx="5264727" cy="394854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85078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CE6B9-6126-4D37-BD76-9A0E63A29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B5B27-9FC8-A32B-E690-E814CADA3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/>
                <a:cs typeface="Times New Roman"/>
              </a:rPr>
              <a:t>Facilities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39CCF-3470-BEBE-675C-A104A9CE7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1" y="1107281"/>
            <a:ext cx="5154929" cy="38304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Simulation Exploration and Analysis Lab  (SEAL)</a:t>
            </a:r>
          </a:p>
          <a:p>
            <a:pPr lvl="1"/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Primarily used for HLS studies</a:t>
            </a:r>
          </a:p>
          <a:p>
            <a:pPr lvl="1"/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ncludes two crew stations with touchscreen displays, multiple crew controls, and monitors used for out-the-window views </a:t>
            </a:r>
          </a:p>
          <a:p>
            <a:pPr lvl="1"/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Can support lunar rover remote operation studies</a:t>
            </a:r>
            <a:endParaRPr lang="en-US">
              <a:latin typeface="Times New Roman"/>
              <a:cs typeface="Times New Roman"/>
            </a:endParaRPr>
          </a:p>
          <a:p>
            <a:r>
              <a:rPr lang="en-US">
                <a:latin typeface="Times New Roman"/>
                <a:cs typeface="Times New Roman"/>
              </a:rPr>
              <a:t>External Facilities</a:t>
            </a:r>
          </a:p>
          <a:p>
            <a:pPr lvl="1"/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Shared FOM and common RTI allow for external facility connections</a:t>
            </a:r>
          </a:p>
          <a:p>
            <a:pPr lvl="1"/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Remotely run federates connect to JSC </a:t>
            </a:r>
            <a:r>
              <a:rPr lang="en-US" sz="16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Virtual Private Network (VPN) and can connect into ADS federation</a:t>
            </a:r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>
              <a:latin typeface="Times New Roman"/>
              <a:cs typeface="Times New Roman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BEDC3-9F75-B053-E9C1-F8BDC91D5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Artemis Base Camp Distributed Simulation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0537E-A9A0-6491-D43D-029ED07C5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904EC3-8D43-CB2D-03AA-1C68B319B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722" y="1107280"/>
            <a:ext cx="4920473" cy="368549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F81C27-7B3F-22BB-7CA3-22F99CF153CC}"/>
              </a:ext>
            </a:extLst>
          </p:cNvPr>
          <p:cNvSpPr txBox="1"/>
          <p:nvPr/>
        </p:nvSpPr>
        <p:spPr>
          <a:xfrm>
            <a:off x="10410719" y="4822619"/>
            <a:ext cx="10773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Credit: NASA</a:t>
            </a:r>
          </a:p>
        </p:txBody>
      </p:sp>
      <p:sp>
        <p:nvSpPr>
          <p:cNvPr id="13" name="Date Placeholder 1">
            <a:extLst>
              <a:ext uri="{FF2B5EF4-FFF2-40B4-BE49-F238E27FC236}">
                <a16:creationId xmlns:a16="http://schemas.microsoft.com/office/drawing/2014/main" id="{CFBF972C-89EA-5757-5C53-9FDF52ED1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3/5/2025</a:t>
            </a:r>
          </a:p>
        </p:txBody>
      </p:sp>
    </p:spTree>
    <p:extLst>
      <p:ext uri="{BB962C8B-B14F-4D97-AF65-F5344CB8AC3E}">
        <p14:creationId xmlns:p14="http://schemas.microsoft.com/office/powerpoint/2010/main" val="1219581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2A570-1950-D77C-7216-CCA622490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356FE-DA58-C042-ED80-A8C3564DA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/>
                <a:cs typeface="Times New Roman"/>
              </a:rPr>
              <a:t>Facilities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41E09-B8EC-5B03-8420-C37318A4C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2" y="1107281"/>
            <a:ext cx="4709582" cy="38304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Times New Roman"/>
                <a:cs typeface="Times New Roman"/>
              </a:rPr>
              <a:t>Execution Coordination</a:t>
            </a:r>
          </a:p>
          <a:p>
            <a:pPr lvl="1"/>
            <a:r>
              <a:rPr lang="en-US" sz="1600">
                <a:latin typeface="Times New Roman"/>
                <a:cs typeface="Times New Roman"/>
              </a:rPr>
              <a:t>Mock MCC primary control of execution</a:t>
            </a:r>
          </a:p>
          <a:p>
            <a:pPr lvl="1"/>
            <a:r>
              <a:rPr lang="en-US" sz="1600">
                <a:latin typeface="Times New Roman"/>
                <a:cs typeface="Times New Roman"/>
              </a:rPr>
              <a:t>Starts MCC federate, sends command to start other federates</a:t>
            </a:r>
            <a:endParaRPr lang="en-US"/>
          </a:p>
          <a:p>
            <a:pPr lvl="1"/>
            <a:r>
              <a:rPr lang="en-US" sz="1600">
                <a:latin typeface="Times New Roman"/>
                <a:cs typeface="Times New Roman"/>
              </a:rPr>
              <a:t>Wait for federation connection, execute hand controller simulations for remote and normal driving 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lvl="1"/>
            <a:r>
              <a:rPr lang="en-US" sz="1600">
                <a:latin typeface="Times New Roman"/>
                <a:cs typeface="Times New Roman"/>
              </a:rPr>
              <a:t>Automatic connections to visuals (EV1, EV2, Video Wall Display)</a:t>
            </a:r>
            <a:endParaRPr lang="en-US"/>
          </a:p>
          <a:p>
            <a:pPr lvl="1"/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>
              <a:latin typeface="Times New Roman"/>
              <a:cs typeface="Times New Roman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795F2-3DB0-4E49-ED0A-3AA138C3C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Artemis Base Camp Distributed Simulation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0BF34-2E6F-F19B-2B0A-86593E613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899AD13C-18B1-5EE3-EF8C-FC4B81A6BE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3/5/2025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8C42D2-B11D-3342-5E71-13084B73F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7121" y="454619"/>
            <a:ext cx="6627622" cy="559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8718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15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Custom Design</vt:lpstr>
      <vt:lpstr>Using Distributed Simulation Capabilities To Support Studies and Mission Operations for NASA Artemis Program</vt:lpstr>
      <vt:lpstr>Overview</vt:lpstr>
      <vt:lpstr>Introduction</vt:lpstr>
      <vt:lpstr>Terminology</vt:lpstr>
      <vt:lpstr>Federated Architecture</vt:lpstr>
      <vt:lpstr>Federation Setup</vt:lpstr>
      <vt:lpstr>Facilities</vt:lpstr>
      <vt:lpstr>Facilities</vt:lpstr>
      <vt:lpstr>Facilities</vt:lpstr>
      <vt:lpstr>Visualizations and Results</vt:lpstr>
      <vt:lpstr>Studies and Products</vt:lpstr>
      <vt:lpstr>Future Work</vt:lpstr>
      <vt:lpstr>Conclusion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82</cp:revision>
  <dcterms:created xsi:type="dcterms:W3CDTF">2023-02-06T15:36:51Z</dcterms:created>
  <dcterms:modified xsi:type="dcterms:W3CDTF">2025-02-04T19:15:06Z</dcterms:modified>
</cp:coreProperties>
</file>