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vsdx" ContentType="application/vnd.ms-visio.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6"/>
  </p:notesMasterIdLst>
  <p:sldIdLst>
    <p:sldId id="256" r:id="rId5"/>
    <p:sldId id="1143" r:id="rId6"/>
    <p:sldId id="1125" r:id="rId7"/>
    <p:sldId id="257" r:id="rId8"/>
    <p:sldId id="1150" r:id="rId9"/>
    <p:sldId id="1147" r:id="rId10"/>
    <p:sldId id="1146" r:id="rId11"/>
    <p:sldId id="1152" r:id="rId12"/>
    <p:sldId id="1151" r:id="rId13"/>
    <p:sldId id="1144" r:id="rId14"/>
    <p:sldId id="115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EBF5"/>
    <a:srgbClr val="7F5A39"/>
    <a:srgbClr val="557188"/>
    <a:srgbClr val="617857"/>
    <a:srgbClr val="8A9773"/>
    <a:srgbClr val="78926B"/>
    <a:srgbClr val="7D93AA"/>
    <a:srgbClr val="8EBAD0"/>
    <a:srgbClr val="BD9C77"/>
    <a:srgbClr val="D18D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84566" autoAdjust="0"/>
  </p:normalViewPr>
  <p:slideViewPr>
    <p:cSldViewPr snapToGrid="0">
      <p:cViewPr varScale="1">
        <p:scale>
          <a:sx n="55" d="100"/>
          <a:sy n="55" d="100"/>
        </p:scale>
        <p:origin x="980" y="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47" d="100"/>
          <a:sy n="47" d="100"/>
        </p:scale>
        <p:origin x="2784" y="4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306CF1-836D-354C-9B21-953FBDE4B1D7}" type="datetimeFigureOut">
              <a:rPr lang="en-US" smtClean="0"/>
              <a:t>1/27/2025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761137-A949-8D4C-8B75-6C878C42E3A4}" type="slidenum">
              <a:rPr lang="en-US" smtClean="0"/>
              <a:t>‹#›</a:t>
            </a:fld>
            <a:endParaRPr lang="en-US"/>
          </a:p>
        </p:txBody>
      </p:sp>
    </p:spTree>
    <p:extLst>
      <p:ext uri="{BB962C8B-B14F-4D97-AF65-F5344CB8AC3E}">
        <p14:creationId xmlns:p14="http://schemas.microsoft.com/office/powerpoint/2010/main" val="1069889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before I launch in, I want to talk about the basic properties of Venus to orient the folks in the audience who don’t think much about this planet. It’s an extreme place! The clouds are made of not water but instead a concentrated solution of water and sulfuric acid. Sulfuric acid is an extremely good desiccant, so any water vapor in the atmosphere – of which there is some – gets sucked up into the cloud droplets. Surface so hot the faint incandescent glow would be visible to your naked eye if you were unlucky enough to be standing on the dark side  Equivalent to being about 900 m underwater on Earth. </a:t>
            </a:r>
          </a:p>
          <a:p>
            <a:endParaRPr lang="en-US" dirty="0"/>
          </a:p>
        </p:txBody>
      </p:sp>
      <p:sp>
        <p:nvSpPr>
          <p:cNvPr id="4" name="Slide Number Placeholder 3"/>
          <p:cNvSpPr>
            <a:spLocks noGrp="1"/>
          </p:cNvSpPr>
          <p:nvPr>
            <p:ph type="sldNum" sz="quarter" idx="5"/>
          </p:nvPr>
        </p:nvSpPr>
        <p:spPr/>
        <p:txBody>
          <a:bodyPr/>
          <a:lstStyle/>
          <a:p>
            <a:fld id="{0AF47A29-7F2E-404E-8E77-285A8C89B1BA}" type="slidenum">
              <a:rPr lang="en-US" smtClean="0"/>
              <a:t>2</a:t>
            </a:fld>
            <a:endParaRPr lang="en-US"/>
          </a:p>
        </p:txBody>
      </p:sp>
    </p:spTree>
    <p:extLst>
      <p:ext uri="{BB962C8B-B14F-4D97-AF65-F5344CB8AC3E}">
        <p14:creationId xmlns:p14="http://schemas.microsoft.com/office/powerpoint/2010/main" val="4760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Let’s talk about our payload. VASI port is 3D printed.  To answer the big unknowns about Venus, and to complement the radar and remote sensing objectives of NASA’s upcoming VERITAS mission to Venus which was also recently selected in NASA’s Discovery Program, we will plunge an analytical and imaging payload into the atmosphere on our descent sphere to comprehensively investigate the upper and lower composition and the surface.  (CLICK) The descent sphere contains five instruments I’ll speak through over the next few slides. (CLICK) On the way to dropping off the probe, as I mentioned, our spacecraft will conduct two flybys. (CLICK)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F47A29-7F2E-404E-8E77-285A8C89B1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5403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the one hour descent, the DS will deploy a parachute and separate from the heat shield, exposing the probe to the Venus atmosphere.  At higher elevations, the VMS and VTLS will start taking samples of the atmosphere.  Once below the cloud layer, </a:t>
            </a:r>
            <a:r>
              <a:rPr lang="en-US" dirty="0" err="1"/>
              <a:t>VenDI</a:t>
            </a:r>
            <a:r>
              <a:rPr lang="en-US" dirty="0"/>
              <a:t> will start taking images.  Once the parachute is release, the spins veins will allow the probe to fall gently the rest of the way to the surface.  </a:t>
            </a:r>
          </a:p>
        </p:txBody>
      </p:sp>
      <p:sp>
        <p:nvSpPr>
          <p:cNvPr id="4" name="Slide Number Placeholder 3"/>
          <p:cNvSpPr>
            <a:spLocks noGrp="1"/>
          </p:cNvSpPr>
          <p:nvPr>
            <p:ph type="sldNum" sz="quarter" idx="5"/>
          </p:nvPr>
        </p:nvSpPr>
        <p:spPr/>
        <p:txBody>
          <a:bodyPr/>
          <a:lstStyle/>
          <a:p>
            <a:fld id="{0C761137-A949-8D4C-8B75-6C878C42E3A4}" type="slidenum">
              <a:rPr lang="en-US" smtClean="0"/>
              <a:t>4</a:t>
            </a:fld>
            <a:endParaRPr lang="en-US"/>
          </a:p>
        </p:txBody>
      </p:sp>
    </p:spTree>
    <p:extLst>
      <p:ext uri="{BB962C8B-B14F-4D97-AF65-F5344CB8AC3E}">
        <p14:creationId xmlns:p14="http://schemas.microsoft.com/office/powerpoint/2010/main" val="2222622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DS is a single-string probe with select redundancy and resiliency designed to support all five instruments during the one-hour descent.  To ensure mission success, most science measurements are taken multiple times.  Those that aren’t oversampled are transmitted multiple times to the spacecraft during descent.  The battery has XX% margin on the required capacity.  Commands to fire pyros are sent multiple times.  Philosophy is to fail operational so that a “safe mode” doesn’t put the sphere in a stand-by state that will not collect data during descent.  </a:t>
            </a:r>
          </a:p>
        </p:txBody>
      </p:sp>
      <p:sp>
        <p:nvSpPr>
          <p:cNvPr id="4" name="Slide Number Placeholder 3"/>
          <p:cNvSpPr>
            <a:spLocks noGrp="1"/>
          </p:cNvSpPr>
          <p:nvPr>
            <p:ph type="sldNum" sz="quarter" idx="5"/>
          </p:nvPr>
        </p:nvSpPr>
        <p:spPr/>
        <p:txBody>
          <a:bodyPr/>
          <a:lstStyle/>
          <a:p>
            <a:fld id="{0C761137-A949-8D4C-8B75-6C878C42E3A4}" type="slidenum">
              <a:rPr lang="en-US" smtClean="0"/>
              <a:t>5</a:t>
            </a:fld>
            <a:endParaRPr lang="en-US"/>
          </a:p>
        </p:txBody>
      </p:sp>
    </p:spTree>
    <p:extLst>
      <p:ext uri="{BB962C8B-B14F-4D97-AF65-F5344CB8AC3E}">
        <p14:creationId xmlns:p14="http://schemas.microsoft.com/office/powerpoint/2010/main" val="2225349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measure the Venus atmosphere, the DS must allow the instruments inside to “see”, “smell”, and “touch” the atmosphere.  </a:t>
            </a:r>
          </a:p>
        </p:txBody>
      </p:sp>
      <p:sp>
        <p:nvSpPr>
          <p:cNvPr id="4" name="Slide Number Placeholder 3"/>
          <p:cNvSpPr>
            <a:spLocks noGrp="1"/>
          </p:cNvSpPr>
          <p:nvPr>
            <p:ph type="sldNum" sz="quarter" idx="5"/>
          </p:nvPr>
        </p:nvSpPr>
        <p:spPr/>
        <p:txBody>
          <a:bodyPr/>
          <a:lstStyle/>
          <a:p>
            <a:fld id="{0C761137-A949-8D4C-8B75-6C878C42E3A4}" type="slidenum">
              <a:rPr lang="en-US" smtClean="0"/>
              <a:t>6</a:t>
            </a:fld>
            <a:endParaRPr lang="en-US"/>
          </a:p>
        </p:txBody>
      </p:sp>
    </p:spTree>
    <p:extLst>
      <p:ext uri="{BB962C8B-B14F-4D97-AF65-F5344CB8AC3E}">
        <p14:creationId xmlns:p14="http://schemas.microsoft.com/office/powerpoint/2010/main" val="4077023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Thermal considerations are key to surviving the Venus atmosphere after a 2 year cruise to Venus.  The outer layer of the DS consists of a titanium shell.  Titanium’s properties include a high melting point, high strength to weight ratio, and resistance to sulfuric acid.  Inside the sphere, a layer of MLI protects internal components from the outside temperature.  The beryllium decks also serve as a heat sink to protect the components.  One deck is mounted directly to the outer titanium shell.  The second deck is connected to the other deck via a </a:t>
            </a:r>
            <a:r>
              <a:rPr lang="en-US"/>
              <a:t>support structure.</a:t>
            </a:r>
          </a:p>
        </p:txBody>
      </p:sp>
      <p:sp>
        <p:nvSpPr>
          <p:cNvPr id="4" name="Slide Number Placeholder 3"/>
          <p:cNvSpPr>
            <a:spLocks noGrp="1"/>
          </p:cNvSpPr>
          <p:nvPr>
            <p:ph type="sldNum" sz="quarter" idx="5"/>
          </p:nvPr>
        </p:nvSpPr>
        <p:spPr/>
        <p:txBody>
          <a:bodyPr/>
          <a:lstStyle/>
          <a:p>
            <a:fld id="{0C761137-A949-8D4C-8B75-6C878C42E3A4}" type="slidenum">
              <a:rPr lang="en-US" smtClean="0"/>
              <a:t>8</a:t>
            </a:fld>
            <a:endParaRPr lang="en-US"/>
          </a:p>
        </p:txBody>
      </p:sp>
    </p:spTree>
    <p:extLst>
      <p:ext uri="{BB962C8B-B14F-4D97-AF65-F5344CB8AC3E}">
        <p14:creationId xmlns:p14="http://schemas.microsoft.com/office/powerpoint/2010/main" val="992546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avionics takes advantage of existing architecture developed at GSFC.  </a:t>
            </a:r>
          </a:p>
          <a:p>
            <a:endParaRPr lang="en-US" dirty="0"/>
          </a:p>
          <a:p>
            <a:r>
              <a:rPr lang="en-US" dirty="0"/>
              <a:t>The power group is building a single additional card that will live inside the avionics that was developed to reduce power usage during coast and improve timing accuracy.</a:t>
            </a:r>
          </a:p>
          <a:p>
            <a:endParaRPr lang="en-US" dirty="0"/>
          </a:p>
          <a:p>
            <a:r>
              <a:rPr lang="en-US" dirty="0"/>
              <a:t>A rechargeable battery was chosen to reduce risk during ground testing and integration.  The DS Charge Card is considered to be part of the probe system but is physically located on the spacecraft since it is only needed to charge the DS battery while it is still attached to the spacecraft.  This was due to the limited space available in the probe.</a:t>
            </a:r>
          </a:p>
          <a:p>
            <a:endParaRPr lang="en-US" dirty="0"/>
          </a:p>
        </p:txBody>
      </p:sp>
      <p:sp>
        <p:nvSpPr>
          <p:cNvPr id="4" name="Slide Number Placeholder 3"/>
          <p:cNvSpPr>
            <a:spLocks noGrp="1"/>
          </p:cNvSpPr>
          <p:nvPr>
            <p:ph type="sldNum" sz="quarter" idx="5"/>
          </p:nvPr>
        </p:nvSpPr>
        <p:spPr/>
        <p:txBody>
          <a:bodyPr/>
          <a:lstStyle/>
          <a:p>
            <a:fld id="{0C761137-A949-8D4C-8B75-6C878C42E3A4}" type="slidenum">
              <a:rPr lang="en-US" smtClean="0"/>
              <a:t>9</a:t>
            </a:fld>
            <a:endParaRPr lang="en-US"/>
          </a:p>
        </p:txBody>
      </p:sp>
    </p:spTree>
    <p:extLst>
      <p:ext uri="{BB962C8B-B14F-4D97-AF65-F5344CB8AC3E}">
        <p14:creationId xmlns:p14="http://schemas.microsoft.com/office/powerpoint/2010/main" val="2288025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Direct transmission to Earth is slow, limiting the amount of scientific data that could be received from the probe.  So the probe transmits directly to the spacecraft as it passes overhead.  Additionally, fix-rate communications limit the data transmission to the anticipated worst-case scenario bandwidth.  ADR was selected to adapted to conditions throughout descent and maximize the data received by the spacecraft for later transmission to Earth.</a:t>
            </a:r>
          </a:p>
          <a:p>
            <a:endParaRPr lang="en-US" dirty="0"/>
          </a:p>
          <a:p>
            <a:r>
              <a:rPr lang="en-US" dirty="0"/>
              <a:t>Data prioritization and retransmission ensures that that critical science data is sent back to Earth without missing the opportunity to send much more data in the event of a “good day”.</a:t>
            </a:r>
          </a:p>
        </p:txBody>
      </p:sp>
      <p:sp>
        <p:nvSpPr>
          <p:cNvPr id="4" name="Slide Number Placeholder 3"/>
          <p:cNvSpPr>
            <a:spLocks noGrp="1"/>
          </p:cNvSpPr>
          <p:nvPr>
            <p:ph type="sldNum" sz="quarter" idx="5"/>
          </p:nvPr>
        </p:nvSpPr>
        <p:spPr/>
        <p:txBody>
          <a:bodyPr/>
          <a:lstStyle/>
          <a:p>
            <a:fld id="{0C761137-A949-8D4C-8B75-6C878C42E3A4}" type="slidenum">
              <a:rPr lang="en-US" smtClean="0"/>
              <a:t>10</a:t>
            </a:fld>
            <a:endParaRPr lang="en-US"/>
          </a:p>
        </p:txBody>
      </p:sp>
    </p:spTree>
    <p:extLst>
      <p:ext uri="{BB962C8B-B14F-4D97-AF65-F5344CB8AC3E}">
        <p14:creationId xmlns:p14="http://schemas.microsoft.com/office/powerpoint/2010/main" val="1465303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 usual mass constraints, there are also limited power and volume resources and a unique thermal challenge.  Falling thermos vs flying submarine</a:t>
            </a:r>
          </a:p>
        </p:txBody>
      </p:sp>
      <p:sp>
        <p:nvSpPr>
          <p:cNvPr id="4" name="Slide Number Placeholder 3"/>
          <p:cNvSpPr>
            <a:spLocks noGrp="1"/>
          </p:cNvSpPr>
          <p:nvPr>
            <p:ph type="sldNum" sz="quarter" idx="5"/>
          </p:nvPr>
        </p:nvSpPr>
        <p:spPr/>
        <p:txBody>
          <a:bodyPr/>
          <a:lstStyle/>
          <a:p>
            <a:fld id="{0C761137-A949-8D4C-8B75-6C878C42E3A4}" type="slidenum">
              <a:rPr lang="en-US" smtClean="0"/>
              <a:t>11</a:t>
            </a:fld>
            <a:endParaRPr lang="en-US"/>
          </a:p>
        </p:txBody>
      </p:sp>
    </p:spTree>
    <p:extLst>
      <p:ext uri="{BB962C8B-B14F-4D97-AF65-F5344CB8AC3E}">
        <p14:creationId xmlns:p14="http://schemas.microsoft.com/office/powerpoint/2010/main" val="277269046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A picture containing calendar&#10;&#10;Description automatically generated">
            <a:extLst>
              <a:ext uri="{FF2B5EF4-FFF2-40B4-BE49-F238E27FC236}">
                <a16:creationId xmlns:a16="http://schemas.microsoft.com/office/drawing/2014/main" id="{550A23AD-34A3-7553-EA7E-83177F54AC9C}"/>
              </a:ext>
            </a:extLst>
          </p:cNvPr>
          <p:cNvPicPr>
            <a:picLocks noChangeAspect="1"/>
          </p:cNvPicPr>
          <p:nvPr userDrawn="1"/>
        </p:nvPicPr>
        <p:blipFill>
          <a:blip r:embed="rId2"/>
          <a:stretch>
            <a:fillRect/>
          </a:stretch>
        </p:blipFill>
        <p:spPr>
          <a:xfrm>
            <a:off x="6887" y="-67632"/>
            <a:ext cx="12295949" cy="7155187"/>
          </a:xfrm>
          <a:prstGeom prst="rect">
            <a:avLst/>
          </a:prstGeom>
        </p:spPr>
      </p:pic>
      <p:sp>
        <p:nvSpPr>
          <p:cNvPr id="2" name="Title 1">
            <a:extLst>
              <a:ext uri="{FF2B5EF4-FFF2-40B4-BE49-F238E27FC236}">
                <a16:creationId xmlns:a16="http://schemas.microsoft.com/office/drawing/2014/main" id="{2939A869-7216-ED29-34A8-8927C80E6E78}"/>
              </a:ext>
            </a:extLst>
          </p:cNvPr>
          <p:cNvSpPr>
            <a:spLocks noGrp="1"/>
          </p:cNvSpPr>
          <p:nvPr>
            <p:ph type="ctrTitle"/>
          </p:nvPr>
        </p:nvSpPr>
        <p:spPr>
          <a:xfrm>
            <a:off x="1524000" y="1803399"/>
            <a:ext cx="9144000" cy="1706563"/>
          </a:xfrm>
        </p:spPr>
        <p:txBody>
          <a:bodyPr anchor="b">
            <a:normAutofit/>
          </a:bodyPr>
          <a:lstStyle>
            <a:lvl1pPr algn="ctr">
              <a:defRPr sz="4800">
                <a:solidFill>
                  <a:srgbClr val="557188"/>
                </a:solidFill>
              </a:defRPr>
            </a:lvl1pPr>
          </a:lstStyle>
          <a:p>
            <a:r>
              <a:rPr lang="en-US"/>
              <a:t>Click to edit Master title style</a:t>
            </a:r>
          </a:p>
        </p:txBody>
      </p:sp>
      <p:sp>
        <p:nvSpPr>
          <p:cNvPr id="3" name="Subtitle 2">
            <a:extLst>
              <a:ext uri="{FF2B5EF4-FFF2-40B4-BE49-F238E27FC236}">
                <a16:creationId xmlns:a16="http://schemas.microsoft.com/office/drawing/2014/main" id="{AF1D0B70-0DBC-3AF6-7138-F096F6215975}"/>
              </a:ext>
            </a:extLst>
          </p:cNvPr>
          <p:cNvSpPr>
            <a:spLocks noGrp="1"/>
          </p:cNvSpPr>
          <p:nvPr>
            <p:ph type="subTitle" idx="1"/>
          </p:nvPr>
        </p:nvSpPr>
        <p:spPr>
          <a:xfrm>
            <a:off x="1489805" y="3653086"/>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23" name="Picture 22" descr="Graphical user interface&#10;&#10;Description automatically generated">
            <a:extLst>
              <a:ext uri="{FF2B5EF4-FFF2-40B4-BE49-F238E27FC236}">
                <a16:creationId xmlns:a16="http://schemas.microsoft.com/office/drawing/2014/main" id="{1A52E4B4-F0DF-95D9-6883-E522706A1345}"/>
              </a:ext>
            </a:extLst>
          </p:cNvPr>
          <p:cNvPicPr>
            <a:picLocks noChangeAspect="1"/>
          </p:cNvPicPr>
          <p:nvPr userDrawn="1"/>
        </p:nvPicPr>
        <p:blipFill>
          <a:blip r:embed="rId3"/>
          <a:stretch>
            <a:fillRect/>
          </a:stretch>
        </p:blipFill>
        <p:spPr>
          <a:xfrm>
            <a:off x="4783593" y="5930433"/>
            <a:ext cx="1212119" cy="611284"/>
          </a:xfrm>
          <a:prstGeom prst="rect">
            <a:avLst/>
          </a:prstGeom>
        </p:spPr>
      </p:pic>
      <p:pic>
        <p:nvPicPr>
          <p:cNvPr id="25" name="Picture 24">
            <a:extLst>
              <a:ext uri="{FF2B5EF4-FFF2-40B4-BE49-F238E27FC236}">
                <a16:creationId xmlns:a16="http://schemas.microsoft.com/office/drawing/2014/main" id="{24A7E255-6B35-A199-445D-47DA78D7A12D}"/>
              </a:ext>
            </a:extLst>
          </p:cNvPr>
          <p:cNvPicPr>
            <a:picLocks noChangeAspect="1"/>
          </p:cNvPicPr>
          <p:nvPr userDrawn="1"/>
        </p:nvPicPr>
        <p:blipFill>
          <a:blip r:embed="rId4"/>
          <a:stretch>
            <a:fillRect/>
          </a:stretch>
        </p:blipFill>
        <p:spPr>
          <a:xfrm>
            <a:off x="7876659" y="5888076"/>
            <a:ext cx="788922" cy="841169"/>
          </a:xfrm>
          <a:prstGeom prst="rect">
            <a:avLst/>
          </a:prstGeom>
        </p:spPr>
      </p:pic>
      <p:pic>
        <p:nvPicPr>
          <p:cNvPr id="29" name="Picture 28" descr="Logo&#10;&#10;Description automatically generated">
            <a:extLst>
              <a:ext uri="{FF2B5EF4-FFF2-40B4-BE49-F238E27FC236}">
                <a16:creationId xmlns:a16="http://schemas.microsoft.com/office/drawing/2014/main" id="{D5911172-0542-EDBF-9896-97F4D39331DB}"/>
              </a:ext>
            </a:extLst>
          </p:cNvPr>
          <p:cNvPicPr>
            <a:picLocks noChangeAspect="1"/>
          </p:cNvPicPr>
          <p:nvPr userDrawn="1"/>
        </p:nvPicPr>
        <p:blipFill>
          <a:blip r:embed="rId5"/>
          <a:stretch>
            <a:fillRect/>
          </a:stretch>
        </p:blipFill>
        <p:spPr>
          <a:xfrm>
            <a:off x="6061805" y="5908241"/>
            <a:ext cx="889192" cy="944560"/>
          </a:xfrm>
          <a:prstGeom prst="rect">
            <a:avLst/>
          </a:prstGeom>
        </p:spPr>
      </p:pic>
      <p:pic>
        <p:nvPicPr>
          <p:cNvPr id="33" name="Picture 32" descr="Logo&#10;&#10;Description automatically generated">
            <a:extLst>
              <a:ext uri="{FF2B5EF4-FFF2-40B4-BE49-F238E27FC236}">
                <a16:creationId xmlns:a16="http://schemas.microsoft.com/office/drawing/2014/main" id="{7371ABEB-CB91-E563-12BA-B0729EE65CD5}"/>
              </a:ext>
            </a:extLst>
          </p:cNvPr>
          <p:cNvPicPr>
            <a:picLocks noChangeAspect="1"/>
          </p:cNvPicPr>
          <p:nvPr userDrawn="1"/>
        </p:nvPicPr>
        <p:blipFill>
          <a:blip r:embed="rId6"/>
          <a:stretch>
            <a:fillRect/>
          </a:stretch>
        </p:blipFill>
        <p:spPr>
          <a:xfrm>
            <a:off x="3487159" y="5962279"/>
            <a:ext cx="1205823" cy="611285"/>
          </a:xfrm>
          <a:prstGeom prst="rect">
            <a:avLst/>
          </a:prstGeom>
        </p:spPr>
      </p:pic>
      <p:pic>
        <p:nvPicPr>
          <p:cNvPr id="35" name="Picture 34" descr="Text&#10;&#10;Description automatically generated">
            <a:extLst>
              <a:ext uri="{FF2B5EF4-FFF2-40B4-BE49-F238E27FC236}">
                <a16:creationId xmlns:a16="http://schemas.microsoft.com/office/drawing/2014/main" id="{CBE6250A-C72D-30E7-84C0-62925EA8724B}"/>
              </a:ext>
            </a:extLst>
          </p:cNvPr>
          <p:cNvPicPr>
            <a:picLocks noChangeAspect="1"/>
          </p:cNvPicPr>
          <p:nvPr userDrawn="1"/>
        </p:nvPicPr>
        <p:blipFill>
          <a:blip r:embed="rId7"/>
          <a:stretch>
            <a:fillRect/>
          </a:stretch>
        </p:blipFill>
        <p:spPr>
          <a:xfrm>
            <a:off x="2043101" y="5962279"/>
            <a:ext cx="1420737" cy="579438"/>
          </a:xfrm>
          <a:prstGeom prst="rect">
            <a:avLst/>
          </a:prstGeom>
        </p:spPr>
      </p:pic>
      <p:pic>
        <p:nvPicPr>
          <p:cNvPr id="37" name="Picture 36" descr="A blue logo with white text&#10;&#10;Description automatically generated with low confidence">
            <a:extLst>
              <a:ext uri="{FF2B5EF4-FFF2-40B4-BE49-F238E27FC236}">
                <a16:creationId xmlns:a16="http://schemas.microsoft.com/office/drawing/2014/main" id="{01174A9E-B1CE-9C16-D8BA-9C8AE2927FCF}"/>
              </a:ext>
            </a:extLst>
          </p:cNvPr>
          <p:cNvPicPr>
            <a:picLocks noChangeAspect="1"/>
          </p:cNvPicPr>
          <p:nvPr userDrawn="1"/>
        </p:nvPicPr>
        <p:blipFill>
          <a:blip r:embed="rId8"/>
          <a:stretch>
            <a:fillRect/>
          </a:stretch>
        </p:blipFill>
        <p:spPr>
          <a:xfrm>
            <a:off x="6900124" y="5718652"/>
            <a:ext cx="1044930" cy="1044930"/>
          </a:xfrm>
          <a:prstGeom prst="rect">
            <a:avLst/>
          </a:prstGeom>
        </p:spPr>
      </p:pic>
      <p:pic>
        <p:nvPicPr>
          <p:cNvPr id="39" name="Picture 38" descr="Logo&#10;&#10;Description automatically generated with medium confidence">
            <a:extLst>
              <a:ext uri="{FF2B5EF4-FFF2-40B4-BE49-F238E27FC236}">
                <a16:creationId xmlns:a16="http://schemas.microsoft.com/office/drawing/2014/main" id="{99B3F78F-2988-5092-E14B-01F14A368BB6}"/>
              </a:ext>
            </a:extLst>
          </p:cNvPr>
          <p:cNvPicPr>
            <a:picLocks noChangeAspect="1"/>
          </p:cNvPicPr>
          <p:nvPr userDrawn="1"/>
        </p:nvPicPr>
        <p:blipFill>
          <a:blip r:embed="rId9"/>
          <a:stretch>
            <a:fillRect/>
          </a:stretch>
        </p:blipFill>
        <p:spPr>
          <a:xfrm>
            <a:off x="8728128" y="5879598"/>
            <a:ext cx="1172318" cy="586159"/>
          </a:xfrm>
          <a:prstGeom prst="rect">
            <a:avLst/>
          </a:prstGeom>
        </p:spPr>
      </p:pic>
      <p:pic>
        <p:nvPicPr>
          <p:cNvPr id="41" name="Picture 40" descr="Text&#10;&#10;Description automatically generated">
            <a:extLst>
              <a:ext uri="{FF2B5EF4-FFF2-40B4-BE49-F238E27FC236}">
                <a16:creationId xmlns:a16="http://schemas.microsoft.com/office/drawing/2014/main" id="{2B38028D-E223-A369-338F-A91E69EEE5AD}"/>
              </a:ext>
            </a:extLst>
          </p:cNvPr>
          <p:cNvPicPr>
            <a:picLocks noChangeAspect="1"/>
          </p:cNvPicPr>
          <p:nvPr userDrawn="1"/>
        </p:nvPicPr>
        <p:blipFill>
          <a:blip r:embed="rId10"/>
          <a:stretch>
            <a:fillRect/>
          </a:stretch>
        </p:blipFill>
        <p:spPr>
          <a:xfrm>
            <a:off x="5090260" y="5003129"/>
            <a:ext cx="4664657" cy="841168"/>
          </a:xfrm>
          <a:prstGeom prst="rect">
            <a:avLst/>
          </a:prstGeom>
        </p:spPr>
      </p:pic>
      <p:pic>
        <p:nvPicPr>
          <p:cNvPr id="43" name="Picture 42" descr="Text&#10;&#10;Description automatically generated">
            <a:extLst>
              <a:ext uri="{FF2B5EF4-FFF2-40B4-BE49-F238E27FC236}">
                <a16:creationId xmlns:a16="http://schemas.microsoft.com/office/drawing/2014/main" id="{E4FB5F73-0674-9474-38FB-12A7E463364C}"/>
              </a:ext>
            </a:extLst>
          </p:cNvPr>
          <p:cNvPicPr>
            <a:picLocks noChangeAspect="1"/>
          </p:cNvPicPr>
          <p:nvPr userDrawn="1"/>
        </p:nvPicPr>
        <p:blipFill>
          <a:blip r:embed="rId11"/>
          <a:stretch>
            <a:fillRect/>
          </a:stretch>
        </p:blipFill>
        <p:spPr>
          <a:xfrm>
            <a:off x="2214870" y="5059146"/>
            <a:ext cx="2781300" cy="901700"/>
          </a:xfrm>
          <a:prstGeom prst="rect">
            <a:avLst/>
          </a:prstGeom>
        </p:spPr>
      </p:pic>
    </p:spTree>
    <p:extLst>
      <p:ext uri="{BB962C8B-B14F-4D97-AF65-F5344CB8AC3E}">
        <p14:creationId xmlns:p14="http://schemas.microsoft.com/office/powerpoint/2010/main" val="96420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94EFC-A0D4-9A8A-7EBE-E5C9F1816C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8043FC-06A3-1CB9-C1A9-7C6BA86571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923D516-05A2-E4F9-5210-231ADBB6C561}"/>
              </a:ext>
            </a:extLst>
          </p:cNvPr>
          <p:cNvSpPr>
            <a:spLocks noGrp="1"/>
          </p:cNvSpPr>
          <p:nvPr>
            <p:ph type="sldNum" sz="quarter" idx="12"/>
          </p:nvPr>
        </p:nvSpPr>
        <p:spPr/>
        <p:txBody>
          <a:bodyPr/>
          <a:lstStyle/>
          <a:p>
            <a:fld id="{87E7D82F-5D7F-4049-816F-87C810C63625}" type="slidenum">
              <a:rPr lang="en-US" smtClean="0"/>
              <a:t>‹#›</a:t>
            </a:fld>
            <a:endParaRPr lang="en-US"/>
          </a:p>
        </p:txBody>
      </p:sp>
    </p:spTree>
    <p:extLst>
      <p:ext uri="{BB962C8B-B14F-4D97-AF65-F5344CB8AC3E}">
        <p14:creationId xmlns:p14="http://schemas.microsoft.com/office/powerpoint/2010/main" val="2466407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91CDC-067D-77A1-D3B8-2FB9ABAC25DA}"/>
              </a:ext>
            </a:extLst>
          </p:cNvPr>
          <p:cNvSpPr>
            <a:spLocks noGrp="1"/>
          </p:cNvSpPr>
          <p:nvPr>
            <p:ph type="title"/>
          </p:nvPr>
        </p:nvSpPr>
        <p:spPr>
          <a:xfrm>
            <a:off x="831850" y="1709738"/>
            <a:ext cx="10515600" cy="2852737"/>
          </a:xfrm>
        </p:spPr>
        <p:txBody>
          <a:bodyPr anchor="ctr">
            <a:normAutofit/>
          </a:bodyPr>
          <a:lstStyle>
            <a:lvl1pPr algn="ctr">
              <a:defRPr sz="4800"/>
            </a:lvl1pPr>
          </a:lstStyle>
          <a:p>
            <a:r>
              <a:rPr lang="en-US"/>
              <a:t>Click to edit Master title style</a:t>
            </a:r>
          </a:p>
        </p:txBody>
      </p:sp>
      <p:sp>
        <p:nvSpPr>
          <p:cNvPr id="3" name="Text Placeholder 2">
            <a:extLst>
              <a:ext uri="{FF2B5EF4-FFF2-40B4-BE49-F238E27FC236}">
                <a16:creationId xmlns:a16="http://schemas.microsoft.com/office/drawing/2014/main" id="{2CF1E491-471D-681C-4367-FEF7D2EB20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1EB927BE-D9BA-6F9D-A21B-2A7ED8452616}"/>
              </a:ext>
            </a:extLst>
          </p:cNvPr>
          <p:cNvSpPr>
            <a:spLocks noGrp="1"/>
          </p:cNvSpPr>
          <p:nvPr>
            <p:ph type="sldNum" sz="quarter" idx="12"/>
          </p:nvPr>
        </p:nvSpPr>
        <p:spPr/>
        <p:txBody>
          <a:bodyPr/>
          <a:lstStyle/>
          <a:p>
            <a:fld id="{87E7D82F-5D7F-4049-816F-87C810C63625}" type="slidenum">
              <a:rPr lang="en-US" smtClean="0"/>
              <a:t>‹#›</a:t>
            </a:fld>
            <a:endParaRPr lang="en-US"/>
          </a:p>
        </p:txBody>
      </p:sp>
    </p:spTree>
    <p:extLst>
      <p:ext uri="{BB962C8B-B14F-4D97-AF65-F5344CB8AC3E}">
        <p14:creationId xmlns:p14="http://schemas.microsoft.com/office/powerpoint/2010/main" val="783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C009D-EEAE-A39A-32FC-E1DCE8542A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FAFB40-E71E-75BF-CAB7-0AF2B8DD981C}"/>
              </a:ext>
            </a:extLst>
          </p:cNvPr>
          <p:cNvSpPr>
            <a:spLocks noGrp="1"/>
          </p:cNvSpPr>
          <p:nvPr>
            <p:ph sz="half" idx="1"/>
          </p:nvPr>
        </p:nvSpPr>
        <p:spPr>
          <a:xfrm>
            <a:off x="348656" y="789410"/>
            <a:ext cx="5671144" cy="53875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F2C878-54A7-45A4-F5B6-DD19DF8B3ED2}"/>
              </a:ext>
            </a:extLst>
          </p:cNvPr>
          <p:cNvSpPr>
            <a:spLocks noGrp="1"/>
          </p:cNvSpPr>
          <p:nvPr>
            <p:ph sz="half" idx="2"/>
          </p:nvPr>
        </p:nvSpPr>
        <p:spPr>
          <a:xfrm>
            <a:off x="6172200" y="789410"/>
            <a:ext cx="5774206" cy="53875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012C05EE-363D-F3D0-95EC-E0100E8736A5}"/>
              </a:ext>
            </a:extLst>
          </p:cNvPr>
          <p:cNvSpPr>
            <a:spLocks noGrp="1"/>
          </p:cNvSpPr>
          <p:nvPr>
            <p:ph type="sldNum" sz="quarter" idx="12"/>
          </p:nvPr>
        </p:nvSpPr>
        <p:spPr/>
        <p:txBody>
          <a:bodyPr/>
          <a:lstStyle/>
          <a:p>
            <a:fld id="{87E7D82F-5D7F-4049-816F-87C810C63625}" type="slidenum">
              <a:rPr lang="en-US" smtClean="0"/>
              <a:t>‹#›</a:t>
            </a:fld>
            <a:endParaRPr lang="en-US"/>
          </a:p>
        </p:txBody>
      </p:sp>
    </p:spTree>
    <p:extLst>
      <p:ext uri="{BB962C8B-B14F-4D97-AF65-F5344CB8AC3E}">
        <p14:creationId xmlns:p14="http://schemas.microsoft.com/office/powerpoint/2010/main" val="8406982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00AAE-55EF-C13B-7E7B-9BAE962AFE9E}"/>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6C9A775E-AE8E-4976-3949-38E61A74CAA4}"/>
              </a:ext>
            </a:extLst>
          </p:cNvPr>
          <p:cNvSpPr>
            <a:spLocks noGrp="1"/>
          </p:cNvSpPr>
          <p:nvPr>
            <p:ph type="sldNum" sz="quarter" idx="12"/>
          </p:nvPr>
        </p:nvSpPr>
        <p:spPr/>
        <p:txBody>
          <a:bodyPr/>
          <a:lstStyle/>
          <a:p>
            <a:fld id="{87E7D82F-5D7F-4049-816F-87C810C63625}" type="slidenum">
              <a:rPr lang="en-US" smtClean="0"/>
              <a:t>‹#›</a:t>
            </a:fld>
            <a:endParaRPr lang="en-US"/>
          </a:p>
        </p:txBody>
      </p:sp>
    </p:spTree>
    <p:extLst>
      <p:ext uri="{BB962C8B-B14F-4D97-AF65-F5344CB8AC3E}">
        <p14:creationId xmlns:p14="http://schemas.microsoft.com/office/powerpoint/2010/main" val="3610067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695BFE6-7167-149F-9CAE-2C7A4EDB05ED}"/>
              </a:ext>
            </a:extLst>
          </p:cNvPr>
          <p:cNvSpPr>
            <a:spLocks noGrp="1"/>
          </p:cNvSpPr>
          <p:nvPr>
            <p:ph type="sldNum" sz="quarter" idx="12"/>
          </p:nvPr>
        </p:nvSpPr>
        <p:spPr/>
        <p:txBody>
          <a:bodyPr/>
          <a:lstStyle/>
          <a:p>
            <a:fld id="{87E7D82F-5D7F-4049-816F-87C810C63625}" type="slidenum">
              <a:rPr lang="en-US" smtClean="0"/>
              <a:t>‹#›</a:t>
            </a:fld>
            <a:endParaRPr lang="en-US"/>
          </a:p>
        </p:txBody>
      </p:sp>
    </p:spTree>
    <p:extLst>
      <p:ext uri="{BB962C8B-B14F-4D97-AF65-F5344CB8AC3E}">
        <p14:creationId xmlns:p14="http://schemas.microsoft.com/office/powerpoint/2010/main" val="3076308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F89A5160-6BFB-8FBB-1B38-67291DC0153B}"/>
              </a:ext>
            </a:extLst>
          </p:cNvPr>
          <p:cNvPicPr>
            <a:picLocks noChangeAspect="1"/>
          </p:cNvPicPr>
          <p:nvPr userDrawn="1"/>
        </p:nvPicPr>
        <p:blipFill>
          <a:blip r:embed="rId8"/>
          <a:stretch>
            <a:fillRect/>
          </a:stretch>
        </p:blipFill>
        <p:spPr>
          <a:xfrm>
            <a:off x="0" y="0"/>
            <a:ext cx="12288416" cy="6858000"/>
          </a:xfrm>
          <a:prstGeom prst="rect">
            <a:avLst/>
          </a:prstGeom>
        </p:spPr>
      </p:pic>
      <p:sp>
        <p:nvSpPr>
          <p:cNvPr id="2" name="Title Placeholder 1">
            <a:extLst>
              <a:ext uri="{FF2B5EF4-FFF2-40B4-BE49-F238E27FC236}">
                <a16:creationId xmlns:a16="http://schemas.microsoft.com/office/drawing/2014/main" id="{DE8AA4AF-93EE-6DB4-B4C0-46569E290C24}"/>
              </a:ext>
            </a:extLst>
          </p:cNvPr>
          <p:cNvSpPr>
            <a:spLocks noGrp="1"/>
          </p:cNvSpPr>
          <p:nvPr>
            <p:ph type="title"/>
          </p:nvPr>
        </p:nvSpPr>
        <p:spPr>
          <a:xfrm>
            <a:off x="2453750" y="72364"/>
            <a:ext cx="9738250" cy="513116"/>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0C0D0592-7422-E4F5-4362-00A9DD7B9518}"/>
              </a:ext>
            </a:extLst>
          </p:cNvPr>
          <p:cNvSpPr>
            <a:spLocks noGrp="1"/>
          </p:cNvSpPr>
          <p:nvPr>
            <p:ph type="body" idx="1"/>
          </p:nvPr>
        </p:nvSpPr>
        <p:spPr>
          <a:xfrm>
            <a:off x="322342" y="763096"/>
            <a:ext cx="11630642" cy="547095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34387A4-6FB5-D107-2D46-5AF316AA265C}"/>
              </a:ext>
            </a:extLst>
          </p:cNvPr>
          <p:cNvSpPr>
            <a:spLocks noGrp="1"/>
          </p:cNvSpPr>
          <p:nvPr>
            <p:ph type="sldNum" sz="quarter" idx="4"/>
          </p:nvPr>
        </p:nvSpPr>
        <p:spPr>
          <a:xfrm>
            <a:off x="9057928"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E7D82F-5D7F-4049-816F-87C810C63625}" type="slidenum">
              <a:rPr lang="en-US" smtClean="0"/>
              <a:t>‹#›</a:t>
            </a:fld>
            <a:endParaRPr lang="en-US"/>
          </a:p>
        </p:txBody>
      </p:sp>
      <p:sp>
        <p:nvSpPr>
          <p:cNvPr id="9" name="Slide Number Placeholder 5">
            <a:extLst>
              <a:ext uri="{FF2B5EF4-FFF2-40B4-BE49-F238E27FC236}">
                <a16:creationId xmlns:a16="http://schemas.microsoft.com/office/drawing/2014/main" id="{CC9FA3CB-4F9C-4040-8CA4-A78A54E86166}"/>
              </a:ext>
            </a:extLst>
          </p:cNvPr>
          <p:cNvSpPr txBox="1">
            <a:spLocks/>
          </p:cNvSpPr>
          <p:nvPr userDrawn="1"/>
        </p:nvSpPr>
        <p:spPr>
          <a:xfrm>
            <a:off x="510828" y="6356349"/>
            <a:ext cx="451202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Venus Probe Architecture</a:t>
            </a:r>
          </a:p>
        </p:txBody>
      </p:sp>
    </p:spTree>
    <p:extLst>
      <p:ext uri="{BB962C8B-B14F-4D97-AF65-F5344CB8AC3E}">
        <p14:creationId xmlns:p14="http://schemas.microsoft.com/office/powerpoint/2010/main" val="17301101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Lst>
  <p:hf hdr="0" ftr="0"/>
  <p:txStyles>
    <p:titleStyle>
      <a:lvl1pPr algn="l" defTabSz="914400" rtl="0" eaLnBrk="1" latinLnBrk="0" hangingPunct="1">
        <a:lnSpc>
          <a:spcPct val="90000"/>
        </a:lnSpc>
        <a:spcBef>
          <a:spcPct val="0"/>
        </a:spcBef>
        <a:buNone/>
        <a:defRPr sz="3200" b="1" i="0" kern="1200">
          <a:solidFill>
            <a:srgbClr val="617857"/>
          </a:solidFill>
          <a:latin typeface="Century Gothic" panose="020B0502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5718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7F5A39"/>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rgbClr val="7F5A39"/>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entury Gothic" panose="020B0502020202020204" pitchFamily="34" charset="0"/>
        <a:buChar char="−"/>
        <a:defRPr sz="1800" kern="1200">
          <a:solidFill>
            <a:srgbClr val="7F5A39"/>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7F5A3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package" Target="../embeddings/Microsoft_Visio_Drawing.vsdx"/><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3.e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7.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DABCD-4FFE-D267-4F92-CA096B3B82CC}"/>
              </a:ext>
            </a:extLst>
          </p:cNvPr>
          <p:cNvSpPr>
            <a:spLocks noGrp="1"/>
          </p:cNvSpPr>
          <p:nvPr>
            <p:ph type="ctrTitle"/>
          </p:nvPr>
        </p:nvSpPr>
        <p:spPr/>
        <p:txBody>
          <a:bodyPr/>
          <a:lstStyle/>
          <a:p>
            <a:r>
              <a:rPr lang="en-US" dirty="0"/>
              <a:t>Venus Probe Architecture</a:t>
            </a:r>
          </a:p>
        </p:txBody>
      </p:sp>
      <p:sp>
        <p:nvSpPr>
          <p:cNvPr id="3" name="Subtitle 2">
            <a:extLst>
              <a:ext uri="{FF2B5EF4-FFF2-40B4-BE49-F238E27FC236}">
                <a16:creationId xmlns:a16="http://schemas.microsoft.com/office/drawing/2014/main" id="{4B0AFAAD-8ACA-9445-3977-BE11694F97BA}"/>
              </a:ext>
            </a:extLst>
          </p:cNvPr>
          <p:cNvSpPr>
            <a:spLocks noGrp="1"/>
          </p:cNvSpPr>
          <p:nvPr>
            <p:ph type="subTitle" idx="1"/>
          </p:nvPr>
        </p:nvSpPr>
        <p:spPr>
          <a:xfrm>
            <a:off x="1489805" y="3653086"/>
            <a:ext cx="9144000" cy="1501421"/>
          </a:xfrm>
        </p:spPr>
        <p:txBody>
          <a:bodyPr/>
          <a:lstStyle/>
          <a:p>
            <a:r>
              <a:rPr lang="en-US" dirty="0"/>
              <a:t>IEEE Aerospace Conference 2025</a:t>
            </a:r>
          </a:p>
          <a:p>
            <a:r>
              <a:rPr lang="en-US" dirty="0"/>
              <a:t>Robin Ripley – NASA Goddard Space Flight Center</a:t>
            </a:r>
          </a:p>
          <a:p>
            <a:r>
              <a:rPr lang="en-US" dirty="0"/>
              <a:t>Colby Goodloe – NASA Goddard Space Flight Center</a:t>
            </a:r>
          </a:p>
        </p:txBody>
      </p:sp>
    </p:spTree>
    <p:extLst>
      <p:ext uri="{BB962C8B-B14F-4D97-AF65-F5344CB8AC3E}">
        <p14:creationId xmlns:p14="http://schemas.microsoft.com/office/powerpoint/2010/main" val="2012593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48087-5C6E-EDCA-DC7D-DF39125091D0}"/>
              </a:ext>
            </a:extLst>
          </p:cNvPr>
          <p:cNvSpPr>
            <a:spLocks noGrp="1"/>
          </p:cNvSpPr>
          <p:nvPr>
            <p:ph type="title"/>
          </p:nvPr>
        </p:nvSpPr>
        <p:spPr/>
        <p:txBody>
          <a:bodyPr>
            <a:normAutofit fontScale="90000"/>
          </a:bodyPr>
          <a:lstStyle/>
          <a:p>
            <a:r>
              <a:rPr lang="en-US" dirty="0"/>
              <a:t>Data Collection and Transmission</a:t>
            </a:r>
          </a:p>
        </p:txBody>
      </p:sp>
      <p:sp>
        <p:nvSpPr>
          <p:cNvPr id="5" name="Content Placeholder 4">
            <a:extLst>
              <a:ext uri="{FF2B5EF4-FFF2-40B4-BE49-F238E27FC236}">
                <a16:creationId xmlns:a16="http://schemas.microsoft.com/office/drawing/2014/main" id="{A8D331AB-BF02-8C12-7B8E-8D268E1F6104}"/>
              </a:ext>
            </a:extLst>
          </p:cNvPr>
          <p:cNvSpPr>
            <a:spLocks noGrp="1"/>
          </p:cNvSpPr>
          <p:nvPr>
            <p:ph sz="half" idx="1"/>
          </p:nvPr>
        </p:nvSpPr>
        <p:spPr>
          <a:xfrm>
            <a:off x="348656" y="789410"/>
            <a:ext cx="4666689" cy="5389717"/>
          </a:xfrm>
        </p:spPr>
        <p:txBody>
          <a:bodyPr>
            <a:normAutofit fontScale="92500" lnSpcReduction="20000"/>
          </a:bodyPr>
          <a:lstStyle/>
          <a:p>
            <a:r>
              <a:rPr lang="en-US" dirty="0"/>
              <a:t>Data will be collected on the probe and transmitted to the spacecraft for later transmission to Earth, allowing for higher data rates</a:t>
            </a:r>
          </a:p>
          <a:p>
            <a:r>
              <a:rPr lang="en-US" dirty="0"/>
              <a:t>Use of Adjustable Data Rate (ADR) radio allows for even more data transmission since it can adjust to current conditions</a:t>
            </a:r>
          </a:p>
          <a:p>
            <a:r>
              <a:rPr lang="en-US" dirty="0"/>
              <a:t>Data is prioritized within the probe before transmission</a:t>
            </a:r>
          </a:p>
          <a:p>
            <a:pPr lvl="1"/>
            <a:r>
              <a:rPr lang="en-US" dirty="0"/>
              <a:t>Highest priority data is transmitted multiple times to ensure receipt</a:t>
            </a:r>
          </a:p>
          <a:p>
            <a:pPr lvl="1"/>
            <a:r>
              <a:rPr lang="en-US" dirty="0"/>
              <a:t>Lowest priority data may not be transmitted on a “bad day”</a:t>
            </a:r>
          </a:p>
        </p:txBody>
      </p:sp>
      <p:sp>
        <p:nvSpPr>
          <p:cNvPr id="4" name="Slide Number Placeholder 3">
            <a:extLst>
              <a:ext uri="{FF2B5EF4-FFF2-40B4-BE49-F238E27FC236}">
                <a16:creationId xmlns:a16="http://schemas.microsoft.com/office/drawing/2014/main" id="{11BB6505-02C8-E8C7-B200-BFA1067F6EF9}"/>
              </a:ext>
            </a:extLst>
          </p:cNvPr>
          <p:cNvSpPr>
            <a:spLocks noGrp="1"/>
          </p:cNvSpPr>
          <p:nvPr>
            <p:ph type="sldNum" sz="quarter" idx="12"/>
          </p:nvPr>
        </p:nvSpPr>
        <p:spPr/>
        <p:txBody>
          <a:bodyPr/>
          <a:lstStyle/>
          <a:p>
            <a:fld id="{87E7D82F-5D7F-4049-816F-87C810C63625}" type="slidenum">
              <a:rPr lang="en-US" smtClean="0"/>
              <a:t>10</a:t>
            </a:fld>
            <a:endParaRPr lang="en-US"/>
          </a:p>
        </p:txBody>
      </p:sp>
      <p:sp>
        <p:nvSpPr>
          <p:cNvPr id="11" name="Rectangle 6">
            <a:extLst>
              <a:ext uri="{FF2B5EF4-FFF2-40B4-BE49-F238E27FC236}">
                <a16:creationId xmlns:a16="http://schemas.microsoft.com/office/drawing/2014/main" id="{5FAD9DF7-2D9A-1299-EF31-35EB19561935}"/>
              </a:ext>
            </a:extLst>
          </p:cNvPr>
          <p:cNvSpPr>
            <a:spLocks noChangeArrowheads="1"/>
          </p:cNvSpPr>
          <p:nvPr/>
        </p:nvSpPr>
        <p:spPr bwMode="auto">
          <a:xfrm>
            <a:off x="6172202" y="711199"/>
            <a:ext cx="1830851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12" name="Object 11">
            <a:extLst>
              <a:ext uri="{FF2B5EF4-FFF2-40B4-BE49-F238E27FC236}">
                <a16:creationId xmlns:a16="http://schemas.microsoft.com/office/drawing/2014/main" id="{85BF93DA-ECA4-536B-CDD0-558DF2050D96}"/>
              </a:ext>
            </a:extLst>
          </p:cNvPr>
          <p:cNvGraphicFramePr>
            <a:graphicFrameLocks noChangeAspect="1"/>
          </p:cNvGraphicFramePr>
          <p:nvPr>
            <p:extLst>
              <p:ext uri="{D42A27DB-BD31-4B8C-83A1-F6EECF244321}">
                <p14:modId xmlns:p14="http://schemas.microsoft.com/office/powerpoint/2010/main" val="1175777240"/>
              </p:ext>
            </p:extLst>
          </p:nvPr>
        </p:nvGraphicFramePr>
        <p:xfrm>
          <a:off x="5011639" y="711199"/>
          <a:ext cx="7145725" cy="3528753"/>
        </p:xfrm>
        <a:graphic>
          <a:graphicData uri="http://schemas.openxmlformats.org/presentationml/2006/ole">
            <mc:AlternateContent xmlns:mc="http://schemas.openxmlformats.org/markup-compatibility/2006">
              <mc:Choice xmlns:v="urn:schemas-microsoft-com:vml" Requires="v">
                <p:oleObj name="Visio" r:id="rId3" imgW="9518835" imgH="4679994" progId="Visio.Drawing.15">
                  <p:embed/>
                </p:oleObj>
              </mc:Choice>
              <mc:Fallback>
                <p:oleObj name="Visio" r:id="rId3" imgW="9518835" imgH="4679994" progId="Visio.Drawing.15">
                  <p:embed/>
                  <p:pic>
                    <p:nvPicPr>
                      <p:cNvPr id="12" name="Object 11">
                        <a:extLst>
                          <a:ext uri="{FF2B5EF4-FFF2-40B4-BE49-F238E27FC236}">
                            <a16:creationId xmlns:a16="http://schemas.microsoft.com/office/drawing/2014/main" id="{85BF93DA-ECA4-536B-CDD0-558DF2050D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1639" y="711199"/>
                        <a:ext cx="7145725" cy="3528753"/>
                      </a:xfrm>
                      <a:prstGeom prst="rect">
                        <a:avLst/>
                      </a:prstGeom>
                      <a:noFill/>
                    </p:spPr>
                  </p:pic>
                </p:oleObj>
              </mc:Fallback>
            </mc:AlternateContent>
          </a:graphicData>
        </a:graphic>
      </p:graphicFrame>
    </p:spTree>
    <p:extLst>
      <p:ext uri="{BB962C8B-B14F-4D97-AF65-F5344CB8AC3E}">
        <p14:creationId xmlns:p14="http://schemas.microsoft.com/office/powerpoint/2010/main" val="16240680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DA27D34-1D95-6CDC-0E60-2A931DD5AAA7}"/>
              </a:ext>
            </a:extLst>
          </p:cNvPr>
          <p:cNvSpPr>
            <a:spLocks noGrp="1"/>
          </p:cNvSpPr>
          <p:nvPr>
            <p:ph type="title"/>
          </p:nvPr>
        </p:nvSpPr>
        <p:spPr/>
        <p:txBody>
          <a:bodyPr>
            <a:normAutofit fontScale="90000"/>
          </a:bodyPr>
          <a:lstStyle/>
          <a:p>
            <a:r>
              <a:rPr lang="en-US" dirty="0"/>
              <a:t>Balancing Power, Thermal, Mass, and Volume</a:t>
            </a:r>
          </a:p>
        </p:txBody>
      </p:sp>
      <p:sp>
        <p:nvSpPr>
          <p:cNvPr id="7" name="Content Placeholder 6">
            <a:extLst>
              <a:ext uri="{FF2B5EF4-FFF2-40B4-BE49-F238E27FC236}">
                <a16:creationId xmlns:a16="http://schemas.microsoft.com/office/drawing/2014/main" id="{E32BC05C-8F9C-E067-F16A-7C712038F42D}"/>
              </a:ext>
            </a:extLst>
          </p:cNvPr>
          <p:cNvSpPr>
            <a:spLocks noGrp="1"/>
          </p:cNvSpPr>
          <p:nvPr>
            <p:ph idx="1"/>
          </p:nvPr>
        </p:nvSpPr>
        <p:spPr/>
        <p:txBody>
          <a:bodyPr/>
          <a:lstStyle/>
          <a:p>
            <a:r>
              <a:rPr lang="en-US" dirty="0"/>
              <a:t>Sphere Volume</a:t>
            </a:r>
          </a:p>
          <a:p>
            <a:pPr lvl="1"/>
            <a:r>
              <a:rPr lang="en-US" dirty="0"/>
              <a:t>Increased volume provides more room for instruments and support architecture for the probe</a:t>
            </a:r>
          </a:p>
          <a:p>
            <a:pPr lvl="1"/>
            <a:r>
              <a:rPr lang="en-US" dirty="0"/>
              <a:t>Increased volume increases the surface area exposed to the atmosphere and increases mass</a:t>
            </a:r>
          </a:p>
          <a:p>
            <a:r>
              <a:rPr lang="en-US" dirty="0"/>
              <a:t>Power Management</a:t>
            </a:r>
          </a:p>
          <a:p>
            <a:pPr lvl="1"/>
            <a:r>
              <a:rPr lang="en-US" dirty="0"/>
              <a:t>Primary vs Secondary Battery</a:t>
            </a:r>
          </a:p>
          <a:p>
            <a:pPr lvl="1"/>
            <a:r>
              <a:rPr lang="en-US" dirty="0"/>
              <a:t>Hibernation</a:t>
            </a:r>
          </a:p>
          <a:p>
            <a:pPr lvl="1"/>
            <a:r>
              <a:rPr lang="en-US" dirty="0"/>
              <a:t>Tightly coupled with thermal</a:t>
            </a:r>
          </a:p>
          <a:p>
            <a:r>
              <a:rPr lang="en-US" dirty="0"/>
              <a:t>Thermal Extremes</a:t>
            </a:r>
          </a:p>
          <a:p>
            <a:pPr lvl="1"/>
            <a:r>
              <a:rPr lang="en-US" dirty="0"/>
              <a:t>Survive cold of space until AEI</a:t>
            </a:r>
          </a:p>
          <a:p>
            <a:pPr lvl="1"/>
            <a:r>
              <a:rPr lang="en-US" dirty="0"/>
              <a:t>Survive heat of atmosphere until end of descent</a:t>
            </a:r>
          </a:p>
          <a:p>
            <a:pPr lvl="1"/>
            <a:r>
              <a:rPr lang="en-US" dirty="0"/>
              <a:t>Pressure vessel vs evacuated sphere</a:t>
            </a:r>
          </a:p>
          <a:p>
            <a:pPr lvl="2"/>
            <a:endParaRPr lang="en-US" dirty="0"/>
          </a:p>
          <a:p>
            <a:endParaRPr lang="en-US" dirty="0"/>
          </a:p>
          <a:p>
            <a:pPr lvl="1"/>
            <a:endParaRPr lang="en-US" dirty="0"/>
          </a:p>
        </p:txBody>
      </p:sp>
      <p:sp>
        <p:nvSpPr>
          <p:cNvPr id="5" name="Slide Number Placeholder 4">
            <a:extLst>
              <a:ext uri="{FF2B5EF4-FFF2-40B4-BE49-F238E27FC236}">
                <a16:creationId xmlns:a16="http://schemas.microsoft.com/office/drawing/2014/main" id="{522335FC-3533-A9C4-8D20-4484716ABEF6}"/>
              </a:ext>
            </a:extLst>
          </p:cNvPr>
          <p:cNvSpPr>
            <a:spLocks noGrp="1"/>
          </p:cNvSpPr>
          <p:nvPr>
            <p:ph type="sldNum" sz="quarter" idx="12"/>
          </p:nvPr>
        </p:nvSpPr>
        <p:spPr/>
        <p:txBody>
          <a:bodyPr/>
          <a:lstStyle/>
          <a:p>
            <a:fld id="{87E7D82F-5D7F-4049-816F-87C810C63625}" type="slidenum">
              <a:rPr lang="en-US" smtClean="0"/>
              <a:t>11</a:t>
            </a:fld>
            <a:endParaRPr lang="en-US"/>
          </a:p>
        </p:txBody>
      </p:sp>
      <p:sp>
        <p:nvSpPr>
          <p:cNvPr id="8" name="Arrow: Down 7">
            <a:extLst>
              <a:ext uri="{FF2B5EF4-FFF2-40B4-BE49-F238E27FC236}">
                <a16:creationId xmlns:a16="http://schemas.microsoft.com/office/drawing/2014/main" id="{4D560523-065F-661D-9D13-43CF10E3F65D}"/>
              </a:ext>
            </a:extLst>
          </p:cNvPr>
          <p:cNvSpPr/>
          <p:nvPr/>
        </p:nvSpPr>
        <p:spPr>
          <a:xfrm rot="10800000">
            <a:off x="416689" y="1273215"/>
            <a:ext cx="277792" cy="324091"/>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Down 8">
            <a:extLst>
              <a:ext uri="{FF2B5EF4-FFF2-40B4-BE49-F238E27FC236}">
                <a16:creationId xmlns:a16="http://schemas.microsoft.com/office/drawing/2014/main" id="{A4010DAE-1697-F9FE-11DA-E01E733034B6}"/>
              </a:ext>
            </a:extLst>
          </p:cNvPr>
          <p:cNvSpPr/>
          <p:nvPr/>
        </p:nvSpPr>
        <p:spPr>
          <a:xfrm rot="10800000">
            <a:off x="439839" y="2110186"/>
            <a:ext cx="277792" cy="324091"/>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8186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AE5A8E-4A07-CA4E-827A-3F62541AD082}"/>
              </a:ext>
            </a:extLst>
          </p:cNvPr>
          <p:cNvSpPr>
            <a:spLocks noGrp="1"/>
          </p:cNvSpPr>
          <p:nvPr>
            <p:ph idx="1"/>
          </p:nvPr>
        </p:nvSpPr>
        <p:spPr/>
        <p:txBody>
          <a:bodyPr/>
          <a:lstStyle/>
          <a:p>
            <a:endParaRPr lang="en-US"/>
          </a:p>
        </p:txBody>
      </p:sp>
      <p:sp>
        <p:nvSpPr>
          <p:cNvPr id="5" name="Title 4">
            <a:extLst>
              <a:ext uri="{FF2B5EF4-FFF2-40B4-BE49-F238E27FC236}">
                <a16:creationId xmlns:a16="http://schemas.microsoft.com/office/drawing/2014/main" id="{FEF3B4B6-538F-274A-9E94-D72C4CC10EE6}"/>
              </a:ext>
            </a:extLst>
          </p:cNvPr>
          <p:cNvSpPr>
            <a:spLocks noGrp="1"/>
          </p:cNvSpPr>
          <p:nvPr>
            <p:ph type="title"/>
          </p:nvPr>
        </p:nvSpPr>
        <p:spPr/>
        <p:txBody>
          <a:bodyPr>
            <a:normAutofit fontScale="90000"/>
          </a:bodyPr>
          <a:lstStyle/>
          <a:p>
            <a:endParaRPr lang="en-US"/>
          </a:p>
        </p:txBody>
      </p:sp>
      <p:pic>
        <p:nvPicPr>
          <p:cNvPr id="6" name="Picture 5">
            <a:extLst>
              <a:ext uri="{FF2B5EF4-FFF2-40B4-BE49-F238E27FC236}">
                <a16:creationId xmlns:a16="http://schemas.microsoft.com/office/drawing/2014/main" id="{1D06EFE6-65A6-2942-BC49-9A7D27329C02}"/>
              </a:ext>
            </a:extLst>
          </p:cNvPr>
          <p:cNvPicPr>
            <a:picLocks noChangeAspect="1"/>
          </p:cNvPicPr>
          <p:nvPr/>
        </p:nvPicPr>
        <p:blipFill>
          <a:blip r:embed="rId3"/>
          <a:stretch>
            <a:fillRect/>
          </a:stretch>
        </p:blipFill>
        <p:spPr>
          <a:xfrm>
            <a:off x="-2092569" y="0"/>
            <a:ext cx="16377138" cy="6886499"/>
          </a:xfrm>
          <a:prstGeom prst="rect">
            <a:avLst/>
          </a:prstGeom>
        </p:spPr>
      </p:pic>
      <p:sp>
        <p:nvSpPr>
          <p:cNvPr id="7" name="TextBox 6">
            <a:extLst>
              <a:ext uri="{FF2B5EF4-FFF2-40B4-BE49-F238E27FC236}">
                <a16:creationId xmlns:a16="http://schemas.microsoft.com/office/drawing/2014/main" id="{749B624D-7D25-254C-B2D4-D7971A0092F3}"/>
              </a:ext>
            </a:extLst>
          </p:cNvPr>
          <p:cNvSpPr txBox="1"/>
          <p:nvPr/>
        </p:nvSpPr>
        <p:spPr>
          <a:xfrm>
            <a:off x="1859198" y="1859343"/>
            <a:ext cx="8473605" cy="3139321"/>
          </a:xfrm>
          <a:prstGeom prst="rect">
            <a:avLst/>
          </a:prstGeom>
          <a:gradFill flip="none" rotWithShape="1">
            <a:gsLst>
              <a:gs pos="0">
                <a:schemeClr val="tx1">
                  <a:lumMod val="50000"/>
                  <a:alpha val="10000"/>
                </a:schemeClr>
              </a:gs>
              <a:gs pos="100000">
                <a:schemeClr val="tx1">
                  <a:lumMod val="50000"/>
                  <a:alpha val="10000"/>
                </a:schemeClr>
              </a:gs>
              <a:gs pos="51000">
                <a:schemeClr val="tx1">
                  <a:lumMod val="65000"/>
                  <a:alpha val="70000"/>
                </a:schemeClr>
              </a:gs>
            </a:gsLst>
            <a:lin ang="10800000" scaled="1"/>
            <a:tileRect/>
          </a:gradFill>
          <a:ln>
            <a:noFill/>
          </a:ln>
          <a:effectLst/>
        </p:spPr>
        <p:txBody>
          <a:bodyPr wrap="square" lIns="274320" tIns="274320" rIns="274320" bIns="274320" rtlCol="0" anchor="ctr" anchorCtr="0">
            <a:spAutoFit/>
          </a:bodyPr>
          <a:lstStyle/>
          <a:p>
            <a:pPr algn="ctr">
              <a:defRPr/>
            </a:pPr>
            <a:r>
              <a:rPr lang="en-US" sz="4000" b="1" dirty="0">
                <a:solidFill>
                  <a:schemeClr val="bg1"/>
                </a:solidFill>
                <a:latin typeface="Arial" panose="020B0604020202020204" pitchFamily="34" charset="0"/>
                <a:cs typeface="Arial" panose="020B0604020202020204" pitchFamily="34" charset="0"/>
              </a:rPr>
              <a:t>Venus: A planet of extremes</a:t>
            </a:r>
          </a:p>
          <a:p>
            <a:pPr algn="ctr">
              <a:defRPr/>
            </a:pPr>
            <a:endParaRPr lang="en-US" sz="3200" dirty="0">
              <a:solidFill>
                <a:schemeClr val="bg1"/>
              </a:solidFill>
              <a:latin typeface="Arial" panose="020B0604020202020204" pitchFamily="34" charset="0"/>
              <a:cs typeface="Arial" panose="020B0604020202020204" pitchFamily="34" charset="0"/>
            </a:endParaRPr>
          </a:p>
          <a:p>
            <a:pPr algn="ctr">
              <a:defRPr/>
            </a:pPr>
            <a:r>
              <a:rPr lang="en-US" sz="3200" dirty="0">
                <a:solidFill>
                  <a:schemeClr val="bg1"/>
                </a:solidFill>
                <a:latin typeface="Arial" panose="020B0604020202020204" pitchFamily="34" charset="0"/>
                <a:cs typeface="Arial" panose="020B0604020202020204" pitchFamily="34" charset="0"/>
              </a:rPr>
              <a:t>Clouds: ~75% sulfuric acid / 25% water</a:t>
            </a:r>
            <a:endParaRPr kumimoji="0" lang="en-US" sz="32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lvl="0" algn="ctr">
              <a:defRPr/>
            </a:pPr>
            <a:r>
              <a:rPr lang="en-US" sz="3200" dirty="0">
                <a:solidFill>
                  <a:schemeClr val="bg1"/>
                </a:solidFill>
                <a:latin typeface="Arial" panose="020B0604020202020204" pitchFamily="34" charset="0"/>
                <a:cs typeface="Arial" panose="020B0604020202020204" pitchFamily="34" charset="0"/>
              </a:rPr>
              <a:t>Surface Temperature</a:t>
            </a:r>
            <a:r>
              <a:rPr kumimoji="0" lang="en-US" sz="32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 800 </a:t>
            </a:r>
            <a:r>
              <a:rPr lang="en-US" sz="3200" dirty="0">
                <a:solidFill>
                  <a:schemeClr val="bg1"/>
                </a:solidFill>
                <a:latin typeface="Arial" panose="020B0604020202020204" pitchFamily="34" charset="0"/>
                <a:cs typeface="Arial" panose="020B0604020202020204" pitchFamily="34" charset="0"/>
              </a:rPr>
              <a:t>F</a:t>
            </a:r>
            <a:endParaRPr kumimoji="0" lang="en-US" sz="32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a:p>
            <a:pPr lvl="0" algn="ctr">
              <a:defRPr/>
            </a:pPr>
            <a:r>
              <a:rPr lang="en-US" sz="3200" dirty="0">
                <a:solidFill>
                  <a:schemeClr val="bg1"/>
                </a:solidFill>
                <a:latin typeface="Arial" panose="020B0604020202020204" pitchFamily="34" charset="0"/>
                <a:cs typeface="Arial" panose="020B0604020202020204" pitchFamily="34" charset="0"/>
              </a:rPr>
              <a:t>Surface pressure = 92 bars</a:t>
            </a:r>
          </a:p>
        </p:txBody>
      </p:sp>
    </p:spTree>
    <p:extLst>
      <p:ext uri="{BB962C8B-B14F-4D97-AF65-F5344CB8AC3E}">
        <p14:creationId xmlns:p14="http://schemas.microsoft.com/office/powerpoint/2010/main" val="966889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59F1588-1D50-1C47-9D2C-93D375FA220D}"/>
              </a:ext>
            </a:extLst>
          </p:cNvPr>
          <p:cNvSpPr>
            <a:spLocks noGrp="1"/>
          </p:cNvSpPr>
          <p:nvPr>
            <p:ph type="title"/>
          </p:nvPr>
        </p:nvSpPr>
        <p:spPr>
          <a:xfrm>
            <a:off x="815439" y="95215"/>
            <a:ext cx="10238015" cy="1077229"/>
          </a:xfrm>
        </p:spPr>
        <p:txBody>
          <a:bodyPr>
            <a:noAutofit/>
          </a:bodyPr>
          <a:lstStyle/>
          <a:p>
            <a:pPr algn="ctr"/>
            <a:r>
              <a:rPr lang="en-US" sz="3200" b="1" dirty="0">
                <a:latin typeface="Avenir Next Condensed Demi Bold" panose="020B0506020202020204" pitchFamily="34" charset="0"/>
                <a:cs typeface="Calibri Light" panose="020F0302020204030204" pitchFamily="34" charset="0"/>
              </a:rPr>
              <a:t>DAVINCI Probe and Instruments</a:t>
            </a:r>
            <a:endParaRPr lang="en-US" sz="3200" dirty="0">
              <a:latin typeface="Avenir Next Condensed Demi Bold" panose="020B0506020202020204" pitchFamily="34" charset="0"/>
              <a:cs typeface="Calibri Light" panose="020F0302020204030204" pitchFamily="34" charset="0"/>
            </a:endParaRPr>
          </a:p>
        </p:txBody>
      </p:sp>
      <p:pic>
        <p:nvPicPr>
          <p:cNvPr id="9" name="Picture 8">
            <a:extLst>
              <a:ext uri="{FF2B5EF4-FFF2-40B4-BE49-F238E27FC236}">
                <a16:creationId xmlns:a16="http://schemas.microsoft.com/office/drawing/2014/main" id="{7BF37665-54BD-6E40-94E6-2BE8F5903746}"/>
              </a:ext>
            </a:extLst>
          </p:cNvPr>
          <p:cNvPicPr>
            <a:picLocks noChangeAspect="1"/>
          </p:cNvPicPr>
          <p:nvPr/>
        </p:nvPicPr>
        <p:blipFill rotWithShape="1">
          <a:blip r:embed="rId3"/>
          <a:srcRect l="19907" r="2170"/>
          <a:stretch/>
        </p:blipFill>
        <p:spPr>
          <a:xfrm>
            <a:off x="1283606" y="660867"/>
            <a:ext cx="9931401" cy="5745145"/>
          </a:xfrm>
          <a:prstGeom prst="rect">
            <a:avLst/>
          </a:prstGeom>
        </p:spPr>
      </p:pic>
      <p:sp>
        <p:nvSpPr>
          <p:cNvPr id="2" name="Rectangle 1">
            <a:extLst>
              <a:ext uri="{FF2B5EF4-FFF2-40B4-BE49-F238E27FC236}">
                <a16:creationId xmlns:a16="http://schemas.microsoft.com/office/drawing/2014/main" id="{E4C49F3D-864B-2040-8C71-994B8712702F}"/>
              </a:ext>
            </a:extLst>
          </p:cNvPr>
          <p:cNvSpPr/>
          <p:nvPr/>
        </p:nvSpPr>
        <p:spPr>
          <a:xfrm>
            <a:off x="5485243" y="2187218"/>
            <a:ext cx="1607575" cy="174031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FB51EA1-76D5-BF47-B93C-7369B45C5D4F}"/>
              </a:ext>
            </a:extLst>
          </p:cNvPr>
          <p:cNvSpPr/>
          <p:nvPr/>
        </p:nvSpPr>
        <p:spPr>
          <a:xfrm>
            <a:off x="1283606" y="4456823"/>
            <a:ext cx="9854394" cy="174031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5378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2" grpId="0" animBg="1"/>
      <p:bldP spid="1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A4C3277-85AA-CA7D-4C9A-D067B2FFD264}"/>
              </a:ext>
            </a:extLst>
          </p:cNvPr>
          <p:cNvSpPr>
            <a:spLocks noGrp="1"/>
          </p:cNvSpPr>
          <p:nvPr>
            <p:ph type="sldNum" sz="quarter" idx="12"/>
          </p:nvPr>
        </p:nvSpPr>
        <p:spPr/>
        <p:txBody>
          <a:bodyPr/>
          <a:lstStyle/>
          <a:p>
            <a:fld id="{87E7D82F-5D7F-4049-816F-87C810C63625}" type="slidenum">
              <a:rPr lang="en-US" smtClean="0"/>
              <a:t>4</a:t>
            </a:fld>
            <a:endParaRPr lang="en-US"/>
          </a:p>
        </p:txBody>
      </p:sp>
      <p:pic>
        <p:nvPicPr>
          <p:cNvPr id="10" name="Content Placeholder 9">
            <a:extLst>
              <a:ext uri="{FF2B5EF4-FFF2-40B4-BE49-F238E27FC236}">
                <a16:creationId xmlns:a16="http://schemas.microsoft.com/office/drawing/2014/main" id="{B8BAC7CD-D3DC-19C0-2E04-226551AE995C}"/>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3230881" y="0"/>
            <a:ext cx="6441440" cy="6779842"/>
          </a:xfrm>
          <a:prstGeom prst="rect">
            <a:avLst/>
          </a:prstGeom>
          <a:noFill/>
        </p:spPr>
      </p:pic>
    </p:spTree>
    <p:extLst>
      <p:ext uri="{BB962C8B-B14F-4D97-AF65-F5344CB8AC3E}">
        <p14:creationId xmlns:p14="http://schemas.microsoft.com/office/powerpoint/2010/main" val="34095890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5E7DF6-437D-EFB4-F46A-6E58CA738725}"/>
              </a:ext>
            </a:extLst>
          </p:cNvPr>
          <p:cNvSpPr>
            <a:spLocks noGrp="1"/>
          </p:cNvSpPr>
          <p:nvPr>
            <p:ph type="title"/>
          </p:nvPr>
        </p:nvSpPr>
        <p:spPr/>
        <p:txBody>
          <a:bodyPr>
            <a:normAutofit fontScale="90000"/>
          </a:bodyPr>
          <a:lstStyle/>
          <a:p>
            <a:r>
              <a:rPr lang="en-US" dirty="0"/>
              <a:t>Descent Sphere Overview</a:t>
            </a:r>
          </a:p>
        </p:txBody>
      </p:sp>
      <p:sp>
        <p:nvSpPr>
          <p:cNvPr id="2" name="Slide Number Placeholder 1">
            <a:extLst>
              <a:ext uri="{FF2B5EF4-FFF2-40B4-BE49-F238E27FC236}">
                <a16:creationId xmlns:a16="http://schemas.microsoft.com/office/drawing/2014/main" id="{202C1CE4-E0F3-E091-707A-54E4ABCDCCA2}"/>
              </a:ext>
            </a:extLst>
          </p:cNvPr>
          <p:cNvSpPr>
            <a:spLocks noGrp="1"/>
          </p:cNvSpPr>
          <p:nvPr>
            <p:ph type="sldNum" sz="quarter" idx="12"/>
          </p:nvPr>
        </p:nvSpPr>
        <p:spPr/>
        <p:txBody>
          <a:bodyPr/>
          <a:lstStyle/>
          <a:p>
            <a:fld id="{87E7D82F-5D7F-4049-816F-87C810C63625}" type="slidenum">
              <a:rPr lang="en-US" smtClean="0"/>
              <a:t>5</a:t>
            </a:fld>
            <a:endParaRPr lang="en-US"/>
          </a:p>
        </p:txBody>
      </p:sp>
      <p:pic>
        <p:nvPicPr>
          <p:cNvPr id="5" name="Content Placeholder 4">
            <a:extLst>
              <a:ext uri="{FF2B5EF4-FFF2-40B4-BE49-F238E27FC236}">
                <a16:creationId xmlns:a16="http://schemas.microsoft.com/office/drawing/2014/main" id="{CB07ED74-6E54-2727-8E7C-355BF954C95D}"/>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89434" y="1014515"/>
            <a:ext cx="11095682" cy="49686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976789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2A0DE-5861-853C-BEBA-D87127E8284B}"/>
              </a:ext>
            </a:extLst>
          </p:cNvPr>
          <p:cNvSpPr>
            <a:spLocks noGrp="1"/>
          </p:cNvSpPr>
          <p:nvPr>
            <p:ph type="title"/>
          </p:nvPr>
        </p:nvSpPr>
        <p:spPr/>
        <p:txBody>
          <a:bodyPr>
            <a:normAutofit fontScale="90000"/>
          </a:bodyPr>
          <a:lstStyle/>
          <a:p>
            <a:r>
              <a:rPr lang="en-US" dirty="0"/>
              <a:t>Instrument Accommodations</a:t>
            </a:r>
          </a:p>
        </p:txBody>
      </p:sp>
      <p:sp>
        <p:nvSpPr>
          <p:cNvPr id="4" name="Slide Number Placeholder 3">
            <a:extLst>
              <a:ext uri="{FF2B5EF4-FFF2-40B4-BE49-F238E27FC236}">
                <a16:creationId xmlns:a16="http://schemas.microsoft.com/office/drawing/2014/main" id="{D927D669-2FEF-074C-6306-1C2BB87DA770}"/>
              </a:ext>
            </a:extLst>
          </p:cNvPr>
          <p:cNvSpPr>
            <a:spLocks noGrp="1"/>
          </p:cNvSpPr>
          <p:nvPr>
            <p:ph type="sldNum" sz="quarter" idx="12"/>
          </p:nvPr>
        </p:nvSpPr>
        <p:spPr/>
        <p:txBody>
          <a:bodyPr/>
          <a:lstStyle/>
          <a:p>
            <a:fld id="{87E7D82F-5D7F-4049-816F-87C810C63625}" type="slidenum">
              <a:rPr lang="en-US" smtClean="0"/>
              <a:t>6</a:t>
            </a:fld>
            <a:endParaRPr lang="en-US"/>
          </a:p>
        </p:txBody>
      </p:sp>
      <p:pic>
        <p:nvPicPr>
          <p:cNvPr id="5" name="Picture 4">
            <a:extLst>
              <a:ext uri="{FF2B5EF4-FFF2-40B4-BE49-F238E27FC236}">
                <a16:creationId xmlns:a16="http://schemas.microsoft.com/office/drawing/2014/main" id="{DDEA9A4A-12B6-556D-0816-0CC5A2898AA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2222" l="8955" r="90299">
                        <a14:foregroundMark x1="47015" y1="25556" x2="31343" y2="24444"/>
                        <a14:foregroundMark x1="44776" y1="88889" x2="59701" y2="93333"/>
                        <a14:foregroundMark x1="90299" y1="77778" x2="88806" y2="50000"/>
                        <a14:foregroundMark x1="67164" y1="23333" x2="23881" y2="15556"/>
                        <a14:foregroundMark x1="23881" y1="15556" x2="23881" y2="15556"/>
                        <a14:foregroundMark x1="17724" y1="23333" x2="58209" y2="15556"/>
                        <a14:foregroundMark x1="11940" y1="24444" x2="17724" y2="23333"/>
                        <a14:foregroundMark x1="58209" y1="15556" x2="62687" y2="17778"/>
                        <a14:foregroundMark x1="53731" y1="11111" x2="27612" y2="13333"/>
                        <a14:foregroundMark x1="8209" y1="36667" x2="8955" y2="46667"/>
                        <a14:foregroundMark x1="84592" y1="36667" x2="88287" y2="42512"/>
                        <a14:foregroundMark x1="83890" y1="35556" x2="84592" y2="36667"/>
                        <a14:foregroundMark x1="82485" y1="33333" x2="83890" y2="35556"/>
                        <a14:foregroundMark x1="80378" y1="30000" x2="82485" y2="33333"/>
                        <a14:foregroundMark x1="78271" y1="26667" x2="80378" y2="30000"/>
                        <a14:foregroundMark x1="76866" y1="24444" x2="78271" y2="26667"/>
                        <a14:backgroundMark x1="89552" y1="43333" x2="87313" y2="38889"/>
                        <a14:backgroundMark x1="76866" y1="22222" x2="76866" y2="22222"/>
                        <a14:backgroundMark x1="78358" y1="24444" x2="78358" y2="24444"/>
                        <a14:backgroundMark x1="80597" y1="26667" x2="80597" y2="26667"/>
                        <a14:backgroundMark x1="85821" y1="36667" x2="85821" y2="36667"/>
                        <a14:backgroundMark x1="84328" y1="33333" x2="84328" y2="33333"/>
                        <a14:backgroundMark x1="82090" y1="30000" x2="82090" y2="30000"/>
                        <a14:backgroundMark x1="84328" y1="35556" x2="84328" y2="35556"/>
                        <a14:backgroundMark x1="11194" y1="23333" x2="11194" y2="23333"/>
                      </a14:backgroundRemoval>
                    </a14:imgEffect>
                  </a14:imgLayer>
                </a14:imgProps>
              </a:ext>
              <a:ext uri="{28A0092B-C50C-407E-A947-70E740481C1C}">
                <a14:useLocalDpi xmlns:a14="http://schemas.microsoft.com/office/drawing/2010/main" val="0"/>
              </a:ext>
            </a:extLst>
          </a:blip>
          <a:srcRect/>
          <a:stretch>
            <a:fillRect/>
          </a:stretch>
        </p:blipFill>
        <p:spPr bwMode="auto">
          <a:xfrm>
            <a:off x="953705" y="1032083"/>
            <a:ext cx="1098550" cy="862965"/>
          </a:xfrm>
          <a:prstGeom prst="rect">
            <a:avLst/>
          </a:prstGeom>
          <a:noFill/>
          <a:ln>
            <a:noFill/>
          </a:ln>
        </p:spPr>
      </p:pic>
      <p:pic>
        <p:nvPicPr>
          <p:cNvPr id="6" name="Picture 5">
            <a:extLst>
              <a:ext uri="{FF2B5EF4-FFF2-40B4-BE49-F238E27FC236}">
                <a16:creationId xmlns:a16="http://schemas.microsoft.com/office/drawing/2014/main" id="{70522E16-C109-011E-D1C0-FEF2AC4CD60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40980" y="2501287"/>
            <a:ext cx="1524000" cy="1257300"/>
          </a:xfrm>
          <a:prstGeom prst="rect">
            <a:avLst/>
          </a:prstGeom>
          <a:noFill/>
          <a:ln>
            <a:noFill/>
          </a:ln>
        </p:spPr>
      </p:pic>
      <p:pic>
        <p:nvPicPr>
          <p:cNvPr id="7" name="Picture 6">
            <a:extLst>
              <a:ext uri="{FF2B5EF4-FFF2-40B4-BE49-F238E27FC236}">
                <a16:creationId xmlns:a16="http://schemas.microsoft.com/office/drawing/2014/main" id="{79492FEE-23A2-7F90-BC69-019FEF4DF87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76210" y="4440347"/>
            <a:ext cx="1653540" cy="1385570"/>
          </a:xfrm>
          <a:prstGeom prst="rect">
            <a:avLst/>
          </a:prstGeom>
          <a:noFill/>
          <a:ln>
            <a:noFill/>
          </a:ln>
        </p:spPr>
      </p:pic>
      <p:sp>
        <p:nvSpPr>
          <p:cNvPr id="3" name="TextBox 2">
            <a:extLst>
              <a:ext uri="{FF2B5EF4-FFF2-40B4-BE49-F238E27FC236}">
                <a16:creationId xmlns:a16="http://schemas.microsoft.com/office/drawing/2014/main" id="{C6F2B61F-4493-3EDE-6ECF-BF1261E261F7}"/>
              </a:ext>
            </a:extLst>
          </p:cNvPr>
          <p:cNvSpPr txBox="1"/>
          <p:nvPr/>
        </p:nvSpPr>
        <p:spPr>
          <a:xfrm>
            <a:off x="2942897" y="1032083"/>
            <a:ext cx="6568965" cy="1200329"/>
          </a:xfrm>
          <a:prstGeom prst="rect">
            <a:avLst/>
          </a:prstGeom>
          <a:noFill/>
        </p:spPr>
        <p:txBody>
          <a:bodyPr wrap="square" rtlCol="0">
            <a:spAutoFit/>
          </a:bodyPr>
          <a:lstStyle/>
          <a:p>
            <a:r>
              <a:rPr lang="en-US" dirty="0"/>
              <a:t>The sapphire window on the forward hemisphere allows visible light to pass through while rejecting infrared (heat).  Sapphire’s high melting point gives the </a:t>
            </a:r>
            <a:r>
              <a:rPr lang="en-US" dirty="0" err="1"/>
              <a:t>VenDI</a:t>
            </a:r>
            <a:r>
              <a:rPr lang="en-US" dirty="0"/>
              <a:t> instrument a literal window on to Venus’ surface during descent.  </a:t>
            </a:r>
          </a:p>
        </p:txBody>
      </p:sp>
      <p:sp>
        <p:nvSpPr>
          <p:cNvPr id="8" name="TextBox 7">
            <a:extLst>
              <a:ext uri="{FF2B5EF4-FFF2-40B4-BE49-F238E27FC236}">
                <a16:creationId xmlns:a16="http://schemas.microsoft.com/office/drawing/2014/main" id="{221EC837-AB0B-ABD2-FD52-199C088B3ACB}"/>
              </a:ext>
            </a:extLst>
          </p:cNvPr>
          <p:cNvSpPr txBox="1"/>
          <p:nvPr/>
        </p:nvSpPr>
        <p:spPr>
          <a:xfrm>
            <a:off x="3121572" y="2921876"/>
            <a:ext cx="7685181" cy="646331"/>
          </a:xfrm>
          <a:prstGeom prst="rect">
            <a:avLst/>
          </a:prstGeom>
          <a:noFill/>
        </p:spPr>
        <p:txBody>
          <a:bodyPr wrap="none" rtlCol="0">
            <a:spAutoFit/>
          </a:bodyPr>
          <a:lstStyle/>
          <a:p>
            <a:r>
              <a:rPr lang="en-US" dirty="0"/>
              <a:t>The VASI port allows the VASI instrument to take </a:t>
            </a:r>
            <a:r>
              <a:rPr lang="en-US" dirty="0" err="1"/>
              <a:t>take</a:t>
            </a:r>
            <a:r>
              <a:rPr lang="en-US" dirty="0"/>
              <a:t> temperature and pressure</a:t>
            </a:r>
          </a:p>
          <a:p>
            <a:r>
              <a:rPr lang="en-US" dirty="0"/>
              <a:t>measurements throughout descent</a:t>
            </a:r>
          </a:p>
        </p:txBody>
      </p:sp>
      <p:sp>
        <p:nvSpPr>
          <p:cNvPr id="9" name="TextBox 8">
            <a:extLst>
              <a:ext uri="{FF2B5EF4-FFF2-40B4-BE49-F238E27FC236}">
                <a16:creationId xmlns:a16="http://schemas.microsoft.com/office/drawing/2014/main" id="{CAF81B2B-11B8-4E42-E669-D141A8AC0122}"/>
              </a:ext>
            </a:extLst>
          </p:cNvPr>
          <p:cNvSpPr txBox="1"/>
          <p:nvPr/>
        </p:nvSpPr>
        <p:spPr>
          <a:xfrm>
            <a:off x="3121572" y="4582510"/>
            <a:ext cx="8970341" cy="1200329"/>
          </a:xfrm>
          <a:prstGeom prst="rect">
            <a:avLst/>
          </a:prstGeom>
          <a:noFill/>
        </p:spPr>
        <p:txBody>
          <a:bodyPr wrap="none" rtlCol="0">
            <a:spAutoFit/>
          </a:bodyPr>
          <a:lstStyle/>
          <a:p>
            <a:r>
              <a:rPr lang="en-US" dirty="0"/>
              <a:t>The VMS port protects the inlets of both on-board spectrometers until they are needed. </a:t>
            </a:r>
          </a:p>
          <a:p>
            <a:r>
              <a:rPr lang="en-US" dirty="0"/>
              <a:t>Once the inlet valves are opened, the inlets allow gases from the Venus atmosphere to pass</a:t>
            </a:r>
          </a:p>
          <a:p>
            <a:r>
              <a:rPr lang="en-US" dirty="0"/>
              <a:t>through the VMS and VTLS tubing and into the instruments for measurement without putting</a:t>
            </a:r>
          </a:p>
          <a:p>
            <a:r>
              <a:rPr lang="en-US" dirty="0"/>
              <a:t>the rest of the components inside the sphere at risk.</a:t>
            </a:r>
          </a:p>
        </p:txBody>
      </p:sp>
    </p:spTree>
    <p:extLst>
      <p:ext uri="{BB962C8B-B14F-4D97-AF65-F5344CB8AC3E}">
        <p14:creationId xmlns:p14="http://schemas.microsoft.com/office/powerpoint/2010/main" val="2561558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2D230-5E15-9808-DED6-2E0991FD0992}"/>
              </a:ext>
            </a:extLst>
          </p:cNvPr>
          <p:cNvSpPr>
            <a:spLocks noGrp="1"/>
          </p:cNvSpPr>
          <p:nvPr>
            <p:ph type="title"/>
          </p:nvPr>
        </p:nvSpPr>
        <p:spPr/>
        <p:txBody>
          <a:bodyPr>
            <a:normAutofit fontScale="90000"/>
          </a:bodyPr>
          <a:lstStyle/>
          <a:p>
            <a:r>
              <a:rPr lang="en-US" dirty="0"/>
              <a:t>External Components and Ports</a:t>
            </a:r>
          </a:p>
        </p:txBody>
      </p:sp>
      <p:sp>
        <p:nvSpPr>
          <p:cNvPr id="4" name="Slide Number Placeholder 3">
            <a:extLst>
              <a:ext uri="{FF2B5EF4-FFF2-40B4-BE49-F238E27FC236}">
                <a16:creationId xmlns:a16="http://schemas.microsoft.com/office/drawing/2014/main" id="{3DAE1706-5564-D767-2596-A2569F7B0BE7}"/>
              </a:ext>
            </a:extLst>
          </p:cNvPr>
          <p:cNvSpPr>
            <a:spLocks noGrp="1"/>
          </p:cNvSpPr>
          <p:nvPr>
            <p:ph type="sldNum" sz="quarter" idx="12"/>
          </p:nvPr>
        </p:nvSpPr>
        <p:spPr/>
        <p:txBody>
          <a:bodyPr/>
          <a:lstStyle/>
          <a:p>
            <a:fld id="{87E7D82F-5D7F-4049-816F-87C810C63625}" type="slidenum">
              <a:rPr lang="en-US" smtClean="0"/>
              <a:t>7</a:t>
            </a:fld>
            <a:endParaRPr lang="en-US"/>
          </a:p>
        </p:txBody>
      </p:sp>
      <p:pic>
        <p:nvPicPr>
          <p:cNvPr id="8" name="Content Placeholder 7">
            <a:extLst>
              <a:ext uri="{FF2B5EF4-FFF2-40B4-BE49-F238E27FC236}">
                <a16:creationId xmlns:a16="http://schemas.microsoft.com/office/drawing/2014/main" id="{E07D325A-B150-B969-9D87-04F5C5F62EB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42331" y="790575"/>
            <a:ext cx="10938517" cy="5930900"/>
          </a:xfrm>
          <a:prstGeom prst="rect">
            <a:avLst/>
          </a:prstGeom>
          <a:noFill/>
        </p:spPr>
      </p:pic>
    </p:spTree>
    <p:extLst>
      <p:ext uri="{BB962C8B-B14F-4D97-AF65-F5344CB8AC3E}">
        <p14:creationId xmlns:p14="http://schemas.microsoft.com/office/powerpoint/2010/main" val="2933014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60CF6-9859-E862-20E6-C8DA4CA6FF43}"/>
              </a:ext>
            </a:extLst>
          </p:cNvPr>
          <p:cNvSpPr>
            <a:spLocks noGrp="1"/>
          </p:cNvSpPr>
          <p:nvPr>
            <p:ph type="title"/>
          </p:nvPr>
        </p:nvSpPr>
        <p:spPr/>
        <p:txBody>
          <a:bodyPr>
            <a:normAutofit fontScale="90000"/>
          </a:bodyPr>
          <a:lstStyle/>
          <a:p>
            <a:r>
              <a:rPr lang="en-US" dirty="0"/>
              <a:t>Thermal </a:t>
            </a:r>
          </a:p>
        </p:txBody>
      </p:sp>
      <p:sp>
        <p:nvSpPr>
          <p:cNvPr id="4" name="Slide Number Placeholder 3">
            <a:extLst>
              <a:ext uri="{FF2B5EF4-FFF2-40B4-BE49-F238E27FC236}">
                <a16:creationId xmlns:a16="http://schemas.microsoft.com/office/drawing/2014/main" id="{12C43338-AD33-088B-E8D6-0364BEB30DBE}"/>
              </a:ext>
            </a:extLst>
          </p:cNvPr>
          <p:cNvSpPr>
            <a:spLocks noGrp="1"/>
          </p:cNvSpPr>
          <p:nvPr>
            <p:ph type="sldNum" sz="quarter" idx="12"/>
          </p:nvPr>
        </p:nvSpPr>
        <p:spPr/>
        <p:txBody>
          <a:bodyPr/>
          <a:lstStyle/>
          <a:p>
            <a:fld id="{87E7D82F-5D7F-4049-816F-87C810C63625}" type="slidenum">
              <a:rPr lang="en-US" smtClean="0"/>
              <a:t>8</a:t>
            </a:fld>
            <a:endParaRPr lang="en-US"/>
          </a:p>
        </p:txBody>
      </p:sp>
      <p:pic>
        <p:nvPicPr>
          <p:cNvPr id="5" name="Content Placeholder 4">
            <a:extLst>
              <a:ext uri="{FF2B5EF4-FFF2-40B4-BE49-F238E27FC236}">
                <a16:creationId xmlns:a16="http://schemas.microsoft.com/office/drawing/2014/main" id="{8FA3302B-E734-6D0B-39C2-6BF95EEF3F7D}"/>
              </a:ext>
            </a:extLst>
          </p:cNvPr>
          <p:cNvPicPr>
            <a:picLocks noGrp="1" noChangeAspect="1"/>
          </p:cNvPicPr>
          <p:nvPr>
            <p:ph idx="1"/>
          </p:nvPr>
        </p:nvPicPr>
        <p:blipFill>
          <a:blip r:embed="rId3"/>
          <a:stretch>
            <a:fillRect/>
          </a:stretch>
        </p:blipFill>
        <p:spPr>
          <a:xfrm>
            <a:off x="1222351" y="763588"/>
            <a:ext cx="9829849" cy="54705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0797510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48429-A31D-08A3-699F-5B203117B2C4}"/>
              </a:ext>
            </a:extLst>
          </p:cNvPr>
          <p:cNvSpPr>
            <a:spLocks noGrp="1"/>
          </p:cNvSpPr>
          <p:nvPr>
            <p:ph type="title"/>
          </p:nvPr>
        </p:nvSpPr>
        <p:spPr/>
        <p:txBody>
          <a:bodyPr>
            <a:normAutofit fontScale="90000"/>
          </a:bodyPr>
          <a:lstStyle/>
          <a:p>
            <a:r>
              <a:rPr lang="en-US" dirty="0"/>
              <a:t>Avionics and Power</a:t>
            </a:r>
          </a:p>
        </p:txBody>
      </p:sp>
      <p:sp>
        <p:nvSpPr>
          <p:cNvPr id="4" name="Slide Number Placeholder 3">
            <a:extLst>
              <a:ext uri="{FF2B5EF4-FFF2-40B4-BE49-F238E27FC236}">
                <a16:creationId xmlns:a16="http://schemas.microsoft.com/office/drawing/2014/main" id="{ABB72F89-609C-5A89-CA75-845BF7F62D8D}"/>
              </a:ext>
            </a:extLst>
          </p:cNvPr>
          <p:cNvSpPr>
            <a:spLocks noGrp="1"/>
          </p:cNvSpPr>
          <p:nvPr>
            <p:ph type="sldNum" sz="quarter" idx="12"/>
          </p:nvPr>
        </p:nvSpPr>
        <p:spPr/>
        <p:txBody>
          <a:bodyPr/>
          <a:lstStyle/>
          <a:p>
            <a:fld id="{87E7D82F-5D7F-4049-816F-87C810C63625}" type="slidenum">
              <a:rPr lang="en-US" smtClean="0"/>
              <a:t>9</a:t>
            </a:fld>
            <a:endParaRPr lang="en-US"/>
          </a:p>
        </p:txBody>
      </p:sp>
      <p:pic>
        <p:nvPicPr>
          <p:cNvPr id="5" name="Content Placeholder 4" descr="Diagram&#10;&#10;Description automatically generated">
            <a:extLst>
              <a:ext uri="{FF2B5EF4-FFF2-40B4-BE49-F238E27FC236}">
                <a16:creationId xmlns:a16="http://schemas.microsoft.com/office/drawing/2014/main" id="{ABE44358-6B56-74FF-6ACA-5B98574E48B9}"/>
              </a:ext>
            </a:extLst>
          </p:cNvPr>
          <p:cNvPicPr>
            <a:picLocks noGrp="1" noChangeAspect="1"/>
          </p:cNvPicPr>
          <p:nvPr>
            <p:ph idx="1"/>
          </p:nvPr>
        </p:nvPicPr>
        <p:blipFill>
          <a:blip r:embed="rId3"/>
          <a:stretch>
            <a:fillRect/>
          </a:stretch>
        </p:blipFill>
        <p:spPr>
          <a:xfrm>
            <a:off x="279486" y="591666"/>
            <a:ext cx="9024266" cy="3310409"/>
          </a:xfrm>
          <a:prstGeom prst="rect">
            <a:avLst/>
          </a:prstGeom>
        </p:spPr>
      </p:pic>
      <p:pic>
        <p:nvPicPr>
          <p:cNvPr id="6" name="Picture 5">
            <a:extLst>
              <a:ext uri="{FF2B5EF4-FFF2-40B4-BE49-F238E27FC236}">
                <a16:creationId xmlns:a16="http://schemas.microsoft.com/office/drawing/2014/main" id="{447291B9-E4B9-69DB-6B59-F39C5EB37BCF}"/>
              </a:ext>
            </a:extLst>
          </p:cNvPr>
          <p:cNvPicPr>
            <a:picLocks noChangeAspect="1"/>
          </p:cNvPicPr>
          <p:nvPr/>
        </p:nvPicPr>
        <p:blipFill>
          <a:blip r:embed="rId4"/>
          <a:stretch>
            <a:fillRect/>
          </a:stretch>
        </p:blipFill>
        <p:spPr>
          <a:xfrm>
            <a:off x="279486" y="3966236"/>
            <a:ext cx="7835900" cy="2819400"/>
          </a:xfrm>
          <a:prstGeom prst="rect">
            <a:avLst/>
          </a:prstGeom>
        </p:spPr>
      </p:pic>
    </p:spTree>
    <p:extLst>
      <p:ext uri="{BB962C8B-B14F-4D97-AF65-F5344CB8AC3E}">
        <p14:creationId xmlns:p14="http://schemas.microsoft.com/office/powerpoint/2010/main" val="20100085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d900e117-17a0-4b24-9e47-511ef1d02c43" xsi:nil="true"/>
    <lcf76f155ced4ddcb4097134ff3c332f xmlns="a2e724be-05b9-4f20-b248-a441b308f8d8">
      <Terms xmlns="http://schemas.microsoft.com/office/infopath/2007/PartnerControls"/>
    </lcf76f155ced4ddcb4097134ff3c332f>
    <SharedWithUsers xmlns="44bb281b-c0de-47bd-8bee-9ffeff93e092">
      <UserInfo>
        <DisplayName>Goodloe, Colby S. (GSFC-5990)</DisplayName>
        <AccountId>37</AccountId>
        <AccountType/>
      </UserInfo>
      <UserInfo>
        <DisplayName>Potter, William J. (GSFC-4360)</DisplayName>
        <AccountId>54</AccountId>
        <AccountType/>
      </UserInfo>
      <UserInfo>
        <DisplayName>Aziz, Syed F. (GSFC-3830)</DisplayName>
        <AccountId>39</AccountId>
        <AccountType/>
      </UserInfo>
      <UserInfo>
        <DisplayName>Brown, Kristen M. (GSFC-4360)</DisplayName>
        <AccountId>153</AccountId>
        <AccountType/>
      </UserInfo>
      <UserInfo>
        <DisplayName>Zebley, Jack (GSFC-5670)</DisplayName>
        <AccountId>56</AccountId>
        <AccountType/>
      </UserInfo>
      <UserInfo>
        <DisplayName>Robinson, David W. (GSFC-5430)</DisplayName>
        <AccountId>344</AccountId>
        <AccountType/>
      </UserInfo>
      <UserInfo>
        <DisplayName>Ortiz-acosta, Melyane (GSFC-5610)</DisplayName>
        <AccountId>55</AccountId>
        <AccountType/>
      </UserInfo>
      <UserInfo>
        <DisplayName>Hernandez-pelle, Amri I. (GSFC-5630)</DisplayName>
        <AccountId>51</AccountId>
        <AccountType/>
      </UserInfo>
      <UserInfo>
        <DisplayName>Martinez Pedraza, Jose F. (GSFC-5820)</DisplayName>
        <AccountId>127</AccountId>
        <AccountType/>
      </UserInfo>
      <UserInfo>
        <DisplayName>Alexander, Evan T. (GSFC-545.0)[VERTEX AEROSPACE]</DisplayName>
        <AccountId>57</AccountId>
        <AccountType/>
      </UserInfo>
      <UserInfo>
        <DisplayName>Mills, Richard C. (GSFC-5650)</DisplayName>
        <AccountId>53</AccountId>
        <AccountType/>
      </UserInfo>
      <UserInfo>
        <DisplayName>Zara, Rommel N. (GSFC-545.0)[VERTEX AEROSPACE]</DisplayName>
        <AccountId>89</AccountId>
        <AccountType/>
      </UserInfo>
      <UserInfo>
        <DisplayName>Generie, Joseph A. (GSFC-5430)</DisplayName>
        <AccountId>48</AccountId>
        <AccountType/>
      </UserInfo>
      <UserInfo>
        <DisplayName>Crigger, Michelle M. (GSFC-1553)</DisplayName>
        <AccountId>19</AccountId>
        <AccountType/>
      </UserInfo>
      <UserInfo>
        <DisplayName>Steigner, Peter John. (GSFC-543.0)[AERODYNE INDUSTRIES]</DisplayName>
        <AccountId>80</AccountId>
        <AccountType/>
      </UserInfo>
      <UserInfo>
        <DisplayName>Parker, Khary I. (GSFC-5920)</DisplayName>
        <AccountId>148</AccountId>
        <AccountType/>
      </UserInfo>
      <UserInfo>
        <DisplayName>Amato, Michael (GSFC-1010)</DisplayName>
        <AccountId>21</AccountId>
        <AccountType/>
      </UserInfo>
      <UserInfo>
        <DisplayName>Vidal, Stephanie L. (GSFC-4000)</DisplayName>
        <AccountId>313</AccountId>
        <AccountType/>
      </UserInfo>
      <UserInfo>
        <DisplayName>Hageman, Jacob (GSFC-5990)</DisplayName>
        <AccountId>102</AccountId>
        <AccountType/>
      </UserInfo>
      <UserInfo>
        <DisplayName>Leiter, Stephen C. (GSFC-3600)</DisplayName>
        <AccountId>124</AccountId>
        <AccountType/>
      </UserInfo>
      <UserInfo>
        <DisplayName>John, Orson N. (GSFC-3710)</DisplayName>
        <AccountId>231</AccountId>
        <AccountType/>
      </UserInfo>
      <UserInfo>
        <DisplayName>Virmani, Naresh K. (GSFC-436.0)[ASRC Federal]</DisplayName>
        <AccountId>219</AccountId>
        <AccountType/>
      </UserInfo>
      <UserInfo>
        <DisplayName>Jordan, Stephen (GSFC-5670)</DisplayName>
        <AccountId>449</AccountId>
        <AccountType/>
      </UserInfo>
      <UserInfo>
        <DisplayName>Ripley, Robin A. (GSFC-5990)</DisplayName>
        <AccountId>26</AccountId>
        <AccountType/>
      </UserInfo>
      <UserInfo>
        <DisplayName>Bartels, Arlin (GSFC-4360)</DisplayName>
        <AccountId>17</AccountId>
        <AccountType/>
      </UserInfo>
      <UserInfo>
        <DisplayName>Garrison, Matthew B {Matt} (GSFC-5990)</DisplayName>
        <AccountId>29</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977B7ADCBD8FA45913D15B65B244BD5" ma:contentTypeVersion="16" ma:contentTypeDescription="Create a new document." ma:contentTypeScope="" ma:versionID="38be44fc729103237fc4da8fb5497d64">
  <xsd:schema xmlns:xsd="http://www.w3.org/2001/XMLSchema" xmlns:xs="http://www.w3.org/2001/XMLSchema" xmlns:p="http://schemas.microsoft.com/office/2006/metadata/properties" xmlns:ns2="a2e724be-05b9-4f20-b248-a441b308f8d8" xmlns:ns3="44bb281b-c0de-47bd-8bee-9ffeff93e092" xmlns:ns4="d900e117-17a0-4b24-9e47-511ef1d02c43" targetNamespace="http://schemas.microsoft.com/office/2006/metadata/properties" ma:root="true" ma:fieldsID="4819913b1a9134085c25a8839368bd9a" ns2:_="" ns3:_="" ns4:_="">
    <xsd:import namespace="a2e724be-05b9-4f20-b248-a441b308f8d8"/>
    <xsd:import namespace="44bb281b-c0de-47bd-8bee-9ffeff93e092"/>
    <xsd:import namespace="d900e117-17a0-4b24-9e47-511ef1d02c43"/>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MediaServiceLocation"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e724be-05b9-4f20-b248-a441b308f8d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Location" ma:index="17" nillable="true" ma:displayName="Location"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0fb68aea-d2ee-4a6c-85e6-e4b5686e96e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4bb281b-c0de-47bd-8bee-9ffeff93e092"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900e117-17a0-4b24-9e47-511ef1d02c43"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12d447c5-f6f3-401c-accb-d21a15244862}" ma:internalName="TaxCatchAll" ma:showField="CatchAllData" ma:web="44bb281b-c0de-47bd-8bee-9ffeff93e09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FE5C7C4-9A04-4197-AFD4-137AA83CE666}">
  <ds:schemaRefs>
    <ds:schemaRef ds:uri="http://schemas.microsoft.com/sharepoint/v3/contenttype/forms"/>
  </ds:schemaRefs>
</ds:datastoreItem>
</file>

<file path=customXml/itemProps2.xml><?xml version="1.0" encoding="utf-8"?>
<ds:datastoreItem xmlns:ds="http://schemas.openxmlformats.org/officeDocument/2006/customXml" ds:itemID="{AB240C14-56B9-4580-A29E-0B7643135790}">
  <ds:schemaRefs>
    <ds:schemaRef ds:uri="a2e724be-05b9-4f20-b248-a441b308f8d8"/>
    <ds:schemaRef ds:uri="44bb281b-c0de-47bd-8bee-9ffeff93e092"/>
    <ds:schemaRef ds:uri="http://schemas.microsoft.com/office/2006/documentManagement/types"/>
    <ds:schemaRef ds:uri="http://purl.org/dc/dcmitype/"/>
    <ds:schemaRef ds:uri="http://purl.org/dc/terms/"/>
    <ds:schemaRef ds:uri="http://purl.org/dc/elements/1.1/"/>
    <ds:schemaRef ds:uri="http://www.w3.org/XML/1998/namespace"/>
    <ds:schemaRef ds:uri="http://schemas.microsoft.com/office/infopath/2007/PartnerControls"/>
    <ds:schemaRef ds:uri="http://schemas.openxmlformats.org/package/2006/metadata/core-properties"/>
    <ds:schemaRef ds:uri="d900e117-17a0-4b24-9e47-511ef1d02c43"/>
    <ds:schemaRef ds:uri="http://schemas.microsoft.com/office/2006/metadata/properties"/>
  </ds:schemaRefs>
</ds:datastoreItem>
</file>

<file path=customXml/itemProps3.xml><?xml version="1.0" encoding="utf-8"?>
<ds:datastoreItem xmlns:ds="http://schemas.openxmlformats.org/officeDocument/2006/customXml" ds:itemID="{A5917090-7399-45E3-ADC1-EE9240592376}">
  <ds:schemaRefs>
    <ds:schemaRef ds:uri="44bb281b-c0de-47bd-8bee-9ffeff93e092"/>
    <ds:schemaRef ds:uri="a2e724be-05b9-4f20-b248-a441b308f8d8"/>
    <ds:schemaRef ds:uri="d900e117-17a0-4b24-9e47-511ef1d02c4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otalTime>62847</TotalTime>
  <Words>1128</Words>
  <Application>Microsoft Office PowerPoint</Application>
  <PresentationFormat>Widescreen</PresentationFormat>
  <Paragraphs>73</Paragraphs>
  <Slides>11</Slides>
  <Notes>9</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11</vt:i4>
      </vt:variant>
    </vt:vector>
  </HeadingPairs>
  <TitlesOfParts>
    <vt:vector size="18" baseType="lpstr">
      <vt:lpstr>Arial</vt:lpstr>
      <vt:lpstr>Avenir Next Condensed Demi Bold</vt:lpstr>
      <vt:lpstr>Calibri</vt:lpstr>
      <vt:lpstr>Century Gothic</vt:lpstr>
      <vt:lpstr>Courier New</vt:lpstr>
      <vt:lpstr>Office Theme</vt:lpstr>
      <vt:lpstr>Visio</vt:lpstr>
      <vt:lpstr>Venus Probe Architecture</vt:lpstr>
      <vt:lpstr>PowerPoint Presentation</vt:lpstr>
      <vt:lpstr>DAVINCI Probe and Instruments</vt:lpstr>
      <vt:lpstr>PowerPoint Presentation</vt:lpstr>
      <vt:lpstr>Descent Sphere Overview</vt:lpstr>
      <vt:lpstr>Instrument Accommodations</vt:lpstr>
      <vt:lpstr>External Components and Ports</vt:lpstr>
      <vt:lpstr>Thermal </vt:lpstr>
      <vt:lpstr>Avionics and Power</vt:lpstr>
      <vt:lpstr>Data Collection and Transmission</vt:lpstr>
      <vt:lpstr>Balancing Power, Thermal, Mass, and Volume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talbott@bjtalbott.com</dc:creator>
  <cp:lastModifiedBy>Ripley, Robin A. (GSFC-5990)</cp:lastModifiedBy>
  <cp:revision>19</cp:revision>
  <dcterms:created xsi:type="dcterms:W3CDTF">2022-05-26T18:52:59Z</dcterms:created>
  <dcterms:modified xsi:type="dcterms:W3CDTF">2025-02-03T14:53:10Z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0x010100D977B7ADCBD8FA45913D15B65B244BD5</vt:lpwstr>
  </property>
  <property fmtid="{D5CDD505-2E9C-101B-9397-08002B2CF9AE}" pid="3" name="MediaServiceImageTags">
    <vt:lpwstr/>
  </property>
</Properties>
</file>