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733" r:id="rId5"/>
  </p:sldMasterIdLst>
  <p:notesMasterIdLst>
    <p:notesMasterId r:id="rId31"/>
  </p:notesMasterIdLst>
  <p:handoutMasterIdLst>
    <p:handoutMasterId r:id="rId32"/>
  </p:handoutMasterIdLst>
  <p:sldIdLst>
    <p:sldId id="2875" r:id="rId6"/>
    <p:sldId id="2147308697" r:id="rId7"/>
    <p:sldId id="2147308705" r:id="rId8"/>
    <p:sldId id="2147308706" r:id="rId9"/>
    <p:sldId id="2147308708" r:id="rId10"/>
    <p:sldId id="2147308709" r:id="rId11"/>
    <p:sldId id="2147308712" r:id="rId12"/>
    <p:sldId id="2147308707" r:id="rId13"/>
    <p:sldId id="2147308700" r:id="rId14"/>
    <p:sldId id="25676" r:id="rId15"/>
    <p:sldId id="25697" r:id="rId16"/>
    <p:sldId id="25686" r:id="rId17"/>
    <p:sldId id="25696" r:id="rId18"/>
    <p:sldId id="25691" r:id="rId19"/>
    <p:sldId id="25692" r:id="rId20"/>
    <p:sldId id="2147308701" r:id="rId21"/>
    <p:sldId id="2147308715" r:id="rId22"/>
    <p:sldId id="2147308714" r:id="rId23"/>
    <p:sldId id="2147308702" r:id="rId24"/>
    <p:sldId id="2147308704" r:id="rId25"/>
    <p:sldId id="25687" r:id="rId26"/>
    <p:sldId id="2147308713" r:id="rId27"/>
    <p:sldId id="2147308710" r:id="rId28"/>
    <p:sldId id="2147308711" r:id="rId29"/>
    <p:sldId id="25700" r:id="rId30"/>
  </p:sldIdLst>
  <p:sldSz cx="128016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8" userDrawn="1">
          <p15:clr>
            <a:srgbClr val="A4A3A4"/>
          </p15:clr>
        </p15:guide>
        <p15:guide id="2" pos="403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C5891F-A729-2355-3A2C-70E7DCE82A92}" name="Gramling, Cheryl J. (GSFC-5900)" initials="G(" userId="S::cgramlin@ndc.nasa.gov::9f64cd86-b70e-4353-ac52-aad91ccb74df" providerId="AD"/>
  <p188:author id="{CD5C62AA-9AAE-4B31-A342-4E3E46EA9E4F}" name="Israel, David J. (GSFC-4500)" initials="I(" userId="S::disrael@ndc.nasa.gov::7bf9e8f8-6ee4-44b4-aae7-b0b7e841ba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203864"/>
    <a:srgbClr val="00CCFF"/>
    <a:srgbClr val="2F5597"/>
    <a:srgbClr val="32F0FA"/>
    <a:srgbClr val="AC94D7"/>
    <a:srgbClr val="392464"/>
    <a:srgbClr val="333F50"/>
    <a:srgbClr val="3366FF"/>
    <a:srgbClr val="22E8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849D0-8686-4C4B-81A7-AF802B0BE1B4}" v="2" dt="2025-02-03T22:41:59.151"/>
    <p1510:client id="{199A1FD9-79D9-6913-F06A-CDC574439397}" v="6" dt="2025-02-03T13:52:42.539"/>
    <p1510:client id="{4B50CCC3-9A3C-924D-B2B1-751D78418366}" v="111" dt="2025-02-03T13:36:05.806"/>
    <p1510:client id="{5AC1D49A-76EA-B538-A158-F55FA0DA6000}" v="11" dt="2025-02-03T14:07:43.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60" y="-24"/>
      </p:cViewPr>
      <p:guideLst>
        <p:guide orient="horz" pos="1488"/>
        <p:guide pos="40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403C9B-C66B-41CF-9661-3FE570130A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ADFC38-A22A-411D-B4F2-CA888A96AD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22A1C8-D300-4EF9-BCD9-F9E8A368DB3A}" type="datetimeFigureOut">
              <a:rPr lang="en-US" smtClean="0"/>
              <a:t>2/3/2025</a:t>
            </a:fld>
            <a:endParaRPr lang="en-US"/>
          </a:p>
        </p:txBody>
      </p:sp>
      <p:sp>
        <p:nvSpPr>
          <p:cNvPr id="4" name="Footer Placeholder 3">
            <a:extLst>
              <a:ext uri="{FF2B5EF4-FFF2-40B4-BE49-F238E27FC236}">
                <a16:creationId xmlns:a16="http://schemas.microsoft.com/office/drawing/2014/main" id="{AE01AB73-A2D5-4FBE-ADC4-29A7DFCF10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FDCF21-EAAA-4A1A-8630-989572CC9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2B0DC3-73F3-4D69-8E32-64D91AAAF71B}" type="slidenum">
              <a:rPr lang="en-US" smtClean="0"/>
              <a:t>‹#›</a:t>
            </a:fld>
            <a:endParaRPr lang="en-US"/>
          </a:p>
        </p:txBody>
      </p:sp>
    </p:spTree>
    <p:extLst>
      <p:ext uri="{BB962C8B-B14F-4D97-AF65-F5344CB8AC3E}">
        <p14:creationId xmlns:p14="http://schemas.microsoft.com/office/powerpoint/2010/main" val="4271203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0C678-52B0-4AB3-AF45-314435E8488A}" type="datetimeFigureOut">
              <a:rPr lang="en-US" smtClean="0"/>
              <a:t>2/3/2025</a:t>
            </a:fld>
            <a:endParaRPr lang="en-US"/>
          </a:p>
        </p:txBody>
      </p:sp>
      <p:sp>
        <p:nvSpPr>
          <p:cNvPr id="4" name="Slide Image Placeholder 3"/>
          <p:cNvSpPr>
            <a:spLocks noGrp="1" noRot="1" noChangeAspect="1"/>
          </p:cNvSpPr>
          <p:nvPr>
            <p:ph type="sldImg" idx="2"/>
          </p:nvPr>
        </p:nvSpPr>
        <p:spPr>
          <a:xfrm>
            <a:off x="728663" y="1143000"/>
            <a:ext cx="54006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C2255-2620-438C-9FBB-DB8DA12D09E4}" type="slidenum">
              <a:rPr lang="en-US" smtClean="0"/>
              <a:t>‹#›</a:t>
            </a:fld>
            <a:endParaRPr lang="en-US"/>
          </a:p>
        </p:txBody>
      </p:sp>
    </p:spTree>
    <p:extLst>
      <p:ext uri="{BB962C8B-B14F-4D97-AF65-F5344CB8AC3E}">
        <p14:creationId xmlns:p14="http://schemas.microsoft.com/office/powerpoint/2010/main" val="286239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43000"/>
            <a:ext cx="54006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5CC38E-CFF0-D649-91CD-1CBDCDD29135}" type="slidenum">
              <a:rPr lang="en-US" smtClean="0"/>
              <a:t>2</a:t>
            </a:fld>
            <a:endParaRPr lang="en-US"/>
          </a:p>
        </p:txBody>
      </p:sp>
    </p:spTree>
    <p:extLst>
      <p:ext uri="{BB962C8B-B14F-4D97-AF65-F5344CB8AC3E}">
        <p14:creationId xmlns:p14="http://schemas.microsoft.com/office/powerpoint/2010/main" val="214719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AD1C2255-2620-438C-9FBB-DB8DA12D09E4}" type="slidenum">
              <a:rPr lang="en-US" smtClean="0"/>
              <a:t>4</a:t>
            </a:fld>
            <a:endParaRPr lang="en-US"/>
          </a:p>
        </p:txBody>
      </p:sp>
    </p:spTree>
    <p:extLst>
      <p:ext uri="{BB962C8B-B14F-4D97-AF65-F5344CB8AC3E}">
        <p14:creationId xmlns:p14="http://schemas.microsoft.com/office/powerpoint/2010/main" val="2238404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AD1C2255-2620-438C-9FBB-DB8DA12D09E4}" type="slidenum">
              <a:rPr lang="en-US" smtClean="0"/>
              <a:t>5</a:t>
            </a:fld>
            <a:endParaRPr lang="en-US"/>
          </a:p>
        </p:txBody>
      </p:sp>
    </p:spTree>
    <p:extLst>
      <p:ext uri="{BB962C8B-B14F-4D97-AF65-F5344CB8AC3E}">
        <p14:creationId xmlns:p14="http://schemas.microsoft.com/office/powerpoint/2010/main" val="283803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AD1C2255-2620-438C-9FBB-DB8DA12D09E4}" type="slidenum">
              <a:rPr lang="en-US" smtClean="0"/>
              <a:t>6</a:t>
            </a:fld>
            <a:endParaRPr lang="en-US"/>
          </a:p>
        </p:txBody>
      </p:sp>
    </p:spTree>
    <p:extLst>
      <p:ext uri="{BB962C8B-B14F-4D97-AF65-F5344CB8AC3E}">
        <p14:creationId xmlns:p14="http://schemas.microsoft.com/office/powerpoint/2010/main" val="104839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AD1C2255-2620-438C-9FBB-DB8DA12D09E4}" type="slidenum">
              <a:rPr lang="en-US" smtClean="0"/>
              <a:t>7</a:t>
            </a:fld>
            <a:endParaRPr lang="en-US"/>
          </a:p>
        </p:txBody>
      </p:sp>
    </p:spTree>
    <p:extLst>
      <p:ext uri="{BB962C8B-B14F-4D97-AF65-F5344CB8AC3E}">
        <p14:creationId xmlns:p14="http://schemas.microsoft.com/office/powerpoint/2010/main" val="884739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AD1C2255-2620-438C-9FBB-DB8DA12D09E4}" type="slidenum">
              <a:rPr lang="en-US" smtClean="0"/>
              <a:t>8</a:t>
            </a:fld>
            <a:endParaRPr lang="en-US"/>
          </a:p>
        </p:txBody>
      </p:sp>
    </p:spTree>
    <p:extLst>
      <p:ext uri="{BB962C8B-B14F-4D97-AF65-F5344CB8AC3E}">
        <p14:creationId xmlns:p14="http://schemas.microsoft.com/office/powerpoint/2010/main" val="389461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C2255-2620-438C-9FBB-DB8DA12D09E4}" type="slidenum">
              <a:rPr lang="en-US" smtClean="0"/>
              <a:t>15</a:t>
            </a:fld>
            <a:endParaRPr lang="en-US"/>
          </a:p>
        </p:txBody>
      </p:sp>
    </p:spTree>
    <p:extLst>
      <p:ext uri="{BB962C8B-B14F-4D97-AF65-F5344CB8AC3E}">
        <p14:creationId xmlns:p14="http://schemas.microsoft.com/office/powerpoint/2010/main" val="2315561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84419-7CFE-78AC-265C-19C6E9399CB1}"/>
              </a:ext>
            </a:extLst>
          </p:cNvPr>
          <p:cNvSpPr>
            <a:spLocks noGrp="1"/>
          </p:cNvSpPr>
          <p:nvPr>
            <p:ph type="ctrTitle"/>
          </p:nvPr>
        </p:nvSpPr>
        <p:spPr>
          <a:xfrm>
            <a:off x="1600200" y="1196975"/>
            <a:ext cx="9601200" cy="254635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EE69EF-DFF0-4D20-09A8-722A6EB8541E}"/>
              </a:ext>
            </a:extLst>
          </p:cNvPr>
          <p:cNvSpPr>
            <a:spLocks noGrp="1"/>
          </p:cNvSpPr>
          <p:nvPr>
            <p:ph type="subTitle" idx="1"/>
          </p:nvPr>
        </p:nvSpPr>
        <p:spPr>
          <a:xfrm>
            <a:off x="1600200" y="3841750"/>
            <a:ext cx="9601200" cy="1766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4518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0110" y="0"/>
            <a:ext cx="11041380" cy="1413934"/>
          </a:xfrm>
        </p:spPr>
        <p:txBody>
          <a:bodyPr>
            <a:normAutofit/>
          </a:bodyPr>
          <a:lstStyle>
            <a:lvl1pPr algn="ctr">
              <a:defRPr sz="4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80110" y="1776306"/>
            <a:ext cx="11529666" cy="4641427"/>
          </a:xfrm>
        </p:spPr>
        <p:txBody>
          <a:bodyPr>
            <a:normAutofit/>
          </a:bodyPr>
          <a:lstStyle>
            <a:lvl1pPr marL="360045" indent="-360045">
              <a:buFont typeface="Arial" panose="020B0604020202020204" pitchFamily="34" charset="0"/>
              <a:buChar char="•"/>
              <a:defRPr sz="252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116" y="176574"/>
            <a:ext cx="1029988" cy="902709"/>
          </a:xfrm>
          <a:prstGeom prst="rect">
            <a:avLst/>
          </a:prstGeom>
        </p:spPr>
      </p:pic>
      <p:sp>
        <p:nvSpPr>
          <p:cNvPr id="5" name="Footer Placeholder 4"/>
          <p:cNvSpPr>
            <a:spLocks noGrp="1"/>
          </p:cNvSpPr>
          <p:nvPr>
            <p:ph type="ftr" sz="quarter" idx="11"/>
          </p:nvPr>
        </p:nvSpPr>
        <p:spPr>
          <a:xfrm>
            <a:off x="4240530" y="6887373"/>
            <a:ext cx="4320540" cy="389467"/>
          </a:xfrm>
          <a:prstGeom prst="rect">
            <a:avLst/>
          </a:prstGeom>
        </p:spPr>
        <p:txBody>
          <a:bodyPr/>
          <a:lstStyle>
            <a:lvl1pPr>
              <a:defRPr sz="1155">
                <a:solidFill>
                  <a:schemeClr val="bg1">
                    <a:lumMod val="85000"/>
                  </a:schemeClr>
                </a:solidFill>
              </a:defRPr>
            </a:lvl1pPr>
          </a:lstStyle>
          <a:p>
            <a:endParaRPr lang="en-US"/>
          </a:p>
        </p:txBody>
      </p:sp>
      <p:sp>
        <p:nvSpPr>
          <p:cNvPr id="6" name="Slide Number Placeholder 5"/>
          <p:cNvSpPr>
            <a:spLocks noGrp="1"/>
          </p:cNvSpPr>
          <p:nvPr>
            <p:ph type="sldNum" sz="quarter" idx="12"/>
          </p:nvPr>
        </p:nvSpPr>
        <p:spPr>
          <a:xfrm>
            <a:off x="8759450" y="6894652"/>
            <a:ext cx="3650326" cy="389467"/>
          </a:xfrm>
          <a:prstGeom prst="rect">
            <a:avLst/>
          </a:prstGeom>
        </p:spPr>
        <p:txBody>
          <a:bodyPr/>
          <a:lstStyle>
            <a:lvl1pPr>
              <a:defRPr sz="1155">
                <a:solidFill>
                  <a:schemeClr val="bg1"/>
                </a:solidFill>
              </a:defRPr>
            </a:lvl1pPr>
          </a:lstStyle>
          <a:p>
            <a:fld id="{7EC9B1F6-D9B0-4873-B9E7-040BC83C0CDB}" type="slidenum">
              <a:rPr lang="en-US" smtClean="0"/>
              <a:pPr/>
              <a:t>‹#›</a:t>
            </a:fld>
            <a:endParaRPr lang="en-US"/>
          </a:p>
        </p:txBody>
      </p:sp>
    </p:spTree>
    <p:extLst>
      <p:ext uri="{BB962C8B-B14F-4D97-AF65-F5344CB8AC3E}">
        <p14:creationId xmlns:p14="http://schemas.microsoft.com/office/powerpoint/2010/main" val="424332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44491" y="-18740"/>
            <a:ext cx="10112620" cy="137221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z="1470"/>
            </a:lvl1pPr>
          </a:lstStyle>
          <a:p>
            <a:fld id="{1DB7EB85-9CBC-48C5-A78A-0C15D15BA29E}" type="slidenum">
              <a:rPr lang="en-US" smtClean="0"/>
              <a:pPr/>
              <a:t>‹#›</a:t>
            </a:fld>
            <a:endParaRPr lang="en-US"/>
          </a:p>
        </p:txBody>
      </p:sp>
      <p:sp>
        <p:nvSpPr>
          <p:cNvPr id="7" name="Content Placeholder 6"/>
          <p:cNvSpPr>
            <a:spLocks noGrp="1"/>
          </p:cNvSpPr>
          <p:nvPr>
            <p:ph sz="quarter" idx="11"/>
          </p:nvPr>
        </p:nvSpPr>
        <p:spPr>
          <a:xfrm>
            <a:off x="361185" y="1457647"/>
            <a:ext cx="12259826" cy="5576762"/>
          </a:xfrm>
        </p:spPr>
        <p:txBody>
          <a:bodyPr>
            <a:normAutofit/>
          </a:bodyPr>
          <a:lstStyle>
            <a:lvl1pPr marL="543401" indent="-543401">
              <a:lnSpc>
                <a:spcPct val="100000"/>
              </a:lnSpc>
              <a:spcAft>
                <a:spcPts val="630"/>
              </a:spcAft>
              <a:buFont typeface="+mj-lt"/>
              <a:buAutoNum type="arabicPeriod"/>
              <a:defRPr sz="2520"/>
            </a:lvl1pPr>
            <a:lvl2pPr marL="1020128" indent="-476726">
              <a:lnSpc>
                <a:spcPct val="100000"/>
              </a:lnSpc>
              <a:buFont typeface="+mj-lt"/>
              <a:buAutoNum type="alphaLcPeriod"/>
              <a:defRPr sz="2520"/>
            </a:lvl2pPr>
            <a:lvl3pPr marL="1500188" indent="-540068">
              <a:buFont typeface="+mj-lt"/>
              <a:buAutoNum type="arabicPeriod"/>
              <a:defRPr/>
            </a:lvl3pPr>
            <a:lvl4pPr marL="1920240" indent="-480060">
              <a:buFont typeface="+mj-lt"/>
              <a:buAutoNum type="arabicPeriod"/>
              <a:defRPr/>
            </a:lvl4pPr>
            <a:lvl5pPr marL="2400300" indent="-480060">
              <a:buFont typeface="+mj-lt"/>
              <a:buAutoNum type="arabicPeriod"/>
              <a:defRPr/>
            </a:lvl5pPr>
          </a:lstStyle>
          <a:p>
            <a:pPr lvl="0"/>
            <a:r>
              <a:rPr lang="en-US"/>
              <a:t>Edit Master text styles</a:t>
            </a:r>
          </a:p>
          <a:p>
            <a:pPr lvl="1"/>
            <a:r>
              <a:rPr lang="en-US"/>
              <a:t>Second level</a:t>
            </a:r>
          </a:p>
        </p:txBody>
      </p:sp>
      <p:sp>
        <p:nvSpPr>
          <p:cNvPr id="8" name="Footer Placeholder 23"/>
          <p:cNvSpPr>
            <a:spLocks noGrp="1"/>
          </p:cNvSpPr>
          <p:nvPr>
            <p:ph type="ftr" sz="quarter" idx="3"/>
          </p:nvPr>
        </p:nvSpPr>
        <p:spPr>
          <a:xfrm>
            <a:off x="4240529" y="7138581"/>
            <a:ext cx="4320540" cy="389467"/>
          </a:xfrm>
          <a:prstGeom prst="rect">
            <a:avLst/>
          </a:prstGeom>
        </p:spPr>
        <p:txBody>
          <a:bodyPr vert="horz" lIns="91440" tIns="45720" rIns="91440" bIns="45720" rtlCol="0" anchor="ctr"/>
          <a:lstStyle>
            <a:lvl1pPr algn="ctr">
              <a:defRPr sz="1470">
                <a:solidFill>
                  <a:schemeClr val="bg1"/>
                </a:solidFill>
              </a:defRPr>
            </a:lvl1pPr>
          </a:lstStyle>
          <a:p>
            <a:endParaRPr lang="en-US"/>
          </a:p>
        </p:txBody>
      </p:sp>
    </p:spTree>
    <p:extLst>
      <p:ext uri="{BB962C8B-B14F-4D97-AF65-F5344CB8AC3E}">
        <p14:creationId xmlns:p14="http://schemas.microsoft.com/office/powerpoint/2010/main" val="3317307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1DB7EB85-9CBC-48C5-A78A-0C15D15BA29E}"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660"/>
            <a:ext cx="12801600" cy="7315200"/>
          </a:xfrm>
          <a:prstGeom prst="rect">
            <a:avLst/>
          </a:prstGeom>
        </p:spPr>
      </p:pic>
    </p:spTree>
    <p:extLst>
      <p:ext uri="{BB962C8B-B14F-4D97-AF65-F5344CB8AC3E}">
        <p14:creationId xmlns:p14="http://schemas.microsoft.com/office/powerpoint/2010/main" val="229103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SCaN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A2B64-26C4-FF2E-C692-EB2AC2A917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49"/>
            <a:ext cx="12846051" cy="7384840"/>
          </a:xfrm>
          <a:prstGeom prst="rect">
            <a:avLst/>
          </a:prstGeom>
        </p:spPr>
      </p:pic>
      <p:sp>
        <p:nvSpPr>
          <p:cNvPr id="8" name="Прямоугольник 6">
            <a:extLst>
              <a:ext uri="{FF2B5EF4-FFF2-40B4-BE49-F238E27FC236}">
                <a16:creationId xmlns:a16="http://schemas.microsoft.com/office/drawing/2014/main" id="{2C2163F8-CE71-4315-A5AA-1179B7CC29CE}"/>
              </a:ext>
            </a:extLst>
          </p:cNvPr>
          <p:cNvSpPr/>
          <p:nvPr userDrawn="1"/>
        </p:nvSpPr>
        <p:spPr>
          <a:xfrm flipV="1">
            <a:off x="1" y="-6349"/>
            <a:ext cx="12801599" cy="7783757"/>
          </a:xfrm>
          <a:prstGeom prst="rect">
            <a:avLst/>
          </a:prstGeom>
          <a:gradFill flip="none" rotWithShape="1">
            <a:gsLst>
              <a:gs pos="100000">
                <a:srgbClr val="454763">
                  <a:lumMod val="75000"/>
                </a:srgbClr>
              </a:gs>
              <a:gs pos="85000">
                <a:srgbClr val="909CB2">
                  <a:alpha val="22000"/>
                </a:srgbClr>
              </a:gs>
              <a:gs pos="12000">
                <a:schemeClr val="tx2">
                  <a:lumMod val="50000"/>
                  <a:alpha val="0"/>
                </a:schemeClr>
              </a:gs>
              <a:gs pos="49000">
                <a:schemeClr val="bg1">
                  <a:alpha val="1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62"/>
          </a:p>
        </p:txBody>
      </p:sp>
      <p:pic>
        <p:nvPicPr>
          <p:cNvPr id="6" name="Picture 5">
            <a:extLst>
              <a:ext uri="{FF2B5EF4-FFF2-40B4-BE49-F238E27FC236}">
                <a16:creationId xmlns:a16="http://schemas.microsoft.com/office/drawing/2014/main" id="{C7F1237F-D04F-5A41-B16B-57611EE5BB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8563" y="83707"/>
            <a:ext cx="847783" cy="707898"/>
          </a:xfrm>
          <a:prstGeom prst="rect">
            <a:avLst/>
          </a:prstGeom>
        </p:spPr>
      </p:pic>
      <p:pic>
        <p:nvPicPr>
          <p:cNvPr id="7" name="Picture 6">
            <a:extLst>
              <a:ext uri="{FF2B5EF4-FFF2-40B4-BE49-F238E27FC236}">
                <a16:creationId xmlns:a16="http://schemas.microsoft.com/office/drawing/2014/main" id="{242DAF1B-AEDC-29E1-E70E-6E1F1F9A983E}"/>
              </a:ext>
            </a:extLst>
          </p:cNvPr>
          <p:cNvPicPr>
            <a:picLocks noChangeAspect="1"/>
          </p:cNvPicPr>
          <p:nvPr userDrawn="1"/>
        </p:nvPicPr>
        <p:blipFill>
          <a:blip r:embed="rId4"/>
          <a:stretch>
            <a:fillRect/>
          </a:stretch>
        </p:blipFill>
        <p:spPr>
          <a:xfrm>
            <a:off x="11664624" y="157035"/>
            <a:ext cx="1034574" cy="645444"/>
          </a:xfrm>
          <a:prstGeom prst="rect">
            <a:avLst/>
          </a:prstGeom>
        </p:spPr>
      </p:pic>
      <p:pic>
        <p:nvPicPr>
          <p:cNvPr id="2" name="Picture 2">
            <a:extLst>
              <a:ext uri="{FF2B5EF4-FFF2-40B4-BE49-F238E27FC236}">
                <a16:creationId xmlns:a16="http://schemas.microsoft.com/office/drawing/2014/main" id="{5402744F-8612-5EAB-7989-445331EEEB0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23875" y="202179"/>
            <a:ext cx="1058907" cy="45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72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4_Full">
    <p:spTree>
      <p:nvGrpSpPr>
        <p:cNvPr id="1" name=""/>
        <p:cNvGrpSpPr/>
        <p:nvPr/>
      </p:nvGrpSpPr>
      <p:grpSpPr>
        <a:xfrm>
          <a:off x="0" y="0"/>
          <a:ext cx="0" cy="0"/>
          <a:chOff x="0" y="0"/>
          <a:chExt cx="0" cy="0"/>
        </a:xfrm>
      </p:grpSpPr>
      <p:pic>
        <p:nvPicPr>
          <p:cNvPr id="24" name="Background" descr="Background pattern&#10;&#10;Description automatically generated">
            <a:extLst>
              <a:ext uri="{FF2B5EF4-FFF2-40B4-BE49-F238E27FC236}">
                <a16:creationId xmlns:a16="http://schemas.microsoft.com/office/drawing/2014/main" id="{0EA9CD65-324A-051C-3F2D-210A6810B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01600" cy="7315200"/>
          </a:xfrm>
          <a:prstGeom prst="rect">
            <a:avLst/>
          </a:prstGeom>
        </p:spPr>
      </p:pic>
      <p:pic>
        <p:nvPicPr>
          <p:cNvPr id="27" name="Bottom Tech Line" descr="Chart&#10;&#10;Description automatically generated with low confidence">
            <a:extLst>
              <a:ext uri="{FF2B5EF4-FFF2-40B4-BE49-F238E27FC236}">
                <a16:creationId xmlns:a16="http://schemas.microsoft.com/office/drawing/2014/main" id="{AE54704B-7208-71E9-D814-C8E8D64EFBFF}"/>
              </a:ext>
            </a:extLst>
          </p:cNvPr>
          <p:cNvPicPr>
            <a:picLocks noChangeAspect="1"/>
          </p:cNvPicPr>
          <p:nvPr userDrawn="1"/>
        </p:nvPicPr>
        <p:blipFill rotWithShape="1">
          <a:blip r:embed="rId3" cstate="print">
            <a:clrChange>
              <a:clrFrom>
                <a:srgbClr val="000000"/>
              </a:clrFrom>
              <a:clrTo>
                <a:srgbClr val="000000">
                  <a:alpha val="0"/>
                </a:srgbClr>
              </a:clrTo>
            </a:clrChange>
            <a:lum bright="70000" contrast="-70000"/>
            <a:alphaModFix amt="35000"/>
            <a:extLst>
              <a:ext uri="{28A0092B-C50C-407E-A947-70E740481C1C}">
                <a14:useLocalDpi xmlns:a14="http://schemas.microsoft.com/office/drawing/2010/main" val="0"/>
              </a:ext>
            </a:extLst>
          </a:blip>
          <a:srcRect/>
          <a:stretch/>
        </p:blipFill>
        <p:spPr>
          <a:xfrm>
            <a:off x="-343282" y="6303293"/>
            <a:ext cx="13693400" cy="1288688"/>
          </a:xfrm>
          <a:prstGeom prst="rect">
            <a:avLst/>
          </a:prstGeom>
        </p:spPr>
      </p:pic>
      <p:pic>
        <p:nvPicPr>
          <p:cNvPr id="7" name="Picture 6" descr="A view of the moon from space&#10;&#10;Description automatically generated">
            <a:extLst>
              <a:ext uri="{FF2B5EF4-FFF2-40B4-BE49-F238E27FC236}">
                <a16:creationId xmlns:a16="http://schemas.microsoft.com/office/drawing/2014/main" id="{13A5B62C-A921-CA9E-B148-051FC612D94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0700"/>
          <a:stretch/>
        </p:blipFill>
        <p:spPr>
          <a:xfrm>
            <a:off x="0" y="1526012"/>
            <a:ext cx="12801600" cy="5800141"/>
          </a:xfrm>
          <a:prstGeom prst="rect">
            <a:avLst/>
          </a:prstGeom>
        </p:spPr>
      </p:pic>
      <p:pic>
        <p:nvPicPr>
          <p:cNvPr id="25" name="Inner Background">
            <a:extLst>
              <a:ext uri="{FF2B5EF4-FFF2-40B4-BE49-F238E27FC236}">
                <a16:creationId xmlns:a16="http://schemas.microsoft.com/office/drawing/2014/main" id="{BF9F5749-1B19-E7A4-ADB9-02A69ACB32B5}"/>
              </a:ext>
            </a:extLst>
          </p:cNvPr>
          <p:cNvPicPr>
            <a:picLocks noChangeAspect="1"/>
          </p:cNvPicPr>
          <p:nvPr userDrawn="1"/>
        </p:nvPicPr>
        <p:blipFill>
          <a:blip r:embed="rId5">
            <a:duotone>
              <a:prstClr val="black"/>
              <a:schemeClr val="accent1">
                <a:tint val="45000"/>
                <a:satMod val="400000"/>
              </a:schemeClr>
            </a:duotone>
            <a:alphaModFix amt="34000"/>
          </a:blip>
          <a:srcRect l="5727" r="16841" b="26530"/>
          <a:stretch>
            <a:fillRect/>
          </a:stretch>
        </p:blipFill>
        <p:spPr>
          <a:xfrm>
            <a:off x="0" y="-17701"/>
            <a:ext cx="12801600" cy="7315200"/>
          </a:xfrm>
          <a:prstGeom prst="rect">
            <a:avLst/>
          </a:prstGeom>
          <a:noFill/>
          <a:ln w="9525">
            <a:noFill/>
          </a:ln>
        </p:spPr>
      </p:pic>
      <p:sp>
        <p:nvSpPr>
          <p:cNvPr id="30" name="Small Circle" hidden="1">
            <a:extLst>
              <a:ext uri="{FF2B5EF4-FFF2-40B4-BE49-F238E27FC236}">
                <a16:creationId xmlns:a16="http://schemas.microsoft.com/office/drawing/2014/main" id="{A7DECDE7-1874-3132-4A05-3E41CD3D7E10}"/>
              </a:ext>
            </a:extLst>
          </p:cNvPr>
          <p:cNvSpPr/>
          <p:nvPr userDrawn="1"/>
        </p:nvSpPr>
        <p:spPr>
          <a:xfrm rot="5400000">
            <a:off x="10418852" y="6137890"/>
            <a:ext cx="2427959" cy="2390023"/>
          </a:xfrm>
          <a:prstGeom prst="chord">
            <a:avLst>
              <a:gd name="adj1" fmla="val 5452939"/>
              <a:gd name="adj2" fmla="val 16200000"/>
            </a:avLst>
          </a:prstGeom>
          <a:solidFill>
            <a:srgbClr val="665ED4">
              <a:alpha val="32000"/>
            </a:srgbClr>
          </a:solidFill>
          <a:ln>
            <a:solidFill>
              <a:schemeClr val="bg1">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pic>
        <p:nvPicPr>
          <p:cNvPr id="26" name="Outer Background" descr="A picture containing light, night sky&#10;&#10;Description automatically generated" hidden="1">
            <a:extLst>
              <a:ext uri="{FF2B5EF4-FFF2-40B4-BE49-F238E27FC236}">
                <a16:creationId xmlns:a16="http://schemas.microsoft.com/office/drawing/2014/main" id="{98D22DC0-BCAB-D84A-4F59-EF21AE3F6F02}"/>
              </a:ext>
            </a:extLst>
          </p:cNvPr>
          <p:cNvPicPr>
            <a:picLocks noChangeAspect="1"/>
          </p:cNvPicPr>
          <p:nvPr userDrawn="1"/>
        </p:nvPicPr>
        <p:blipFill>
          <a:blip r:embed="rId6">
            <a:alphaModFix amt="61000"/>
            <a:extLst>
              <a:ext uri="{28A0092B-C50C-407E-A947-70E740481C1C}">
                <a14:useLocalDpi xmlns:a14="http://schemas.microsoft.com/office/drawing/2010/main" val="0"/>
              </a:ext>
            </a:extLst>
          </a:blip>
          <a:stretch>
            <a:fillRect/>
          </a:stretch>
        </p:blipFill>
        <p:spPr>
          <a:xfrm>
            <a:off x="0" y="0"/>
            <a:ext cx="12801600" cy="7315200"/>
          </a:xfrm>
          <a:prstGeom prst="rect">
            <a:avLst/>
          </a:prstGeom>
        </p:spPr>
      </p:pic>
      <p:pic>
        <p:nvPicPr>
          <p:cNvPr id="2" name="Top Tech line" descr="A picture containing night sky&#10;&#10;Description automatically generated">
            <a:extLst>
              <a:ext uri="{FF2B5EF4-FFF2-40B4-BE49-F238E27FC236}">
                <a16:creationId xmlns:a16="http://schemas.microsoft.com/office/drawing/2014/main" id="{55FC4297-2B26-A61E-5068-C8B75D2A4EAA}"/>
              </a:ext>
            </a:extLst>
          </p:cNvPr>
          <p:cNvPicPr>
            <a:picLocks noChangeAspect="1"/>
          </p:cNvPicPr>
          <p:nvPr userDrawn="1"/>
        </p:nvPicPr>
        <p:blipFill rotWithShape="1">
          <a:blip r:embed="rId7" cstate="print">
            <a:clrChange>
              <a:clrFrom>
                <a:srgbClr val="000000"/>
              </a:clrFrom>
              <a:clrTo>
                <a:srgbClr val="000000">
                  <a:alpha val="0"/>
                </a:srgbClr>
              </a:clrTo>
            </a:clrChange>
            <a:lum bright="70000" contrast="-70000"/>
            <a:alphaModFix amt="20000"/>
            <a:extLst>
              <a:ext uri="{28A0092B-C50C-407E-A947-70E740481C1C}">
                <a14:useLocalDpi xmlns:a14="http://schemas.microsoft.com/office/drawing/2010/main" val="0"/>
              </a:ext>
            </a:extLst>
          </a:blip>
          <a:srcRect/>
          <a:stretch/>
        </p:blipFill>
        <p:spPr>
          <a:xfrm>
            <a:off x="7412" y="75537"/>
            <a:ext cx="13010229" cy="1254636"/>
          </a:xfrm>
          <a:prstGeom prst="rect">
            <a:avLst/>
          </a:prstGeom>
        </p:spPr>
      </p:pic>
      <p:sp>
        <p:nvSpPr>
          <p:cNvPr id="3" name="Title 1">
            <a:extLst>
              <a:ext uri="{FF2B5EF4-FFF2-40B4-BE49-F238E27FC236}">
                <a16:creationId xmlns:a16="http://schemas.microsoft.com/office/drawing/2014/main" id="{D8F10FD3-FB1C-B893-121C-A34CB5D46971}"/>
              </a:ext>
            </a:extLst>
          </p:cNvPr>
          <p:cNvSpPr>
            <a:spLocks noGrp="1"/>
          </p:cNvSpPr>
          <p:nvPr>
            <p:ph type="title" hasCustomPrompt="1"/>
          </p:nvPr>
        </p:nvSpPr>
        <p:spPr>
          <a:xfrm>
            <a:off x="453448" y="-164919"/>
            <a:ext cx="4758587" cy="1258214"/>
          </a:xfrm>
          <a:effectLst>
            <a:outerShdw blurRad="76200" dist="50800" dir="5400000" algn="t" rotWithShape="0">
              <a:prstClr val="black">
                <a:alpha val="40000"/>
              </a:prstClr>
            </a:outerShdw>
          </a:effectLst>
        </p:spPr>
        <p:txBody>
          <a:bodyPr anchor="ctr" anchorCtr="0">
            <a:normAutofit/>
          </a:bodyPr>
          <a:lstStyle>
            <a:lvl1pPr>
              <a:lnSpc>
                <a:spcPts val="4135"/>
              </a:lnSpc>
              <a:defRPr sz="3780">
                <a:solidFill>
                  <a:srgbClr val="9ADDEA"/>
                </a:solidFill>
                <a:latin typeface="Montserrat SemiBold" panose="00000700000000000000" pitchFamily="50" charset="0"/>
              </a:defRPr>
            </a:lvl1pPr>
          </a:lstStyle>
          <a:p>
            <a:r>
              <a:rPr lang="en-US"/>
              <a:t>Click to edit title</a:t>
            </a:r>
          </a:p>
        </p:txBody>
      </p:sp>
      <p:sp>
        <p:nvSpPr>
          <p:cNvPr id="20" name="TextBox 19">
            <a:extLst>
              <a:ext uri="{FF2B5EF4-FFF2-40B4-BE49-F238E27FC236}">
                <a16:creationId xmlns:a16="http://schemas.microsoft.com/office/drawing/2014/main" id="{8D72DF86-F5A2-451D-7AD1-407B15B999F3}"/>
              </a:ext>
            </a:extLst>
          </p:cNvPr>
          <p:cNvSpPr txBox="1"/>
          <p:nvPr userDrawn="1"/>
        </p:nvSpPr>
        <p:spPr>
          <a:xfrm rot="2506580">
            <a:off x="6171578" y="4920170"/>
            <a:ext cx="1654470" cy="833574"/>
          </a:xfrm>
          <a:prstGeom prst="rect">
            <a:avLst/>
          </a:prstGeom>
          <a:noFill/>
        </p:spPr>
        <p:txBody>
          <a:bodyPr wrap="square">
            <a:prstTxWarp prst="textArchDown">
              <a:avLst>
                <a:gd name="adj" fmla="val 3163144"/>
              </a:avLst>
            </a:prstTxWarp>
            <a:spAutoFit/>
          </a:bodyPr>
          <a:lstStyle/>
          <a:p>
            <a:pPr algn="ctr" defTabSz="450056" fontAlgn="auto">
              <a:spcBef>
                <a:spcPts val="0"/>
              </a:spcBef>
              <a:spcAft>
                <a:spcPts val="0"/>
              </a:spcAft>
            </a:pPr>
            <a:r>
              <a:rPr lang="en-US" sz="492">
                <a:solidFill>
                  <a:srgbClr val="E7E6E6">
                    <a:lumMod val="50000"/>
                    <a:alpha val="58000"/>
                  </a:srgbClr>
                </a:solidFill>
                <a:latin typeface="Calibri" panose="020F0502020204030204"/>
                <a:ea typeface="+mn-ea"/>
              </a:rPr>
              <a:t>Robert </a:t>
            </a:r>
            <a:r>
              <a:rPr lang="en-US" sz="492">
                <a:solidFill>
                  <a:srgbClr val="E7E6E6">
                    <a:lumMod val="50000"/>
                    <a:alpha val="80000"/>
                  </a:srgbClr>
                </a:solidFill>
                <a:latin typeface="Calibri" panose="020F0502020204030204"/>
                <a:ea typeface="+mn-ea"/>
              </a:rPr>
              <a:t>Sweeney</a:t>
            </a:r>
            <a:r>
              <a:rPr lang="en-US" sz="492">
                <a:solidFill>
                  <a:srgbClr val="E7E6E6">
                    <a:lumMod val="50000"/>
                    <a:alpha val="58000"/>
                  </a:srgbClr>
                </a:solidFill>
                <a:latin typeface="Calibri" panose="020F0502020204030204"/>
                <a:ea typeface="+mn-ea"/>
              </a:rPr>
              <a:t>_AI</a:t>
            </a:r>
          </a:p>
        </p:txBody>
      </p:sp>
      <p:sp>
        <p:nvSpPr>
          <p:cNvPr id="31" name="Slide Number Placeholder 5">
            <a:extLst>
              <a:ext uri="{FF2B5EF4-FFF2-40B4-BE49-F238E27FC236}">
                <a16:creationId xmlns:a16="http://schemas.microsoft.com/office/drawing/2014/main" id="{F16C2727-B2CD-552E-6536-B81EB2C22B87}"/>
              </a:ext>
            </a:extLst>
          </p:cNvPr>
          <p:cNvSpPr txBox="1">
            <a:spLocks/>
          </p:cNvSpPr>
          <p:nvPr userDrawn="1"/>
        </p:nvSpPr>
        <p:spPr>
          <a:xfrm>
            <a:off x="9663562" y="6947638"/>
            <a:ext cx="2880360" cy="389467"/>
          </a:xfrm>
          <a:prstGeom prst="rect">
            <a:avLst/>
          </a:prstGeom>
        </p:spPr>
        <p:txBody>
          <a:bodyPr/>
          <a:lstStyle>
            <a:defPPr>
              <a:defRPr lang="zh-CN"/>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宋体" panose="02010600030101010101" pitchFamily="2" charset="-122"/>
                <a:cs typeface="+mn-cs"/>
              </a:defRPr>
            </a:lvl9pPr>
          </a:lstStyle>
          <a:p>
            <a:pPr algn="r" fontAlgn="auto">
              <a:spcBef>
                <a:spcPts val="0"/>
              </a:spcBef>
              <a:spcAft>
                <a:spcPts val="0"/>
              </a:spcAft>
              <a:defRPr/>
            </a:pPr>
            <a:fld id="{BEF05245-1089-431C-9CB9-1C9E798A99A0}" type="slidenum">
              <a:rPr lang="zh-CN" altLang="en-US" sz="1260" smtClean="0">
                <a:solidFill>
                  <a:schemeClr val="bg1"/>
                </a:solidFill>
                <a:latin typeface="Arial" panose="020B0604020202020204" pitchFamily="34" charset="0"/>
                <a:ea typeface="+mn-ea"/>
                <a:cs typeface="Arial" panose="020B0604020202020204" pitchFamily="34" charset="0"/>
              </a:rPr>
              <a:pPr algn="r" fontAlgn="auto">
                <a:spcBef>
                  <a:spcPts val="0"/>
                </a:spcBef>
                <a:spcAft>
                  <a:spcPts val="0"/>
                </a:spcAft>
                <a:defRPr/>
              </a:pPr>
              <a:t>‹#›</a:t>
            </a:fld>
            <a:endParaRPr lang="zh-CN" altLang="en-US" sz="1260">
              <a:solidFill>
                <a:schemeClr val="bg1"/>
              </a:solidFill>
              <a:latin typeface="Arial" panose="020B0604020202020204" pitchFamily="34" charset="0"/>
              <a:ea typeface="+mn-ea"/>
              <a:cs typeface="Arial" panose="020B0604020202020204" pitchFamily="34" charset="0"/>
            </a:endParaRPr>
          </a:p>
        </p:txBody>
      </p:sp>
      <p:sp>
        <p:nvSpPr>
          <p:cNvPr id="33" name="Text Placeholder 3">
            <a:extLst>
              <a:ext uri="{FF2B5EF4-FFF2-40B4-BE49-F238E27FC236}">
                <a16:creationId xmlns:a16="http://schemas.microsoft.com/office/drawing/2014/main" id="{A11B7E5B-7629-B9B6-D779-BE0355B7229B}"/>
              </a:ext>
            </a:extLst>
          </p:cNvPr>
          <p:cNvSpPr>
            <a:spLocks noGrp="1"/>
          </p:cNvSpPr>
          <p:nvPr>
            <p:ph type="body" sz="half" idx="23" hasCustomPrompt="1"/>
          </p:nvPr>
        </p:nvSpPr>
        <p:spPr>
          <a:xfrm>
            <a:off x="453448" y="1923525"/>
            <a:ext cx="3994982" cy="1045028"/>
          </a:xfrm>
          <a:prstGeom prst="rect">
            <a:avLst/>
          </a:prstGeom>
        </p:spPr>
        <p:txBody>
          <a:bodyPr/>
          <a:lstStyle>
            <a:lvl1pPr marL="0" indent="0">
              <a:buFontTx/>
              <a:buNone/>
              <a:defRPr sz="1890" spc="0" baseline="0">
                <a:solidFill>
                  <a:schemeClr val="bg1"/>
                </a:solidFill>
                <a:effectLst>
                  <a:outerShdw blurRad="38100" dist="38100" dir="2700000" algn="tl">
                    <a:srgbClr val="000000">
                      <a:alpha val="43137"/>
                    </a:srgbClr>
                  </a:outerShdw>
                </a:effectLst>
              </a:defRPr>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add caption text here</a:t>
            </a:r>
          </a:p>
          <a:p>
            <a:pPr lvl="0"/>
            <a:r>
              <a:rPr lang="en-US"/>
              <a:t>Secondary text </a:t>
            </a:r>
          </a:p>
        </p:txBody>
      </p:sp>
    </p:spTree>
    <p:extLst>
      <p:ext uri="{BB962C8B-B14F-4D97-AF65-F5344CB8AC3E}">
        <p14:creationId xmlns:p14="http://schemas.microsoft.com/office/powerpoint/2010/main" val="125619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51260" y="879933"/>
            <a:ext cx="11073385" cy="620370"/>
          </a:xfrm>
          <a:prstGeom prst="rect">
            <a:avLst/>
          </a:prstGeom>
        </p:spPr>
        <p:txBody>
          <a:bodyPr/>
          <a:lstStyle>
            <a:lvl1pPr>
              <a:defRPr sz="2520" b="1" i="0" baseline="0">
                <a:solidFill>
                  <a:schemeClr val="tx1"/>
                </a:solidFill>
              </a:defRPr>
            </a:lvl1pPr>
          </a:lstStyle>
          <a:p>
            <a:r>
              <a:rPr lang="en-US"/>
              <a:t>Head—Black 24-point Arial, Bold</a:t>
            </a:r>
          </a:p>
        </p:txBody>
      </p:sp>
      <p:sp>
        <p:nvSpPr>
          <p:cNvPr id="5" name="Content Placeholder 6"/>
          <p:cNvSpPr>
            <a:spLocks noGrp="1"/>
          </p:cNvSpPr>
          <p:nvPr>
            <p:ph sz="quarter" idx="15" hasCustomPrompt="1"/>
          </p:nvPr>
        </p:nvSpPr>
        <p:spPr>
          <a:xfrm>
            <a:off x="351260" y="1507002"/>
            <a:ext cx="11835265" cy="5118631"/>
          </a:xfrm>
          <a:prstGeom prst="rect">
            <a:avLst/>
          </a:prstGeom>
        </p:spPr>
        <p:txBody>
          <a:bodyPr vert="horz"/>
          <a:lstStyle>
            <a:lvl1pPr marL="243364" indent="-235030">
              <a:buSzPct val="130000"/>
              <a:tabLst/>
              <a:defRPr sz="1890" i="0"/>
            </a:lvl1pPr>
            <a:lvl2pPr marL="543401" indent="-238364">
              <a:defRPr sz="1680" i="0"/>
            </a:lvl2pPr>
            <a:lvl3pPr marL="840105" indent="-185024">
              <a:buSzPct val="125000"/>
              <a:buFont typeface="Wingdings" panose="05000000000000000000" pitchFamily="2" charset="2"/>
              <a:buChar char="Ø"/>
              <a:defRPr sz="1680" i="0"/>
            </a:lvl3pPr>
            <a:lvl4pPr marL="1261825" indent="-240030">
              <a:defRPr sz="1680" i="0"/>
            </a:lvl4pPr>
            <a:lvl5pPr marL="1501855" indent="-185024">
              <a:buFont typeface="Arial"/>
              <a:buChar char="•"/>
              <a:defRPr sz="168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Tree>
    <p:extLst>
      <p:ext uri="{BB962C8B-B14F-4D97-AF65-F5344CB8AC3E}">
        <p14:creationId xmlns:p14="http://schemas.microsoft.com/office/powerpoint/2010/main" val="101952728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theme" Target="../theme/theme2.xml"/><Relationship Id="rId12"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7.png"/><Relationship Id="rId5" Type="http://schemas.openxmlformats.org/officeDocument/2006/relationships/slideLayout" Target="../slideLayouts/slideLayout6.xml"/><Relationship Id="rId10" Type="http://schemas.openxmlformats.org/officeDocument/2006/relationships/image" Target="../media/image6.png"/><Relationship Id="rId4" Type="http://schemas.openxmlformats.org/officeDocument/2006/relationships/slideLayout" Target="../slideLayouts/slideLayout5.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442" y="252899"/>
            <a:ext cx="11984230" cy="1106824"/>
          </a:xfrm>
          <a:prstGeom prst="rect">
            <a:avLst/>
          </a:prstGeom>
        </p:spPr>
        <p:txBody>
          <a:bodyPr vert="horz" lIns="91440" tIns="45720" rIns="91440" bIns="45720" rtlCol="0" anchor="t">
            <a:noAutofit/>
          </a:bodyPr>
          <a:lstStyle/>
          <a:p>
            <a:r>
              <a:rPr lang="en-US"/>
              <a:t>Click to Edit Master Title: Font is Helvetica 28pt</a:t>
            </a:r>
            <a:br>
              <a:rPr lang="en-US"/>
            </a:br>
            <a:endParaRPr lang="en-US"/>
          </a:p>
        </p:txBody>
      </p:sp>
      <p:sp>
        <p:nvSpPr>
          <p:cNvPr id="3" name="Text Placeholder 2"/>
          <p:cNvSpPr>
            <a:spLocks noGrp="1"/>
          </p:cNvSpPr>
          <p:nvPr>
            <p:ph type="body" idx="1"/>
          </p:nvPr>
        </p:nvSpPr>
        <p:spPr>
          <a:xfrm>
            <a:off x="625841" y="1570462"/>
            <a:ext cx="9359214" cy="4876839"/>
          </a:xfrm>
          <a:prstGeom prst="rect">
            <a:avLst/>
          </a:prstGeom>
        </p:spPr>
        <p:txBody>
          <a:bodyPr vert="horz" lIns="91440" tIns="45720" rIns="91440" bIns="45720" rtlCol="0">
            <a:normAutofit/>
          </a:bodyPr>
          <a:lstStyle/>
          <a:p>
            <a:pPr lvl="0"/>
            <a:r>
              <a:rPr lang="en-US"/>
              <a:t>Edit Caption Titles: Font is Helvetica 20pt</a:t>
            </a:r>
          </a:p>
          <a:p>
            <a:pPr lvl="1"/>
            <a:r>
              <a:rPr lang="en-US"/>
              <a:t>Second level: Font is Helvetica 18pt</a:t>
            </a:r>
          </a:p>
          <a:p>
            <a:pPr lvl="2"/>
            <a:r>
              <a:rPr lang="en-US"/>
              <a:t>Third level: Font is Helvetica 18pt</a:t>
            </a:r>
          </a:p>
          <a:p>
            <a:pPr lvl="3"/>
            <a:r>
              <a:rPr lang="en-US"/>
              <a:t>Fourth level: Font is Helvetica 16pt</a:t>
            </a:r>
          </a:p>
          <a:p>
            <a:pPr lvl="4"/>
            <a:r>
              <a:rPr lang="en-US"/>
              <a:t>Fifth level: Font is Helvetica 16pt</a:t>
            </a:r>
          </a:p>
        </p:txBody>
      </p:sp>
      <p:pic>
        <p:nvPicPr>
          <p:cNvPr id="4" name="Picture 58">
            <a:extLst>
              <a:ext uri="{FF2B5EF4-FFF2-40B4-BE49-F238E27FC236}">
                <a16:creationId xmlns:a16="http://schemas.microsoft.com/office/drawing/2014/main" id="{29F76D4F-244F-F793-C6F7-2352F9732761}"/>
              </a:ext>
            </a:extLst>
          </p:cNvPr>
          <p:cNvPicPr>
            <a:picLocks noChangeAspect="1"/>
          </p:cNvPicPr>
          <p:nvPr userDrawn="1"/>
        </p:nvPicPr>
        <p:blipFill>
          <a:blip r:embed="rId3" cstate="email">
            <a:extLst>
              <a:ext uri="{28A0092B-C50C-407E-A947-70E740481C1C}">
                <a14:useLocalDpi xmlns:a14="http://schemas.microsoft.com/office/drawing/2010/main"/>
              </a:ext>
            </a:extLst>
          </a:blip>
          <a:srcRect l="17734" t="29935" r="18016" b="30921"/>
          <a:stretch/>
        </p:blipFill>
        <p:spPr>
          <a:xfrm>
            <a:off x="11214538" y="116265"/>
            <a:ext cx="1345323" cy="514355"/>
          </a:xfrm>
          <a:prstGeom prst="rect">
            <a:avLst/>
          </a:prstGeom>
          <a:solidFill>
            <a:schemeClr val="accent1"/>
          </a:solidFill>
        </p:spPr>
      </p:pic>
      <p:pic>
        <p:nvPicPr>
          <p:cNvPr id="5" name="Picture 2">
            <a:extLst>
              <a:ext uri="{FF2B5EF4-FFF2-40B4-BE49-F238E27FC236}">
                <a16:creationId xmlns:a16="http://schemas.microsoft.com/office/drawing/2014/main" id="{28D7C62F-C81C-E208-1CAF-24E1CCE898D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36477" y="-50295"/>
            <a:ext cx="2093883" cy="104707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2" descr="ロゴ&#10;&#10;自動的に生成された説明">
            <a:extLst>
              <a:ext uri="{FF2B5EF4-FFF2-40B4-BE49-F238E27FC236}">
                <a16:creationId xmlns:a16="http://schemas.microsoft.com/office/drawing/2014/main" id="{4B6F1AC6-974F-821D-F67E-A268F23675F0}"/>
              </a:ext>
            </a:extLst>
          </p:cNvPr>
          <p:cNvPicPr>
            <a:picLocks noChangeAspect="1"/>
          </p:cNvPicPr>
          <p:nvPr userDrawn="1"/>
        </p:nvPicPr>
        <p:blipFill>
          <a:blip r:embed="rId5">
            <a:extLst>
              <a:ext uri="{28A0092B-C50C-407E-A947-70E740481C1C}">
                <a14:useLocalDpi xmlns:a14="http://schemas.microsoft.com/office/drawing/2010/main" val="0"/>
              </a:ext>
            </a:extLst>
          </a:blip>
          <a:srcRect t="9010"/>
          <a:stretch/>
        </p:blipFill>
        <p:spPr>
          <a:xfrm>
            <a:off x="11347097" y="630621"/>
            <a:ext cx="1135783" cy="616952"/>
          </a:xfrm>
          <a:prstGeom prst="rect">
            <a:avLst/>
          </a:prstGeom>
        </p:spPr>
      </p:pic>
    </p:spTree>
    <p:extLst>
      <p:ext uri="{BB962C8B-B14F-4D97-AF65-F5344CB8AC3E}">
        <p14:creationId xmlns:p14="http://schemas.microsoft.com/office/powerpoint/2010/main" val="2610649968"/>
      </p:ext>
    </p:extLst>
  </p:cSld>
  <p:clrMap bg1="lt1" tx1="dk1" bg2="lt2" tx2="dk2" accent1="accent1" accent2="accent2" accent3="accent3" accent4="accent4" accent5="accent5" accent6="accent6" hlink="hlink" folHlink="folHlink"/>
  <p:sldLayoutIdLst>
    <p:sldLayoutId id="2147483737" r:id="rId1"/>
  </p:sldLayoutIdLst>
  <p:hf hdr="0" ftr="0" dt="0"/>
  <p:txStyles>
    <p:titleStyle>
      <a:lvl1pPr algn="l" defTabSz="720098" rtl="0" eaLnBrk="1" latinLnBrk="0" hangingPunct="1">
        <a:lnSpc>
          <a:spcPct val="90000"/>
        </a:lnSpc>
        <a:spcBef>
          <a:spcPct val="0"/>
        </a:spcBef>
        <a:buNone/>
        <a:defRPr sz="3544" b="0" kern="1200">
          <a:solidFill>
            <a:schemeClr val="accent1">
              <a:lumMod val="75000"/>
            </a:schemeClr>
          </a:solidFill>
          <a:latin typeface="Helvetica" panose="020B0604020202020204" pitchFamily="34" charset="0"/>
          <a:ea typeface="+mj-ea"/>
          <a:cs typeface="Helvetica" panose="020B0604020202020204" pitchFamily="34" charset="0"/>
        </a:defRPr>
      </a:lvl1pPr>
    </p:titleStyle>
    <p:bodyStyle>
      <a:lvl1pPr marL="0" indent="0" algn="l" defTabSz="720098" rtl="0" eaLnBrk="1" latinLnBrk="0" hangingPunct="1">
        <a:lnSpc>
          <a:spcPct val="90000"/>
        </a:lnSpc>
        <a:spcBef>
          <a:spcPts val="788"/>
        </a:spcBef>
        <a:buFontTx/>
        <a:buNone/>
        <a:defRPr sz="1969" b="0" kern="1200">
          <a:solidFill>
            <a:schemeClr val="tx1"/>
          </a:solidFill>
          <a:latin typeface="Helvetica" panose="020B0604020202020204" pitchFamily="34" charset="0"/>
          <a:ea typeface="+mn-ea"/>
          <a:cs typeface="Helvetica" panose="020B0604020202020204" pitchFamily="34" charset="0"/>
        </a:defRPr>
      </a:lvl1pPr>
      <a:lvl2pPr marL="281292" indent="-281292" algn="l" defTabSz="720098" rtl="0" eaLnBrk="1" latinLnBrk="0" hangingPunct="1">
        <a:lnSpc>
          <a:spcPct val="90000"/>
        </a:lnSpc>
        <a:spcBef>
          <a:spcPts val="394"/>
        </a:spcBef>
        <a:buSzPct val="110000"/>
        <a:buFont typeface="Arial" panose="020B0604020202020204" pitchFamily="34" charset="0"/>
        <a:buChar char="•"/>
        <a:defRPr sz="1772" b="0" kern="1200">
          <a:solidFill>
            <a:schemeClr val="accent1">
              <a:lumMod val="75000"/>
            </a:schemeClr>
          </a:solidFill>
          <a:latin typeface="Helvetica" panose="020B0604020202020204" pitchFamily="34" charset="0"/>
          <a:ea typeface="+mn-ea"/>
          <a:cs typeface="Helvetica" panose="020B0604020202020204" pitchFamily="34" charset="0"/>
        </a:defRPr>
      </a:lvl2pPr>
      <a:lvl3pPr marL="345286" indent="-175024" algn="l" defTabSz="720098" rtl="0" eaLnBrk="1" latinLnBrk="0" hangingPunct="1">
        <a:lnSpc>
          <a:spcPct val="90000"/>
        </a:lnSpc>
        <a:spcBef>
          <a:spcPts val="394"/>
        </a:spcBef>
        <a:buSzPct val="110000"/>
        <a:buFont typeface="Calibri" panose="020F0502020204030204" pitchFamily="34" charset="0"/>
        <a:buChar char="&gt;"/>
        <a:defRPr sz="1772" b="0" kern="1200">
          <a:solidFill>
            <a:schemeClr val="accent1">
              <a:lumMod val="75000"/>
            </a:schemeClr>
          </a:solidFill>
          <a:latin typeface="Helvetica" panose="020B0604020202020204" pitchFamily="34" charset="0"/>
          <a:ea typeface="+mn-ea"/>
          <a:cs typeface="Helvetica" panose="020B0604020202020204" pitchFamily="34" charset="0"/>
        </a:defRPr>
      </a:lvl3pPr>
      <a:lvl4pPr marL="515548" indent="-170262" algn="l" defTabSz="720098" rtl="0" eaLnBrk="1" latinLnBrk="0" hangingPunct="1">
        <a:lnSpc>
          <a:spcPct val="90000"/>
        </a:lnSpc>
        <a:spcBef>
          <a:spcPts val="394"/>
        </a:spcBef>
        <a:buSzPct val="100000"/>
        <a:buFont typeface="Wingdings" panose="05000000000000000000" pitchFamily="2" charset="2"/>
        <a:buChar char="§"/>
        <a:defRPr sz="1575" b="0" kern="1200">
          <a:solidFill>
            <a:schemeClr val="tx1">
              <a:lumMod val="65000"/>
              <a:lumOff val="35000"/>
            </a:schemeClr>
          </a:solidFill>
          <a:latin typeface="Helvetica" panose="020B0604020202020204" pitchFamily="34" charset="0"/>
          <a:ea typeface="+mn-ea"/>
          <a:cs typeface="Helvetica" panose="020B0604020202020204" pitchFamily="34" charset="0"/>
        </a:defRPr>
      </a:lvl4pPr>
      <a:lvl5pPr marL="685809" indent="-170262" algn="l" defTabSz="720098" rtl="0" eaLnBrk="1" latinLnBrk="0" hangingPunct="1">
        <a:lnSpc>
          <a:spcPct val="90000"/>
        </a:lnSpc>
        <a:spcBef>
          <a:spcPts val="394"/>
        </a:spcBef>
        <a:buSzPct val="100000"/>
        <a:buFont typeface="Wingdings" panose="05000000000000000000" pitchFamily="2" charset="2"/>
        <a:buChar char="§"/>
        <a:defRPr sz="1575" b="0" kern="1200">
          <a:solidFill>
            <a:schemeClr val="tx1">
              <a:lumMod val="65000"/>
              <a:lumOff val="35000"/>
            </a:schemeClr>
          </a:solidFill>
          <a:latin typeface="Helvetica" panose="020B0604020202020204" pitchFamily="34" charset="0"/>
          <a:ea typeface="+mn-ea"/>
          <a:cs typeface="Helvetica" panose="020B0604020202020204" pitchFamily="34" charset="0"/>
        </a:defRPr>
      </a:lvl5pPr>
      <a:lvl6pPr marL="1980272" indent="-180025" algn="l" defTabSz="720098"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6pPr>
      <a:lvl7pPr marL="2340322" indent="-180025" algn="l" defTabSz="720098"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7pPr>
      <a:lvl8pPr marL="2700373" indent="-180025" algn="l" defTabSz="720098"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8pPr>
      <a:lvl9pPr marL="3060423" indent="-180025" algn="l" defTabSz="720098"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9pPr>
    </p:bodyStyle>
    <p:otherStyle>
      <a:defPPr>
        <a:defRPr lang="en-US"/>
      </a:defPPr>
      <a:lvl1pPr marL="0" algn="l" defTabSz="720098" rtl="0" eaLnBrk="1" latinLnBrk="0" hangingPunct="1">
        <a:defRPr sz="1418" kern="1200">
          <a:solidFill>
            <a:schemeClr val="tx1"/>
          </a:solidFill>
          <a:latin typeface="+mn-lt"/>
          <a:ea typeface="+mn-ea"/>
          <a:cs typeface="+mn-cs"/>
        </a:defRPr>
      </a:lvl1pPr>
      <a:lvl2pPr marL="360049" algn="l" defTabSz="720098" rtl="0" eaLnBrk="1" latinLnBrk="0" hangingPunct="1">
        <a:defRPr sz="1418" kern="1200">
          <a:solidFill>
            <a:schemeClr val="tx1"/>
          </a:solidFill>
          <a:latin typeface="+mn-lt"/>
          <a:ea typeface="+mn-ea"/>
          <a:cs typeface="+mn-cs"/>
        </a:defRPr>
      </a:lvl2pPr>
      <a:lvl3pPr marL="720098" algn="l" defTabSz="720098" rtl="0" eaLnBrk="1" latinLnBrk="0" hangingPunct="1">
        <a:defRPr sz="1418" kern="1200">
          <a:solidFill>
            <a:schemeClr val="tx1"/>
          </a:solidFill>
          <a:latin typeface="+mn-lt"/>
          <a:ea typeface="+mn-ea"/>
          <a:cs typeface="+mn-cs"/>
        </a:defRPr>
      </a:lvl3pPr>
      <a:lvl4pPr marL="1080149" algn="l" defTabSz="720098" rtl="0" eaLnBrk="1" latinLnBrk="0" hangingPunct="1">
        <a:defRPr sz="1418" kern="1200">
          <a:solidFill>
            <a:schemeClr val="tx1"/>
          </a:solidFill>
          <a:latin typeface="+mn-lt"/>
          <a:ea typeface="+mn-ea"/>
          <a:cs typeface="+mn-cs"/>
        </a:defRPr>
      </a:lvl4pPr>
      <a:lvl5pPr marL="1440199" algn="l" defTabSz="720098" rtl="0" eaLnBrk="1" latinLnBrk="0" hangingPunct="1">
        <a:defRPr sz="1418" kern="1200">
          <a:solidFill>
            <a:schemeClr val="tx1"/>
          </a:solidFill>
          <a:latin typeface="+mn-lt"/>
          <a:ea typeface="+mn-ea"/>
          <a:cs typeface="+mn-cs"/>
        </a:defRPr>
      </a:lvl5pPr>
      <a:lvl6pPr marL="1800249" algn="l" defTabSz="720098" rtl="0" eaLnBrk="1" latinLnBrk="0" hangingPunct="1">
        <a:defRPr sz="1418" kern="1200">
          <a:solidFill>
            <a:schemeClr val="tx1"/>
          </a:solidFill>
          <a:latin typeface="+mn-lt"/>
          <a:ea typeface="+mn-ea"/>
          <a:cs typeface="+mn-cs"/>
        </a:defRPr>
      </a:lvl6pPr>
      <a:lvl7pPr marL="2160298" algn="l" defTabSz="720098" rtl="0" eaLnBrk="1" latinLnBrk="0" hangingPunct="1">
        <a:defRPr sz="1418" kern="1200">
          <a:solidFill>
            <a:schemeClr val="tx1"/>
          </a:solidFill>
          <a:latin typeface="+mn-lt"/>
          <a:ea typeface="+mn-ea"/>
          <a:cs typeface="+mn-cs"/>
        </a:defRPr>
      </a:lvl7pPr>
      <a:lvl8pPr marL="2520348" algn="l" defTabSz="720098" rtl="0" eaLnBrk="1" latinLnBrk="0" hangingPunct="1">
        <a:defRPr sz="1418" kern="1200">
          <a:solidFill>
            <a:schemeClr val="tx1"/>
          </a:solidFill>
          <a:latin typeface="+mn-lt"/>
          <a:ea typeface="+mn-ea"/>
          <a:cs typeface="+mn-cs"/>
        </a:defRPr>
      </a:lvl8pPr>
      <a:lvl9pPr marL="2880397" algn="l" defTabSz="720098" rtl="0" eaLnBrk="1" latinLnBrk="0" hangingPunct="1">
        <a:defRPr sz="141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p15:clr>
            <a:srgbClr val="F26B43"/>
          </p15:clr>
        </p15:guide>
        <p15:guide id="2" pos="4096">
          <p15:clr>
            <a:srgbClr val="F26B43"/>
          </p15:clr>
        </p15:guide>
        <p15:guide id="3" orient="horz" pos="288">
          <p15:clr>
            <a:srgbClr val="F26B43"/>
          </p15:clr>
        </p15:guide>
        <p15:guide id="4" orient="horz" pos="936">
          <p15:clr>
            <a:srgbClr val="F26B43"/>
          </p15:clr>
        </p15:guide>
        <p15:guide id="5" pos="469">
          <p15:clr>
            <a:srgbClr val="F26B43"/>
          </p15:clr>
        </p15:guide>
        <p15:guide id="6" orient="horz" pos="1045">
          <p15:clr>
            <a:srgbClr val="F26B43"/>
          </p15:clr>
        </p15:guide>
        <p15:guide id="7" orient="horz" pos="41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4000">
              <a:srgbClr val="000F2E"/>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 y="-18740"/>
            <a:ext cx="12801599" cy="7405467"/>
          </a:xfrm>
          <a:prstGeom prst="rect">
            <a:avLst/>
          </a:prstGeom>
        </p:spPr>
      </p:pic>
      <p:sp>
        <p:nvSpPr>
          <p:cNvPr id="2" name="Title Placeholder 1">
            <a:extLst>
              <a:ext uri="{FF2B5EF4-FFF2-40B4-BE49-F238E27FC236}">
                <a16:creationId xmlns:a16="http://schemas.microsoft.com/office/drawing/2014/main" id="{9DE450C6-DC51-5845-BA5C-8FA5BB296999}"/>
              </a:ext>
            </a:extLst>
          </p:cNvPr>
          <p:cNvSpPr>
            <a:spLocks noGrp="1"/>
          </p:cNvSpPr>
          <p:nvPr>
            <p:ph type="title"/>
          </p:nvPr>
        </p:nvSpPr>
        <p:spPr>
          <a:xfrm>
            <a:off x="1395103" y="-18740"/>
            <a:ext cx="10112620" cy="13509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F3E4F7-C978-BC44-9363-863190EE1148}"/>
              </a:ext>
            </a:extLst>
          </p:cNvPr>
          <p:cNvSpPr>
            <a:spLocks noGrp="1"/>
          </p:cNvSpPr>
          <p:nvPr>
            <p:ph type="body" idx="1"/>
          </p:nvPr>
        </p:nvSpPr>
        <p:spPr>
          <a:xfrm>
            <a:off x="365115" y="1495972"/>
            <a:ext cx="12199215" cy="547886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p:cNvGrpSpPr/>
          <p:nvPr userDrawn="1"/>
        </p:nvGrpSpPr>
        <p:grpSpPr>
          <a:xfrm>
            <a:off x="365117" y="172380"/>
            <a:ext cx="1029988" cy="902709"/>
            <a:chOff x="347729" y="165538"/>
            <a:chExt cx="980941" cy="846290"/>
          </a:xfrm>
        </p:grpSpPr>
        <p:pic>
          <p:nvPicPr>
            <p:cNvPr id="21" name="Picture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47729" y="165538"/>
              <a:ext cx="980941" cy="846290"/>
            </a:xfrm>
            <a:prstGeom prst="rect">
              <a:avLst/>
            </a:prstGeom>
          </p:spPr>
        </p:pic>
        <p:pic>
          <p:nvPicPr>
            <p:cNvPr id="22" name="Picture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47729" y="165538"/>
              <a:ext cx="980941" cy="846290"/>
            </a:xfrm>
            <a:prstGeom prst="rect">
              <a:avLst/>
            </a:prstGeom>
          </p:spPr>
        </p:pic>
      </p:grpSp>
      <p:sp>
        <p:nvSpPr>
          <p:cNvPr id="9" name="Slide Number Placeholder 8"/>
          <p:cNvSpPr>
            <a:spLocks noGrp="1"/>
          </p:cNvSpPr>
          <p:nvPr>
            <p:ph type="sldNum" sz="quarter" idx="4"/>
          </p:nvPr>
        </p:nvSpPr>
        <p:spPr>
          <a:xfrm>
            <a:off x="9740651" y="7109025"/>
            <a:ext cx="2880360" cy="389467"/>
          </a:xfrm>
          <a:prstGeom prst="rect">
            <a:avLst/>
          </a:prstGeom>
        </p:spPr>
        <p:txBody>
          <a:bodyPr vert="horz" lIns="91440" tIns="45720" rIns="91440" bIns="45720" rtlCol="0" anchor="ctr"/>
          <a:lstStyle>
            <a:lvl1pPr algn="r">
              <a:defRPr sz="1260">
                <a:solidFill>
                  <a:schemeClr val="bg1"/>
                </a:solidFill>
              </a:defRPr>
            </a:lvl1pPr>
          </a:lstStyle>
          <a:p>
            <a:fld id="{1DB7EB85-9CBC-48C5-A78A-0C15D15BA29E}" type="slidenum">
              <a:rPr lang="en-US" smtClean="0"/>
              <a:pPr/>
              <a:t>‹#›</a:t>
            </a:fld>
            <a:endParaRPr lang="en-US"/>
          </a:p>
        </p:txBody>
      </p:sp>
      <p:sp>
        <p:nvSpPr>
          <p:cNvPr id="24" name="Footer Placeholder 23"/>
          <p:cNvSpPr>
            <a:spLocks noGrp="1"/>
          </p:cNvSpPr>
          <p:nvPr>
            <p:ph type="ftr" sz="quarter" idx="3"/>
          </p:nvPr>
        </p:nvSpPr>
        <p:spPr>
          <a:xfrm>
            <a:off x="4240529" y="7109025"/>
            <a:ext cx="4320540" cy="389467"/>
          </a:xfrm>
          <a:prstGeom prst="rect">
            <a:avLst/>
          </a:prstGeom>
        </p:spPr>
        <p:txBody>
          <a:bodyPr vert="horz" lIns="91440" tIns="45720" rIns="91440" bIns="45720" rtlCol="0" anchor="ctr"/>
          <a:lstStyle>
            <a:lvl1pPr algn="ctr">
              <a:defRPr sz="1260">
                <a:solidFill>
                  <a:schemeClr val="bg1"/>
                </a:solidFill>
              </a:defRPr>
            </a:lvl1pPr>
          </a:lstStyle>
          <a:p>
            <a:r>
              <a:rPr lang="en-US"/>
              <a:t>NASA Goddard Space Flight Center</a:t>
            </a:r>
          </a:p>
        </p:txBody>
      </p:sp>
      <p:pic>
        <p:nvPicPr>
          <p:cNvPr id="7" name="Picture 6">
            <a:extLst>
              <a:ext uri="{FF2B5EF4-FFF2-40B4-BE49-F238E27FC236}">
                <a16:creationId xmlns:a16="http://schemas.microsoft.com/office/drawing/2014/main" id="{86A4500A-7588-C798-FF2C-B6BD9DB9B0B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98563" y="83707"/>
            <a:ext cx="847783" cy="707898"/>
          </a:xfrm>
          <a:prstGeom prst="rect">
            <a:avLst/>
          </a:prstGeom>
        </p:spPr>
      </p:pic>
      <p:pic>
        <p:nvPicPr>
          <p:cNvPr id="8" name="Picture 7">
            <a:extLst>
              <a:ext uri="{FF2B5EF4-FFF2-40B4-BE49-F238E27FC236}">
                <a16:creationId xmlns:a16="http://schemas.microsoft.com/office/drawing/2014/main" id="{A218B431-5742-2C4C-51DE-000C3076DBA4}"/>
              </a:ext>
            </a:extLst>
          </p:cNvPr>
          <p:cNvPicPr>
            <a:picLocks noChangeAspect="1"/>
          </p:cNvPicPr>
          <p:nvPr userDrawn="1"/>
        </p:nvPicPr>
        <p:blipFill>
          <a:blip r:embed="rId11"/>
          <a:stretch>
            <a:fillRect/>
          </a:stretch>
        </p:blipFill>
        <p:spPr>
          <a:xfrm>
            <a:off x="11664624" y="143181"/>
            <a:ext cx="1034574" cy="645444"/>
          </a:xfrm>
          <a:prstGeom prst="rect">
            <a:avLst/>
          </a:prstGeom>
        </p:spPr>
      </p:pic>
      <p:pic>
        <p:nvPicPr>
          <p:cNvPr id="11" name="Picture 58">
            <a:extLst>
              <a:ext uri="{FF2B5EF4-FFF2-40B4-BE49-F238E27FC236}">
                <a16:creationId xmlns:a16="http://schemas.microsoft.com/office/drawing/2014/main" id="{DEBC94A5-CDC4-13F0-19FE-61CA8548CB34}"/>
              </a:ext>
            </a:extLst>
          </p:cNvPr>
          <p:cNvPicPr>
            <a:picLocks noChangeAspect="1"/>
          </p:cNvPicPr>
          <p:nvPr userDrawn="1"/>
        </p:nvPicPr>
        <p:blipFill rotWithShape="1">
          <a:blip r:embed="rId12" cstate="email">
            <a:extLst>
              <a:ext uri="{28A0092B-C50C-407E-A947-70E740481C1C}">
                <a14:useLocalDpi xmlns:a14="http://schemas.microsoft.com/office/drawing/2010/main"/>
              </a:ext>
            </a:extLst>
          </a:blip>
          <a:srcRect l="12977" t="19723" r="7633" b="14835"/>
          <a:stretch/>
        </p:blipFill>
        <p:spPr>
          <a:xfrm>
            <a:off x="10321636" y="83707"/>
            <a:ext cx="1440873" cy="745350"/>
          </a:xfrm>
          <a:prstGeom prst="rect">
            <a:avLst/>
          </a:prstGeom>
        </p:spPr>
      </p:pic>
    </p:spTree>
    <p:extLst>
      <p:ext uri="{BB962C8B-B14F-4D97-AF65-F5344CB8AC3E}">
        <p14:creationId xmlns:p14="http://schemas.microsoft.com/office/powerpoint/2010/main" val="194084728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8" r:id="rId4"/>
    <p:sldLayoutId id="2147483739" r:id="rId5"/>
    <p:sldLayoutId id="2147483740" r:id="rId6"/>
  </p:sldLayoutIdLst>
  <p:hf hdr="0" dt="0"/>
  <p:txStyles>
    <p:titleStyle>
      <a:lvl1pPr algn="ctr" defTabSz="960120" rtl="0" eaLnBrk="1" latinLnBrk="0" hangingPunct="1">
        <a:lnSpc>
          <a:spcPct val="90000"/>
        </a:lnSpc>
        <a:spcBef>
          <a:spcPct val="0"/>
        </a:spcBef>
        <a:buNone/>
        <a:defRPr sz="4620" kern="1200">
          <a:solidFill>
            <a:schemeClr val="bg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bg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bg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bg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bg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bg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143A20-7D13-3DAD-74F1-34C8911C8963}"/>
              </a:ext>
            </a:extLst>
          </p:cNvPr>
          <p:cNvSpPr txBox="1">
            <a:spLocks/>
          </p:cNvSpPr>
          <p:nvPr/>
        </p:nvSpPr>
        <p:spPr>
          <a:xfrm>
            <a:off x="978832" y="2341846"/>
            <a:ext cx="11215328" cy="2508126"/>
          </a:xfrm>
          <a:prstGeom prst="rect">
            <a:avLst/>
          </a:prstGeom>
          <a:effectLst>
            <a:outerShdw blurRad="50800" dist="38100" algn="l" rotWithShape="0">
              <a:schemeClr val="bg2">
                <a:alpha val="40000"/>
              </a:schemeClr>
            </a:outerShdw>
          </a:effectLst>
        </p:spPr>
        <p:txBody>
          <a:bodyPr vert="horz" lIns="96012" tIns="48006" rIns="96012" bIns="48006" rtlCol="0" anchor="t">
            <a:normAutofit/>
          </a:bodyPr>
          <a:lstStyle>
            <a:defPPr>
              <a:defRPr lang="en-US"/>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ctr" defTabSz="720081">
              <a:spcBef>
                <a:spcPct val="0"/>
              </a:spcBef>
              <a:defRPr/>
            </a:pPr>
            <a:r>
              <a:rPr kumimoji="0" lang="en-US" sz="5000" b="1" i="0" u="none" strike="noStrike" kern="1200" cap="none" spc="295" normalizeH="0" baseline="0" noProof="0" err="1">
                <a:ln>
                  <a:noFill/>
                </a:ln>
                <a:solidFill>
                  <a:srgbClr val="000000"/>
                </a:solidFill>
                <a:effectLst>
                  <a:glow rad="63500">
                    <a:schemeClr val="bg1">
                      <a:lumMod val="95000"/>
                      <a:alpha val="40000"/>
                    </a:schemeClr>
                  </a:glow>
                  <a:outerShdw blurRad="38100" dist="38100" dir="2700000" algn="tl">
                    <a:srgbClr val="000000">
                      <a:alpha val="43137"/>
                    </a:srgbClr>
                  </a:outerShdw>
                </a:effectLst>
                <a:uLnTx/>
                <a:uFillTx/>
                <a:latin typeface="Montserrat Medium"/>
                <a:cs typeface="Helvetica"/>
              </a:rPr>
              <a:t>LunaNet</a:t>
            </a:r>
            <a:r>
              <a:rPr kumimoji="0" lang="en-US" sz="5000" b="1" i="0" u="none" strike="noStrike" kern="1200" cap="none" spc="295" normalizeH="0" baseline="0" noProof="0">
                <a:ln>
                  <a:noFill/>
                </a:ln>
                <a:solidFill>
                  <a:srgbClr val="000000"/>
                </a:solidFill>
                <a:effectLst>
                  <a:glow rad="63500">
                    <a:schemeClr val="bg1">
                      <a:lumMod val="95000"/>
                      <a:alpha val="40000"/>
                    </a:schemeClr>
                  </a:glow>
                  <a:outerShdw blurRad="38100" dist="38100" dir="2700000" algn="tl">
                    <a:srgbClr val="000000">
                      <a:alpha val="43137"/>
                    </a:srgbClr>
                  </a:outerShdw>
                </a:effectLst>
                <a:uLnTx/>
                <a:uFillTx/>
                <a:latin typeface="Montserrat Medium"/>
                <a:cs typeface="Helvetica"/>
              </a:rPr>
              <a:t> </a:t>
            </a:r>
            <a:r>
              <a:rPr lang="en-US" sz="5000" b="1" spc="295">
                <a:solidFill>
                  <a:srgbClr val="000000"/>
                </a:solidFill>
                <a:effectLst>
                  <a:glow rad="63500">
                    <a:schemeClr val="bg1">
                      <a:lumMod val="95000"/>
                      <a:alpha val="40000"/>
                    </a:schemeClr>
                  </a:glow>
                  <a:outerShdw blurRad="38100" dist="38100" dir="2700000" algn="tl">
                    <a:srgbClr val="000000">
                      <a:alpha val="43137"/>
                    </a:srgbClr>
                  </a:outerShdw>
                </a:effectLst>
                <a:latin typeface="Montserrat Medium"/>
                <a:cs typeface="Helvetica"/>
              </a:rPr>
              <a:t>AFS</a:t>
            </a:r>
            <a:r>
              <a:rPr lang="en-US" sz="5000" b="1" spc="295">
                <a:effectLst>
                  <a:glow rad="63500">
                    <a:schemeClr val="bg1">
                      <a:lumMod val="95000"/>
                      <a:alpha val="40000"/>
                    </a:schemeClr>
                  </a:glow>
                  <a:outerShdw blurRad="38100" dist="38100" dir="2700000" algn="tl">
                    <a:srgbClr val="000000">
                      <a:alpha val="43137"/>
                    </a:srgbClr>
                  </a:outerShdw>
                </a:effectLst>
                <a:latin typeface="Montserrat Medium"/>
                <a:cs typeface="Helvetica"/>
              </a:rPr>
              <a:t> Properties </a:t>
            </a:r>
            <a:r>
              <a:rPr kumimoji="0" lang="en-US" sz="5000" b="1" i="0" u="none" strike="noStrike" kern="1200" cap="none" spc="295" normalizeH="0" baseline="0" noProof="0">
                <a:ln>
                  <a:noFill/>
                </a:ln>
                <a:effectLst>
                  <a:glow rad="63500">
                    <a:schemeClr val="bg1">
                      <a:lumMod val="95000"/>
                      <a:alpha val="40000"/>
                    </a:schemeClr>
                  </a:glow>
                  <a:outerShdw blurRad="38100" dist="38100" dir="2700000" algn="tl">
                    <a:srgbClr val="000000">
                      <a:alpha val="43137"/>
                    </a:srgbClr>
                  </a:outerShdw>
                </a:effectLst>
                <a:uLnTx/>
                <a:uFillTx/>
                <a:latin typeface="Montserrat Medium"/>
                <a:cs typeface="Helvetica"/>
              </a:rPr>
              <a:t>and </a:t>
            </a:r>
            <a:r>
              <a:rPr lang="en-US" sz="5000" b="1" spc="295">
                <a:solidFill>
                  <a:srgbClr val="000000"/>
                </a:solidFill>
                <a:effectLst>
                  <a:glow rad="63500">
                    <a:schemeClr val="bg1">
                      <a:lumMod val="95000"/>
                      <a:alpha val="40000"/>
                    </a:schemeClr>
                  </a:glow>
                  <a:outerShdw blurRad="38100" dist="38100" dir="2700000" algn="tl">
                    <a:srgbClr val="000000">
                      <a:alpha val="43137"/>
                    </a:srgbClr>
                  </a:outerShdw>
                </a:effectLst>
                <a:latin typeface="Montserrat Medium"/>
                <a:cs typeface="Helvetica"/>
              </a:rPr>
              <a:t>Signal Band</a:t>
            </a:r>
            <a:endParaRPr lang="en-US"/>
          </a:p>
        </p:txBody>
      </p:sp>
      <p:sp>
        <p:nvSpPr>
          <p:cNvPr id="9" name="Text Placeholder 2">
            <a:extLst>
              <a:ext uri="{FF2B5EF4-FFF2-40B4-BE49-F238E27FC236}">
                <a16:creationId xmlns:a16="http://schemas.microsoft.com/office/drawing/2014/main" id="{FA67A146-69AF-DD57-1565-3203BDA03EEA}"/>
              </a:ext>
            </a:extLst>
          </p:cNvPr>
          <p:cNvSpPr txBox="1">
            <a:spLocks/>
          </p:cNvSpPr>
          <p:nvPr/>
        </p:nvSpPr>
        <p:spPr>
          <a:xfrm>
            <a:off x="102690" y="5008256"/>
            <a:ext cx="8951493" cy="2350809"/>
          </a:xfrm>
        </p:spPr>
        <p:txBody>
          <a:bodyPr lIns="96012" tIns="48006" rIns="96012" bIns="48006" anchor="t">
            <a:normAutofit lnSpcReduction="10000"/>
          </a:bodyPr>
          <a:lstStyle>
            <a:defPPr>
              <a:defRPr lang="en-US"/>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marL="0" lvl="1" defTabSz="944938">
              <a:spcBef>
                <a:spcPts val="517"/>
              </a:spcBef>
              <a:spcAft>
                <a:spcPts val="591"/>
              </a:spcAft>
              <a:defRPr/>
            </a:pPr>
            <a:r>
              <a:rPr kumimoji="0" lang="en-US" sz="14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SemiBold"/>
              </a:rPr>
              <a:t>Presented by:  </a:t>
            </a:r>
            <a:r>
              <a:rPr lang="en-US" sz="1450" b="1" dirty="0">
                <a:solidFill>
                  <a:prstClr val="white"/>
                </a:solidFill>
                <a:effectLst>
                  <a:outerShdw blurRad="38100" dist="38100" dir="2700000" algn="tl">
                    <a:srgbClr val="000000">
                      <a:alpha val="43137"/>
                    </a:srgbClr>
                  </a:outerShdw>
                </a:effectLst>
                <a:latin typeface="Montserrat SemiBold"/>
              </a:rPr>
              <a:t>Floor Melman, ESA / Juan Crenshaw</a:t>
            </a:r>
            <a:r>
              <a:rPr lang="en-US" sz="1450" b="1" dirty="0">
                <a:solidFill>
                  <a:prstClr val="white"/>
                </a:solidFill>
                <a:latin typeface="Montserrat SemiBold"/>
              </a:rPr>
              <a:t>, </a:t>
            </a:r>
            <a:r>
              <a:rPr lang="en-US" sz="1450" b="1" dirty="0">
                <a:solidFill>
                  <a:prstClr val="white"/>
                </a:solidFill>
                <a:effectLst/>
                <a:latin typeface="Montserrat SemiBold"/>
              </a:rPr>
              <a:t>NASA GSFC</a:t>
            </a:r>
            <a:r>
              <a:rPr lang="en-US" sz="1450" b="1" dirty="0">
                <a:solidFill>
                  <a:prstClr val="white"/>
                </a:solidFill>
                <a:latin typeface="Montserrat SemiBold"/>
              </a:rPr>
              <a:t> / Masaya Murata, JAXA</a:t>
            </a:r>
            <a:endParaRPr lang="en-US" sz="1450" b="1" dirty="0">
              <a:solidFill>
                <a:prstClr val="white"/>
              </a:solidFill>
              <a:effectLst/>
              <a:latin typeface="Montserrat SemiBold"/>
            </a:endParaRPr>
          </a:p>
          <a:p>
            <a:pPr marL="0" marR="0" lvl="1" indent="0" algn="l" defTabSz="944938" rtl="0" eaLnBrk="1" fontAlgn="base" latinLnBrk="0" hangingPunct="1">
              <a:lnSpc>
                <a:spcPct val="90000"/>
              </a:lnSpc>
              <a:spcBef>
                <a:spcPts val="517"/>
              </a:spcBef>
              <a:spcAft>
                <a:spcPts val="591"/>
              </a:spcAft>
              <a:buClrTx/>
              <a:buSzTx/>
              <a:buFont typeface="Arial" panose="020B0604020202020204" pitchFamily="34" charset="0"/>
              <a:buNone/>
              <a:tabLst/>
              <a:defRPr/>
            </a:pPr>
            <a:r>
              <a:rPr kumimoji="0" lang="en-US" sz="14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SemiBold"/>
              </a:rPr>
              <a:t>Contributors:</a:t>
            </a:r>
            <a:endParaRPr lang="en-US" sz="14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SemiBold"/>
            </a:endParaRPr>
          </a:p>
          <a:p>
            <a:pPr marL="0" lvl="1" defTabSz="944938">
              <a:spcBef>
                <a:spcPts val="517"/>
              </a:spcBef>
              <a:spcAft>
                <a:spcPts val="591"/>
              </a:spcAft>
              <a:defRPr/>
            </a:pPr>
            <a:r>
              <a:rPr lang="en-US" sz="1450" b="1" dirty="0">
                <a:solidFill>
                  <a:prstClr val="white"/>
                </a:solidFill>
                <a:latin typeface="Montserrat SemiBold"/>
              </a:rPr>
              <a:t>Cheryl Gramling, NASA HQ</a:t>
            </a:r>
          </a:p>
          <a:p>
            <a:pPr marL="0" lvl="1" defTabSz="944938">
              <a:spcBef>
                <a:spcPts val="517"/>
              </a:spcBef>
              <a:spcAft>
                <a:spcPts val="591"/>
              </a:spcAft>
              <a:defRPr/>
            </a:pPr>
            <a:r>
              <a:rPr lang="en-US" sz="1450" b="1" dirty="0">
                <a:solidFill>
                  <a:prstClr val="white"/>
                </a:solidFill>
                <a:latin typeface="Montserrat SemiBold"/>
              </a:rPr>
              <a:t>Philip Dafesh, NASA / Aerospace</a:t>
            </a:r>
          </a:p>
          <a:p>
            <a:pPr marL="0" lvl="1" defTabSz="944938">
              <a:spcBef>
                <a:spcPts val="517"/>
              </a:spcBef>
              <a:spcAft>
                <a:spcPts val="591"/>
              </a:spcAft>
              <a:defRPr/>
            </a:pPr>
            <a:r>
              <a:rPr lang="en-US" sz="1450" b="1" dirty="0">
                <a:solidFill>
                  <a:prstClr val="white"/>
                </a:solidFill>
                <a:effectLst/>
                <a:latin typeface="Montserrat SemiBold"/>
              </a:rPr>
              <a:t>Brian C. Peters, NASA GSFC</a:t>
            </a:r>
          </a:p>
          <a:p>
            <a:pPr marL="0" lvl="1" indent="0" defTabSz="944938">
              <a:spcBef>
                <a:spcPts val="517"/>
              </a:spcBef>
              <a:spcAft>
                <a:spcPts val="591"/>
              </a:spcAft>
              <a:buNone/>
              <a:defRPr/>
            </a:pPr>
            <a:r>
              <a:rPr lang="en-US" sz="1450" b="1" dirty="0">
                <a:solidFill>
                  <a:prstClr val="white"/>
                </a:solidFill>
                <a:effectLst/>
                <a:latin typeface="Montserrat SemiBold"/>
              </a:rPr>
              <a:t>Richard Swinden, ESA</a:t>
            </a:r>
          </a:p>
          <a:p>
            <a:pPr marL="0" marR="0" lvl="1" indent="0" algn="l" defTabSz="944938" rtl="0" eaLnBrk="1" fontAlgn="base" latinLnBrk="0" hangingPunct="1">
              <a:lnSpc>
                <a:spcPct val="90000"/>
              </a:lnSpc>
              <a:spcBef>
                <a:spcPts val="517"/>
              </a:spcBef>
              <a:spcAft>
                <a:spcPts val="591"/>
              </a:spcAft>
              <a:buClrTx/>
              <a:buSzTx/>
              <a:buFont typeface="Arial" panose="020B0604020202020204" pitchFamily="34" charset="0"/>
              <a:buNone/>
              <a:tabLst/>
              <a:defRPr/>
            </a:pPr>
            <a:r>
              <a:rPr kumimoji="0" lang="en-US" sz="1450" b="1" i="0" u="none" strike="noStrike" kern="1200" cap="none" spc="0" normalizeH="0" baseline="0" noProof="0" dirty="0">
                <a:ln>
                  <a:noFill/>
                </a:ln>
                <a:solidFill>
                  <a:prstClr val="white"/>
                </a:solidFill>
                <a:effectLst/>
                <a:uLnTx/>
                <a:uFillTx/>
                <a:latin typeface="Montserrat SemiBold"/>
              </a:rPr>
              <a:t>Cosimo Stallo, ESA</a:t>
            </a:r>
            <a:endParaRPr lang="en-US" sz="1450" b="1" i="0" u="none" strike="noStrike" kern="1200" cap="none" spc="0" normalizeH="0" baseline="0" noProof="0" dirty="0">
              <a:ln>
                <a:noFill/>
              </a:ln>
              <a:solidFill>
                <a:prstClr val="white"/>
              </a:solidFill>
              <a:effectLst/>
              <a:uLnTx/>
              <a:uFillTx/>
              <a:latin typeface="Montserrat SemiBold"/>
            </a:endParaRPr>
          </a:p>
        </p:txBody>
      </p:sp>
      <p:sp>
        <p:nvSpPr>
          <p:cNvPr id="10" name="Text Placeholder 6">
            <a:extLst>
              <a:ext uri="{FF2B5EF4-FFF2-40B4-BE49-F238E27FC236}">
                <a16:creationId xmlns:a16="http://schemas.microsoft.com/office/drawing/2014/main" id="{E6D8DA9C-DF58-9848-8C2E-D4C355B2965F}"/>
              </a:ext>
            </a:extLst>
          </p:cNvPr>
          <p:cNvSpPr txBox="1">
            <a:spLocks/>
          </p:cNvSpPr>
          <p:nvPr/>
        </p:nvSpPr>
        <p:spPr>
          <a:xfrm>
            <a:off x="7019212" y="5480639"/>
            <a:ext cx="5782389" cy="1605315"/>
          </a:xfrm>
          <a:prstGeom prst="rect">
            <a:avLst/>
          </a:prstGeom>
        </p:spPr>
        <p:txBody>
          <a:bodyPr vert="horz" lIns="96012" tIns="48006" rIns="96012" bIns="48006" rtlCol="0">
            <a:noAutofit/>
          </a:bodyPr>
          <a:lstStyle>
            <a:defPPr>
              <a:defRPr lang="en-US"/>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lnSpc>
                <a:spcPct val="100000"/>
              </a:lnSpc>
              <a:defRPr/>
            </a:pPr>
            <a:r>
              <a:rPr lang="en-US" sz="2100">
                <a:solidFill>
                  <a:prstClr val="white"/>
                </a:solidFill>
                <a:effectLst>
                  <a:outerShdw blurRad="38100" dist="38100" dir="2700000" algn="tl">
                    <a:srgbClr val="000000">
                      <a:alpha val="43137"/>
                    </a:srgbClr>
                  </a:outerShdw>
                </a:effectLst>
                <a:latin typeface="Montserrat SemiBold" panose="00000700000000000000" pitchFamily="50" charset="0"/>
              </a:rPr>
              <a:t>11-13 February, 2025</a:t>
            </a:r>
          </a:p>
          <a:p>
            <a:pPr algn="r">
              <a:lnSpc>
                <a:spcPct val="100000"/>
              </a:lnSpc>
              <a:defRPr/>
            </a:pPr>
            <a:r>
              <a:rPr lang="en-US" sz="2100">
                <a:solidFill>
                  <a:prstClr val="white"/>
                </a:solidFill>
                <a:effectLst>
                  <a:outerShdw blurRad="38100" dist="38100" dir="2700000" algn="tl">
                    <a:srgbClr val="000000">
                      <a:alpha val="43137"/>
                    </a:srgbClr>
                  </a:outerShdw>
                </a:effectLst>
                <a:latin typeface="Montserrat SemiBold" panose="00000700000000000000" pitchFamily="50" charset="0"/>
              </a:rPr>
              <a:t>ICG-IOAG Cislunar PNT Workshop</a:t>
            </a:r>
          </a:p>
          <a:p>
            <a:pPr algn="r">
              <a:lnSpc>
                <a:spcPct val="100000"/>
              </a:lnSpc>
              <a:defRPr/>
            </a:pPr>
            <a:r>
              <a:rPr lang="en-US" sz="2100">
                <a:solidFill>
                  <a:prstClr val="white"/>
                </a:solidFill>
                <a:effectLst>
                  <a:outerShdw blurRad="38100" dist="38100" dir="2700000" algn="tl">
                    <a:srgbClr val="000000">
                      <a:alpha val="43137"/>
                    </a:srgbClr>
                  </a:outerShdw>
                </a:effectLst>
                <a:latin typeface="Montserrat SemiBold" panose="00000700000000000000" pitchFamily="50" charset="0"/>
              </a:rPr>
              <a:t>Vienna, Austria</a:t>
            </a:r>
          </a:p>
        </p:txBody>
      </p:sp>
    </p:spTree>
    <p:extLst>
      <p:ext uri="{BB962C8B-B14F-4D97-AF65-F5344CB8AC3E}">
        <p14:creationId xmlns:p14="http://schemas.microsoft.com/office/powerpoint/2010/main" val="226442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F08819-4F8B-8FE4-B8A8-88413BC54FCA}"/>
              </a:ext>
            </a:extLst>
          </p:cNvPr>
          <p:cNvSpPr>
            <a:spLocks noGrp="1"/>
          </p:cNvSpPr>
          <p:nvPr>
            <p:ph type="title"/>
          </p:nvPr>
        </p:nvSpPr>
        <p:spPr>
          <a:xfrm>
            <a:off x="371283" y="219162"/>
            <a:ext cx="11073385" cy="620370"/>
          </a:xfrm>
        </p:spPr>
        <p:txBody>
          <a:bodyPr/>
          <a:lstStyle/>
          <a:p>
            <a:r>
              <a:rPr lang="en-US">
                <a:solidFill>
                  <a:schemeClr val="bg1"/>
                </a:solidFill>
              </a:rPr>
              <a:t>Signal Overview</a:t>
            </a:r>
          </a:p>
        </p:txBody>
      </p:sp>
      <p:pic>
        <p:nvPicPr>
          <p:cNvPr id="6" name="Picture 5">
            <a:extLst>
              <a:ext uri="{FF2B5EF4-FFF2-40B4-BE49-F238E27FC236}">
                <a16:creationId xmlns:a16="http://schemas.microsoft.com/office/drawing/2014/main" id="{B1CBDC2A-89AB-47D5-1213-413B0862A810}"/>
              </a:ext>
            </a:extLst>
          </p:cNvPr>
          <p:cNvPicPr>
            <a:picLocks noChangeAspect="1"/>
          </p:cNvPicPr>
          <p:nvPr/>
        </p:nvPicPr>
        <p:blipFill>
          <a:blip r:embed="rId2"/>
          <a:stretch>
            <a:fillRect/>
          </a:stretch>
        </p:blipFill>
        <p:spPr>
          <a:xfrm>
            <a:off x="600075" y="1583235"/>
            <a:ext cx="10903364" cy="4767418"/>
          </a:xfrm>
          <a:prstGeom prst="rect">
            <a:avLst/>
          </a:prstGeom>
          <a:solidFill>
            <a:schemeClr val="bg1"/>
          </a:solidFill>
          <a:ln w="53975">
            <a:solidFill>
              <a:schemeClr val="bg1"/>
            </a:solidFill>
          </a:ln>
        </p:spPr>
      </p:pic>
    </p:spTree>
    <p:extLst>
      <p:ext uri="{BB962C8B-B14F-4D97-AF65-F5344CB8AC3E}">
        <p14:creationId xmlns:p14="http://schemas.microsoft.com/office/powerpoint/2010/main" val="3646410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563F-5EB0-27EF-A721-232915710029}"/>
              </a:ext>
            </a:extLst>
          </p:cNvPr>
          <p:cNvSpPr>
            <a:spLocks noGrp="1"/>
          </p:cNvSpPr>
          <p:nvPr>
            <p:ph type="title"/>
          </p:nvPr>
        </p:nvSpPr>
        <p:spPr>
          <a:xfrm>
            <a:off x="1286441" y="403789"/>
            <a:ext cx="5707098" cy="610677"/>
          </a:xfrm>
        </p:spPr>
        <p:txBody>
          <a:bodyPr/>
          <a:lstStyle/>
          <a:p>
            <a:r>
              <a:rPr lang="en-US">
                <a:solidFill>
                  <a:schemeClr val="bg1"/>
                </a:solidFill>
              </a:rPr>
              <a:t>Data Channel Ranging Code (I) </a:t>
            </a:r>
          </a:p>
        </p:txBody>
      </p:sp>
      <p:sp>
        <p:nvSpPr>
          <p:cNvPr id="6" name="Content Placeholder 5">
            <a:extLst>
              <a:ext uri="{FF2B5EF4-FFF2-40B4-BE49-F238E27FC236}">
                <a16:creationId xmlns:a16="http://schemas.microsoft.com/office/drawing/2014/main" id="{57B1CCF0-EDE8-42CE-0962-10037AAA8E89}"/>
              </a:ext>
            </a:extLst>
          </p:cNvPr>
          <p:cNvSpPr>
            <a:spLocks noGrp="1"/>
          </p:cNvSpPr>
          <p:nvPr>
            <p:ph sz="quarter" idx="15"/>
          </p:nvPr>
        </p:nvSpPr>
        <p:spPr>
          <a:xfrm>
            <a:off x="351260" y="1353214"/>
            <a:ext cx="12207110" cy="5038653"/>
          </a:xfrm>
        </p:spPr>
        <p:txBody>
          <a:bodyPr/>
          <a:lstStyle/>
          <a:p>
            <a:r>
              <a:rPr lang="en-US"/>
              <a:t>The I channel employs a 1.023 Mchip/sec BPSK spreading code,</a:t>
            </a:r>
          </a:p>
          <a:p>
            <a:pPr lvl="1"/>
            <a:r>
              <a:rPr lang="en-US"/>
              <a:t>Its period matched to the 2 ms symbol period.</a:t>
            </a:r>
          </a:p>
          <a:p>
            <a:pPr lvl="2"/>
            <a:r>
              <a:rPr lang="en-US"/>
              <a:t>Unlike C/A code, this permits immediate bit Sync.</a:t>
            </a:r>
          </a:p>
          <a:p>
            <a:r>
              <a:rPr lang="en-US"/>
              <a:t>210 Length 2046 Spreading codes were selected from a 2047 length Gold Code family short cycled by 1 chip.</a:t>
            </a:r>
          </a:p>
          <a:p>
            <a:pPr lvl="1"/>
            <a:r>
              <a:rPr lang="en-US"/>
              <a:t>A 2046-chip short cycled 2053-length Weil sequence was also constructed but found to have comparable correlation performance.</a:t>
            </a:r>
          </a:p>
          <a:p>
            <a:pPr lvl="1"/>
            <a:r>
              <a:rPr lang="en-US"/>
              <a:t>Ultimately, the Gold code was selected to simplify implementation.</a:t>
            </a:r>
          </a:p>
          <a:p>
            <a:r>
              <a:rPr lang="en-US"/>
              <a:t>The 2046-chip AFS I channel spreading code was found to provide a 3 dB improvement 99.9 % of the time during acquisition, compared to the GPS L1 C/A spreading code and over 1 dB while tracking.</a:t>
            </a:r>
            <a:br>
              <a:rPr lang="en-US"/>
            </a:br>
            <a:endParaRPr lang="en-US"/>
          </a:p>
        </p:txBody>
      </p:sp>
      <p:pic>
        <p:nvPicPr>
          <p:cNvPr id="7" name="Picture 6">
            <a:extLst>
              <a:ext uri="{FF2B5EF4-FFF2-40B4-BE49-F238E27FC236}">
                <a16:creationId xmlns:a16="http://schemas.microsoft.com/office/drawing/2014/main" id="{6D48454C-B4FF-6BC1-8ABC-EE6DD934B370}"/>
              </a:ext>
            </a:extLst>
          </p:cNvPr>
          <p:cNvPicPr>
            <a:picLocks noChangeAspect="1"/>
          </p:cNvPicPr>
          <p:nvPr/>
        </p:nvPicPr>
        <p:blipFill>
          <a:blip r:embed="rId2"/>
          <a:stretch>
            <a:fillRect/>
          </a:stretch>
        </p:blipFill>
        <p:spPr>
          <a:xfrm>
            <a:off x="748202" y="4214508"/>
            <a:ext cx="7351211" cy="2177358"/>
          </a:xfrm>
          <a:prstGeom prst="rect">
            <a:avLst/>
          </a:prstGeom>
        </p:spPr>
      </p:pic>
      <p:sp>
        <p:nvSpPr>
          <p:cNvPr id="8" name="TextBox 7">
            <a:extLst>
              <a:ext uri="{FF2B5EF4-FFF2-40B4-BE49-F238E27FC236}">
                <a16:creationId xmlns:a16="http://schemas.microsoft.com/office/drawing/2014/main" id="{27ACE97B-1FF0-6A13-29B2-FAFBCEAA3B6B}"/>
              </a:ext>
            </a:extLst>
          </p:cNvPr>
          <p:cNvSpPr txBox="1"/>
          <p:nvPr/>
        </p:nvSpPr>
        <p:spPr>
          <a:xfrm>
            <a:off x="211821" y="6627846"/>
            <a:ext cx="11323806" cy="383182"/>
          </a:xfrm>
          <a:prstGeom prst="rect">
            <a:avLst/>
          </a:prstGeom>
          <a:solidFill>
            <a:srgbClr val="DAF8FE"/>
          </a:solidFill>
        </p:spPr>
        <p:txBody>
          <a:bodyPr wrap="none" rtlCol="0">
            <a:spAutoFit/>
          </a:bodyPr>
          <a:lstStyle/>
          <a:p>
            <a:r>
              <a:rPr lang="en-US" sz="1890"/>
              <a:t>The 210 AFS Gold codes have performance that is comparable to BeiDou’s 37 Length 2046 gold codes.</a:t>
            </a:r>
          </a:p>
        </p:txBody>
      </p:sp>
    </p:spTree>
    <p:extLst>
      <p:ext uri="{BB962C8B-B14F-4D97-AF65-F5344CB8AC3E}">
        <p14:creationId xmlns:p14="http://schemas.microsoft.com/office/powerpoint/2010/main" val="3321061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57B1CCF0-EDE8-42CE-0962-10037AAA8E89}"/>
                  </a:ext>
                </a:extLst>
              </p:cNvPr>
              <p:cNvSpPr>
                <a:spLocks noGrp="1"/>
              </p:cNvSpPr>
              <p:nvPr>
                <p:ph sz="quarter" idx="15"/>
              </p:nvPr>
            </p:nvSpPr>
            <p:spPr>
              <a:xfrm>
                <a:off x="230429" y="1271771"/>
                <a:ext cx="12663983" cy="5986279"/>
              </a:xfrm>
            </p:spPr>
            <p:txBody>
              <a:bodyPr>
                <a:normAutofit lnSpcReduction="10000"/>
              </a:bodyPr>
              <a:lstStyle/>
              <a:p>
                <a:r>
                  <a:rPr lang="en-US"/>
                  <a:t>The Q channel employs a 10230-chip, 5.115 Mchip/sec BPSK primary ranging code,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𝐶</m:t>
                        </m:r>
                      </m:e>
                      <m:sub>
                        <m:r>
                          <a:rPr lang="en-US" smtClean="0">
                            <a:latin typeface="Cambria Math" panose="02040503050406030204" pitchFamily="18" charset="0"/>
                          </a:rPr>
                          <m:t>𝑝</m:t>
                        </m:r>
                      </m:sub>
                    </m:sSub>
                  </m:oMath>
                </a14:m>
                <a:r>
                  <a:rPr lang="en-US"/>
                  <a:t>.</a:t>
                </a:r>
              </a:p>
              <a:p>
                <a:pPr lvl="1"/>
                <a:r>
                  <a:rPr lang="en-US"/>
                  <a:t>Like the I channel code, the 2 ms duration of the code aligns with the data symbols, therefore bit Sync is immediate.</a:t>
                </a:r>
                <a:br>
                  <a:rPr lang="en-US"/>
                </a:br>
                <a:endParaRPr lang="en-US"/>
              </a:p>
              <a:p>
                <a:r>
                  <a:rPr lang="en-US"/>
                  <a:t>The primary code is modulated by a 4-chip secondary Barker sequence,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𝐶</m:t>
                        </m:r>
                      </m:e>
                      <m:sub>
                        <m:r>
                          <a:rPr lang="en-US" smtClean="0">
                            <a:latin typeface="Cambria Math" panose="02040503050406030204" pitchFamily="18" charset="0"/>
                          </a:rPr>
                          <m:t>𝑠</m:t>
                        </m:r>
                      </m:sub>
                    </m:sSub>
                  </m:oMath>
                </a14:m>
                <a:r>
                  <a:rPr lang="en-US"/>
                  <a:t>, assigned to each transmitter.</a:t>
                </a:r>
              </a:p>
              <a:p>
                <a:pPr lvl="1"/>
                <a:r>
                  <a:rPr lang="en-US"/>
                  <a:t>This forms an intermediate code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𝐶</m:t>
                        </m:r>
                      </m:e>
                      <m:sub>
                        <m:r>
                          <a:rPr lang="en-US" smtClean="0">
                            <a:latin typeface="Cambria Math" panose="02040503050406030204" pitchFamily="18" charset="0"/>
                          </a:rPr>
                          <m:t>𝐼𝑛𝑡</m:t>
                        </m:r>
                      </m:sub>
                    </m:sSub>
                    <m:r>
                      <a:rPr lang="en-US" smtClean="0">
                        <a:latin typeface="Cambria Math" panose="02040503050406030204" pitchFamily="18" charset="0"/>
                      </a:rPr>
                      <m:t>=</m:t>
                    </m:r>
                  </m:oMath>
                </a14:m>
                <a:r>
                  <a:rPr lang="en-US"/>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𝐶</m:t>
                        </m:r>
                      </m:e>
                      <m:sub>
                        <m:r>
                          <a:rPr lang="en-US">
                            <a:latin typeface="Cambria Math" panose="02040503050406030204" pitchFamily="18" charset="0"/>
                          </a:rPr>
                          <m:t>𝑝</m:t>
                        </m:r>
                      </m:sub>
                    </m:sSub>
                  </m:oMath>
                </a14:m>
                <a:r>
                  <a:rPr lang="en-US"/>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𝐶</m:t>
                        </m:r>
                      </m:e>
                      <m:sub>
                        <m:r>
                          <a:rPr lang="en-US" smtClean="0">
                            <a:latin typeface="Cambria Math" panose="02040503050406030204" pitchFamily="18" charset="0"/>
                          </a:rPr>
                          <m:t>𝑠</m:t>
                        </m:r>
                      </m:sub>
                    </m:sSub>
                  </m:oMath>
                </a14:m>
                <a:r>
                  <a:rPr lang="en-US"/>
                  <a:t> that provide flexibility in signal acquisition and an improved cross-correlation.</a:t>
                </a:r>
              </a:p>
              <a:p>
                <a:pPr lvl="1"/>
                <a:r>
                  <a:rPr lang="en-US"/>
                  <a:t>The 4-chip code enables users to improve antijam by 6 dB relative to the AFS primary code and L5</a:t>
                </a:r>
              </a:p>
              <a:p>
                <a:pPr lvl="2"/>
                <a:r>
                  <a:rPr lang="en-US"/>
                  <a:t>Its complexity is twice that of acquiring L5’s primary code</a:t>
                </a:r>
              </a:p>
              <a:p>
                <a:pPr lvl="2"/>
                <a:r>
                  <a:rPr lang="en-US"/>
                  <a:t>Longer codes would be too complex for practical use during acquisition (e.g., L5’s Neuman Hoffman codes)</a:t>
                </a:r>
                <a:br>
                  <a:rPr lang="en-US"/>
                </a:br>
                <a:br>
                  <a:rPr lang="en-US"/>
                </a:br>
                <a:endParaRPr lang="en-US"/>
              </a:p>
              <a:p>
                <a:pPr lvl="1"/>
                <a:endParaRPr lang="en-US"/>
              </a:p>
              <a:p>
                <a:pPr lvl="1"/>
                <a:endParaRPr lang="en-US"/>
              </a:p>
              <a:p>
                <a:pPr lvl="1"/>
                <a:endParaRPr lang="en-US"/>
              </a:p>
              <a:p>
                <a:pPr lvl="1"/>
                <a:endParaRPr lang="en-US"/>
              </a:p>
              <a:p>
                <a:pPr lvl="1"/>
                <a:endParaRPr lang="en-US"/>
              </a:p>
              <a:p>
                <a:pPr marL="305038" lvl="1" indent="0">
                  <a:buNone/>
                </a:pPr>
                <a:endParaRPr lang="en-US"/>
              </a:p>
              <a:p>
                <a:endParaRPr lang="en-US"/>
              </a:p>
              <a:p>
                <a:r>
                  <a:rPr lang="en-US"/>
                  <a:t>A tertiary code further extends the 8 ms intermediate code so the tiered code matches the 12 second data frame</a:t>
                </a:r>
              </a:p>
              <a:p>
                <a:pPr lvl="1"/>
                <a:r>
                  <a:rPr lang="en-US"/>
                  <a:t>This enables tertiary code to be used for robust frame Sync and determining absolute time to arbitrarily low C/N0,</a:t>
                </a:r>
              </a:p>
              <a:p>
                <a:pPr lvl="2"/>
                <a:r>
                  <a:rPr lang="en-US"/>
                  <a:t>Only limited by the minimum C/N</a:t>
                </a:r>
                <a:r>
                  <a:rPr lang="en-US" baseline="-25000"/>
                  <a:t>0</a:t>
                </a:r>
                <a:r>
                  <a:rPr lang="en-US"/>
                  <a:t> required for code and carrier tracking.</a:t>
                </a:r>
              </a:p>
              <a:p>
                <a:pPr lvl="1"/>
                <a:endParaRPr lang="en-US"/>
              </a:p>
            </p:txBody>
          </p:sp>
        </mc:Choice>
        <mc:Fallback xmlns="">
          <p:sp>
            <p:nvSpPr>
              <p:cNvPr id="6" name="Content Placeholder 5">
                <a:extLst>
                  <a:ext uri="{FF2B5EF4-FFF2-40B4-BE49-F238E27FC236}">
                    <a16:creationId xmlns:a16="http://schemas.microsoft.com/office/drawing/2014/main" id="{57B1CCF0-EDE8-42CE-0962-10037AAA8E89}"/>
                  </a:ext>
                </a:extLst>
              </p:cNvPr>
              <p:cNvSpPr>
                <a:spLocks noGrp="1" noRot="1" noChangeAspect="1" noMove="1" noResize="1" noEditPoints="1" noAdjustHandles="1" noChangeArrowheads="1" noChangeShapeType="1" noTextEdit="1"/>
              </p:cNvSpPr>
              <p:nvPr>
                <p:ph sz="quarter" idx="15"/>
              </p:nvPr>
            </p:nvSpPr>
            <p:spPr>
              <a:xfrm>
                <a:off x="230429" y="1271771"/>
                <a:ext cx="12663983" cy="5986279"/>
              </a:xfrm>
              <a:blipFill>
                <a:blip r:embed="rId2"/>
                <a:stretch>
                  <a:fillRect l="-626" t="-2444"/>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35CD563F-5EB0-27EF-A721-232915710029}"/>
              </a:ext>
            </a:extLst>
          </p:cNvPr>
          <p:cNvSpPr>
            <a:spLocks noGrp="1"/>
          </p:cNvSpPr>
          <p:nvPr>
            <p:ph type="title"/>
          </p:nvPr>
        </p:nvSpPr>
        <p:spPr>
          <a:xfrm>
            <a:off x="385896" y="402236"/>
            <a:ext cx="11073385" cy="610677"/>
          </a:xfrm>
        </p:spPr>
        <p:txBody>
          <a:bodyPr/>
          <a:lstStyle/>
          <a:p>
            <a:r>
              <a:rPr lang="en-US">
                <a:solidFill>
                  <a:schemeClr val="bg1"/>
                </a:solidFill>
              </a:rPr>
              <a:t>Dataless Pilot Channel (Q) </a:t>
            </a:r>
          </a:p>
        </p:txBody>
      </p:sp>
      <p:graphicFrame>
        <p:nvGraphicFramePr>
          <p:cNvPr id="2" name="Table 1">
            <a:extLst>
              <a:ext uri="{FF2B5EF4-FFF2-40B4-BE49-F238E27FC236}">
                <a16:creationId xmlns:a16="http://schemas.microsoft.com/office/drawing/2014/main" id="{6108E30A-19E7-71EE-9845-83D667CA9751}"/>
              </a:ext>
            </a:extLst>
          </p:cNvPr>
          <p:cNvGraphicFramePr>
            <a:graphicFrameLocks noGrp="1"/>
          </p:cNvGraphicFramePr>
          <p:nvPr>
            <p:extLst>
              <p:ext uri="{D42A27DB-BD31-4B8C-83A1-F6EECF244321}">
                <p14:modId xmlns:p14="http://schemas.microsoft.com/office/powerpoint/2010/main" val="1487099004"/>
              </p:ext>
            </p:extLst>
          </p:nvPr>
        </p:nvGraphicFramePr>
        <p:xfrm>
          <a:off x="878355" y="3561352"/>
          <a:ext cx="5163048" cy="2344049"/>
        </p:xfrm>
        <a:graphic>
          <a:graphicData uri="http://schemas.openxmlformats.org/drawingml/2006/table">
            <a:tbl>
              <a:tblPr firstRow="1" firstCol="1" bandRow="1">
                <a:tableStyleId>{5C22544A-7EE6-4342-B048-85BDC9FD1C3A}</a:tableStyleId>
              </a:tblPr>
              <a:tblGrid>
                <a:gridCol w="573672">
                  <a:extLst>
                    <a:ext uri="{9D8B030D-6E8A-4147-A177-3AD203B41FA5}">
                      <a16:colId xmlns:a16="http://schemas.microsoft.com/office/drawing/2014/main" val="2940413932"/>
                    </a:ext>
                  </a:extLst>
                </a:gridCol>
                <a:gridCol w="573672">
                  <a:extLst>
                    <a:ext uri="{9D8B030D-6E8A-4147-A177-3AD203B41FA5}">
                      <a16:colId xmlns:a16="http://schemas.microsoft.com/office/drawing/2014/main" val="3344598087"/>
                    </a:ext>
                  </a:extLst>
                </a:gridCol>
                <a:gridCol w="573672">
                  <a:extLst>
                    <a:ext uri="{9D8B030D-6E8A-4147-A177-3AD203B41FA5}">
                      <a16:colId xmlns:a16="http://schemas.microsoft.com/office/drawing/2014/main" val="2992493610"/>
                    </a:ext>
                  </a:extLst>
                </a:gridCol>
                <a:gridCol w="573672">
                  <a:extLst>
                    <a:ext uri="{9D8B030D-6E8A-4147-A177-3AD203B41FA5}">
                      <a16:colId xmlns:a16="http://schemas.microsoft.com/office/drawing/2014/main" val="3420347900"/>
                    </a:ext>
                  </a:extLst>
                </a:gridCol>
                <a:gridCol w="573672">
                  <a:extLst>
                    <a:ext uri="{9D8B030D-6E8A-4147-A177-3AD203B41FA5}">
                      <a16:colId xmlns:a16="http://schemas.microsoft.com/office/drawing/2014/main" val="438401083"/>
                    </a:ext>
                  </a:extLst>
                </a:gridCol>
                <a:gridCol w="573672">
                  <a:extLst>
                    <a:ext uri="{9D8B030D-6E8A-4147-A177-3AD203B41FA5}">
                      <a16:colId xmlns:a16="http://schemas.microsoft.com/office/drawing/2014/main" val="1678674364"/>
                    </a:ext>
                  </a:extLst>
                </a:gridCol>
                <a:gridCol w="573672">
                  <a:extLst>
                    <a:ext uri="{9D8B030D-6E8A-4147-A177-3AD203B41FA5}">
                      <a16:colId xmlns:a16="http://schemas.microsoft.com/office/drawing/2014/main" val="1181855765"/>
                    </a:ext>
                  </a:extLst>
                </a:gridCol>
                <a:gridCol w="573672">
                  <a:extLst>
                    <a:ext uri="{9D8B030D-6E8A-4147-A177-3AD203B41FA5}">
                      <a16:colId xmlns:a16="http://schemas.microsoft.com/office/drawing/2014/main" val="2165016407"/>
                    </a:ext>
                  </a:extLst>
                </a:gridCol>
                <a:gridCol w="573672">
                  <a:extLst>
                    <a:ext uri="{9D8B030D-6E8A-4147-A177-3AD203B41FA5}">
                      <a16:colId xmlns:a16="http://schemas.microsoft.com/office/drawing/2014/main" val="1251113108"/>
                    </a:ext>
                  </a:extLst>
                </a:gridCol>
              </a:tblGrid>
              <a:tr h="585355">
                <a:tc>
                  <a:txBody>
                    <a:bodyPr/>
                    <a:lstStyle/>
                    <a:p>
                      <a:pPr>
                        <a:lnSpc>
                          <a:spcPct val="107000"/>
                        </a:lnSpc>
                      </a:pPr>
                      <a:endParaRPr lang="en-US" sz="2100">
                        <a:effectLst/>
                        <a:latin typeface="+mn-lt"/>
                        <a:cs typeface="Times New Roman" panose="02020603050405020304" pitchFamily="18" charset="0"/>
                      </a:endParaRPr>
                    </a:p>
                  </a:txBody>
                  <a:tcPr marL="72009" marR="72009" marT="0" marB="0" anchor="b"/>
                </a:tc>
                <a:tc gridSpan="4">
                  <a:txBody>
                    <a:bodyPr/>
                    <a:lstStyle/>
                    <a:p>
                      <a:pPr marL="0" marR="0" algn="just">
                        <a:lnSpc>
                          <a:spcPct val="107000"/>
                        </a:lnSpc>
                        <a:spcBef>
                          <a:spcPts val="0"/>
                        </a:spcBef>
                        <a:spcAft>
                          <a:spcPts val="0"/>
                        </a:spcAft>
                      </a:pPr>
                      <a:r>
                        <a:rPr lang="en-US" sz="1700">
                          <a:effectLst/>
                          <a:latin typeface="+mn-lt"/>
                        </a:rPr>
                        <a:t>Binary Representation</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just">
                        <a:lnSpc>
                          <a:spcPct val="107000"/>
                        </a:lnSpc>
                        <a:spcBef>
                          <a:spcPts val="0"/>
                        </a:spcBef>
                        <a:spcAft>
                          <a:spcPts val="0"/>
                        </a:spcAft>
                      </a:pPr>
                      <a:r>
                        <a:rPr lang="en-US" sz="1700">
                          <a:effectLst/>
                          <a:latin typeface="+mn-lt"/>
                        </a:rPr>
                        <a:t>NRZ Representation</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3893686"/>
                  </a:ext>
                </a:extLst>
              </a:tr>
              <a:tr h="352070">
                <a:tc>
                  <a:txBody>
                    <a:bodyPr/>
                    <a:lstStyle/>
                    <a:p>
                      <a:pPr>
                        <a:lnSpc>
                          <a:spcPct val="107000"/>
                        </a:lnSpc>
                      </a:pPr>
                      <a:endParaRPr lang="en-US" sz="2100">
                        <a:effectLst/>
                        <a:latin typeface="+mn-lt"/>
                        <a:cs typeface="Times New Roman" panose="02020603050405020304" pitchFamily="18" charset="0"/>
                      </a:endParaRPr>
                    </a:p>
                  </a:txBody>
                  <a:tcPr marL="72009" marR="72009" marT="0" marB="0" anchor="b"/>
                </a:tc>
                <a:tc>
                  <a:txBody>
                    <a:bodyPr/>
                    <a:lstStyle/>
                    <a:p>
                      <a:pPr marL="0" marR="0" algn="ctr">
                        <a:lnSpc>
                          <a:spcPct val="107000"/>
                        </a:lnSpc>
                        <a:spcBef>
                          <a:spcPts val="0"/>
                        </a:spcBef>
                        <a:spcAft>
                          <a:spcPts val="0"/>
                        </a:spcAft>
                      </a:pPr>
                      <a:r>
                        <a:rPr lang="en-US" sz="1700">
                          <a:effectLst/>
                          <a:latin typeface="+mn-lt"/>
                        </a:rPr>
                        <a:t>B</a:t>
                      </a:r>
                      <a:r>
                        <a:rPr lang="en-US" sz="1700" baseline="-25000">
                          <a:effectLst/>
                          <a:latin typeface="+mn-lt"/>
                        </a:rPr>
                        <a:t>4</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B</a:t>
                      </a:r>
                      <a:r>
                        <a:rPr lang="en-US" sz="1700" baseline="-25000">
                          <a:effectLst/>
                          <a:latin typeface="+mn-lt"/>
                        </a:rPr>
                        <a:t>3</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B</a:t>
                      </a:r>
                      <a:r>
                        <a:rPr lang="en-US" sz="1700" baseline="-25000">
                          <a:effectLst/>
                          <a:latin typeface="+mn-lt"/>
                        </a:rPr>
                        <a:t>2</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B</a:t>
                      </a:r>
                      <a:r>
                        <a:rPr lang="en-US" sz="1700" baseline="-25000">
                          <a:effectLst/>
                          <a:latin typeface="+mn-lt"/>
                        </a:rPr>
                        <a:t>0</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N</a:t>
                      </a:r>
                      <a:r>
                        <a:rPr lang="en-US" sz="1700" baseline="-25000">
                          <a:effectLst/>
                          <a:latin typeface="+mn-lt"/>
                        </a:rPr>
                        <a:t>4</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N</a:t>
                      </a:r>
                      <a:r>
                        <a:rPr lang="en-US" sz="1700" baseline="-25000">
                          <a:effectLst/>
                          <a:latin typeface="+mn-lt"/>
                        </a:rPr>
                        <a:t>3</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N</a:t>
                      </a:r>
                      <a:r>
                        <a:rPr lang="en-US" sz="1700" baseline="-25000">
                          <a:effectLst/>
                          <a:latin typeface="+mn-lt"/>
                        </a:rPr>
                        <a:t>2</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N</a:t>
                      </a:r>
                      <a:r>
                        <a:rPr lang="en-US" sz="1700" baseline="-250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extLst>
                  <a:ext uri="{0D108BD9-81ED-4DB2-BD59-A6C34878D82A}">
                    <a16:rowId xmlns:a16="http://schemas.microsoft.com/office/drawing/2014/main" val="2002254383"/>
                  </a:ext>
                </a:extLst>
              </a:tr>
              <a:tr h="351656">
                <a:tc>
                  <a:txBody>
                    <a:bodyPr/>
                    <a:lstStyle/>
                    <a:p>
                      <a:pPr marL="0" marR="0" algn="just">
                        <a:lnSpc>
                          <a:spcPct val="107000"/>
                        </a:lnSpc>
                        <a:spcBef>
                          <a:spcPts val="0"/>
                        </a:spcBef>
                        <a:spcAft>
                          <a:spcPts val="0"/>
                        </a:spcAft>
                      </a:pPr>
                      <a:r>
                        <a:rPr lang="en-US" sz="1700">
                          <a:effectLst/>
                          <a:latin typeface="+mn-lt"/>
                        </a:rPr>
                        <a:t>C</a:t>
                      </a:r>
                      <a:r>
                        <a:rPr lang="en-US" sz="1700" baseline="-25000">
                          <a:effectLst/>
                          <a:latin typeface="+mn-lt"/>
                        </a:rPr>
                        <a:t>0</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0</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 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extLst>
                  <a:ext uri="{0D108BD9-81ED-4DB2-BD59-A6C34878D82A}">
                    <a16:rowId xmlns:a16="http://schemas.microsoft.com/office/drawing/2014/main" val="3151009541"/>
                  </a:ext>
                </a:extLst>
              </a:tr>
              <a:tr h="351656">
                <a:tc>
                  <a:txBody>
                    <a:bodyPr/>
                    <a:lstStyle/>
                    <a:p>
                      <a:pPr marL="0" marR="0" algn="just">
                        <a:lnSpc>
                          <a:spcPct val="107000"/>
                        </a:lnSpc>
                        <a:spcBef>
                          <a:spcPts val="0"/>
                        </a:spcBef>
                        <a:spcAft>
                          <a:spcPts val="0"/>
                        </a:spcAft>
                      </a:pPr>
                      <a:r>
                        <a:rPr lang="en-US" sz="1700">
                          <a:effectLst/>
                          <a:latin typeface="+mn-lt"/>
                        </a:rPr>
                        <a:t>C</a:t>
                      </a:r>
                      <a:r>
                        <a:rPr lang="en-US" sz="1700" baseline="-250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0</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 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extLst>
                  <a:ext uri="{0D108BD9-81ED-4DB2-BD59-A6C34878D82A}">
                    <a16:rowId xmlns:a16="http://schemas.microsoft.com/office/drawing/2014/main" val="2682643520"/>
                  </a:ext>
                </a:extLst>
              </a:tr>
              <a:tr h="351656">
                <a:tc>
                  <a:txBody>
                    <a:bodyPr/>
                    <a:lstStyle/>
                    <a:p>
                      <a:pPr marL="0" marR="0" algn="just">
                        <a:lnSpc>
                          <a:spcPct val="107000"/>
                        </a:lnSpc>
                        <a:spcBef>
                          <a:spcPts val="0"/>
                        </a:spcBef>
                        <a:spcAft>
                          <a:spcPts val="0"/>
                        </a:spcAft>
                      </a:pPr>
                      <a:r>
                        <a:rPr lang="en-US" sz="1700">
                          <a:effectLst/>
                          <a:latin typeface="+mn-lt"/>
                        </a:rPr>
                        <a:t>C</a:t>
                      </a:r>
                      <a:r>
                        <a:rPr lang="en-US" sz="1700" baseline="-25000">
                          <a:effectLst/>
                          <a:latin typeface="+mn-lt"/>
                        </a:rPr>
                        <a:t>2</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0</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 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extLst>
                  <a:ext uri="{0D108BD9-81ED-4DB2-BD59-A6C34878D82A}">
                    <a16:rowId xmlns:a16="http://schemas.microsoft.com/office/drawing/2014/main" val="3901851510"/>
                  </a:ext>
                </a:extLst>
              </a:tr>
              <a:tr h="351656">
                <a:tc>
                  <a:txBody>
                    <a:bodyPr/>
                    <a:lstStyle/>
                    <a:p>
                      <a:pPr marL="0" marR="0" algn="just">
                        <a:lnSpc>
                          <a:spcPct val="107000"/>
                        </a:lnSpc>
                        <a:spcBef>
                          <a:spcPts val="0"/>
                        </a:spcBef>
                        <a:spcAft>
                          <a:spcPts val="0"/>
                        </a:spcAft>
                      </a:pPr>
                      <a:r>
                        <a:rPr lang="en-US" sz="1700">
                          <a:effectLst/>
                          <a:latin typeface="+mn-lt"/>
                        </a:rPr>
                        <a:t>C</a:t>
                      </a:r>
                      <a:r>
                        <a:rPr lang="en-US" sz="1700" baseline="-25000">
                          <a:effectLst/>
                          <a:latin typeface="+mn-lt"/>
                        </a:rPr>
                        <a:t>3</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0</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 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tc>
                  <a:txBody>
                    <a:bodyPr/>
                    <a:lstStyle/>
                    <a:p>
                      <a:pPr marL="0" marR="0" algn="ctr">
                        <a:lnSpc>
                          <a:spcPct val="107000"/>
                        </a:lnSpc>
                        <a:spcBef>
                          <a:spcPts val="0"/>
                        </a:spcBef>
                        <a:spcAft>
                          <a:spcPts val="0"/>
                        </a:spcAft>
                      </a:pPr>
                      <a:r>
                        <a:rPr lang="en-US" sz="1700">
                          <a:effectLst/>
                          <a:latin typeface="+mn-lt"/>
                        </a:rPr>
                        <a:t>-1</a:t>
                      </a:r>
                      <a:endParaRPr lang="en-US" sz="1700">
                        <a:effectLst/>
                        <a:latin typeface="+mn-lt"/>
                        <a:ea typeface="Times New Roman" panose="02020603050405020304" pitchFamily="18" charset="0"/>
                        <a:cs typeface="Times New Roman" panose="02020603050405020304" pitchFamily="18" charset="0"/>
                      </a:endParaRPr>
                    </a:p>
                  </a:txBody>
                  <a:tcPr marL="72009" marR="72009" marT="0" marB="0" anchor="ctr"/>
                </a:tc>
                <a:extLst>
                  <a:ext uri="{0D108BD9-81ED-4DB2-BD59-A6C34878D82A}">
                    <a16:rowId xmlns:a16="http://schemas.microsoft.com/office/drawing/2014/main" val="6686671"/>
                  </a:ext>
                </a:extLst>
              </a:tr>
            </a:tbl>
          </a:graphicData>
        </a:graphic>
      </p:graphicFrame>
    </p:spTree>
    <p:extLst>
      <p:ext uri="{BB962C8B-B14F-4D97-AF65-F5344CB8AC3E}">
        <p14:creationId xmlns:p14="http://schemas.microsoft.com/office/powerpoint/2010/main" val="2755993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74437-813E-E76B-7066-4FC1F82AE59B}"/>
              </a:ext>
            </a:extLst>
          </p:cNvPr>
          <p:cNvSpPr>
            <a:spLocks noGrp="1"/>
          </p:cNvSpPr>
          <p:nvPr>
            <p:ph type="title"/>
          </p:nvPr>
        </p:nvSpPr>
        <p:spPr>
          <a:xfrm>
            <a:off x="616376" y="456719"/>
            <a:ext cx="11073385" cy="610677"/>
          </a:xfrm>
        </p:spPr>
        <p:txBody>
          <a:bodyPr/>
          <a:lstStyle/>
          <a:p>
            <a:r>
              <a:rPr lang="en-US">
                <a:solidFill>
                  <a:schemeClr val="bg1"/>
                </a:solidFill>
              </a:rPr>
              <a:t>Comparing AFS Acquisition Alternatives </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EB837B87-A52F-FE3B-ACF1-1197E7A8E1CF}"/>
                  </a:ext>
                </a:extLst>
              </p:cNvPr>
              <p:cNvSpPr>
                <a:spLocks noGrp="1"/>
              </p:cNvSpPr>
              <p:nvPr>
                <p:ph sz="quarter" idx="15"/>
              </p:nvPr>
            </p:nvSpPr>
            <p:spPr>
              <a:xfrm>
                <a:off x="417131" y="1338821"/>
                <a:ext cx="12348209" cy="2165812"/>
              </a:xfrm>
            </p:spPr>
            <p:txBody>
              <a:bodyPr/>
              <a:lstStyle/>
              <a:p>
                <a:r>
                  <a:rPr lang="en-US"/>
                  <a:t>The AFS signal provides flexible acquisition alternatives that allow trade of complexity and performance.</a:t>
                </a:r>
              </a:p>
              <a:p>
                <a:pPr lvl="1"/>
                <a:r>
                  <a:rPr lang="en-US"/>
                  <a:t>Acquisition complexity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𝑐</m:t>
                        </m:r>
                      </m:sub>
                    </m:sSub>
                    <m:r>
                      <a:rPr lang="en-US" i="1">
                        <a:latin typeface="Cambria Math" panose="02040503050406030204" pitchFamily="18" charset="0"/>
                        <a:ea typeface="Cambria Math" panose="02040503050406030204" pitchFamily="18" charset="0"/>
                      </a:rPr>
                      <m:t>×</m:t>
                    </m:r>
                  </m:oMath>
                </a14:m>
                <a:r>
                  <a:rPr lang="en-US"/>
                  <a:t> Number of sidebands (for all data or all pilot)*.</a:t>
                </a:r>
                <a:br>
                  <a:rPr lang="en-US"/>
                </a:br>
                <a:endParaRPr lang="en-US"/>
              </a:p>
              <a:p>
                <a:r>
                  <a:rPr lang="en-US"/>
                  <a:t>The comparison below assumes that the processing gain, PG, of a signal is proportional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𝑐</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𝑖</m:t>
                        </m:r>
                      </m:sub>
                    </m:sSub>
                  </m:oMath>
                </a14:m>
                <a:endParaRPr lang="en-US">
                  <a:ea typeface="Cambria Math" panose="02040503050406030204" pitchFamily="18" charset="0"/>
                </a:endParaRPr>
              </a:p>
              <a:p>
                <a:pPr lvl="1"/>
                <a:r>
                  <a:rPr lang="en-US"/>
                  <a:t>Ti is limited to the repeating code duration.</a:t>
                </a:r>
              </a:p>
            </p:txBody>
          </p:sp>
        </mc:Choice>
        <mc:Fallback xmlns="">
          <p:sp>
            <p:nvSpPr>
              <p:cNvPr id="6" name="Content Placeholder 5">
                <a:extLst>
                  <a:ext uri="{FF2B5EF4-FFF2-40B4-BE49-F238E27FC236}">
                    <a16:creationId xmlns:a16="http://schemas.microsoft.com/office/drawing/2014/main" id="{EB837B87-A52F-FE3B-ACF1-1197E7A8E1CF}"/>
                  </a:ext>
                </a:extLst>
              </p:cNvPr>
              <p:cNvSpPr>
                <a:spLocks noGrp="1" noRot="1" noChangeAspect="1" noMove="1" noResize="1" noEditPoints="1" noAdjustHandles="1" noChangeArrowheads="1" noChangeShapeType="1" noTextEdit="1"/>
              </p:cNvSpPr>
              <p:nvPr>
                <p:ph sz="quarter" idx="15"/>
              </p:nvPr>
            </p:nvSpPr>
            <p:spPr>
              <a:xfrm>
                <a:off x="417131" y="1338821"/>
                <a:ext cx="12348209" cy="2165812"/>
              </a:xfrm>
              <a:blipFill>
                <a:blip r:embed="rId2"/>
                <a:stretch>
                  <a:fillRect l="-642" t="-5634"/>
                </a:stretch>
              </a:blipFill>
            </p:spPr>
            <p:txBody>
              <a:bodyPr/>
              <a:lstStyle/>
              <a:p>
                <a:r>
                  <a:rPr lang="en-US">
                    <a:noFill/>
                  </a:rPr>
                  <a:t> </a:t>
                </a:r>
              </a:p>
            </p:txBody>
          </p:sp>
        </mc:Fallback>
      </mc:AlternateContent>
      <p:graphicFrame>
        <p:nvGraphicFramePr>
          <p:cNvPr id="9" name="Table 8">
            <a:extLst>
              <a:ext uri="{FF2B5EF4-FFF2-40B4-BE49-F238E27FC236}">
                <a16:creationId xmlns:a16="http://schemas.microsoft.com/office/drawing/2014/main" id="{0A614C9A-956B-5441-36C4-8FA637070572}"/>
              </a:ext>
            </a:extLst>
          </p:cNvPr>
          <p:cNvGraphicFramePr>
            <a:graphicFrameLocks noGrp="1"/>
          </p:cNvGraphicFramePr>
          <p:nvPr/>
        </p:nvGraphicFramePr>
        <p:xfrm>
          <a:off x="1018053" y="3091294"/>
          <a:ext cx="8032641" cy="2613660"/>
        </p:xfrm>
        <a:graphic>
          <a:graphicData uri="http://schemas.openxmlformats.org/drawingml/2006/table">
            <a:tbl>
              <a:tblPr firstRow="1" bandRow="1">
                <a:tableStyleId>{5C22544A-7EE6-4342-B048-85BDC9FD1C3A}</a:tableStyleId>
              </a:tblPr>
              <a:tblGrid>
                <a:gridCol w="3641266">
                  <a:extLst>
                    <a:ext uri="{9D8B030D-6E8A-4147-A177-3AD203B41FA5}">
                      <a16:colId xmlns:a16="http://schemas.microsoft.com/office/drawing/2014/main" val="3501508408"/>
                    </a:ext>
                  </a:extLst>
                </a:gridCol>
                <a:gridCol w="2351120">
                  <a:extLst>
                    <a:ext uri="{9D8B030D-6E8A-4147-A177-3AD203B41FA5}">
                      <a16:colId xmlns:a16="http://schemas.microsoft.com/office/drawing/2014/main" val="28177459"/>
                    </a:ext>
                  </a:extLst>
                </a:gridCol>
                <a:gridCol w="2040255">
                  <a:extLst>
                    <a:ext uri="{9D8B030D-6E8A-4147-A177-3AD203B41FA5}">
                      <a16:colId xmlns:a16="http://schemas.microsoft.com/office/drawing/2014/main" val="3148676481"/>
                    </a:ext>
                  </a:extLst>
                </a:gridCol>
              </a:tblGrid>
              <a:tr h="1003325">
                <a:tc>
                  <a:txBody>
                    <a:bodyPr/>
                    <a:lstStyle/>
                    <a:p>
                      <a:r>
                        <a:rPr lang="en-US" sz="2000"/>
                        <a:t>Acquisition Code</a:t>
                      </a:r>
                    </a:p>
                  </a:txBody>
                  <a:tcPr marL="96012" marR="96012" marT="48006" marB="48006"/>
                </a:tc>
                <a:tc>
                  <a:txBody>
                    <a:bodyPr/>
                    <a:lstStyle/>
                    <a:p>
                      <a:r>
                        <a:rPr lang="en-US" sz="2000"/>
                        <a:t>Complexity Relative to L5 Primary</a:t>
                      </a:r>
                    </a:p>
                  </a:txBody>
                  <a:tcPr marL="96012" marR="96012" marT="48006" marB="48006"/>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Processing  Gain Relative to L5 (dB)</a:t>
                      </a:r>
                    </a:p>
                  </a:txBody>
                  <a:tcPr marL="96012" marR="96012" marT="48006" marB="48006"/>
                </a:tc>
                <a:extLst>
                  <a:ext uri="{0D108BD9-81ED-4DB2-BD59-A6C34878D82A}">
                    <a16:rowId xmlns:a16="http://schemas.microsoft.com/office/drawing/2014/main" val="3874376897"/>
                  </a:ext>
                </a:extLst>
              </a:tr>
              <a:tr h="398450">
                <a:tc>
                  <a:txBody>
                    <a:bodyPr/>
                    <a:lstStyle/>
                    <a:p>
                      <a:r>
                        <a:rPr lang="en-US" sz="2000"/>
                        <a:t>2046 chip I Primary</a:t>
                      </a:r>
                    </a:p>
                  </a:txBody>
                  <a:tcPr marL="96012" marR="96012" marT="48006" marB="48006"/>
                </a:tc>
                <a:tc>
                  <a:txBody>
                    <a:bodyPr/>
                    <a:lstStyle/>
                    <a:p>
                      <a:pPr algn="ctr" fontAlgn="b"/>
                      <a:r>
                        <a:rPr lang="en-US" sz="1900" kern="1200">
                          <a:solidFill>
                            <a:schemeClr val="dk1"/>
                          </a:solidFill>
                          <a:latin typeface="+mn-lt"/>
                          <a:ea typeface="+mn-ea"/>
                          <a:cs typeface="+mn-cs"/>
                        </a:rPr>
                        <a:t>2%</a:t>
                      </a:r>
                    </a:p>
                  </a:txBody>
                  <a:tcPr marL="6668" marR="6668" marT="6668" marB="0" anchor="b"/>
                </a:tc>
                <a:tc>
                  <a:txBody>
                    <a:bodyPr/>
                    <a:lstStyle/>
                    <a:p>
                      <a:pPr marL="0" algn="ctr" defTabSz="457200" rtl="0" eaLnBrk="1" fontAlgn="b" latinLnBrk="0" hangingPunct="1"/>
                      <a:r>
                        <a:rPr lang="en-US" sz="1900" kern="1200">
                          <a:solidFill>
                            <a:schemeClr val="dk1"/>
                          </a:solidFill>
                          <a:latin typeface="+mn-lt"/>
                          <a:ea typeface="+mn-ea"/>
                          <a:cs typeface="+mn-cs"/>
                        </a:rPr>
                        <a:t>-7.0</a:t>
                      </a:r>
                    </a:p>
                  </a:txBody>
                  <a:tcPr marL="6668" marR="6668" marT="6668" marB="0" anchor="b"/>
                </a:tc>
                <a:extLst>
                  <a:ext uri="{0D108BD9-81ED-4DB2-BD59-A6C34878D82A}">
                    <a16:rowId xmlns:a16="http://schemas.microsoft.com/office/drawing/2014/main" val="3883214097"/>
                  </a:ext>
                </a:extLst>
              </a:tr>
              <a:tr h="398450">
                <a:tc>
                  <a:txBody>
                    <a:bodyPr/>
                    <a:lstStyle/>
                    <a:p>
                      <a:r>
                        <a:rPr lang="en-US" sz="2000"/>
                        <a:t>10230 chip Q Primary</a:t>
                      </a:r>
                    </a:p>
                  </a:txBody>
                  <a:tcPr marL="96012" marR="96012" marT="48006" marB="48006"/>
                </a:tc>
                <a:tc>
                  <a:txBody>
                    <a:bodyPr/>
                    <a:lstStyle/>
                    <a:p>
                      <a:pPr algn="ctr" fontAlgn="b"/>
                      <a:r>
                        <a:rPr lang="en-US" sz="1900" kern="1200">
                          <a:solidFill>
                            <a:schemeClr val="dk1"/>
                          </a:solidFill>
                          <a:latin typeface="+mn-lt"/>
                          <a:ea typeface="+mn-ea"/>
                          <a:cs typeface="+mn-cs"/>
                        </a:rPr>
                        <a:t>50%</a:t>
                      </a:r>
                    </a:p>
                  </a:txBody>
                  <a:tcPr marL="6668" marR="6668" marT="6668" marB="0" anchor="b"/>
                </a:tc>
                <a:tc>
                  <a:txBody>
                    <a:bodyPr/>
                    <a:lstStyle/>
                    <a:p>
                      <a:pPr marL="0" algn="ctr" defTabSz="457200" rtl="0" eaLnBrk="1" fontAlgn="b" latinLnBrk="0" hangingPunct="1"/>
                      <a:r>
                        <a:rPr lang="en-US" sz="1900" kern="1200">
                          <a:solidFill>
                            <a:schemeClr val="dk1"/>
                          </a:solidFill>
                          <a:latin typeface="+mn-lt"/>
                          <a:ea typeface="+mn-ea"/>
                          <a:cs typeface="+mn-cs"/>
                        </a:rPr>
                        <a:t>0.0</a:t>
                      </a:r>
                    </a:p>
                  </a:txBody>
                  <a:tcPr marL="6668" marR="6668" marT="6668" marB="0" anchor="b"/>
                </a:tc>
                <a:extLst>
                  <a:ext uri="{0D108BD9-81ED-4DB2-BD59-A6C34878D82A}">
                    <a16:rowId xmlns:a16="http://schemas.microsoft.com/office/drawing/2014/main" val="2821757305"/>
                  </a:ext>
                </a:extLst>
              </a:tr>
              <a:tr h="398450">
                <a:tc>
                  <a:txBody>
                    <a:bodyPr/>
                    <a:lstStyle/>
                    <a:p>
                      <a:r>
                        <a:rPr lang="en-US" sz="2000" b="1"/>
                        <a:t>40920 chip Q Intermediate</a:t>
                      </a:r>
                    </a:p>
                  </a:txBody>
                  <a:tcPr marL="96012" marR="96012" marT="48006" marB="48006"/>
                </a:tc>
                <a:tc>
                  <a:txBody>
                    <a:bodyPr/>
                    <a:lstStyle/>
                    <a:p>
                      <a:pPr algn="ctr" fontAlgn="b"/>
                      <a:r>
                        <a:rPr lang="en-US" sz="1900" b="1" kern="1200">
                          <a:solidFill>
                            <a:schemeClr val="dk1"/>
                          </a:solidFill>
                          <a:latin typeface="+mn-lt"/>
                          <a:ea typeface="+mn-ea"/>
                          <a:cs typeface="+mn-cs"/>
                        </a:rPr>
                        <a:t>200%</a:t>
                      </a:r>
                    </a:p>
                  </a:txBody>
                  <a:tcPr marL="6668" marR="6668" marT="6668" marB="0" anchor="b"/>
                </a:tc>
                <a:tc>
                  <a:txBody>
                    <a:bodyPr/>
                    <a:lstStyle/>
                    <a:p>
                      <a:pPr marL="0" algn="ctr" defTabSz="457200" rtl="0" eaLnBrk="1" fontAlgn="b" latinLnBrk="0" hangingPunct="1"/>
                      <a:r>
                        <a:rPr lang="en-US" sz="1900" b="1" kern="1200">
                          <a:solidFill>
                            <a:schemeClr val="dk1"/>
                          </a:solidFill>
                          <a:latin typeface="+mn-lt"/>
                          <a:ea typeface="+mn-ea"/>
                          <a:cs typeface="+mn-cs"/>
                        </a:rPr>
                        <a:t>6.0</a:t>
                      </a:r>
                    </a:p>
                  </a:txBody>
                  <a:tcPr marL="6668" marR="6668" marT="6668" marB="0" anchor="b"/>
                </a:tc>
                <a:extLst>
                  <a:ext uri="{0D108BD9-81ED-4DB2-BD59-A6C34878D82A}">
                    <a16:rowId xmlns:a16="http://schemas.microsoft.com/office/drawing/2014/main" val="3693326789"/>
                  </a:ext>
                </a:extLst>
              </a:tr>
              <a:tr h="398450">
                <a:tc>
                  <a:txBody>
                    <a:bodyPr/>
                    <a:lstStyle/>
                    <a:p>
                      <a:r>
                        <a:rPr lang="en-US" sz="2000"/>
                        <a:t>10230 chip L5 Primary Code</a:t>
                      </a:r>
                    </a:p>
                  </a:txBody>
                  <a:tcPr marL="96012" marR="96012" marT="48006" marB="48006"/>
                </a:tc>
                <a:tc>
                  <a:txBody>
                    <a:bodyPr/>
                    <a:lstStyle/>
                    <a:p>
                      <a:pPr algn="ctr" fontAlgn="b"/>
                      <a:r>
                        <a:rPr lang="en-US" sz="1900" kern="1200">
                          <a:solidFill>
                            <a:schemeClr val="dk1"/>
                          </a:solidFill>
                          <a:latin typeface="+mn-lt"/>
                          <a:ea typeface="+mn-ea"/>
                          <a:cs typeface="+mn-cs"/>
                        </a:rPr>
                        <a:t>100%</a:t>
                      </a:r>
                      <a:endParaRPr lang="en-US" sz="1900" kern="1200">
                        <a:solidFill>
                          <a:srgbClr val="FF0000"/>
                        </a:solidFill>
                        <a:latin typeface="+mn-lt"/>
                        <a:ea typeface="+mn-ea"/>
                        <a:cs typeface="+mn-cs"/>
                      </a:endParaRPr>
                    </a:p>
                  </a:txBody>
                  <a:tcPr marL="6668" marR="6668" marT="6668" marB="0" anchor="b"/>
                </a:tc>
                <a:tc>
                  <a:txBody>
                    <a:bodyPr/>
                    <a:lstStyle/>
                    <a:p>
                      <a:pPr marL="0" algn="ctr" defTabSz="457200" rtl="0" eaLnBrk="1" fontAlgn="b" latinLnBrk="0" hangingPunct="1"/>
                      <a:r>
                        <a:rPr lang="en-US" sz="1900" kern="1200">
                          <a:solidFill>
                            <a:schemeClr val="dk1"/>
                          </a:solidFill>
                          <a:latin typeface="+mn-lt"/>
                          <a:ea typeface="+mn-ea"/>
                          <a:cs typeface="+mn-cs"/>
                        </a:rPr>
                        <a:t>0.0</a:t>
                      </a:r>
                    </a:p>
                  </a:txBody>
                  <a:tcPr marL="6668" marR="6668" marT="6668" marB="0" anchor="b"/>
                </a:tc>
                <a:extLst>
                  <a:ext uri="{0D108BD9-81ED-4DB2-BD59-A6C34878D82A}">
                    <a16:rowId xmlns:a16="http://schemas.microsoft.com/office/drawing/2014/main" val="2785092775"/>
                  </a:ext>
                </a:extLst>
              </a:tr>
            </a:tbl>
          </a:graphicData>
        </a:graphic>
      </p:graphicFrame>
      <p:sp>
        <p:nvSpPr>
          <p:cNvPr id="3" name="TextBox 2">
            <a:extLst>
              <a:ext uri="{FF2B5EF4-FFF2-40B4-BE49-F238E27FC236}">
                <a16:creationId xmlns:a16="http://schemas.microsoft.com/office/drawing/2014/main" id="{E460B2BA-2724-06E0-1073-DACD7EA28C81}"/>
              </a:ext>
            </a:extLst>
          </p:cNvPr>
          <p:cNvSpPr txBox="1"/>
          <p:nvPr/>
        </p:nvSpPr>
        <p:spPr>
          <a:xfrm>
            <a:off x="835630" y="5976379"/>
            <a:ext cx="9892472" cy="674031"/>
          </a:xfrm>
          <a:prstGeom prst="rect">
            <a:avLst/>
          </a:prstGeom>
          <a:solidFill>
            <a:srgbClr val="B3FFFF"/>
          </a:solidFill>
        </p:spPr>
        <p:txBody>
          <a:bodyPr wrap="square" rtlCol="0">
            <a:spAutoFit/>
          </a:bodyPr>
          <a:lstStyle/>
          <a:p>
            <a:r>
              <a:rPr lang="en-US" sz="1890"/>
              <a:t>The Q channel intermediate code provides 6 dB more processing gain than the L5 signal </a:t>
            </a:r>
          </a:p>
          <a:p>
            <a:r>
              <a:rPr lang="en-US" sz="1890"/>
              <a:t>for a factor of 2 increase in complexity relative to L5</a:t>
            </a:r>
          </a:p>
        </p:txBody>
      </p:sp>
      <p:sp>
        <p:nvSpPr>
          <p:cNvPr id="4" name="TextBox 3">
            <a:extLst>
              <a:ext uri="{FF2B5EF4-FFF2-40B4-BE49-F238E27FC236}">
                <a16:creationId xmlns:a16="http://schemas.microsoft.com/office/drawing/2014/main" id="{271396BF-D4DA-6729-76D1-3B7BE63002BE}"/>
              </a:ext>
            </a:extLst>
          </p:cNvPr>
          <p:cNvSpPr txBox="1"/>
          <p:nvPr/>
        </p:nvSpPr>
        <p:spPr>
          <a:xfrm>
            <a:off x="1085261" y="6905425"/>
            <a:ext cx="6400800" cy="286232"/>
          </a:xfrm>
          <a:prstGeom prst="rect">
            <a:avLst/>
          </a:prstGeom>
          <a:noFill/>
        </p:spPr>
        <p:txBody>
          <a:bodyPr wrap="square">
            <a:spAutoFit/>
          </a:bodyPr>
          <a:lstStyle/>
          <a:p>
            <a:r>
              <a:rPr lang="en-US" sz="1260"/>
              <a:t>*L </a:t>
            </a:r>
            <a:r>
              <a:rPr lang="en-US" sz="1260">
                <a:sym typeface="Wingdings" panose="05000000000000000000" pitchFamily="2" charset="2"/>
              </a:rPr>
              <a:t>= code length, Rc = chip rate</a:t>
            </a:r>
            <a:endParaRPr lang="en-US" sz="1260"/>
          </a:p>
        </p:txBody>
      </p:sp>
    </p:spTree>
    <p:extLst>
      <p:ext uri="{BB962C8B-B14F-4D97-AF65-F5344CB8AC3E}">
        <p14:creationId xmlns:p14="http://schemas.microsoft.com/office/powerpoint/2010/main" val="490918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0039-28F9-4E8B-DF03-889CDC36BF22}"/>
              </a:ext>
            </a:extLst>
          </p:cNvPr>
          <p:cNvSpPr>
            <a:spLocks noGrp="1"/>
          </p:cNvSpPr>
          <p:nvPr>
            <p:ph type="title"/>
          </p:nvPr>
        </p:nvSpPr>
        <p:spPr>
          <a:xfrm>
            <a:off x="351260" y="397193"/>
            <a:ext cx="11073385" cy="620370"/>
          </a:xfrm>
        </p:spPr>
        <p:txBody>
          <a:bodyPr/>
          <a:lstStyle/>
          <a:p>
            <a:r>
              <a:rPr lang="en-US">
                <a:solidFill>
                  <a:schemeClr val="bg1"/>
                </a:solidFill>
              </a:rPr>
              <a:t>Data Message Structure</a:t>
            </a:r>
          </a:p>
        </p:txBody>
      </p:sp>
      <p:sp>
        <p:nvSpPr>
          <p:cNvPr id="5" name="Content Placeholder 4">
            <a:extLst>
              <a:ext uri="{FF2B5EF4-FFF2-40B4-BE49-F238E27FC236}">
                <a16:creationId xmlns:a16="http://schemas.microsoft.com/office/drawing/2014/main" id="{5C28D99A-DA53-3C2C-2719-4E1742E1114B}"/>
              </a:ext>
            </a:extLst>
          </p:cNvPr>
          <p:cNvSpPr>
            <a:spLocks noGrp="1"/>
          </p:cNvSpPr>
          <p:nvPr>
            <p:ph sz="quarter" idx="15"/>
          </p:nvPr>
        </p:nvSpPr>
        <p:spPr>
          <a:xfrm>
            <a:off x="351260" y="1415344"/>
            <a:ext cx="12510348" cy="738845"/>
          </a:xfrm>
        </p:spPr>
        <p:txBody>
          <a:bodyPr>
            <a:normAutofit fontScale="70000" lnSpcReduction="20000"/>
          </a:bodyPr>
          <a:lstStyle/>
          <a:p>
            <a:r>
              <a:rPr lang="en-US"/>
              <a:t>The AFS Data message frame structure begins with a sync word for lightweight “data only” receivers.</a:t>
            </a:r>
          </a:p>
          <a:p>
            <a:r>
              <a:rPr lang="en-US"/>
              <a:t>The structure was optimized to maintain the subframe block (SB) sizes as large as possible for future growth.</a:t>
            </a:r>
          </a:p>
          <a:p>
            <a:pPr lvl="1"/>
            <a:r>
              <a:rPr lang="en-US"/>
              <a:t>The 5G NR LDPC encoding was selected to leverage a commercial standard for the  the forward error control coding design.</a:t>
            </a:r>
          </a:p>
          <a:p>
            <a:endParaRPr lang="en-US"/>
          </a:p>
        </p:txBody>
      </p:sp>
      <p:pic>
        <p:nvPicPr>
          <p:cNvPr id="4" name="Picture 3">
            <a:extLst>
              <a:ext uri="{FF2B5EF4-FFF2-40B4-BE49-F238E27FC236}">
                <a16:creationId xmlns:a16="http://schemas.microsoft.com/office/drawing/2014/main" id="{67FC07C1-C745-A19E-2F1C-921F62F5E491}"/>
              </a:ext>
            </a:extLst>
          </p:cNvPr>
          <p:cNvPicPr>
            <a:picLocks noChangeAspect="1"/>
          </p:cNvPicPr>
          <p:nvPr/>
        </p:nvPicPr>
        <p:blipFill>
          <a:blip r:embed="rId2"/>
          <a:stretch>
            <a:fillRect/>
          </a:stretch>
        </p:blipFill>
        <p:spPr>
          <a:xfrm>
            <a:off x="622782" y="2215515"/>
            <a:ext cx="11185038" cy="4321491"/>
          </a:xfrm>
          <a:prstGeom prst="rect">
            <a:avLst/>
          </a:prstGeom>
          <a:solidFill>
            <a:schemeClr val="bg1"/>
          </a:solidFill>
          <a:ln w="66675">
            <a:solidFill>
              <a:schemeClr val="bg1"/>
            </a:solidFill>
          </a:ln>
        </p:spPr>
      </p:pic>
      <p:sp>
        <p:nvSpPr>
          <p:cNvPr id="3" name="Content Placeholder 4">
            <a:extLst>
              <a:ext uri="{FF2B5EF4-FFF2-40B4-BE49-F238E27FC236}">
                <a16:creationId xmlns:a16="http://schemas.microsoft.com/office/drawing/2014/main" id="{0406DD8E-6132-1F5E-6329-A212AE5DF7E9}"/>
              </a:ext>
            </a:extLst>
          </p:cNvPr>
          <p:cNvSpPr txBox="1">
            <a:spLocks/>
          </p:cNvSpPr>
          <p:nvPr/>
        </p:nvSpPr>
        <p:spPr>
          <a:xfrm>
            <a:off x="351260" y="6689407"/>
            <a:ext cx="12510348" cy="738845"/>
          </a:xfrm>
          <a:prstGeom prst="rect">
            <a:avLst/>
          </a:prstGeom>
        </p:spPr>
        <p:txBody>
          <a:bodyPr vert="horz" lIns="91440" tIns="45720" rIns="91440" bIns="45720" rtlCol="0">
            <a:normAutofit/>
          </a:bodyPr>
          <a:lstStyle>
            <a:lvl1pPr marL="243364" indent="-235030" algn="l" defTabSz="960120" rtl="0" eaLnBrk="1" latinLnBrk="0" hangingPunct="1">
              <a:lnSpc>
                <a:spcPct val="90000"/>
              </a:lnSpc>
              <a:spcBef>
                <a:spcPts val="1050"/>
              </a:spcBef>
              <a:buSzPct val="130000"/>
              <a:buFont typeface="Arial" panose="020B0604020202020204" pitchFamily="34" charset="0"/>
              <a:buChar char="•"/>
              <a:tabLst/>
              <a:defRPr sz="1890" i="0" kern="1200">
                <a:solidFill>
                  <a:schemeClr val="bg1"/>
                </a:solidFill>
                <a:latin typeface="+mn-lt"/>
                <a:ea typeface="+mn-ea"/>
                <a:cs typeface="+mn-cs"/>
              </a:defRPr>
            </a:lvl1pPr>
            <a:lvl2pPr marL="543401" indent="-238364" algn="l" defTabSz="960120" rtl="0" eaLnBrk="1" latinLnBrk="0" hangingPunct="1">
              <a:lnSpc>
                <a:spcPct val="90000"/>
              </a:lnSpc>
              <a:spcBef>
                <a:spcPts val="525"/>
              </a:spcBef>
              <a:buFont typeface="Arial" panose="020B0604020202020204" pitchFamily="34" charset="0"/>
              <a:buChar char="•"/>
              <a:defRPr sz="1680" i="0" kern="1200">
                <a:solidFill>
                  <a:schemeClr val="bg1"/>
                </a:solidFill>
                <a:latin typeface="+mn-lt"/>
                <a:ea typeface="+mn-ea"/>
                <a:cs typeface="+mn-cs"/>
              </a:defRPr>
            </a:lvl2pPr>
            <a:lvl3pPr marL="840105" indent="-185024" algn="l" defTabSz="960120" rtl="0" eaLnBrk="1" latinLnBrk="0" hangingPunct="1">
              <a:lnSpc>
                <a:spcPct val="90000"/>
              </a:lnSpc>
              <a:spcBef>
                <a:spcPts val="525"/>
              </a:spcBef>
              <a:buSzPct val="125000"/>
              <a:buFont typeface="Wingdings" panose="05000000000000000000" pitchFamily="2" charset="2"/>
              <a:buChar char="Ø"/>
              <a:defRPr sz="1680" i="0" kern="1200">
                <a:solidFill>
                  <a:schemeClr val="bg1"/>
                </a:solidFill>
                <a:latin typeface="+mn-lt"/>
                <a:ea typeface="+mn-ea"/>
                <a:cs typeface="+mn-cs"/>
              </a:defRPr>
            </a:lvl3pPr>
            <a:lvl4pPr marL="1261825" indent="-240030" algn="l" defTabSz="960120" rtl="0" eaLnBrk="1" latinLnBrk="0" hangingPunct="1">
              <a:lnSpc>
                <a:spcPct val="90000"/>
              </a:lnSpc>
              <a:spcBef>
                <a:spcPts val="525"/>
              </a:spcBef>
              <a:buFont typeface="Arial" panose="020B0604020202020204" pitchFamily="34" charset="0"/>
              <a:buChar char="•"/>
              <a:defRPr sz="1680" i="0" kern="1200">
                <a:solidFill>
                  <a:schemeClr val="bg1"/>
                </a:solidFill>
                <a:latin typeface="+mn-lt"/>
                <a:ea typeface="+mn-ea"/>
                <a:cs typeface="+mn-cs"/>
              </a:defRPr>
            </a:lvl4pPr>
            <a:lvl5pPr marL="1501855" indent="-185024" algn="l" defTabSz="960120" rtl="0" eaLnBrk="1" latinLnBrk="0" hangingPunct="1">
              <a:lnSpc>
                <a:spcPct val="90000"/>
              </a:lnSpc>
              <a:spcBef>
                <a:spcPts val="525"/>
              </a:spcBef>
              <a:buFont typeface="Arial"/>
              <a:buChar char="•"/>
              <a:defRPr sz="1680" i="0" kern="1200">
                <a:solidFill>
                  <a:schemeClr val="bg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r>
              <a:rPr lang="en-US" sz="1300"/>
              <a:t>500 </a:t>
            </a:r>
            <a:r>
              <a:rPr lang="en-US" sz="1300" err="1"/>
              <a:t>sps</a:t>
            </a:r>
            <a:r>
              <a:rPr lang="en-US" sz="1300"/>
              <a:t> allows lunar providers frequent navigation message updates compared to Earth GNSS systems, with flexibility to maintain accuracy.</a:t>
            </a:r>
          </a:p>
          <a:p>
            <a:r>
              <a:rPr lang="en-US" sz="1300"/>
              <a:t>In addition, other LunaNet information forwarded via message.</a:t>
            </a:r>
          </a:p>
        </p:txBody>
      </p:sp>
    </p:spTree>
    <p:extLst>
      <p:ext uri="{BB962C8B-B14F-4D97-AF65-F5344CB8AC3E}">
        <p14:creationId xmlns:p14="http://schemas.microsoft.com/office/powerpoint/2010/main" val="228618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47C17B-1FA2-AA34-B267-B6850F6390C7}"/>
              </a:ext>
            </a:extLst>
          </p:cNvPr>
          <p:cNvSpPr>
            <a:spLocks noGrp="1"/>
          </p:cNvSpPr>
          <p:nvPr>
            <p:ph type="title"/>
          </p:nvPr>
        </p:nvSpPr>
        <p:spPr>
          <a:xfrm>
            <a:off x="351260" y="409458"/>
            <a:ext cx="11073385" cy="620370"/>
          </a:xfrm>
        </p:spPr>
        <p:txBody>
          <a:bodyPr/>
          <a:lstStyle/>
          <a:p>
            <a:r>
              <a:rPr lang="en-US">
                <a:solidFill>
                  <a:schemeClr val="bg1"/>
                </a:solidFill>
              </a:rPr>
              <a:t>Data Message Performance</a:t>
            </a:r>
          </a:p>
        </p:txBody>
      </p:sp>
      <p:sp>
        <p:nvSpPr>
          <p:cNvPr id="6" name="Content Placeholder 5">
            <a:extLst>
              <a:ext uri="{FF2B5EF4-FFF2-40B4-BE49-F238E27FC236}">
                <a16:creationId xmlns:a16="http://schemas.microsoft.com/office/drawing/2014/main" id="{00F89891-1C69-0CD7-6815-F734F4A7C019}"/>
              </a:ext>
            </a:extLst>
          </p:cNvPr>
          <p:cNvSpPr>
            <a:spLocks noGrp="1"/>
          </p:cNvSpPr>
          <p:nvPr>
            <p:ph sz="quarter" idx="15"/>
          </p:nvPr>
        </p:nvSpPr>
        <p:spPr>
          <a:xfrm>
            <a:off x="351260" y="1267186"/>
            <a:ext cx="11835265" cy="2136785"/>
          </a:xfrm>
        </p:spPr>
        <p:txBody>
          <a:bodyPr>
            <a:normAutofit/>
          </a:bodyPr>
          <a:lstStyle/>
          <a:p>
            <a:r>
              <a:rPr lang="en-US" sz="1600" dirty="0"/>
              <a:t>Rate ½ LDPC codes were designed using methodology specified for 3GPP*,</a:t>
            </a:r>
          </a:p>
          <a:p>
            <a:r>
              <a:rPr lang="en-US" sz="1600" dirty="0"/>
              <a:t>Exceeding performance of all other nav messages in terms of Eb/No.</a:t>
            </a:r>
          </a:p>
          <a:p>
            <a:r>
              <a:rPr lang="en-US" sz="1600" dirty="0"/>
              <a:t>Balanced design with similar sensitivity target for sync, tiered code and data coding.</a:t>
            </a:r>
          </a:p>
          <a:p>
            <a:r>
              <a:rPr lang="en-US" sz="1600" dirty="0"/>
              <a:t>CED combining further improves sensitivity.</a:t>
            </a:r>
          </a:p>
        </p:txBody>
      </p:sp>
      <p:pic>
        <p:nvPicPr>
          <p:cNvPr id="7" name="Picture 6">
            <a:extLst>
              <a:ext uri="{FF2B5EF4-FFF2-40B4-BE49-F238E27FC236}">
                <a16:creationId xmlns:a16="http://schemas.microsoft.com/office/drawing/2014/main" id="{3B129355-EA61-2FD9-9AB3-B5300FB6348F}"/>
              </a:ext>
            </a:extLst>
          </p:cNvPr>
          <p:cNvPicPr>
            <a:picLocks noChangeAspect="1"/>
          </p:cNvPicPr>
          <p:nvPr/>
        </p:nvPicPr>
        <p:blipFill>
          <a:blip r:embed="rId3"/>
          <a:stretch>
            <a:fillRect/>
          </a:stretch>
        </p:blipFill>
        <p:spPr>
          <a:xfrm>
            <a:off x="443995" y="2686942"/>
            <a:ext cx="5726849" cy="4295136"/>
          </a:xfrm>
          <a:prstGeom prst="rect">
            <a:avLst/>
          </a:prstGeom>
          <a:ln w="25400">
            <a:solidFill>
              <a:schemeClr val="bg1"/>
            </a:solidFill>
          </a:ln>
        </p:spPr>
      </p:pic>
      <p:pic>
        <p:nvPicPr>
          <p:cNvPr id="8" name="Picture 7">
            <a:extLst>
              <a:ext uri="{FF2B5EF4-FFF2-40B4-BE49-F238E27FC236}">
                <a16:creationId xmlns:a16="http://schemas.microsoft.com/office/drawing/2014/main" id="{BAE042B8-5447-0F32-A15B-B825FB1900DF}"/>
              </a:ext>
            </a:extLst>
          </p:cNvPr>
          <p:cNvPicPr>
            <a:picLocks noChangeAspect="1"/>
          </p:cNvPicPr>
          <p:nvPr/>
        </p:nvPicPr>
        <p:blipFill>
          <a:blip r:embed="rId4"/>
          <a:stretch>
            <a:fillRect/>
          </a:stretch>
        </p:blipFill>
        <p:spPr>
          <a:xfrm>
            <a:off x="6527981" y="2686942"/>
            <a:ext cx="5726847" cy="4295135"/>
          </a:xfrm>
          <a:prstGeom prst="rect">
            <a:avLst/>
          </a:prstGeom>
          <a:ln w="25400">
            <a:solidFill>
              <a:schemeClr val="bg1"/>
            </a:solidFill>
          </a:ln>
        </p:spPr>
      </p:pic>
      <p:sp>
        <p:nvSpPr>
          <p:cNvPr id="9" name="TextBox 8">
            <a:extLst>
              <a:ext uri="{FF2B5EF4-FFF2-40B4-BE49-F238E27FC236}">
                <a16:creationId xmlns:a16="http://schemas.microsoft.com/office/drawing/2014/main" id="{FEB22AC8-F42B-8318-2AEE-14FAD00E4B2C}"/>
              </a:ext>
            </a:extLst>
          </p:cNvPr>
          <p:cNvSpPr txBox="1"/>
          <p:nvPr/>
        </p:nvSpPr>
        <p:spPr>
          <a:xfrm>
            <a:off x="73260" y="7045891"/>
            <a:ext cx="12736179" cy="262059"/>
          </a:xfrm>
          <a:prstGeom prst="rect">
            <a:avLst/>
          </a:prstGeom>
          <a:noFill/>
        </p:spPr>
        <p:txBody>
          <a:bodyPr wrap="none" rtlCol="0">
            <a:spAutoFit/>
          </a:bodyPr>
          <a:lstStyle/>
          <a:p>
            <a:r>
              <a:rPr lang="en-US" sz="1103" dirty="0">
                <a:solidFill>
                  <a:schemeClr val="bg1"/>
                </a:solidFill>
              </a:rPr>
              <a:t>*</a:t>
            </a:r>
            <a:r>
              <a:rPr lang="en-US" sz="1103" dirty="0">
                <a:solidFill>
                  <a:schemeClr val="bg1"/>
                </a:solidFill>
                <a:ea typeface="Calibri" panose="020F0502020204030204" pitchFamily="34" charset="0"/>
              </a:rPr>
              <a:t>3rd Generation Partnership Project (3GPP) (Jul. 2020). Technical Specification Group Radio Access Network; NR; Multiplexing and Channel Coding, Release 16, V16.2.0, 3GPP Standard TS 38.212. </a:t>
            </a:r>
          </a:p>
        </p:txBody>
      </p:sp>
    </p:spTree>
    <p:extLst>
      <p:ext uri="{BB962C8B-B14F-4D97-AF65-F5344CB8AC3E}">
        <p14:creationId xmlns:p14="http://schemas.microsoft.com/office/powerpoint/2010/main" val="1059786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FBE48FF-FF85-A728-48FE-D99307A6C97B}"/>
              </a:ext>
            </a:extLst>
          </p:cNvPr>
          <p:cNvSpPr>
            <a:spLocks noGrp="1"/>
          </p:cNvSpPr>
          <p:nvPr>
            <p:ph sz="quarter" idx="15"/>
          </p:nvPr>
        </p:nvSpPr>
        <p:spPr>
          <a:xfrm>
            <a:off x="331534" y="1720585"/>
            <a:ext cx="11835265" cy="5118631"/>
          </a:xfrm>
        </p:spPr>
        <p:txBody>
          <a:bodyPr/>
          <a:lstStyle/>
          <a:p>
            <a:r>
              <a:rPr kumimoji="1" lang="en-US" altLang="ja-JP" dirty="0"/>
              <a:t>Frame sync of 68 symbols provides balance between No. symbols, C/N0 and data </a:t>
            </a:r>
            <a:r>
              <a:rPr kumimoji="1" lang="en-US" altLang="ja-JP" dirty="0" err="1"/>
              <a:t>interleaver</a:t>
            </a:r>
            <a:r>
              <a:rPr kumimoji="1" lang="en-US" altLang="ja-JP" dirty="0"/>
              <a:t> factorization</a:t>
            </a:r>
          </a:p>
        </p:txBody>
      </p:sp>
      <p:pic>
        <p:nvPicPr>
          <p:cNvPr id="4" name="Picture 3">
            <a:extLst>
              <a:ext uri="{FF2B5EF4-FFF2-40B4-BE49-F238E27FC236}">
                <a16:creationId xmlns:a16="http://schemas.microsoft.com/office/drawing/2014/main" id="{7A66410B-A748-5D6B-A2E0-24EDDF171C92}"/>
              </a:ext>
            </a:extLst>
          </p:cNvPr>
          <p:cNvPicPr>
            <a:picLocks noChangeAspect="1"/>
          </p:cNvPicPr>
          <p:nvPr/>
        </p:nvPicPr>
        <p:blipFill>
          <a:blip r:embed="rId2"/>
          <a:stretch>
            <a:fillRect/>
          </a:stretch>
        </p:blipFill>
        <p:spPr>
          <a:xfrm>
            <a:off x="656648" y="2451735"/>
            <a:ext cx="11185038" cy="4321491"/>
          </a:xfrm>
          <a:prstGeom prst="rect">
            <a:avLst/>
          </a:prstGeom>
          <a:solidFill>
            <a:schemeClr val="bg1"/>
          </a:solidFill>
          <a:ln w="66675">
            <a:solidFill>
              <a:schemeClr val="bg1"/>
            </a:solidFill>
          </a:ln>
        </p:spPr>
      </p:pic>
      <p:sp>
        <p:nvSpPr>
          <p:cNvPr id="5" name="Title 4">
            <a:extLst>
              <a:ext uri="{FF2B5EF4-FFF2-40B4-BE49-F238E27FC236}">
                <a16:creationId xmlns:a16="http://schemas.microsoft.com/office/drawing/2014/main" id="{997F7372-779B-2348-79C6-8F1DD28FF758}"/>
              </a:ext>
            </a:extLst>
          </p:cNvPr>
          <p:cNvSpPr>
            <a:spLocks noGrp="1"/>
          </p:cNvSpPr>
          <p:nvPr>
            <p:ph type="title"/>
          </p:nvPr>
        </p:nvSpPr>
        <p:spPr>
          <a:xfrm>
            <a:off x="441314" y="393617"/>
            <a:ext cx="11073385" cy="620370"/>
          </a:xfrm>
        </p:spPr>
        <p:txBody>
          <a:bodyPr/>
          <a:lstStyle/>
          <a:p>
            <a:r>
              <a:rPr lang="en-US" dirty="0">
                <a:solidFill>
                  <a:schemeClr val="bg1"/>
                </a:solidFill>
              </a:rPr>
              <a:t>AFS Data Frame Sync.</a:t>
            </a:r>
          </a:p>
        </p:txBody>
      </p:sp>
      <p:sp>
        <p:nvSpPr>
          <p:cNvPr id="7" name="正方形/長方形 6">
            <a:extLst>
              <a:ext uri="{FF2B5EF4-FFF2-40B4-BE49-F238E27FC236}">
                <a16:creationId xmlns:a16="http://schemas.microsoft.com/office/drawing/2014/main" id="{4BA1D0CD-DF52-3488-F180-B5F92B02491D}"/>
              </a:ext>
            </a:extLst>
          </p:cNvPr>
          <p:cNvSpPr/>
          <p:nvPr/>
        </p:nvSpPr>
        <p:spPr>
          <a:xfrm>
            <a:off x="568354" y="2411688"/>
            <a:ext cx="1554122" cy="43830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727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FBE48FF-FF85-A728-48FE-D99307A6C97B}"/>
              </a:ext>
            </a:extLst>
          </p:cNvPr>
          <p:cNvSpPr>
            <a:spLocks noGrp="1"/>
          </p:cNvSpPr>
          <p:nvPr>
            <p:ph sz="quarter" idx="15"/>
          </p:nvPr>
        </p:nvSpPr>
        <p:spPr>
          <a:xfrm>
            <a:off x="331534" y="1340140"/>
            <a:ext cx="11835265" cy="5118631"/>
          </a:xfrm>
        </p:spPr>
        <p:txBody>
          <a:bodyPr/>
          <a:lstStyle/>
          <a:p>
            <a:r>
              <a:rPr kumimoji="1" lang="en-US" altLang="ja-JP" dirty="0"/>
              <a:t>SB1 is composed of 9 BCH code bits.</a:t>
            </a:r>
          </a:p>
          <a:p>
            <a:pPr lvl="1"/>
            <a:r>
              <a:rPr kumimoji="1" lang="en-US" altLang="ja-JP" dirty="0"/>
              <a:t>2 bits assigned to the frame identifier (FID), enabling future data frame structure flexibility (default FID = 00).</a:t>
            </a:r>
          </a:p>
          <a:p>
            <a:pPr lvl="1"/>
            <a:r>
              <a:rPr kumimoji="1" lang="en-US" altLang="ja-JP" dirty="0"/>
              <a:t>7 bits are used for the Time of Interval (TOI) count over a 20 min interval.</a:t>
            </a:r>
          </a:p>
        </p:txBody>
      </p:sp>
      <p:pic>
        <p:nvPicPr>
          <p:cNvPr id="4" name="Picture 3">
            <a:extLst>
              <a:ext uri="{FF2B5EF4-FFF2-40B4-BE49-F238E27FC236}">
                <a16:creationId xmlns:a16="http://schemas.microsoft.com/office/drawing/2014/main" id="{7A66410B-A748-5D6B-A2E0-24EDDF171C92}"/>
              </a:ext>
            </a:extLst>
          </p:cNvPr>
          <p:cNvPicPr>
            <a:picLocks noChangeAspect="1"/>
          </p:cNvPicPr>
          <p:nvPr/>
        </p:nvPicPr>
        <p:blipFill>
          <a:blip r:embed="rId2"/>
          <a:stretch>
            <a:fillRect/>
          </a:stretch>
        </p:blipFill>
        <p:spPr>
          <a:xfrm>
            <a:off x="656648" y="2451735"/>
            <a:ext cx="11185038" cy="4321491"/>
          </a:xfrm>
          <a:prstGeom prst="rect">
            <a:avLst/>
          </a:prstGeom>
          <a:solidFill>
            <a:schemeClr val="bg1"/>
          </a:solidFill>
          <a:ln w="66675">
            <a:solidFill>
              <a:schemeClr val="bg1"/>
            </a:solidFill>
          </a:ln>
        </p:spPr>
      </p:pic>
      <p:sp>
        <p:nvSpPr>
          <p:cNvPr id="5" name="Title 4">
            <a:extLst>
              <a:ext uri="{FF2B5EF4-FFF2-40B4-BE49-F238E27FC236}">
                <a16:creationId xmlns:a16="http://schemas.microsoft.com/office/drawing/2014/main" id="{997F7372-779B-2348-79C6-8F1DD28FF758}"/>
              </a:ext>
            </a:extLst>
          </p:cNvPr>
          <p:cNvSpPr>
            <a:spLocks noGrp="1"/>
          </p:cNvSpPr>
          <p:nvPr>
            <p:ph type="title"/>
          </p:nvPr>
        </p:nvSpPr>
        <p:spPr>
          <a:xfrm>
            <a:off x="441314" y="393617"/>
            <a:ext cx="11073385" cy="620370"/>
          </a:xfrm>
        </p:spPr>
        <p:txBody>
          <a:bodyPr/>
          <a:lstStyle/>
          <a:p>
            <a:r>
              <a:rPr lang="en-US" dirty="0">
                <a:solidFill>
                  <a:schemeClr val="bg1"/>
                </a:solidFill>
              </a:rPr>
              <a:t>AFS Message (SB1)</a:t>
            </a:r>
          </a:p>
        </p:txBody>
      </p:sp>
      <p:sp>
        <p:nvSpPr>
          <p:cNvPr id="7" name="正方形/長方形 6">
            <a:extLst>
              <a:ext uri="{FF2B5EF4-FFF2-40B4-BE49-F238E27FC236}">
                <a16:creationId xmlns:a16="http://schemas.microsoft.com/office/drawing/2014/main" id="{4BA1D0CD-DF52-3488-F180-B5F92B02491D}"/>
              </a:ext>
            </a:extLst>
          </p:cNvPr>
          <p:cNvSpPr/>
          <p:nvPr/>
        </p:nvSpPr>
        <p:spPr>
          <a:xfrm>
            <a:off x="2042382" y="2932295"/>
            <a:ext cx="1214751" cy="13927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332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FBE48FF-FF85-A728-48FE-D99307A6C97B}"/>
              </a:ext>
            </a:extLst>
          </p:cNvPr>
          <p:cNvSpPr>
            <a:spLocks noGrp="1"/>
          </p:cNvSpPr>
          <p:nvPr>
            <p:ph sz="quarter" idx="15"/>
          </p:nvPr>
        </p:nvSpPr>
        <p:spPr/>
        <p:txBody>
          <a:bodyPr/>
          <a:lstStyle/>
          <a:p>
            <a:r>
              <a:rPr kumimoji="1" lang="en-US" altLang="ja-JP"/>
              <a:t>SB2 shall contain at least clock and ephemeris data (CED), time of transmission (</a:t>
            </a:r>
            <a:r>
              <a:rPr kumimoji="1" lang="en-US" altLang="ja-JP" err="1"/>
              <a:t>ToT</a:t>
            </a:r>
            <a:r>
              <a:rPr kumimoji="1" lang="en-US" altLang="ja-JP"/>
              <a:t>), health and safety, time conversions, and cyclic redundancy check (CRC)</a:t>
            </a:r>
            <a:endParaRPr kumimoji="1" lang="ja-JP" altLang="en-US"/>
          </a:p>
        </p:txBody>
      </p:sp>
      <p:pic>
        <p:nvPicPr>
          <p:cNvPr id="4" name="Picture 3">
            <a:extLst>
              <a:ext uri="{FF2B5EF4-FFF2-40B4-BE49-F238E27FC236}">
                <a16:creationId xmlns:a16="http://schemas.microsoft.com/office/drawing/2014/main" id="{7A66410B-A748-5D6B-A2E0-24EDDF171C92}"/>
              </a:ext>
            </a:extLst>
          </p:cNvPr>
          <p:cNvPicPr>
            <a:picLocks noChangeAspect="1"/>
          </p:cNvPicPr>
          <p:nvPr/>
        </p:nvPicPr>
        <p:blipFill>
          <a:blip r:embed="rId2"/>
          <a:stretch>
            <a:fillRect/>
          </a:stretch>
        </p:blipFill>
        <p:spPr>
          <a:xfrm>
            <a:off x="656648" y="2451735"/>
            <a:ext cx="11185038" cy="4321491"/>
          </a:xfrm>
          <a:prstGeom prst="rect">
            <a:avLst/>
          </a:prstGeom>
          <a:solidFill>
            <a:schemeClr val="bg1"/>
          </a:solidFill>
          <a:ln w="66675">
            <a:solidFill>
              <a:schemeClr val="bg1"/>
            </a:solidFill>
          </a:ln>
        </p:spPr>
      </p:pic>
      <p:sp>
        <p:nvSpPr>
          <p:cNvPr id="5" name="Title 4">
            <a:extLst>
              <a:ext uri="{FF2B5EF4-FFF2-40B4-BE49-F238E27FC236}">
                <a16:creationId xmlns:a16="http://schemas.microsoft.com/office/drawing/2014/main" id="{997F7372-779B-2348-79C6-8F1DD28FF758}"/>
              </a:ext>
            </a:extLst>
          </p:cNvPr>
          <p:cNvSpPr>
            <a:spLocks noGrp="1"/>
          </p:cNvSpPr>
          <p:nvPr>
            <p:ph type="title"/>
          </p:nvPr>
        </p:nvSpPr>
        <p:spPr>
          <a:xfrm>
            <a:off x="441314" y="393617"/>
            <a:ext cx="11073385" cy="620370"/>
          </a:xfrm>
        </p:spPr>
        <p:txBody>
          <a:bodyPr/>
          <a:lstStyle/>
          <a:p>
            <a:r>
              <a:rPr lang="en-US" dirty="0">
                <a:solidFill>
                  <a:schemeClr val="bg1"/>
                </a:solidFill>
              </a:rPr>
              <a:t>AFS Message (SB2)</a:t>
            </a:r>
          </a:p>
        </p:txBody>
      </p:sp>
      <p:sp>
        <p:nvSpPr>
          <p:cNvPr id="7" name="正方形/長方形 6">
            <a:extLst>
              <a:ext uri="{FF2B5EF4-FFF2-40B4-BE49-F238E27FC236}">
                <a16:creationId xmlns:a16="http://schemas.microsoft.com/office/drawing/2014/main" id="{4BA1D0CD-DF52-3488-F180-B5F92B02491D}"/>
              </a:ext>
            </a:extLst>
          </p:cNvPr>
          <p:cNvSpPr/>
          <p:nvPr/>
        </p:nvSpPr>
        <p:spPr>
          <a:xfrm>
            <a:off x="3177540" y="2916728"/>
            <a:ext cx="3543300" cy="7273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00255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64138-482F-C365-890E-F75A2BBF3C4B}"/>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338574E-B224-788D-230E-6AFF96B4D7FB}"/>
              </a:ext>
            </a:extLst>
          </p:cNvPr>
          <p:cNvSpPr>
            <a:spLocks noGrp="1"/>
          </p:cNvSpPr>
          <p:nvPr>
            <p:ph sz="quarter" idx="15"/>
          </p:nvPr>
        </p:nvSpPr>
        <p:spPr>
          <a:xfrm>
            <a:off x="331534" y="1233349"/>
            <a:ext cx="11835265" cy="5118631"/>
          </a:xfrm>
        </p:spPr>
        <p:txBody>
          <a:bodyPr>
            <a:normAutofit/>
          </a:bodyPr>
          <a:lstStyle/>
          <a:p>
            <a:r>
              <a:rPr kumimoji="1" lang="en-US" altLang="ja-JP" sz="1400" dirty="0"/>
              <a:t>SB3 is a dynamic subframe that may be used for multiple purposes, including specific custom messages from the LNSP that are not specified in the LNIS AD1 (e.g., proprietary messages). Proprietary messages are not interoperable and require the LNSP to establish a SISICD for user implementation.</a:t>
            </a:r>
          </a:p>
          <a:p>
            <a:r>
              <a:rPr kumimoji="1" lang="en-US" altLang="ja-JP" sz="1400" dirty="0"/>
              <a:t>SB3 shall contain multiple orbit almanac, coordinate frame conversions, multiple antenna properties (optional), maneuver (optional), single attitude state/ ephemeris (optional), augmentation differential corrections (optional), custom messages defined by the LNSP.</a:t>
            </a:r>
            <a:endParaRPr kumimoji="1" lang="ja-JP" altLang="en-US" sz="1400" dirty="0"/>
          </a:p>
          <a:p>
            <a:endParaRPr kumimoji="1" lang="ja-JP" altLang="en-US" sz="1400" dirty="0"/>
          </a:p>
        </p:txBody>
      </p:sp>
      <p:pic>
        <p:nvPicPr>
          <p:cNvPr id="4" name="Picture 3">
            <a:extLst>
              <a:ext uri="{FF2B5EF4-FFF2-40B4-BE49-F238E27FC236}">
                <a16:creationId xmlns:a16="http://schemas.microsoft.com/office/drawing/2014/main" id="{1D9D2F91-CF2B-4AE9-44F0-CF247F465322}"/>
              </a:ext>
            </a:extLst>
          </p:cNvPr>
          <p:cNvPicPr>
            <a:picLocks noChangeAspect="1"/>
          </p:cNvPicPr>
          <p:nvPr/>
        </p:nvPicPr>
        <p:blipFill>
          <a:blip r:embed="rId2"/>
          <a:stretch>
            <a:fillRect/>
          </a:stretch>
        </p:blipFill>
        <p:spPr>
          <a:xfrm>
            <a:off x="656648" y="2451735"/>
            <a:ext cx="11185038" cy="4321491"/>
          </a:xfrm>
          <a:prstGeom prst="rect">
            <a:avLst/>
          </a:prstGeom>
          <a:solidFill>
            <a:schemeClr val="bg1"/>
          </a:solidFill>
          <a:ln w="66675">
            <a:solidFill>
              <a:schemeClr val="bg1"/>
            </a:solidFill>
          </a:ln>
        </p:spPr>
      </p:pic>
      <p:sp>
        <p:nvSpPr>
          <p:cNvPr id="5" name="Title 4">
            <a:extLst>
              <a:ext uri="{FF2B5EF4-FFF2-40B4-BE49-F238E27FC236}">
                <a16:creationId xmlns:a16="http://schemas.microsoft.com/office/drawing/2014/main" id="{253743D6-6975-27C2-2D49-473C05CD2DC0}"/>
              </a:ext>
            </a:extLst>
          </p:cNvPr>
          <p:cNvSpPr>
            <a:spLocks noGrp="1"/>
          </p:cNvSpPr>
          <p:nvPr>
            <p:ph type="title"/>
          </p:nvPr>
        </p:nvSpPr>
        <p:spPr>
          <a:xfrm>
            <a:off x="441314" y="393617"/>
            <a:ext cx="11073385" cy="620370"/>
          </a:xfrm>
        </p:spPr>
        <p:txBody>
          <a:bodyPr/>
          <a:lstStyle/>
          <a:p>
            <a:r>
              <a:rPr lang="en-US" dirty="0">
                <a:solidFill>
                  <a:schemeClr val="bg1"/>
                </a:solidFill>
              </a:rPr>
              <a:t>AFS Message (SB3)</a:t>
            </a:r>
          </a:p>
        </p:txBody>
      </p:sp>
      <p:sp>
        <p:nvSpPr>
          <p:cNvPr id="7" name="正方形/長方形 6">
            <a:extLst>
              <a:ext uri="{FF2B5EF4-FFF2-40B4-BE49-F238E27FC236}">
                <a16:creationId xmlns:a16="http://schemas.microsoft.com/office/drawing/2014/main" id="{AA4830EA-B27D-53B2-893E-B62610B24DCD}"/>
              </a:ext>
            </a:extLst>
          </p:cNvPr>
          <p:cNvSpPr/>
          <p:nvPr/>
        </p:nvSpPr>
        <p:spPr>
          <a:xfrm>
            <a:off x="6733789" y="2916728"/>
            <a:ext cx="2420122" cy="7273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664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40EA270-9769-5DF2-A01A-65212127607F}"/>
              </a:ext>
            </a:extLst>
          </p:cNvPr>
          <p:cNvSpPr txBox="1"/>
          <p:nvPr/>
        </p:nvSpPr>
        <p:spPr>
          <a:xfrm>
            <a:off x="724193" y="237740"/>
            <a:ext cx="9985511" cy="608628"/>
          </a:xfrm>
          <a:prstGeom prst="rect">
            <a:avLst/>
          </a:prstGeom>
          <a:noFill/>
          <a:ln w="9525">
            <a:noFill/>
          </a:ln>
          <a:effectLst>
            <a:outerShdw blurRad="101600" dist="63500" dir="5400000" algn="t" rotWithShape="0">
              <a:prstClr val="black">
                <a:alpha val="40000"/>
              </a:prstClr>
            </a:outerShdw>
          </a:effectLst>
        </p:spPr>
        <p:txBody>
          <a:bodyPr wrap="square" anchor="t">
            <a:spAutoFit/>
          </a:bodyPr>
          <a:lstStyle>
            <a:defPPr>
              <a:defRPr lang="en-US"/>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marL="0" marR="0" lvl="0" indent="0" algn="l" defTabSz="960149" rtl="0" eaLnBrk="1" fontAlgn="base" latinLnBrk="0" hangingPunct="1">
              <a:lnSpc>
                <a:spcPts val="3990"/>
              </a:lnSpc>
              <a:spcBef>
                <a:spcPct val="0"/>
              </a:spcBef>
              <a:spcAft>
                <a:spcPct val="0"/>
              </a:spcAft>
              <a:buClrTx/>
              <a:buSzTx/>
              <a:buFontTx/>
              <a:buNone/>
              <a:tabLst/>
              <a:defRPr/>
            </a:pPr>
            <a:r>
              <a:rPr kumimoji="0" lang="en-US" altLang="zh-CN" sz="3360" b="0" i="0" u="none" strike="noStrike" kern="1200" cap="none" spc="0" normalizeH="0" baseline="0" noProof="0">
                <a:ln>
                  <a:noFill/>
                </a:ln>
                <a:solidFill>
                  <a:srgbClr val="99E8FE"/>
                </a:solidFill>
                <a:effectLst/>
                <a:uLnTx/>
                <a:uFillTx/>
                <a:latin typeface="Montserrat "/>
                <a:ea typeface="Calibri" panose="020F0502020204030204" pitchFamily="34" charset="0"/>
                <a:cs typeface="+mn-cs"/>
              </a:rPr>
              <a:t>Topics</a:t>
            </a:r>
            <a:endParaRPr lang="en-US" altLang="zh-CN" sz="3360">
              <a:solidFill>
                <a:srgbClr val="99E8FE"/>
              </a:solidFill>
              <a:latin typeface="Montserrat "/>
            </a:endParaRPr>
          </a:p>
        </p:txBody>
      </p:sp>
      <p:pic>
        <p:nvPicPr>
          <p:cNvPr id="10" name="Picture 9">
            <a:extLst>
              <a:ext uri="{FF2B5EF4-FFF2-40B4-BE49-F238E27FC236}">
                <a16:creationId xmlns:a16="http://schemas.microsoft.com/office/drawing/2014/main" id="{EBC9C39B-6D47-23F4-B926-41D18670E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14706" y="126599"/>
            <a:ext cx="747399" cy="624078"/>
          </a:xfrm>
          <a:prstGeom prst="rect">
            <a:avLst/>
          </a:prstGeom>
        </p:spPr>
      </p:pic>
      <p:pic>
        <p:nvPicPr>
          <p:cNvPr id="49" name="Picture 58">
            <a:extLst>
              <a:ext uri="{FF2B5EF4-FFF2-40B4-BE49-F238E27FC236}">
                <a16:creationId xmlns:a16="http://schemas.microsoft.com/office/drawing/2014/main" id="{B64EDF7B-DBDB-150E-ECD9-713DC7908C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2911" y="-251212"/>
            <a:ext cx="2198587" cy="1379700"/>
          </a:xfrm>
          <a:prstGeom prst="rect">
            <a:avLst/>
          </a:prstGeom>
        </p:spPr>
      </p:pic>
      <p:sp>
        <p:nvSpPr>
          <p:cNvPr id="5" name="Content Placeholder 4">
            <a:extLst>
              <a:ext uri="{FF2B5EF4-FFF2-40B4-BE49-F238E27FC236}">
                <a16:creationId xmlns:a16="http://schemas.microsoft.com/office/drawing/2014/main" id="{A4098E0F-56D0-E4D4-8EA4-29436C4392D0}"/>
              </a:ext>
            </a:extLst>
          </p:cNvPr>
          <p:cNvSpPr txBox="1">
            <a:spLocks/>
          </p:cNvSpPr>
          <p:nvPr/>
        </p:nvSpPr>
        <p:spPr>
          <a:xfrm>
            <a:off x="1448108" y="1335319"/>
            <a:ext cx="6299358" cy="5399350"/>
          </a:xfrm>
          <a:prstGeom prst="rect">
            <a:avLst/>
          </a:prstGeom>
        </p:spPr>
        <p:txBody>
          <a:bodyPr lIns="91440" tIns="45720" rIns="91440" bIns="45720" anchor="t"/>
          <a:lstStyle>
            <a:defPPr>
              <a:defRPr lang="en-US"/>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marL="360045" indent="-360045">
              <a:buFont typeface="Wingdings" pitchFamily="2" charset="2"/>
              <a:buChar char="Ø"/>
            </a:pPr>
            <a:r>
              <a:rPr lang="en-US" sz="2500">
                <a:solidFill>
                  <a:schemeClr val="bg1"/>
                </a:solidFill>
              </a:rPr>
              <a:t>AFS Frequency Modulation </a:t>
            </a:r>
          </a:p>
          <a:p>
            <a:pPr marL="360045" indent="-360045">
              <a:buFont typeface="Wingdings" pitchFamily="2" charset="2"/>
              <a:buChar char="Ø"/>
            </a:pPr>
            <a:r>
              <a:rPr lang="en-US" sz="2500">
                <a:solidFill>
                  <a:schemeClr val="bg1"/>
                </a:solidFill>
              </a:rPr>
              <a:t>AFS Spreading Codes</a:t>
            </a:r>
            <a:endParaRPr lang="en-US" sz="2500">
              <a:solidFill>
                <a:schemeClr val="bg1"/>
              </a:solidFill>
              <a:cs typeface="Arial"/>
            </a:endParaRPr>
          </a:p>
          <a:p>
            <a:pPr marL="360045" indent="-360045">
              <a:buFont typeface="Wingdings" pitchFamily="2" charset="2"/>
              <a:buChar char="Ø"/>
            </a:pPr>
            <a:r>
              <a:rPr lang="en-US" sz="2500">
                <a:solidFill>
                  <a:schemeClr val="bg1"/>
                </a:solidFill>
                <a:cs typeface="Arial"/>
              </a:rPr>
              <a:t>AFS Navigation Message</a:t>
            </a:r>
          </a:p>
        </p:txBody>
      </p:sp>
      <p:pic>
        <p:nvPicPr>
          <p:cNvPr id="2" name="図 2" descr="ロゴ&#10;&#10;自動的に生成された説明">
            <a:extLst>
              <a:ext uri="{FF2B5EF4-FFF2-40B4-BE49-F238E27FC236}">
                <a16:creationId xmlns:a16="http://schemas.microsoft.com/office/drawing/2014/main" id="{CBA57EBB-048A-6DF2-7641-7C8E6967F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701" y="142438"/>
            <a:ext cx="1059108" cy="632271"/>
          </a:xfrm>
          <a:prstGeom prst="rect">
            <a:avLst/>
          </a:prstGeom>
        </p:spPr>
      </p:pic>
    </p:spTree>
    <p:extLst>
      <p:ext uri="{BB962C8B-B14F-4D97-AF65-F5344CB8AC3E}">
        <p14:creationId xmlns:p14="http://schemas.microsoft.com/office/powerpoint/2010/main" val="1360115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2FEF2-D63C-2386-99F9-3050B75E25D0}"/>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725A89E-E955-7568-C587-650E518F44D7}"/>
              </a:ext>
            </a:extLst>
          </p:cNvPr>
          <p:cNvSpPr>
            <a:spLocks noGrp="1"/>
          </p:cNvSpPr>
          <p:nvPr>
            <p:ph sz="quarter" idx="15"/>
          </p:nvPr>
        </p:nvSpPr>
        <p:spPr/>
        <p:txBody>
          <a:bodyPr/>
          <a:lstStyle/>
          <a:p>
            <a:r>
              <a:rPr kumimoji="1" lang="en-US" altLang="ja-JP" dirty="0"/>
              <a:t>Similar to SB3, SB4 is also a dynamic subframe and shall contain LunaNet network access information, user schedule notice (information for Point-to-Point services), ancillary info (optional), custom messages defined by the LNSP.</a:t>
            </a:r>
            <a:endParaRPr kumimoji="1" lang="ja-JP" altLang="en-US" dirty="0"/>
          </a:p>
        </p:txBody>
      </p:sp>
      <p:pic>
        <p:nvPicPr>
          <p:cNvPr id="4" name="Picture 3">
            <a:extLst>
              <a:ext uri="{FF2B5EF4-FFF2-40B4-BE49-F238E27FC236}">
                <a16:creationId xmlns:a16="http://schemas.microsoft.com/office/drawing/2014/main" id="{3B4CB6CD-1E51-74C3-6662-FE85EDFB9194}"/>
              </a:ext>
            </a:extLst>
          </p:cNvPr>
          <p:cNvPicPr>
            <a:picLocks noChangeAspect="1"/>
          </p:cNvPicPr>
          <p:nvPr/>
        </p:nvPicPr>
        <p:blipFill>
          <a:blip r:embed="rId2"/>
          <a:stretch>
            <a:fillRect/>
          </a:stretch>
        </p:blipFill>
        <p:spPr>
          <a:xfrm>
            <a:off x="656648" y="2451735"/>
            <a:ext cx="11185038" cy="4321491"/>
          </a:xfrm>
          <a:prstGeom prst="rect">
            <a:avLst/>
          </a:prstGeom>
          <a:solidFill>
            <a:schemeClr val="bg1"/>
          </a:solidFill>
          <a:ln w="66675">
            <a:solidFill>
              <a:schemeClr val="bg1"/>
            </a:solidFill>
          </a:ln>
        </p:spPr>
      </p:pic>
      <p:sp>
        <p:nvSpPr>
          <p:cNvPr id="5" name="Title 4">
            <a:extLst>
              <a:ext uri="{FF2B5EF4-FFF2-40B4-BE49-F238E27FC236}">
                <a16:creationId xmlns:a16="http://schemas.microsoft.com/office/drawing/2014/main" id="{45220323-1A95-A401-655C-F4DEC05654BF}"/>
              </a:ext>
            </a:extLst>
          </p:cNvPr>
          <p:cNvSpPr>
            <a:spLocks noGrp="1"/>
          </p:cNvSpPr>
          <p:nvPr>
            <p:ph type="title"/>
          </p:nvPr>
        </p:nvSpPr>
        <p:spPr>
          <a:xfrm>
            <a:off x="441314" y="393617"/>
            <a:ext cx="11073385" cy="620370"/>
          </a:xfrm>
        </p:spPr>
        <p:txBody>
          <a:bodyPr/>
          <a:lstStyle/>
          <a:p>
            <a:r>
              <a:rPr lang="en-US" dirty="0">
                <a:solidFill>
                  <a:schemeClr val="bg1"/>
                </a:solidFill>
              </a:rPr>
              <a:t>AFS Message (SB4)</a:t>
            </a:r>
          </a:p>
        </p:txBody>
      </p:sp>
      <p:sp>
        <p:nvSpPr>
          <p:cNvPr id="7" name="正方形/長方形 6">
            <a:extLst>
              <a:ext uri="{FF2B5EF4-FFF2-40B4-BE49-F238E27FC236}">
                <a16:creationId xmlns:a16="http://schemas.microsoft.com/office/drawing/2014/main" id="{57C2071A-D3C4-F2A2-C4C4-030DD9F2254C}"/>
              </a:ext>
            </a:extLst>
          </p:cNvPr>
          <p:cNvSpPr/>
          <p:nvPr/>
        </p:nvSpPr>
        <p:spPr>
          <a:xfrm>
            <a:off x="9155256" y="2916728"/>
            <a:ext cx="2686430" cy="7273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0680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7C2478-0646-3AFA-5BB2-57AB9AAFD126}"/>
              </a:ext>
            </a:extLst>
          </p:cNvPr>
          <p:cNvSpPr>
            <a:spLocks noGrp="1"/>
          </p:cNvSpPr>
          <p:nvPr>
            <p:ph type="title"/>
          </p:nvPr>
        </p:nvSpPr>
        <p:spPr>
          <a:xfrm>
            <a:off x="351260" y="505861"/>
            <a:ext cx="11073385" cy="620370"/>
          </a:xfrm>
        </p:spPr>
        <p:txBody>
          <a:bodyPr/>
          <a:lstStyle/>
          <a:p>
            <a:r>
              <a:rPr lang="en-US">
                <a:solidFill>
                  <a:schemeClr val="bg1"/>
                </a:solidFill>
              </a:rPr>
              <a:t>Summary and Conclusions</a:t>
            </a:r>
          </a:p>
        </p:txBody>
      </p:sp>
      <p:sp>
        <p:nvSpPr>
          <p:cNvPr id="6" name="Content Placeholder 5">
            <a:extLst>
              <a:ext uri="{FF2B5EF4-FFF2-40B4-BE49-F238E27FC236}">
                <a16:creationId xmlns:a16="http://schemas.microsoft.com/office/drawing/2014/main" id="{28D6607B-B591-D6E2-0A4D-07106948D778}"/>
              </a:ext>
            </a:extLst>
          </p:cNvPr>
          <p:cNvSpPr>
            <a:spLocks noGrp="1"/>
          </p:cNvSpPr>
          <p:nvPr>
            <p:ph sz="quarter" idx="15"/>
          </p:nvPr>
        </p:nvSpPr>
        <p:spPr/>
        <p:txBody>
          <a:bodyPr/>
          <a:lstStyle/>
          <a:p>
            <a:r>
              <a:rPr lang="en-US" dirty="0" err="1">
                <a:ea typeface="Times New Roman" panose="02020603050405020304" pitchFamily="18" charset="0"/>
              </a:rPr>
              <a:t>LunaNet’s</a:t>
            </a:r>
            <a:r>
              <a:rPr lang="en-US" dirty="0">
                <a:ea typeface="Times New Roman" panose="02020603050405020304" pitchFamily="18" charset="0"/>
              </a:rPr>
              <a:t> AFS was designed to provide an interoperable standard for future PNT services currently under development by NASA, ESA, and JAXA. </a:t>
            </a:r>
            <a:br>
              <a:rPr lang="en-US" dirty="0">
                <a:ea typeface="Times New Roman" panose="02020603050405020304" pitchFamily="18" charset="0"/>
              </a:rPr>
            </a:br>
            <a:endParaRPr lang="en-US" dirty="0">
              <a:ea typeface="Times New Roman" panose="02020603050405020304" pitchFamily="18" charset="0"/>
            </a:endParaRPr>
          </a:p>
          <a:p>
            <a:r>
              <a:rPr lang="en-US" dirty="0">
                <a:ea typeface="Times New Roman" panose="02020603050405020304" pitchFamily="18" charset="0"/>
              </a:rPr>
              <a:t>The signal leverages lessons learned from terrestrial GNSS, and will service both high performance and low-</a:t>
            </a:r>
            <a:r>
              <a:rPr lang="en-US" dirty="0" err="1">
                <a:ea typeface="Times New Roman" panose="02020603050405020304" pitchFamily="18" charset="0"/>
              </a:rPr>
              <a:t>SWaP</a:t>
            </a:r>
            <a:r>
              <a:rPr lang="en-US" dirty="0">
                <a:ea typeface="Times New Roman" panose="02020603050405020304" pitchFamily="18" charset="0"/>
              </a:rPr>
              <a:t> users in the lunar vicinity.</a:t>
            </a:r>
            <a:br>
              <a:rPr lang="en-US" strike="sngStrike" dirty="0">
                <a:solidFill>
                  <a:srgbClr val="FF0000"/>
                </a:solidFill>
                <a:ea typeface="Times New Roman" panose="02020603050405020304" pitchFamily="18" charset="0"/>
              </a:rPr>
            </a:br>
            <a:endParaRPr lang="en-US" dirty="0">
              <a:effectLst/>
              <a:latin typeface="+mn-lt"/>
              <a:ea typeface="Times New Roman" panose="02020603050405020304" pitchFamily="18" charset="0"/>
            </a:endParaRPr>
          </a:p>
          <a:p>
            <a:r>
              <a:rPr lang="en-US" dirty="0">
                <a:latin typeface="+mn-lt"/>
                <a:ea typeface="Times New Roman" panose="02020603050405020304" pitchFamily="18" charset="0"/>
              </a:rPr>
              <a:t>The AFS provides several enhancements compared to other GNSS signals:</a:t>
            </a:r>
          </a:p>
          <a:p>
            <a:pPr lvl="1"/>
            <a:r>
              <a:rPr lang="en-US" dirty="0">
                <a:latin typeface="+mn-lt"/>
                <a:ea typeface="Times New Roman" panose="02020603050405020304" pitchFamily="18" charset="0"/>
              </a:rPr>
              <a:t>Employs 5G-NR Forward Error Control coding with the best decoding performance of any GNSS signal.</a:t>
            </a:r>
          </a:p>
          <a:p>
            <a:pPr lvl="1"/>
            <a:r>
              <a:rPr lang="en-US" dirty="0">
                <a:latin typeface="+mn-lt"/>
                <a:ea typeface="Times New Roman" panose="02020603050405020304" pitchFamily="18" charset="0"/>
              </a:rPr>
              <a:t>Three-tiered ranging codes permit receivers to trade acquisition complexity with sensitivity.</a:t>
            </a:r>
          </a:p>
          <a:p>
            <a:pPr lvl="1"/>
            <a:r>
              <a:rPr lang="en-US" dirty="0">
                <a:latin typeface="+mn-lt"/>
                <a:ea typeface="Times New Roman" panose="02020603050405020304" pitchFamily="18" charset="0"/>
              </a:rPr>
              <a:t>Tertiary overlay code that enables rapid time dissemination, high integrity code acquisition, and frame Sync.</a:t>
            </a:r>
          </a:p>
          <a:p>
            <a:pPr lvl="1"/>
            <a:r>
              <a:rPr lang="en-US" dirty="0">
                <a:latin typeface="+mn-lt"/>
                <a:ea typeface="Times New Roman" panose="02020603050405020304" pitchFamily="18" charset="0"/>
              </a:rPr>
              <a:t>A high integrity data sync word is provided to enable low-</a:t>
            </a:r>
            <a:r>
              <a:rPr lang="en-US" dirty="0" err="1">
                <a:latin typeface="+mn-lt"/>
                <a:ea typeface="Times New Roman" panose="02020603050405020304" pitchFamily="18" charset="0"/>
              </a:rPr>
              <a:t>SWaP</a:t>
            </a:r>
            <a:r>
              <a:rPr lang="en-US" dirty="0">
                <a:latin typeface="+mn-lt"/>
                <a:ea typeface="Times New Roman" panose="02020603050405020304" pitchFamily="18" charset="0"/>
              </a:rPr>
              <a:t> single-channel decode data without a pilot overlay.</a:t>
            </a:r>
          </a:p>
          <a:p>
            <a:pPr lvl="1"/>
            <a:r>
              <a:rPr lang="en-US" dirty="0">
                <a:latin typeface="+mn-lt"/>
                <a:ea typeface="Times New Roman" panose="02020603050405020304" pitchFamily="18" charset="0"/>
              </a:rPr>
              <a:t>The signal structure also supports future changes through the robust BCH encoding of the FID field without sacrificing the ability to improve data message performance using CED combining.</a:t>
            </a:r>
            <a:endParaRPr lang="en-US" dirty="0">
              <a:latin typeface="+mn-lt"/>
            </a:endParaRPr>
          </a:p>
          <a:p>
            <a:pPr lvl="1"/>
            <a:r>
              <a:rPr lang="en-US" dirty="0">
                <a:latin typeface="+mn-lt"/>
              </a:rPr>
              <a:t>Overall, the AFS provides ample flexibility and performance by accommodating a range of use cases and operational modes.</a:t>
            </a:r>
          </a:p>
        </p:txBody>
      </p:sp>
    </p:spTree>
    <p:extLst>
      <p:ext uri="{BB962C8B-B14F-4D97-AF65-F5344CB8AC3E}">
        <p14:creationId xmlns:p14="http://schemas.microsoft.com/office/powerpoint/2010/main" val="3487137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A5FD-69BC-46BC-F21E-7B833158B2B9}"/>
              </a:ext>
            </a:extLst>
          </p:cNvPr>
          <p:cNvSpPr>
            <a:spLocks noGrp="1"/>
          </p:cNvSpPr>
          <p:nvPr>
            <p:ph type="title"/>
          </p:nvPr>
        </p:nvSpPr>
        <p:spPr/>
        <p:txBody>
          <a:bodyPr/>
          <a:lstStyle/>
          <a:p>
            <a:r>
              <a:rPr lang="en-GB">
                <a:latin typeface="Arial"/>
                <a:cs typeface="Arial"/>
              </a:rPr>
              <a:t>Backup</a:t>
            </a:r>
            <a:endParaRPr lang="en-GB"/>
          </a:p>
        </p:txBody>
      </p:sp>
      <p:sp>
        <p:nvSpPr>
          <p:cNvPr id="4" name="Footer Placeholder 3">
            <a:extLst>
              <a:ext uri="{FF2B5EF4-FFF2-40B4-BE49-F238E27FC236}">
                <a16:creationId xmlns:a16="http://schemas.microsoft.com/office/drawing/2014/main" id="{F43E922F-C4B0-EC05-6D15-3DA15CBA2C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C37863-3EFA-45E6-FE84-C172345539AA}"/>
              </a:ext>
            </a:extLst>
          </p:cNvPr>
          <p:cNvSpPr>
            <a:spLocks noGrp="1"/>
          </p:cNvSpPr>
          <p:nvPr>
            <p:ph type="sldNum" sz="quarter" idx="12"/>
          </p:nvPr>
        </p:nvSpPr>
        <p:spPr/>
        <p:txBody>
          <a:bodyPr/>
          <a:lstStyle/>
          <a:p>
            <a:fld id="{7EC9B1F6-D9B0-4873-B9E7-040BC83C0CDB}" type="slidenum">
              <a:rPr lang="en-US" smtClean="0"/>
              <a:pPr/>
              <a:t>22</a:t>
            </a:fld>
            <a:endParaRPr lang="en-US"/>
          </a:p>
        </p:txBody>
      </p:sp>
    </p:spTree>
    <p:extLst>
      <p:ext uri="{BB962C8B-B14F-4D97-AF65-F5344CB8AC3E}">
        <p14:creationId xmlns:p14="http://schemas.microsoft.com/office/powerpoint/2010/main" val="3279646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944C9D-9C92-5E1C-4116-CDF1A94F0EBE}"/>
              </a:ext>
            </a:extLst>
          </p:cNvPr>
          <p:cNvSpPr>
            <a:spLocks noGrp="1"/>
          </p:cNvSpPr>
          <p:nvPr>
            <p:ph type="sldNum" sz="quarter" idx="10"/>
          </p:nvPr>
        </p:nvSpPr>
        <p:spPr/>
        <p:txBody>
          <a:bodyPr/>
          <a:lstStyle/>
          <a:p>
            <a:fld id="{1DB7EB85-9CBC-48C5-A78A-0C15D15BA29E}" type="slidenum">
              <a:rPr lang="en-US" smtClean="0"/>
              <a:pPr/>
              <a:t>23</a:t>
            </a:fld>
            <a:endParaRPr lang="en-US"/>
          </a:p>
        </p:txBody>
      </p:sp>
      <p:pic>
        <p:nvPicPr>
          <p:cNvPr id="7" name="Content Placeholder 6">
            <a:extLst>
              <a:ext uri="{FF2B5EF4-FFF2-40B4-BE49-F238E27FC236}">
                <a16:creationId xmlns:a16="http://schemas.microsoft.com/office/drawing/2014/main" id="{F9C77E19-684D-CA1C-B299-114347941CFC}"/>
              </a:ext>
            </a:extLst>
          </p:cNvPr>
          <p:cNvPicPr>
            <a:picLocks noGrp="1" noChangeAspect="1"/>
          </p:cNvPicPr>
          <p:nvPr>
            <p:ph sz="quarter" idx="11"/>
          </p:nvPr>
        </p:nvPicPr>
        <p:blipFill>
          <a:blip r:embed="rId2"/>
          <a:stretch>
            <a:fillRect/>
          </a:stretch>
        </p:blipFill>
        <p:spPr>
          <a:xfrm>
            <a:off x="7518400" y="1353475"/>
            <a:ext cx="4909431" cy="2777507"/>
          </a:xfrm>
          <a:prstGeom prst="rect">
            <a:avLst/>
          </a:prstGeom>
        </p:spPr>
      </p:pic>
      <p:sp>
        <p:nvSpPr>
          <p:cNvPr id="6" name="Title 1">
            <a:extLst>
              <a:ext uri="{FF2B5EF4-FFF2-40B4-BE49-F238E27FC236}">
                <a16:creationId xmlns:a16="http://schemas.microsoft.com/office/drawing/2014/main" id="{F72EEFB5-4AEB-BA18-E8D7-6A71F72DCCB7}"/>
              </a:ext>
            </a:extLst>
          </p:cNvPr>
          <p:cNvSpPr>
            <a:spLocks noGrp="1"/>
          </p:cNvSpPr>
          <p:nvPr>
            <p:ph type="title"/>
          </p:nvPr>
        </p:nvSpPr>
        <p:spPr>
          <a:xfrm>
            <a:off x="689734" y="-18740"/>
            <a:ext cx="10112620" cy="1372215"/>
          </a:xfrm>
        </p:spPr>
        <p:txBody>
          <a:bodyPr>
            <a:normAutofit/>
          </a:bodyPr>
          <a:lstStyle/>
          <a:p>
            <a:r>
              <a:rPr lang="en-NL" sz="3200"/>
              <a:t>Multipath Performance</a:t>
            </a:r>
          </a:p>
        </p:txBody>
      </p:sp>
      <p:pic>
        <p:nvPicPr>
          <p:cNvPr id="8" name="Picture 7">
            <a:extLst>
              <a:ext uri="{FF2B5EF4-FFF2-40B4-BE49-F238E27FC236}">
                <a16:creationId xmlns:a16="http://schemas.microsoft.com/office/drawing/2014/main" id="{4407A99B-6E34-F1E6-02EE-4F8C89A77525}"/>
              </a:ext>
            </a:extLst>
          </p:cNvPr>
          <p:cNvPicPr>
            <a:picLocks noChangeAspect="1"/>
          </p:cNvPicPr>
          <p:nvPr/>
        </p:nvPicPr>
        <p:blipFill>
          <a:blip r:embed="rId3"/>
          <a:stretch>
            <a:fillRect/>
          </a:stretch>
        </p:blipFill>
        <p:spPr>
          <a:xfrm>
            <a:off x="7518400" y="4231366"/>
            <a:ext cx="4909430" cy="2907215"/>
          </a:xfrm>
          <a:prstGeom prst="rect">
            <a:avLst/>
          </a:prstGeom>
        </p:spPr>
      </p:pic>
      <p:sp>
        <p:nvSpPr>
          <p:cNvPr id="9" name="Content Placeholder 3">
            <a:extLst>
              <a:ext uri="{FF2B5EF4-FFF2-40B4-BE49-F238E27FC236}">
                <a16:creationId xmlns:a16="http://schemas.microsoft.com/office/drawing/2014/main" id="{304505DA-A1EA-E558-194A-2D002921CB87}"/>
              </a:ext>
            </a:extLst>
          </p:cNvPr>
          <p:cNvSpPr txBox="1">
            <a:spLocks/>
          </p:cNvSpPr>
          <p:nvPr/>
        </p:nvSpPr>
        <p:spPr>
          <a:xfrm>
            <a:off x="361185" y="1457647"/>
            <a:ext cx="6039614" cy="5576762"/>
          </a:xfrm>
          <a:prstGeom prst="rect">
            <a:avLst/>
          </a:prstGeom>
        </p:spPr>
        <p:txBody>
          <a:bodyPr vert="horz" lIns="91440" tIns="45720" rIns="91440" bIns="45720" rtlCol="0">
            <a:normAutofit/>
          </a:bodyPr>
          <a:lstStyle>
            <a:lvl1pPr marL="543401" indent="-543401" algn="l" defTabSz="960120" rtl="0" eaLnBrk="1" latinLnBrk="0" hangingPunct="1">
              <a:lnSpc>
                <a:spcPct val="100000"/>
              </a:lnSpc>
              <a:spcBef>
                <a:spcPts val="1050"/>
              </a:spcBef>
              <a:spcAft>
                <a:spcPts val="630"/>
              </a:spcAft>
              <a:buFont typeface="+mj-lt"/>
              <a:buAutoNum type="arabicPeriod"/>
              <a:defRPr sz="2520" kern="1200">
                <a:solidFill>
                  <a:schemeClr val="bg1"/>
                </a:solidFill>
                <a:latin typeface="+mn-lt"/>
                <a:ea typeface="+mn-ea"/>
                <a:cs typeface="+mn-cs"/>
              </a:defRPr>
            </a:lvl1pPr>
            <a:lvl2pPr marL="1020128" indent="-476726" algn="l" defTabSz="960120" rtl="0" eaLnBrk="1" latinLnBrk="0" hangingPunct="1">
              <a:lnSpc>
                <a:spcPct val="100000"/>
              </a:lnSpc>
              <a:spcBef>
                <a:spcPts val="525"/>
              </a:spcBef>
              <a:buFont typeface="+mj-lt"/>
              <a:buAutoNum type="alphaLcPeriod"/>
              <a:defRPr sz="2520" kern="1200">
                <a:solidFill>
                  <a:schemeClr val="bg1"/>
                </a:solidFill>
                <a:latin typeface="+mn-lt"/>
                <a:ea typeface="+mn-ea"/>
                <a:cs typeface="+mn-cs"/>
              </a:defRPr>
            </a:lvl2pPr>
            <a:lvl3pPr marL="1500188" indent="-540068" algn="l" defTabSz="960120" rtl="0" eaLnBrk="1" latinLnBrk="0" hangingPunct="1">
              <a:lnSpc>
                <a:spcPct val="90000"/>
              </a:lnSpc>
              <a:spcBef>
                <a:spcPts val="525"/>
              </a:spcBef>
              <a:buFont typeface="+mj-lt"/>
              <a:buAutoNum type="arabicPeriod"/>
              <a:defRPr sz="2100" kern="1200">
                <a:solidFill>
                  <a:schemeClr val="bg1"/>
                </a:solidFill>
                <a:latin typeface="+mn-lt"/>
                <a:ea typeface="+mn-ea"/>
                <a:cs typeface="+mn-cs"/>
              </a:defRPr>
            </a:lvl3pPr>
            <a:lvl4pPr marL="1920240" indent="-480060" algn="l" defTabSz="960120" rtl="0" eaLnBrk="1" latinLnBrk="0" hangingPunct="1">
              <a:lnSpc>
                <a:spcPct val="90000"/>
              </a:lnSpc>
              <a:spcBef>
                <a:spcPts val="525"/>
              </a:spcBef>
              <a:buFont typeface="+mj-lt"/>
              <a:buAutoNum type="arabicPeriod"/>
              <a:defRPr sz="1890" kern="1200">
                <a:solidFill>
                  <a:schemeClr val="bg1"/>
                </a:solidFill>
                <a:latin typeface="+mn-lt"/>
                <a:ea typeface="+mn-ea"/>
                <a:cs typeface="+mn-cs"/>
              </a:defRPr>
            </a:lvl4pPr>
            <a:lvl5pPr marL="2400300" indent="-480060" algn="l" defTabSz="960120" rtl="0" eaLnBrk="1" latinLnBrk="0" hangingPunct="1">
              <a:lnSpc>
                <a:spcPct val="90000"/>
              </a:lnSpc>
              <a:spcBef>
                <a:spcPts val="525"/>
              </a:spcBef>
              <a:buFont typeface="+mj-lt"/>
              <a:buAutoNum type="arabicPeriod"/>
              <a:defRPr sz="1890" kern="1200">
                <a:solidFill>
                  <a:schemeClr val="bg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lvl="2">
              <a:buFont typeface="Arial" panose="020B0604020202020204" pitchFamily="34" charset="0"/>
              <a:buChar char="•"/>
            </a:pPr>
            <a:endParaRPr lang="en-NL" sz="1380"/>
          </a:p>
        </p:txBody>
      </p:sp>
      <p:sp>
        <p:nvSpPr>
          <p:cNvPr id="10" name="Content Placeholder 3">
            <a:extLst>
              <a:ext uri="{FF2B5EF4-FFF2-40B4-BE49-F238E27FC236}">
                <a16:creationId xmlns:a16="http://schemas.microsoft.com/office/drawing/2014/main" id="{44C2BFAD-443C-0445-FD88-937CA1A164DE}"/>
              </a:ext>
            </a:extLst>
          </p:cNvPr>
          <p:cNvSpPr txBox="1">
            <a:spLocks/>
          </p:cNvSpPr>
          <p:nvPr/>
        </p:nvSpPr>
        <p:spPr>
          <a:xfrm>
            <a:off x="513585" y="1610047"/>
            <a:ext cx="6039614" cy="5576762"/>
          </a:xfrm>
          <a:prstGeom prst="rect">
            <a:avLst/>
          </a:prstGeom>
        </p:spPr>
        <p:txBody>
          <a:bodyPr vert="horz" lIns="91440" tIns="45720" rIns="91440" bIns="45720" rtlCol="0">
            <a:normAutofit/>
          </a:bodyPr>
          <a:lstStyle>
            <a:lvl1pPr marL="543401" indent="-543401" algn="l" defTabSz="960120" rtl="0" eaLnBrk="1" latinLnBrk="0" hangingPunct="1">
              <a:lnSpc>
                <a:spcPct val="100000"/>
              </a:lnSpc>
              <a:spcBef>
                <a:spcPts val="1050"/>
              </a:spcBef>
              <a:spcAft>
                <a:spcPts val="630"/>
              </a:spcAft>
              <a:buFont typeface="+mj-lt"/>
              <a:buAutoNum type="arabicPeriod"/>
              <a:defRPr sz="2520" kern="1200">
                <a:solidFill>
                  <a:schemeClr val="bg1"/>
                </a:solidFill>
                <a:latin typeface="+mn-lt"/>
                <a:ea typeface="+mn-ea"/>
                <a:cs typeface="+mn-cs"/>
              </a:defRPr>
            </a:lvl1pPr>
            <a:lvl2pPr marL="1020128" indent="-476726" algn="l" defTabSz="960120" rtl="0" eaLnBrk="1" latinLnBrk="0" hangingPunct="1">
              <a:lnSpc>
                <a:spcPct val="100000"/>
              </a:lnSpc>
              <a:spcBef>
                <a:spcPts val="525"/>
              </a:spcBef>
              <a:buFont typeface="+mj-lt"/>
              <a:buAutoNum type="alphaLcPeriod"/>
              <a:defRPr sz="2520" kern="1200">
                <a:solidFill>
                  <a:schemeClr val="bg1"/>
                </a:solidFill>
                <a:latin typeface="+mn-lt"/>
                <a:ea typeface="+mn-ea"/>
                <a:cs typeface="+mn-cs"/>
              </a:defRPr>
            </a:lvl2pPr>
            <a:lvl3pPr marL="1500188" indent="-540068" algn="l" defTabSz="960120" rtl="0" eaLnBrk="1" latinLnBrk="0" hangingPunct="1">
              <a:lnSpc>
                <a:spcPct val="90000"/>
              </a:lnSpc>
              <a:spcBef>
                <a:spcPts val="525"/>
              </a:spcBef>
              <a:buFont typeface="+mj-lt"/>
              <a:buAutoNum type="arabicPeriod"/>
              <a:defRPr sz="2100" kern="1200">
                <a:solidFill>
                  <a:schemeClr val="bg1"/>
                </a:solidFill>
                <a:latin typeface="+mn-lt"/>
                <a:ea typeface="+mn-ea"/>
                <a:cs typeface="+mn-cs"/>
              </a:defRPr>
            </a:lvl3pPr>
            <a:lvl4pPr marL="1920240" indent="-480060" algn="l" defTabSz="960120" rtl="0" eaLnBrk="1" latinLnBrk="0" hangingPunct="1">
              <a:lnSpc>
                <a:spcPct val="90000"/>
              </a:lnSpc>
              <a:spcBef>
                <a:spcPts val="525"/>
              </a:spcBef>
              <a:buFont typeface="+mj-lt"/>
              <a:buAutoNum type="arabicPeriod"/>
              <a:defRPr sz="1890" kern="1200">
                <a:solidFill>
                  <a:schemeClr val="bg1"/>
                </a:solidFill>
                <a:latin typeface="+mn-lt"/>
                <a:ea typeface="+mn-ea"/>
                <a:cs typeface="+mn-cs"/>
              </a:defRPr>
            </a:lvl4pPr>
            <a:lvl5pPr marL="2400300" indent="-480060" algn="l" defTabSz="960120" rtl="0" eaLnBrk="1" latinLnBrk="0" hangingPunct="1">
              <a:lnSpc>
                <a:spcPct val="90000"/>
              </a:lnSpc>
              <a:spcBef>
                <a:spcPts val="525"/>
              </a:spcBef>
              <a:buFont typeface="+mj-lt"/>
              <a:buAutoNum type="arabicPeriod"/>
              <a:defRPr sz="1890" kern="1200">
                <a:solidFill>
                  <a:schemeClr val="bg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289083" indent="-285750">
              <a:buFont typeface="Arial" panose="020B0604020202020204" pitchFamily="34" charset="0"/>
              <a:buChar char="•"/>
            </a:pPr>
            <a:r>
              <a:rPr lang="en-NL" sz="1800"/>
              <a:t>Multipath Error Envelope (MEE)</a:t>
            </a:r>
          </a:p>
          <a:p>
            <a:pPr marL="289083" indent="-285750">
              <a:buFont typeface="Arial" panose="020B0604020202020204" pitchFamily="34" charset="0"/>
              <a:buChar char="•"/>
            </a:pPr>
            <a:r>
              <a:rPr lang="en-NL" sz="1800"/>
              <a:t>General Trends are similar</a:t>
            </a:r>
          </a:p>
          <a:p>
            <a:pPr marL="289083" indent="-285750">
              <a:buFont typeface="Arial" panose="020B0604020202020204" pitchFamily="34" charset="0"/>
              <a:buChar char="•"/>
            </a:pPr>
            <a:r>
              <a:rPr lang="en-NL" sz="1800"/>
              <a:t>BPSK is affected until ~300 ns</a:t>
            </a:r>
          </a:p>
          <a:p>
            <a:pPr marL="289083" indent="-285750">
              <a:buFont typeface="Arial" panose="020B0604020202020204" pitchFamily="34" charset="0"/>
              <a:buChar char="•"/>
            </a:pPr>
            <a:r>
              <a:rPr lang="en-NL" sz="1800"/>
              <a:t>BOC is affected until ~500-800 ns</a:t>
            </a:r>
          </a:p>
          <a:p>
            <a:pPr marL="289083" indent="-285750">
              <a:buFont typeface="Arial" panose="020B0604020202020204" pitchFamily="34" charset="0"/>
              <a:buChar char="•"/>
            </a:pPr>
            <a:endParaRPr lang="en-NL" sz="1800"/>
          </a:p>
        </p:txBody>
      </p:sp>
      <p:cxnSp>
        <p:nvCxnSpPr>
          <p:cNvPr id="12" name="Straight Connector 11">
            <a:extLst>
              <a:ext uri="{FF2B5EF4-FFF2-40B4-BE49-F238E27FC236}">
                <a16:creationId xmlns:a16="http://schemas.microsoft.com/office/drawing/2014/main" id="{DBD443A4-180D-51F5-44C8-2981B68C8B1E}"/>
              </a:ext>
            </a:extLst>
          </p:cNvPr>
          <p:cNvCxnSpPr/>
          <p:nvPr/>
        </p:nvCxnSpPr>
        <p:spPr>
          <a:xfrm>
            <a:off x="9279467" y="1557867"/>
            <a:ext cx="0" cy="22464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47A73E-9A56-74A4-A085-4301C0BAE03F}"/>
              </a:ext>
            </a:extLst>
          </p:cNvPr>
          <p:cNvCxnSpPr>
            <a:cxnSpLocks/>
          </p:cNvCxnSpPr>
          <p:nvPr/>
        </p:nvCxnSpPr>
        <p:spPr>
          <a:xfrm>
            <a:off x="9206089" y="4357511"/>
            <a:ext cx="0" cy="23876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560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B2F975-8D2C-AE1D-1F08-27568812C764}"/>
              </a:ext>
            </a:extLst>
          </p:cNvPr>
          <p:cNvSpPr>
            <a:spLocks noGrp="1"/>
          </p:cNvSpPr>
          <p:nvPr>
            <p:ph type="sldNum" sz="quarter" idx="10"/>
          </p:nvPr>
        </p:nvSpPr>
        <p:spPr/>
        <p:txBody>
          <a:bodyPr/>
          <a:lstStyle/>
          <a:p>
            <a:fld id="{1DB7EB85-9CBC-48C5-A78A-0C15D15BA29E}" type="slidenum">
              <a:rPr lang="en-US" smtClean="0"/>
              <a:pPr/>
              <a:t>24</a:t>
            </a:fld>
            <a:endParaRPr lang="en-US"/>
          </a:p>
        </p:txBody>
      </p:sp>
      <p:pic>
        <p:nvPicPr>
          <p:cNvPr id="7" name="Content Placeholder 6">
            <a:extLst>
              <a:ext uri="{FF2B5EF4-FFF2-40B4-BE49-F238E27FC236}">
                <a16:creationId xmlns:a16="http://schemas.microsoft.com/office/drawing/2014/main" id="{97928F6A-3667-42C2-BF7C-346003B2E217}"/>
              </a:ext>
            </a:extLst>
          </p:cNvPr>
          <p:cNvPicPr>
            <a:picLocks noGrp="1" noChangeAspect="1"/>
          </p:cNvPicPr>
          <p:nvPr>
            <p:ph sz="quarter" idx="11"/>
          </p:nvPr>
        </p:nvPicPr>
        <p:blipFill>
          <a:blip r:embed="rId2"/>
          <a:stretch>
            <a:fillRect/>
          </a:stretch>
        </p:blipFill>
        <p:spPr>
          <a:xfrm>
            <a:off x="1513240" y="5256015"/>
            <a:ext cx="9956271" cy="2047743"/>
          </a:xfrm>
          <a:prstGeom prst="rect">
            <a:avLst/>
          </a:prstGeom>
        </p:spPr>
      </p:pic>
      <p:sp>
        <p:nvSpPr>
          <p:cNvPr id="6" name="Title 1">
            <a:extLst>
              <a:ext uri="{FF2B5EF4-FFF2-40B4-BE49-F238E27FC236}">
                <a16:creationId xmlns:a16="http://schemas.microsoft.com/office/drawing/2014/main" id="{878E7615-728E-6BF5-8AF4-028A239A7470}"/>
              </a:ext>
            </a:extLst>
          </p:cNvPr>
          <p:cNvSpPr>
            <a:spLocks noGrp="1"/>
          </p:cNvSpPr>
          <p:nvPr>
            <p:ph type="title"/>
          </p:nvPr>
        </p:nvSpPr>
        <p:spPr>
          <a:xfrm>
            <a:off x="689734" y="-18740"/>
            <a:ext cx="10112620" cy="1372215"/>
          </a:xfrm>
        </p:spPr>
        <p:txBody>
          <a:bodyPr>
            <a:normAutofit/>
          </a:bodyPr>
          <a:lstStyle/>
          <a:p>
            <a:r>
              <a:rPr lang="en-NL" sz="3200"/>
              <a:t>WiFi Interference</a:t>
            </a:r>
          </a:p>
        </p:txBody>
      </p:sp>
      <p:pic>
        <p:nvPicPr>
          <p:cNvPr id="8" name="Picture 7">
            <a:extLst>
              <a:ext uri="{FF2B5EF4-FFF2-40B4-BE49-F238E27FC236}">
                <a16:creationId xmlns:a16="http://schemas.microsoft.com/office/drawing/2014/main" id="{196C43AD-62D0-7F64-F891-09C0C19C43D3}"/>
              </a:ext>
            </a:extLst>
          </p:cNvPr>
          <p:cNvPicPr>
            <a:picLocks noChangeAspect="1"/>
          </p:cNvPicPr>
          <p:nvPr/>
        </p:nvPicPr>
        <p:blipFill>
          <a:blip r:embed="rId3"/>
          <a:stretch>
            <a:fillRect/>
          </a:stretch>
        </p:blipFill>
        <p:spPr>
          <a:xfrm>
            <a:off x="7651750" y="1431484"/>
            <a:ext cx="4551539" cy="3550002"/>
          </a:xfrm>
          <a:prstGeom prst="rect">
            <a:avLst/>
          </a:prstGeom>
        </p:spPr>
      </p:pic>
      <p:sp>
        <p:nvSpPr>
          <p:cNvPr id="9" name="Content Placeholder 3">
            <a:extLst>
              <a:ext uri="{FF2B5EF4-FFF2-40B4-BE49-F238E27FC236}">
                <a16:creationId xmlns:a16="http://schemas.microsoft.com/office/drawing/2014/main" id="{50E92BEE-15DE-393C-FD17-72351097C32B}"/>
              </a:ext>
            </a:extLst>
          </p:cNvPr>
          <p:cNvSpPr txBox="1">
            <a:spLocks/>
          </p:cNvSpPr>
          <p:nvPr/>
        </p:nvSpPr>
        <p:spPr>
          <a:xfrm>
            <a:off x="361185" y="1457647"/>
            <a:ext cx="6039614" cy="5576762"/>
          </a:xfrm>
          <a:prstGeom prst="rect">
            <a:avLst/>
          </a:prstGeom>
        </p:spPr>
        <p:txBody>
          <a:bodyPr vert="horz" lIns="91440" tIns="45720" rIns="91440" bIns="45720" rtlCol="0">
            <a:normAutofit/>
          </a:bodyPr>
          <a:lstStyle>
            <a:lvl1pPr marL="543401" indent="-543401" algn="l" defTabSz="960120" rtl="0" eaLnBrk="1" latinLnBrk="0" hangingPunct="1">
              <a:lnSpc>
                <a:spcPct val="100000"/>
              </a:lnSpc>
              <a:spcBef>
                <a:spcPts val="1050"/>
              </a:spcBef>
              <a:spcAft>
                <a:spcPts val="630"/>
              </a:spcAft>
              <a:buFont typeface="+mj-lt"/>
              <a:buAutoNum type="arabicPeriod"/>
              <a:defRPr sz="2520" kern="1200">
                <a:solidFill>
                  <a:schemeClr val="bg1"/>
                </a:solidFill>
                <a:latin typeface="+mn-lt"/>
                <a:ea typeface="+mn-ea"/>
                <a:cs typeface="+mn-cs"/>
              </a:defRPr>
            </a:lvl1pPr>
            <a:lvl2pPr marL="1020128" indent="-476726" algn="l" defTabSz="960120" rtl="0" eaLnBrk="1" latinLnBrk="0" hangingPunct="1">
              <a:lnSpc>
                <a:spcPct val="100000"/>
              </a:lnSpc>
              <a:spcBef>
                <a:spcPts val="525"/>
              </a:spcBef>
              <a:buFont typeface="+mj-lt"/>
              <a:buAutoNum type="alphaLcPeriod"/>
              <a:defRPr sz="2520" kern="1200">
                <a:solidFill>
                  <a:schemeClr val="bg1"/>
                </a:solidFill>
                <a:latin typeface="+mn-lt"/>
                <a:ea typeface="+mn-ea"/>
                <a:cs typeface="+mn-cs"/>
              </a:defRPr>
            </a:lvl2pPr>
            <a:lvl3pPr marL="1500188" indent="-540068" algn="l" defTabSz="960120" rtl="0" eaLnBrk="1" latinLnBrk="0" hangingPunct="1">
              <a:lnSpc>
                <a:spcPct val="90000"/>
              </a:lnSpc>
              <a:spcBef>
                <a:spcPts val="525"/>
              </a:spcBef>
              <a:buFont typeface="+mj-lt"/>
              <a:buAutoNum type="arabicPeriod"/>
              <a:defRPr sz="2100" kern="1200">
                <a:solidFill>
                  <a:schemeClr val="bg1"/>
                </a:solidFill>
                <a:latin typeface="+mn-lt"/>
                <a:ea typeface="+mn-ea"/>
                <a:cs typeface="+mn-cs"/>
              </a:defRPr>
            </a:lvl3pPr>
            <a:lvl4pPr marL="1920240" indent="-480060" algn="l" defTabSz="960120" rtl="0" eaLnBrk="1" latinLnBrk="0" hangingPunct="1">
              <a:lnSpc>
                <a:spcPct val="90000"/>
              </a:lnSpc>
              <a:spcBef>
                <a:spcPts val="525"/>
              </a:spcBef>
              <a:buFont typeface="+mj-lt"/>
              <a:buAutoNum type="arabicPeriod"/>
              <a:defRPr sz="1890" kern="1200">
                <a:solidFill>
                  <a:schemeClr val="bg1"/>
                </a:solidFill>
                <a:latin typeface="+mn-lt"/>
                <a:ea typeface="+mn-ea"/>
                <a:cs typeface="+mn-cs"/>
              </a:defRPr>
            </a:lvl4pPr>
            <a:lvl5pPr marL="2400300" indent="-480060" algn="l" defTabSz="960120" rtl="0" eaLnBrk="1" latinLnBrk="0" hangingPunct="1">
              <a:lnSpc>
                <a:spcPct val="90000"/>
              </a:lnSpc>
              <a:spcBef>
                <a:spcPts val="525"/>
              </a:spcBef>
              <a:buFont typeface="+mj-lt"/>
              <a:buAutoNum type="arabicPeriod"/>
              <a:defRPr sz="1890" kern="1200">
                <a:solidFill>
                  <a:schemeClr val="bg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285750" indent="-285750">
              <a:buFont typeface="Arial" panose="020B0604020202020204" pitchFamily="34" charset="0"/>
              <a:buChar char="•"/>
            </a:pPr>
            <a:r>
              <a:rPr lang="en-NL" sz="1800"/>
              <a:t>Impact of WiFi on different AFS Modulations</a:t>
            </a:r>
          </a:p>
          <a:p>
            <a:pPr marL="285750" indent="-285750">
              <a:buFont typeface="Arial" panose="020B0604020202020204" pitchFamily="34" charset="0"/>
              <a:buChar char="•"/>
            </a:pPr>
            <a:r>
              <a:rPr lang="en-NL" sz="1800"/>
              <a:t>Assuming WiFi DSSS modulation (in channel 12/13)</a:t>
            </a:r>
          </a:p>
          <a:p>
            <a:pPr marL="285750" indent="-285750">
              <a:buFont typeface="Arial" panose="020B0604020202020204" pitchFamily="34" charset="0"/>
              <a:buChar char="•"/>
            </a:pPr>
            <a:r>
              <a:rPr lang="en-NL" sz="1800"/>
              <a:t>Implementing WiFi 801.11 transmission mask</a:t>
            </a:r>
          </a:p>
          <a:p>
            <a:pPr marL="285750" indent="-285750">
              <a:buFont typeface="Arial" panose="020B0604020202020204" pitchFamily="34" charset="0"/>
              <a:buChar char="•"/>
            </a:pPr>
            <a:endParaRPr lang="en-NL" sz="1800"/>
          </a:p>
          <a:p>
            <a:pPr marL="285750" indent="-285750">
              <a:buFont typeface="Arial" panose="020B0604020202020204" pitchFamily="34" charset="0"/>
              <a:buChar char="•"/>
            </a:pPr>
            <a:r>
              <a:rPr lang="en-NL" sz="1800" b="1"/>
              <a:t>BPSK(5) </a:t>
            </a:r>
            <a:r>
              <a:rPr lang="en-NL" sz="1800"/>
              <a:t>shows lowest impact for </a:t>
            </a:r>
            <a:r>
              <a:rPr lang="en-NL" sz="1800" b="1"/>
              <a:t>channel 12 </a:t>
            </a:r>
          </a:p>
          <a:p>
            <a:pPr lvl="2">
              <a:buFont typeface="Arial" panose="020B0604020202020204" pitchFamily="34" charset="0"/>
              <a:buChar char="•"/>
            </a:pPr>
            <a:endParaRPr lang="en-NL" sz="1380"/>
          </a:p>
        </p:txBody>
      </p:sp>
      <p:sp>
        <p:nvSpPr>
          <p:cNvPr id="10" name="Rectangle 9">
            <a:extLst>
              <a:ext uri="{FF2B5EF4-FFF2-40B4-BE49-F238E27FC236}">
                <a16:creationId xmlns:a16="http://schemas.microsoft.com/office/drawing/2014/main" id="{3F341ACB-A814-C5A9-64D6-56E971C60E2F}"/>
              </a:ext>
            </a:extLst>
          </p:cNvPr>
          <p:cNvSpPr/>
          <p:nvPr/>
        </p:nvSpPr>
        <p:spPr>
          <a:xfrm>
            <a:off x="4160542" y="5911587"/>
            <a:ext cx="7308969" cy="38946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702163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B42D9-359A-B529-DB32-CDDD1F67EEDE}"/>
              </a:ext>
            </a:extLst>
          </p:cNvPr>
          <p:cNvSpPr>
            <a:spLocks noGrp="1"/>
          </p:cNvSpPr>
          <p:nvPr>
            <p:ph type="title"/>
          </p:nvPr>
        </p:nvSpPr>
        <p:spPr>
          <a:xfrm>
            <a:off x="441314" y="393617"/>
            <a:ext cx="11073385" cy="620370"/>
          </a:xfrm>
        </p:spPr>
        <p:txBody>
          <a:bodyPr/>
          <a:lstStyle/>
          <a:p>
            <a:r>
              <a:rPr lang="en-US">
                <a:solidFill>
                  <a:schemeClr val="bg1"/>
                </a:solidFill>
              </a:rPr>
              <a:t>Data Message Design Tradeoff</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4B50EE59-5330-EA60-895A-62ACAB2D3C56}"/>
                  </a:ext>
                </a:extLst>
              </p:cNvPr>
              <p:cNvSpPr>
                <a:spLocks noGrp="1"/>
              </p:cNvSpPr>
              <p:nvPr>
                <p:ph sz="quarter" idx="15"/>
              </p:nvPr>
            </p:nvSpPr>
            <p:spPr>
              <a:xfrm>
                <a:off x="351260" y="1467515"/>
                <a:ext cx="11835265" cy="5038653"/>
              </a:xfrm>
            </p:spPr>
            <p:txBody>
              <a:bodyPr/>
              <a:lstStyle/>
              <a:p>
                <a:r>
                  <a:rPr lang="en-US" dirty="0"/>
                  <a:t>Select a sync word length that met the desired performance of L1C’s Rate 9/52 BCH code (25 dB-Hz), and I channel carrier tracking thresholds.</a:t>
                </a:r>
              </a:p>
              <a:p>
                <a:pPr lvl="1"/>
                <a:r>
                  <a:rPr lang="en-US" dirty="0"/>
                  <a:t>Constrained by </a:t>
                </a:r>
                <a:r>
                  <a:rPr lang="en-US" dirty="0" err="1"/>
                  <a:t>Interleaver</a:t>
                </a:r>
                <a:r>
                  <a:rPr lang="en-US" dirty="0"/>
                  <a:t> factorization, C/No performance and data utilization  </a:t>
                </a:r>
                <a:br>
                  <a:rPr lang="en-US" dirty="0"/>
                </a:br>
                <a14:m>
                  <m:oMath xmlns:m="http://schemas.openxmlformats.org/officeDocument/2006/math">
                    <m:f>
                      <m:fPr>
                        <m:ctrlPr>
                          <a:rPr lang="en-US" i="1" dirty="0" smtClean="0">
                            <a:latin typeface="Cambria Math" panose="02040503050406030204" pitchFamily="18" charset="0"/>
                          </a:rPr>
                        </m:ctrlPr>
                      </m:fPr>
                      <m:num>
                        <m:sSub>
                          <m:sSubPr>
                            <m:ctrlPr>
                              <a:rPr lang="en-US" i="1" dirty="0" smtClean="0">
                                <a:latin typeface="Cambria Math" panose="02040503050406030204" pitchFamily="18" charset="0"/>
                              </a:rPr>
                            </m:ctrlPr>
                          </m:sSubPr>
                          <m:e>
                            <m:r>
                              <a:rPr lang="en-US" dirty="0" smtClean="0">
                                <a:latin typeface="Cambria Math" panose="02040503050406030204" pitchFamily="18" charset="0"/>
                              </a:rPr>
                              <m:t>𝐸</m:t>
                            </m:r>
                          </m:e>
                          <m:sub>
                            <m:r>
                              <a:rPr lang="en-US" dirty="0" smtClean="0">
                                <a:latin typeface="Cambria Math" panose="02040503050406030204" pitchFamily="18" charset="0"/>
                              </a:rPr>
                              <m:t>𝑏</m:t>
                            </m:r>
                          </m:sub>
                        </m:sSub>
                      </m:num>
                      <m:den>
                        <m:sSub>
                          <m:sSubPr>
                            <m:ctrlPr>
                              <a:rPr lang="en-US" i="1" dirty="0" smtClean="0">
                                <a:latin typeface="Cambria Math" panose="02040503050406030204" pitchFamily="18" charset="0"/>
                              </a:rPr>
                            </m:ctrlPr>
                          </m:sSubPr>
                          <m:e>
                            <m:r>
                              <a:rPr lang="en-US" dirty="0" smtClean="0">
                                <a:latin typeface="Cambria Math" panose="02040503050406030204" pitchFamily="18" charset="0"/>
                              </a:rPr>
                              <m:t>𝑁</m:t>
                            </m:r>
                          </m:e>
                          <m:sub>
                            <m:r>
                              <a:rPr lang="en-US" dirty="0" smtClean="0">
                                <a:latin typeface="Cambria Math" panose="02040503050406030204" pitchFamily="18" charset="0"/>
                              </a:rPr>
                              <m:t>0</m:t>
                            </m:r>
                          </m:sub>
                        </m:sSub>
                      </m:den>
                    </m:f>
                    <m:r>
                      <a:rPr lang="en-US" dirty="0" smtClean="0">
                        <a:latin typeface="Cambria Math" panose="02040503050406030204" pitchFamily="18" charset="0"/>
                      </a:rPr>
                      <m:t>=5.61</m:t>
                    </m:r>
                    <m:r>
                      <a:rPr lang="en-US" dirty="0">
                        <a:latin typeface="Cambria Math" panose="02040503050406030204" pitchFamily="18" charset="0"/>
                      </a:rPr>
                      <m:t> </m:t>
                    </m:r>
                  </m:oMath>
                </a14:m>
                <a:r>
                  <a:rPr lang="en-US" dirty="0"/>
                  <a:t> for BER =1E-05  </a:t>
                </a:r>
                <a:r>
                  <a:rPr lang="en-US" dirty="0">
                    <a:sym typeface="Symbol" panose="05050102010706020507" pitchFamily="18" charset="2"/>
                  </a:rPr>
                  <a:t> </a:t>
                </a:r>
                <a14:m>
                  <m:oMath xmlns:m="http://schemas.openxmlformats.org/officeDocument/2006/math">
                    <m:f>
                      <m:fPr>
                        <m:ctrlPr>
                          <a:rPr lang="en-US" i="1" dirty="0" smtClean="0">
                            <a:latin typeface="Cambria Math" panose="02040503050406030204" pitchFamily="18" charset="0"/>
                            <a:sym typeface="Symbol" panose="05050102010706020507" pitchFamily="18" charset="2"/>
                          </a:rPr>
                        </m:ctrlPr>
                      </m:fPr>
                      <m:num>
                        <m:r>
                          <a:rPr lang="en-US" dirty="0" smtClean="0">
                            <a:latin typeface="Cambria Math" panose="02040503050406030204" pitchFamily="18" charset="0"/>
                            <a:sym typeface="Symbol" panose="05050102010706020507" pitchFamily="18" charset="2"/>
                          </a:rPr>
                          <m:t>𝑪</m:t>
                        </m:r>
                      </m:num>
                      <m:den>
                        <m:sSub>
                          <m:sSubPr>
                            <m:ctrlPr>
                              <a:rPr lang="en-US" i="1" dirty="0" smtClean="0">
                                <a:latin typeface="Cambria Math" panose="02040503050406030204" pitchFamily="18" charset="0"/>
                                <a:sym typeface="Symbol" panose="05050102010706020507" pitchFamily="18" charset="2"/>
                              </a:rPr>
                            </m:ctrlPr>
                          </m:sSubPr>
                          <m:e>
                            <m:r>
                              <a:rPr lang="en-US" dirty="0" smtClean="0">
                                <a:latin typeface="Cambria Math" panose="02040503050406030204" pitchFamily="18" charset="0"/>
                                <a:sym typeface="Symbol" panose="05050102010706020507" pitchFamily="18" charset="2"/>
                              </a:rPr>
                              <m:t>𝑵</m:t>
                            </m:r>
                          </m:e>
                          <m:sub>
                            <m:r>
                              <a:rPr lang="en-US" dirty="0" smtClean="0">
                                <a:latin typeface="Cambria Math" panose="02040503050406030204" pitchFamily="18" charset="0"/>
                                <a:sym typeface="Symbol" panose="05050102010706020507" pitchFamily="18" charset="2"/>
                              </a:rPr>
                              <m:t>𝟎</m:t>
                            </m:r>
                          </m:sub>
                        </m:sSub>
                      </m:den>
                    </m:f>
                    <m:r>
                      <a:rPr lang="en-US" dirty="0" smtClean="0">
                        <a:latin typeface="Cambria Math" panose="02040503050406030204" pitchFamily="18" charset="0"/>
                        <a:sym typeface="Symbol" panose="05050102010706020507" pitchFamily="18" charset="2"/>
                      </a:rPr>
                      <m:t>=</m:t>
                    </m:r>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US" dirty="0">
                                <a:latin typeface="Cambria Math" panose="02040503050406030204" pitchFamily="18" charset="0"/>
                              </a:rPr>
                              <m:t>𝐸</m:t>
                            </m:r>
                          </m:e>
                          <m:sub>
                            <m:r>
                              <a:rPr lang="en-US" dirty="0">
                                <a:latin typeface="Cambria Math" panose="02040503050406030204" pitchFamily="18" charset="0"/>
                              </a:rPr>
                              <m:t>𝑏</m:t>
                            </m:r>
                          </m:sub>
                        </m:sSub>
                      </m:num>
                      <m:den>
                        <m:sSub>
                          <m:sSubPr>
                            <m:ctrlPr>
                              <a:rPr lang="en-US" i="1" dirty="0">
                                <a:latin typeface="Cambria Math" panose="02040503050406030204" pitchFamily="18" charset="0"/>
                              </a:rPr>
                            </m:ctrlPr>
                          </m:sSubPr>
                          <m:e>
                            <m:r>
                              <a:rPr lang="en-US" dirty="0">
                                <a:latin typeface="Cambria Math" panose="02040503050406030204" pitchFamily="18" charset="0"/>
                              </a:rPr>
                              <m:t>𝑁</m:t>
                            </m:r>
                          </m:e>
                          <m:sub>
                            <m:r>
                              <a:rPr lang="en-US" dirty="0">
                                <a:latin typeface="Cambria Math" panose="02040503050406030204" pitchFamily="18" charset="0"/>
                              </a:rPr>
                              <m:t>0</m:t>
                            </m:r>
                          </m:sub>
                        </m:sSub>
                      </m:den>
                    </m:f>
                    <m:r>
                      <a:rPr lang="en-US" dirty="0" smtClean="0">
                        <a:latin typeface="Cambria Math" panose="02040503050406030204" pitchFamily="18" charset="0"/>
                      </a:rPr>
                      <m:t>+10</m:t>
                    </m:r>
                    <m:func>
                      <m:funcPr>
                        <m:ctrlPr>
                          <a:rPr lang="en-US" i="1" dirty="0" smtClean="0">
                            <a:latin typeface="Cambria Math" panose="02040503050406030204" pitchFamily="18" charset="0"/>
                          </a:rPr>
                        </m:ctrlPr>
                      </m:funcPr>
                      <m:fName>
                        <m:sSub>
                          <m:sSubPr>
                            <m:ctrlPr>
                              <a:rPr lang="en-US" i="1" dirty="0" smtClean="0">
                                <a:latin typeface="Cambria Math" panose="02040503050406030204" pitchFamily="18" charset="0"/>
                              </a:rPr>
                            </m:ctrlPr>
                          </m:sSubPr>
                          <m:e>
                            <m:r>
                              <m:rPr>
                                <m:sty m:val="p"/>
                              </m:rPr>
                              <a:rPr lang="en-US" dirty="0" smtClean="0">
                                <a:latin typeface="Cambria Math" panose="02040503050406030204" pitchFamily="18" charset="0"/>
                              </a:rPr>
                              <m:t>log</m:t>
                            </m:r>
                          </m:e>
                          <m:sub>
                            <m:r>
                              <a:rPr lang="en-US" dirty="0" smtClean="0">
                                <a:latin typeface="Cambria Math" panose="02040503050406030204" pitchFamily="18" charset="0"/>
                              </a:rPr>
                              <m:t>10</m:t>
                            </m:r>
                          </m:sub>
                        </m:sSub>
                      </m:fName>
                      <m:e>
                        <m:d>
                          <m:dPr>
                            <m:ctrlPr>
                              <a:rPr lang="en-US" i="1" dirty="0" smtClean="0">
                                <a:latin typeface="Cambria Math" panose="02040503050406030204" pitchFamily="18" charset="0"/>
                              </a:rPr>
                            </m:ctrlPr>
                          </m:dPr>
                          <m:e>
                            <m:r>
                              <a:rPr lang="en-US" dirty="0">
                                <a:latin typeface="Cambria Math" panose="02040503050406030204" pitchFamily="18" charset="0"/>
                              </a:rPr>
                              <m:t>500 </m:t>
                            </m:r>
                            <m:box>
                              <m:boxPr>
                                <m:ctrlPr>
                                  <a:rPr lang="en-US" i="1" dirty="0" smtClean="0">
                                    <a:latin typeface="Cambria Math" panose="02040503050406030204" pitchFamily="18" charset="0"/>
                                  </a:rPr>
                                </m:ctrlPr>
                              </m:boxPr>
                              <m:e>
                                <m:argPr>
                                  <m:argSz m:val="-1"/>
                                </m:argPr>
                                <m:f>
                                  <m:fPr>
                                    <m:ctrlPr>
                                      <a:rPr lang="en-US" i="1" dirty="0" smtClean="0">
                                        <a:latin typeface="Cambria Math" panose="02040503050406030204" pitchFamily="18" charset="0"/>
                                      </a:rPr>
                                    </m:ctrlPr>
                                  </m:fPr>
                                  <m:num>
                                    <m:r>
                                      <a:rPr lang="en-US" dirty="0" smtClean="0">
                                        <a:latin typeface="Cambria Math" panose="02040503050406030204" pitchFamily="18" charset="0"/>
                                      </a:rPr>
                                      <m:t>𝑠𝑦𝑚</m:t>
                                    </m:r>
                                  </m:num>
                                  <m:den>
                                    <m:r>
                                      <a:rPr lang="en-US" dirty="0" smtClean="0">
                                        <a:latin typeface="Cambria Math" panose="02040503050406030204" pitchFamily="18" charset="0"/>
                                      </a:rPr>
                                      <m:t>𝑠𝑒𝑐</m:t>
                                    </m:r>
                                  </m:den>
                                </m:f>
                              </m:e>
                            </m:box>
                            <m:r>
                              <a:rPr lang="en-US" dirty="0">
                                <a:latin typeface="Cambria Math" panose="02040503050406030204" pitchFamily="18" charset="0"/>
                              </a:rPr>
                              <m:t>× </m:t>
                            </m:r>
                            <m:f>
                              <m:fPr>
                                <m:ctrlPr>
                                  <a:rPr lang="en-US" i="1" dirty="0" smtClean="0">
                                    <a:latin typeface="Cambria Math" panose="02040503050406030204" pitchFamily="18" charset="0"/>
                                  </a:rPr>
                                </m:ctrlPr>
                              </m:fPr>
                              <m:num>
                                <m:r>
                                  <a:rPr lang="en-US" dirty="0" smtClean="0">
                                    <a:latin typeface="Cambria Math" panose="02040503050406030204" pitchFamily="18" charset="0"/>
                                  </a:rPr>
                                  <m:t>9</m:t>
                                </m:r>
                              </m:num>
                              <m:den>
                                <m:r>
                                  <a:rPr lang="en-US" dirty="0" smtClean="0">
                                    <a:latin typeface="Cambria Math" panose="02040503050406030204" pitchFamily="18" charset="0"/>
                                  </a:rPr>
                                  <m:t>52</m:t>
                                </m:r>
                              </m:den>
                            </m:f>
                            <m:box>
                              <m:boxPr>
                                <m:ctrlPr>
                                  <a:rPr lang="en-US" i="1" dirty="0" smtClean="0">
                                    <a:latin typeface="Cambria Math" panose="02040503050406030204" pitchFamily="18" charset="0"/>
                                  </a:rPr>
                                </m:ctrlPr>
                              </m:boxPr>
                              <m:e>
                                <m:argPr>
                                  <m:argSz m:val="-1"/>
                                </m:argPr>
                                <m:f>
                                  <m:fPr>
                                    <m:ctrlPr>
                                      <a:rPr lang="en-US" i="1" dirty="0" smtClean="0">
                                        <a:latin typeface="Cambria Math" panose="02040503050406030204" pitchFamily="18" charset="0"/>
                                      </a:rPr>
                                    </m:ctrlPr>
                                  </m:fPr>
                                  <m:num>
                                    <m:r>
                                      <a:rPr lang="en-US" dirty="0" smtClean="0">
                                        <a:latin typeface="Cambria Math" panose="02040503050406030204" pitchFamily="18" charset="0"/>
                                      </a:rPr>
                                      <m:t>𝑏𝑖𝑡𝑠</m:t>
                                    </m:r>
                                  </m:num>
                                  <m:den>
                                    <m:r>
                                      <a:rPr lang="en-US" dirty="0" smtClean="0">
                                        <a:latin typeface="Cambria Math" panose="02040503050406030204" pitchFamily="18" charset="0"/>
                                      </a:rPr>
                                      <m:t>𝑠𝑦𝑚</m:t>
                                    </m:r>
                                  </m:den>
                                </m:f>
                              </m:e>
                            </m:box>
                          </m:e>
                        </m:d>
                      </m:e>
                    </m:func>
                    <m:r>
                      <a:rPr lang="en-US" dirty="0" smtClean="0">
                        <a:latin typeface="Cambria Math" panose="02040503050406030204" pitchFamily="18" charset="0"/>
                      </a:rPr>
                      <m:t>=</m:t>
                    </m:r>
                    <m:r>
                      <a:rPr lang="en-US" dirty="0" smtClean="0">
                        <a:latin typeface="Cambria Math" panose="02040503050406030204" pitchFamily="18" charset="0"/>
                        <a:sym typeface="Symbol" panose="05050102010706020507" pitchFamily="18" charset="2"/>
                      </a:rPr>
                      <m:t>𝟐𝟓</m:t>
                    </m:r>
                    <m:r>
                      <a:rPr lang="en-US" dirty="0" smtClean="0">
                        <a:latin typeface="Cambria Math" panose="02040503050406030204" pitchFamily="18" charset="0"/>
                        <a:sym typeface="Symbol" panose="05050102010706020507" pitchFamily="18" charset="2"/>
                      </a:rPr>
                      <m:t> </m:t>
                    </m:r>
                    <m:r>
                      <a:rPr lang="en-US" dirty="0" smtClean="0">
                        <a:latin typeface="Cambria Math" panose="02040503050406030204" pitchFamily="18" charset="0"/>
                        <a:sym typeface="Symbol" panose="05050102010706020507" pitchFamily="18" charset="2"/>
                      </a:rPr>
                      <m:t>𝒅𝑩</m:t>
                    </m:r>
                    <m:r>
                      <a:rPr lang="en-US" dirty="0" smtClean="0">
                        <a:latin typeface="Cambria Math" panose="02040503050406030204" pitchFamily="18" charset="0"/>
                        <a:sym typeface="Symbol" panose="05050102010706020507" pitchFamily="18" charset="2"/>
                      </a:rPr>
                      <m:t> </m:t>
                    </m:r>
                    <m:r>
                      <a:rPr lang="en-US" dirty="0" smtClean="0">
                        <a:latin typeface="Cambria Math" panose="02040503050406030204" pitchFamily="18" charset="0"/>
                        <a:sym typeface="Symbol" panose="05050102010706020507" pitchFamily="18" charset="2"/>
                      </a:rPr>
                      <m:t>𝑯𝒛</m:t>
                    </m:r>
                  </m:oMath>
                </a14:m>
                <a:endParaRPr lang="en-US" dirty="0">
                  <a:sym typeface="Symbol" panose="05050102010706020507" pitchFamily="18" charset="2"/>
                </a:endParaRPr>
              </a:p>
            </p:txBody>
          </p:sp>
        </mc:Choice>
        <mc:Fallback>
          <p:sp>
            <p:nvSpPr>
              <p:cNvPr id="6" name="Content Placeholder 5">
                <a:extLst>
                  <a:ext uri="{FF2B5EF4-FFF2-40B4-BE49-F238E27FC236}">
                    <a16:creationId xmlns:a16="http://schemas.microsoft.com/office/drawing/2014/main" id="{4B50EE59-5330-EA60-895A-62ACAB2D3C56}"/>
                  </a:ext>
                </a:extLst>
              </p:cNvPr>
              <p:cNvSpPr>
                <a:spLocks noGrp="1" noRot="1" noChangeAspect="1" noMove="1" noResize="1" noEditPoints="1" noAdjustHandles="1" noChangeArrowheads="1" noChangeShapeType="1" noTextEdit="1"/>
              </p:cNvSpPr>
              <p:nvPr>
                <p:ph sz="quarter" idx="15"/>
              </p:nvPr>
            </p:nvSpPr>
            <p:spPr>
              <a:xfrm>
                <a:off x="351260" y="1467515"/>
                <a:ext cx="11835265" cy="5038653"/>
              </a:xfrm>
              <a:blipFill>
                <a:blip r:embed="rId2"/>
                <a:stretch>
                  <a:fillRect l="-670" t="-2421" r="-206"/>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17E9BFBB-F3E5-B405-0BDC-7FE31FDECEED}"/>
              </a:ext>
            </a:extLst>
          </p:cNvPr>
          <p:cNvSpPr txBox="1"/>
          <p:nvPr/>
        </p:nvSpPr>
        <p:spPr>
          <a:xfrm>
            <a:off x="147131" y="4911160"/>
            <a:ext cx="12296536" cy="1837426"/>
          </a:xfrm>
          <a:prstGeom prst="rect">
            <a:avLst/>
          </a:prstGeom>
          <a:solidFill>
            <a:srgbClr val="C4F9FC"/>
          </a:solidFill>
        </p:spPr>
        <p:txBody>
          <a:bodyPr wrap="square" rtlCol="0">
            <a:spAutoFit/>
          </a:bodyPr>
          <a:lstStyle/>
          <a:p>
            <a:pPr marL="300038" indent="-300038">
              <a:buFont typeface="Arial" panose="020B0604020202020204" pitchFamily="34" charset="0"/>
              <a:buChar char="•"/>
            </a:pPr>
            <a:r>
              <a:rPr lang="en-US" sz="1890" dirty="0"/>
              <a:t>68 Symbol provides the best balance between No. of data symbols, C/N</a:t>
            </a:r>
            <a:r>
              <a:rPr lang="en-US" sz="1890" baseline="-25000" dirty="0"/>
              <a:t>0</a:t>
            </a:r>
            <a:r>
              <a:rPr lang="en-US" sz="1890" dirty="0"/>
              <a:t> and </a:t>
            </a:r>
            <a:r>
              <a:rPr lang="en-US" sz="1890" dirty="0" err="1"/>
              <a:t>interleaver</a:t>
            </a:r>
            <a:r>
              <a:rPr lang="en-US" sz="1890" dirty="0"/>
              <a:t> factorization.</a:t>
            </a:r>
            <a:br>
              <a:rPr lang="en-US" sz="1890" dirty="0"/>
            </a:br>
            <a:endParaRPr lang="en-US" sz="1890" dirty="0"/>
          </a:p>
          <a:p>
            <a:pPr marL="300038" indent="-300038">
              <a:buFont typeface="Arial" panose="020B0604020202020204" pitchFamily="34" charset="0"/>
              <a:buChar char="•"/>
            </a:pPr>
            <a:r>
              <a:rPr lang="en-US" sz="1890" dirty="0"/>
              <a:t>Two out of 9 BCH code bits are assigned to the FID, permitting the flexibility to change the data frame structure in the future, with the default structure identified by FID = 00.</a:t>
            </a:r>
            <a:br>
              <a:rPr lang="en-US" sz="1890" dirty="0"/>
            </a:br>
            <a:endParaRPr lang="en-US" sz="1890" dirty="0"/>
          </a:p>
          <a:p>
            <a:pPr marL="300038" indent="-300038">
              <a:buFont typeface="Arial" panose="020B0604020202020204" pitchFamily="34" charset="0"/>
              <a:buChar char="•"/>
            </a:pPr>
            <a:r>
              <a:rPr lang="en-US" sz="1890" dirty="0"/>
              <a:t>The remaining 7 bits are used for the TOI count over a 20 min interval in which the CED data is unchanged.</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F493AE0-BF06-C688-9C57-19C54214C5C9}"/>
                  </a:ext>
                </a:extLst>
              </p:cNvPr>
              <p:cNvSpPr txBox="1"/>
              <p:nvPr/>
            </p:nvSpPr>
            <p:spPr>
              <a:xfrm>
                <a:off x="505064" y="6827379"/>
                <a:ext cx="6336928" cy="305661"/>
              </a:xfrm>
              <a:prstGeom prst="rect">
                <a:avLst/>
              </a:prstGeom>
              <a:noFill/>
            </p:spPr>
            <p:txBody>
              <a:bodyPr wrap="none" rtlCol="0">
                <a:spAutoFit/>
              </a:bodyPr>
              <a:lstStyle/>
              <a:p>
                <a:r>
                  <a:rPr lang="en-US" sz="1260">
                    <a:solidFill>
                      <a:schemeClr val="bg1"/>
                    </a:solidFill>
                  </a:rPr>
                  <a:t>*Assumed sync word detection and false alarm probabilities: </a:t>
                </a:r>
                <a14:m>
                  <m:oMath xmlns:m="http://schemas.openxmlformats.org/officeDocument/2006/math">
                    <m:sSub>
                      <m:sSubPr>
                        <m:ctrlPr>
                          <a:rPr lang="en-US" sz="1260" i="1" dirty="0">
                            <a:solidFill>
                              <a:schemeClr val="bg1"/>
                            </a:solidFill>
                            <a:latin typeface="Cambria Math" panose="02040503050406030204" pitchFamily="18" charset="0"/>
                          </a:rPr>
                        </m:ctrlPr>
                      </m:sSubPr>
                      <m:e>
                        <m:r>
                          <a:rPr lang="en-US" sz="1260" i="1" dirty="0">
                            <a:solidFill>
                              <a:schemeClr val="bg1"/>
                            </a:solidFill>
                            <a:latin typeface="Cambria Math" panose="02040503050406030204" pitchFamily="18" charset="0"/>
                          </a:rPr>
                          <m:t>𝑃</m:t>
                        </m:r>
                      </m:e>
                      <m:sub>
                        <m:r>
                          <a:rPr lang="en-US" sz="1260" i="1" dirty="0">
                            <a:solidFill>
                              <a:schemeClr val="bg1"/>
                            </a:solidFill>
                            <a:latin typeface="Cambria Math" panose="02040503050406030204" pitchFamily="18" charset="0"/>
                          </a:rPr>
                          <m:t>𝑑</m:t>
                        </m:r>
                      </m:sub>
                    </m:sSub>
                  </m:oMath>
                </a14:m>
                <a:r>
                  <a:rPr lang="en-US" sz="1260">
                    <a:solidFill>
                      <a:schemeClr val="bg1"/>
                    </a:solidFill>
                  </a:rPr>
                  <a:t> = 0.99 and </a:t>
                </a:r>
                <a14:m>
                  <m:oMath xmlns:m="http://schemas.openxmlformats.org/officeDocument/2006/math">
                    <m:sSub>
                      <m:sSubPr>
                        <m:ctrlPr>
                          <a:rPr lang="en-US" sz="1260" i="1" dirty="0">
                            <a:solidFill>
                              <a:schemeClr val="bg1"/>
                            </a:solidFill>
                            <a:latin typeface="Cambria Math" panose="02040503050406030204" pitchFamily="18" charset="0"/>
                          </a:rPr>
                        </m:ctrlPr>
                      </m:sSubPr>
                      <m:e>
                        <m:r>
                          <a:rPr lang="en-US" sz="1260" i="1" dirty="0">
                            <a:solidFill>
                              <a:schemeClr val="bg1"/>
                            </a:solidFill>
                            <a:latin typeface="Cambria Math" panose="02040503050406030204" pitchFamily="18" charset="0"/>
                          </a:rPr>
                          <m:t>𝑃</m:t>
                        </m:r>
                      </m:e>
                      <m:sub>
                        <m:r>
                          <a:rPr lang="en-US" sz="1260" i="1" dirty="0">
                            <a:solidFill>
                              <a:schemeClr val="bg1"/>
                            </a:solidFill>
                            <a:latin typeface="Cambria Math" panose="02040503050406030204" pitchFamily="18" charset="0"/>
                          </a:rPr>
                          <m:t>𝑓𝑎</m:t>
                        </m:r>
                      </m:sub>
                    </m:sSub>
                    <m:r>
                      <a:rPr lang="en-US" sz="1260" i="1" dirty="0">
                        <a:solidFill>
                          <a:schemeClr val="bg1"/>
                        </a:solidFill>
                        <a:latin typeface="Cambria Math" panose="02040503050406030204" pitchFamily="18" charset="0"/>
                      </a:rPr>
                      <m:t>=</m:t>
                    </m:r>
                    <m:sSup>
                      <m:sSupPr>
                        <m:ctrlPr>
                          <a:rPr lang="en-US" sz="1260" i="1" dirty="0">
                            <a:solidFill>
                              <a:schemeClr val="bg1"/>
                            </a:solidFill>
                            <a:latin typeface="Cambria Math" panose="02040503050406030204" pitchFamily="18" charset="0"/>
                          </a:rPr>
                        </m:ctrlPr>
                      </m:sSupPr>
                      <m:e>
                        <m:r>
                          <a:rPr lang="en-US" sz="1260" i="1" dirty="0">
                            <a:solidFill>
                              <a:schemeClr val="bg1"/>
                            </a:solidFill>
                            <a:latin typeface="Cambria Math" panose="02040503050406030204" pitchFamily="18" charset="0"/>
                          </a:rPr>
                          <m:t>10</m:t>
                        </m:r>
                      </m:e>
                      <m:sup>
                        <m:r>
                          <a:rPr lang="en-US" sz="1260" i="1" dirty="0">
                            <a:solidFill>
                              <a:schemeClr val="bg1"/>
                            </a:solidFill>
                            <a:latin typeface="Cambria Math" panose="02040503050406030204" pitchFamily="18" charset="0"/>
                          </a:rPr>
                          <m:t>−6</m:t>
                        </m:r>
                      </m:sup>
                    </m:sSup>
                  </m:oMath>
                </a14:m>
                <a:endParaRPr lang="en-US" sz="1260">
                  <a:solidFill>
                    <a:schemeClr val="bg1"/>
                  </a:solidFill>
                </a:endParaRPr>
              </a:p>
            </p:txBody>
          </p:sp>
        </mc:Choice>
        <mc:Fallback>
          <p:sp>
            <p:nvSpPr>
              <p:cNvPr id="14" name="TextBox 13">
                <a:extLst>
                  <a:ext uri="{FF2B5EF4-FFF2-40B4-BE49-F238E27FC236}">
                    <a16:creationId xmlns:a16="http://schemas.microsoft.com/office/drawing/2014/main" id="{9F493AE0-BF06-C688-9C57-19C54214C5C9}"/>
                  </a:ext>
                </a:extLst>
              </p:cNvPr>
              <p:cNvSpPr txBox="1">
                <a:spLocks noRot="1" noChangeAspect="1" noMove="1" noResize="1" noEditPoints="1" noAdjustHandles="1" noChangeArrowheads="1" noChangeShapeType="1" noTextEdit="1"/>
              </p:cNvSpPr>
              <p:nvPr/>
            </p:nvSpPr>
            <p:spPr>
              <a:xfrm>
                <a:off x="505064" y="6827379"/>
                <a:ext cx="6336928" cy="305661"/>
              </a:xfrm>
              <a:prstGeom prst="rect">
                <a:avLst/>
              </a:prstGeom>
              <a:blipFill>
                <a:blip r:embed="rId3"/>
                <a:stretch>
                  <a:fillRect l="-96" b="-100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93BC991-0AEB-9F8C-7549-5D3D58792600}"/>
              </a:ext>
            </a:extLst>
          </p:cNvPr>
          <p:cNvPicPr>
            <a:picLocks noChangeAspect="1"/>
          </p:cNvPicPr>
          <p:nvPr/>
        </p:nvPicPr>
        <p:blipFill>
          <a:blip r:embed="rId4"/>
          <a:stretch>
            <a:fillRect/>
          </a:stretch>
        </p:blipFill>
        <p:spPr>
          <a:xfrm>
            <a:off x="739891" y="2994941"/>
            <a:ext cx="8401505" cy="1842041"/>
          </a:xfrm>
          <a:prstGeom prst="rect">
            <a:avLst/>
          </a:prstGeom>
        </p:spPr>
      </p:pic>
      <p:sp>
        <p:nvSpPr>
          <p:cNvPr id="22" name="TextBox 21">
            <a:extLst>
              <a:ext uri="{FF2B5EF4-FFF2-40B4-BE49-F238E27FC236}">
                <a16:creationId xmlns:a16="http://schemas.microsoft.com/office/drawing/2014/main" id="{1C6F681C-BE4C-48EC-12C2-B0B9BBFBFE81}"/>
              </a:ext>
            </a:extLst>
          </p:cNvPr>
          <p:cNvSpPr txBox="1"/>
          <p:nvPr/>
        </p:nvSpPr>
        <p:spPr>
          <a:xfrm>
            <a:off x="9141396" y="6860633"/>
            <a:ext cx="2629246" cy="286232"/>
          </a:xfrm>
          <a:prstGeom prst="rect">
            <a:avLst/>
          </a:prstGeom>
          <a:noFill/>
        </p:spPr>
        <p:txBody>
          <a:bodyPr wrap="none" rtlCol="0">
            <a:spAutoFit/>
          </a:bodyPr>
          <a:lstStyle/>
          <a:p>
            <a:r>
              <a:rPr lang="en-US" sz="1260">
                <a:solidFill>
                  <a:schemeClr val="bg1"/>
                </a:solidFill>
              </a:rPr>
              <a:t>CED = Clock and Ephemeris Data</a:t>
            </a:r>
          </a:p>
        </p:txBody>
      </p:sp>
    </p:spTree>
    <p:extLst>
      <p:ext uri="{BB962C8B-B14F-4D97-AF65-F5344CB8AC3E}">
        <p14:creationId xmlns:p14="http://schemas.microsoft.com/office/powerpoint/2010/main" val="4190821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076F-1229-B6C6-EA1D-278B5707984E}"/>
              </a:ext>
            </a:extLst>
          </p:cNvPr>
          <p:cNvSpPr>
            <a:spLocks noGrp="1"/>
          </p:cNvSpPr>
          <p:nvPr>
            <p:ph type="title"/>
          </p:nvPr>
        </p:nvSpPr>
        <p:spPr>
          <a:xfrm>
            <a:off x="689734" y="-18740"/>
            <a:ext cx="10112620" cy="1372215"/>
          </a:xfrm>
        </p:spPr>
        <p:txBody>
          <a:bodyPr>
            <a:normAutofit/>
          </a:bodyPr>
          <a:lstStyle/>
          <a:p>
            <a:r>
              <a:rPr lang="en-NL" sz="3200"/>
              <a:t>Augmented Forward Signal</a:t>
            </a:r>
          </a:p>
        </p:txBody>
      </p:sp>
      <p:sp>
        <p:nvSpPr>
          <p:cNvPr id="3" name="Slide Number Placeholder 2">
            <a:extLst>
              <a:ext uri="{FF2B5EF4-FFF2-40B4-BE49-F238E27FC236}">
                <a16:creationId xmlns:a16="http://schemas.microsoft.com/office/drawing/2014/main" id="{37A90E99-76BD-E217-8193-76E0A26DC799}"/>
              </a:ext>
            </a:extLst>
          </p:cNvPr>
          <p:cNvSpPr>
            <a:spLocks noGrp="1"/>
          </p:cNvSpPr>
          <p:nvPr>
            <p:ph type="sldNum" sz="quarter" idx="10"/>
          </p:nvPr>
        </p:nvSpPr>
        <p:spPr/>
        <p:txBody>
          <a:bodyPr/>
          <a:lstStyle/>
          <a:p>
            <a:fld id="{1DB7EB85-9CBC-48C5-A78A-0C15D15BA29E}" type="slidenum">
              <a:rPr lang="en-US" smtClean="0"/>
              <a:pPr/>
              <a:t>3</a:t>
            </a:fld>
            <a:endParaRPr lang="en-US"/>
          </a:p>
        </p:txBody>
      </p:sp>
      <p:pic>
        <p:nvPicPr>
          <p:cNvPr id="6" name="Content Placeholder 5">
            <a:extLst>
              <a:ext uri="{FF2B5EF4-FFF2-40B4-BE49-F238E27FC236}">
                <a16:creationId xmlns:a16="http://schemas.microsoft.com/office/drawing/2014/main" id="{B648EBB8-5D99-B7E8-2C4A-4FBC463E17EC}"/>
              </a:ext>
            </a:extLst>
          </p:cNvPr>
          <p:cNvPicPr>
            <a:picLocks noGrp="1" noChangeAspect="1"/>
          </p:cNvPicPr>
          <p:nvPr>
            <p:ph sz="quarter" idx="11"/>
          </p:nvPr>
        </p:nvPicPr>
        <p:blipFill>
          <a:blip r:embed="rId2"/>
          <a:stretch>
            <a:fillRect/>
          </a:stretch>
        </p:blipFill>
        <p:spPr>
          <a:xfrm>
            <a:off x="1385766" y="1457325"/>
            <a:ext cx="10211043" cy="5576888"/>
          </a:xfrm>
          <a:prstGeom prst="rect">
            <a:avLst/>
          </a:prstGeom>
        </p:spPr>
      </p:pic>
      <p:sp>
        <p:nvSpPr>
          <p:cNvPr id="8" name="TextBox 7">
            <a:extLst>
              <a:ext uri="{FF2B5EF4-FFF2-40B4-BE49-F238E27FC236}">
                <a16:creationId xmlns:a16="http://schemas.microsoft.com/office/drawing/2014/main" id="{DDA82476-BFE8-4416-45B6-EA1763B71144}"/>
              </a:ext>
            </a:extLst>
          </p:cNvPr>
          <p:cNvSpPr txBox="1"/>
          <p:nvPr/>
        </p:nvSpPr>
        <p:spPr>
          <a:xfrm>
            <a:off x="3200400" y="3569525"/>
            <a:ext cx="6400800" cy="369332"/>
          </a:xfrm>
          <a:prstGeom prst="rect">
            <a:avLst/>
          </a:prstGeom>
          <a:noFill/>
        </p:spPr>
        <p:txBody>
          <a:bodyPr wrap="square">
            <a:spAutoFit/>
          </a:bodyPr>
          <a:lstStyle/>
          <a:p>
            <a:r>
              <a:rPr lang="en-NL" b="0" i="0">
                <a:solidFill>
                  <a:srgbClr val="000000"/>
                </a:solidFill>
                <a:effectLst/>
                <a:latin typeface="Times"/>
              </a:rPr>
              <a:t> </a:t>
            </a:r>
            <a:endParaRPr lang="en-NL"/>
          </a:p>
        </p:txBody>
      </p:sp>
      <p:sp>
        <p:nvSpPr>
          <p:cNvPr id="13" name="Rounded Rectangle 12">
            <a:extLst>
              <a:ext uri="{FF2B5EF4-FFF2-40B4-BE49-F238E27FC236}">
                <a16:creationId xmlns:a16="http://schemas.microsoft.com/office/drawing/2014/main" id="{7DF62BCF-52D5-C54F-69E5-D681DF642A97}"/>
              </a:ext>
            </a:extLst>
          </p:cNvPr>
          <p:cNvSpPr/>
          <p:nvPr/>
        </p:nvSpPr>
        <p:spPr>
          <a:xfrm>
            <a:off x="1385766" y="1457325"/>
            <a:ext cx="2362145" cy="5361164"/>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300262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BE7456-44CC-FB4E-12E5-C9CB1449B63D}"/>
              </a:ext>
            </a:extLst>
          </p:cNvPr>
          <p:cNvSpPr>
            <a:spLocks noGrp="1"/>
          </p:cNvSpPr>
          <p:nvPr>
            <p:ph type="sldNum" sz="quarter" idx="10"/>
          </p:nvPr>
        </p:nvSpPr>
        <p:spPr/>
        <p:txBody>
          <a:bodyPr/>
          <a:lstStyle/>
          <a:p>
            <a:fld id="{1DB7EB85-9CBC-48C5-A78A-0C15D15BA29E}" type="slidenum">
              <a:rPr lang="en-US" smtClean="0"/>
              <a:pPr/>
              <a:t>4</a:t>
            </a:fld>
            <a:endParaRPr lang="en-US"/>
          </a:p>
        </p:txBody>
      </p:sp>
      <p:pic>
        <p:nvPicPr>
          <p:cNvPr id="7" name="Content Placeholder 6">
            <a:extLst>
              <a:ext uri="{FF2B5EF4-FFF2-40B4-BE49-F238E27FC236}">
                <a16:creationId xmlns:a16="http://schemas.microsoft.com/office/drawing/2014/main" id="{B9DE3AD1-59F6-34AD-F0B8-B6A98C2FF327}"/>
              </a:ext>
            </a:extLst>
          </p:cNvPr>
          <p:cNvPicPr>
            <a:picLocks noGrp="1" noChangeAspect="1"/>
          </p:cNvPicPr>
          <p:nvPr>
            <p:ph sz="quarter" idx="11"/>
          </p:nvPr>
        </p:nvPicPr>
        <p:blipFill>
          <a:blip r:embed="rId3"/>
          <a:stretch>
            <a:fillRect/>
          </a:stretch>
        </p:blipFill>
        <p:spPr>
          <a:xfrm>
            <a:off x="8026400" y="1357841"/>
            <a:ext cx="4224563" cy="5525696"/>
          </a:xfrm>
          <a:prstGeom prst="rect">
            <a:avLst/>
          </a:prstGeom>
        </p:spPr>
      </p:pic>
      <p:sp>
        <p:nvSpPr>
          <p:cNvPr id="6" name="Title 1">
            <a:extLst>
              <a:ext uri="{FF2B5EF4-FFF2-40B4-BE49-F238E27FC236}">
                <a16:creationId xmlns:a16="http://schemas.microsoft.com/office/drawing/2014/main" id="{549CCCA1-C434-ED15-6DB2-4EC0926CB75C}"/>
              </a:ext>
            </a:extLst>
          </p:cNvPr>
          <p:cNvSpPr>
            <a:spLocks noGrp="1"/>
          </p:cNvSpPr>
          <p:nvPr>
            <p:ph type="title"/>
          </p:nvPr>
        </p:nvSpPr>
        <p:spPr>
          <a:xfrm>
            <a:off x="689734" y="-18740"/>
            <a:ext cx="10112620" cy="1372215"/>
          </a:xfrm>
        </p:spPr>
        <p:txBody>
          <a:bodyPr>
            <a:normAutofit/>
          </a:bodyPr>
          <a:lstStyle/>
          <a:p>
            <a:r>
              <a:rPr lang="en-NL" sz="3200"/>
              <a:t>Frequency Selection</a:t>
            </a:r>
          </a:p>
        </p:txBody>
      </p:sp>
      <p:pic>
        <p:nvPicPr>
          <p:cNvPr id="8" name="Picture 7">
            <a:extLst>
              <a:ext uri="{FF2B5EF4-FFF2-40B4-BE49-F238E27FC236}">
                <a16:creationId xmlns:a16="http://schemas.microsoft.com/office/drawing/2014/main" id="{98EBEA79-39B9-5930-D311-93D998C5ACFA}"/>
              </a:ext>
            </a:extLst>
          </p:cNvPr>
          <p:cNvPicPr>
            <a:picLocks noChangeAspect="1"/>
          </p:cNvPicPr>
          <p:nvPr/>
        </p:nvPicPr>
        <p:blipFill>
          <a:blip r:embed="rId4"/>
          <a:stretch>
            <a:fillRect/>
          </a:stretch>
        </p:blipFill>
        <p:spPr>
          <a:xfrm>
            <a:off x="1258988" y="5456903"/>
            <a:ext cx="5622614" cy="1426634"/>
          </a:xfrm>
          <a:prstGeom prst="rect">
            <a:avLst/>
          </a:prstGeom>
          <a:solidFill>
            <a:schemeClr val="bg1"/>
          </a:solidFill>
          <a:ln>
            <a:solidFill>
              <a:schemeClr val="tx1"/>
            </a:solidFill>
          </a:ln>
        </p:spPr>
      </p:pic>
      <mc:AlternateContent xmlns:mc="http://schemas.openxmlformats.org/markup-compatibility/2006">
        <mc:Choice xmlns:a14="http://schemas.microsoft.com/office/drawing/2010/main" Requires="a14">
          <p:sp>
            <p:nvSpPr>
              <p:cNvPr id="9" name="Content Placeholder 5">
                <a:extLst>
                  <a:ext uri="{FF2B5EF4-FFF2-40B4-BE49-F238E27FC236}">
                    <a16:creationId xmlns:a16="http://schemas.microsoft.com/office/drawing/2014/main" id="{E7D0CBD1-23AA-61D6-2242-72EB944667FD}"/>
                  </a:ext>
                </a:extLst>
              </p:cNvPr>
              <p:cNvSpPr txBox="1">
                <a:spLocks/>
              </p:cNvSpPr>
              <p:nvPr/>
            </p:nvSpPr>
            <p:spPr>
              <a:xfrm>
                <a:off x="351260" y="1353214"/>
                <a:ext cx="7438073" cy="5038653"/>
              </a:xfrm>
              <a:prstGeom prst="rect">
                <a:avLst/>
              </a:prstGeom>
            </p:spPr>
            <p:txBody>
              <a:bodyPr/>
              <a:lst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bg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bg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bg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bg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bg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r>
                  <a:rPr lang="en-US" sz="1800"/>
                  <a:t>AFS Band: 2483.5 – 2500 MHz</a:t>
                </a:r>
              </a:p>
              <a:p>
                <a:endParaRPr lang="en-US" sz="1800"/>
              </a:p>
              <a:p>
                <a:r>
                  <a:rPr lang="en-US" sz="1800"/>
                  <a:t>AFS Carrier: 2492.028 MHz (closest multiple of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𝑓</m:t>
                        </m:r>
                      </m:e>
                      <m:sub>
                        <m:r>
                          <a:rPr lang="en-US" sz="1800" b="0" i="1" smtClean="0">
                            <a:latin typeface="Cambria Math" panose="02040503050406030204" pitchFamily="18" charset="0"/>
                          </a:rPr>
                          <m:t>0</m:t>
                        </m:r>
                      </m:sub>
                    </m:sSub>
                  </m:oMath>
                </a14:m>
                <a:r>
                  <a:rPr lang="en-US" sz="1800"/>
                  <a:t> = 1.023 MHz)</a:t>
                </a:r>
              </a:p>
              <a:p>
                <a:endParaRPr lang="en-US" sz="1800"/>
              </a:p>
              <a:p>
                <a:r>
                  <a:rPr lang="en-US" sz="1800"/>
                  <a:t>Reference Bandwidth: 15.944 MHz</a:t>
                </a:r>
                <a:br>
                  <a:rPr lang="en-US" sz="1800"/>
                </a:br>
                <a:endParaRPr lang="en-US" sz="1800"/>
              </a:p>
            </p:txBody>
          </p:sp>
        </mc:Choice>
        <mc:Fallback>
          <p:sp>
            <p:nvSpPr>
              <p:cNvPr id="9" name="Content Placeholder 5">
                <a:extLst>
                  <a:ext uri="{FF2B5EF4-FFF2-40B4-BE49-F238E27FC236}">
                    <a16:creationId xmlns:a16="http://schemas.microsoft.com/office/drawing/2014/main" id="{E7D0CBD1-23AA-61D6-2242-72EB944667FD}"/>
                  </a:ext>
                </a:extLst>
              </p:cNvPr>
              <p:cNvSpPr txBox="1">
                <a:spLocks noRot="1" noChangeAspect="1" noMove="1" noResize="1" noEditPoints="1" noAdjustHandles="1" noChangeArrowheads="1" noChangeShapeType="1" noTextEdit="1"/>
              </p:cNvSpPr>
              <p:nvPr/>
            </p:nvSpPr>
            <p:spPr>
              <a:xfrm>
                <a:off x="351260" y="1353214"/>
                <a:ext cx="7438073" cy="5038653"/>
              </a:xfrm>
              <a:prstGeom prst="rect">
                <a:avLst/>
              </a:prstGeom>
              <a:blipFill>
                <a:blip r:embed="rId5"/>
                <a:stretch>
                  <a:fillRect l="-574" t="-1209"/>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181368F-91EC-0A45-683F-74D75389C60F}"/>
              </a:ext>
            </a:extLst>
          </p:cNvPr>
          <p:cNvPicPr>
            <a:picLocks noChangeAspect="1"/>
          </p:cNvPicPr>
          <p:nvPr/>
        </p:nvPicPr>
        <p:blipFill>
          <a:blip r:embed="rId6"/>
          <a:stretch>
            <a:fillRect/>
          </a:stretch>
        </p:blipFill>
        <p:spPr>
          <a:xfrm>
            <a:off x="472074" y="3529065"/>
            <a:ext cx="7196443" cy="1568455"/>
          </a:xfrm>
          <a:prstGeom prst="rect">
            <a:avLst/>
          </a:prstGeom>
        </p:spPr>
      </p:pic>
      <p:sp>
        <p:nvSpPr>
          <p:cNvPr id="12" name="Rectangle 11">
            <a:extLst>
              <a:ext uri="{FF2B5EF4-FFF2-40B4-BE49-F238E27FC236}">
                <a16:creationId xmlns:a16="http://schemas.microsoft.com/office/drawing/2014/main" id="{FB9404D1-6952-81BB-59D2-968187424D20}"/>
              </a:ext>
            </a:extLst>
          </p:cNvPr>
          <p:cNvSpPr/>
          <p:nvPr/>
        </p:nvSpPr>
        <p:spPr>
          <a:xfrm>
            <a:off x="2325511" y="3872540"/>
            <a:ext cx="3052800" cy="71074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D44E312D-BA3E-4CAC-17D0-16723229A416}"/>
              </a:ext>
            </a:extLst>
          </p:cNvPr>
          <p:cNvSpPr txBox="1"/>
          <p:nvPr/>
        </p:nvSpPr>
        <p:spPr>
          <a:xfrm>
            <a:off x="3697895" y="3517776"/>
            <a:ext cx="2021141" cy="369332"/>
          </a:xfrm>
          <a:prstGeom prst="rect">
            <a:avLst/>
          </a:prstGeom>
          <a:noFill/>
        </p:spPr>
        <p:txBody>
          <a:bodyPr wrap="square" rtlCol="0">
            <a:spAutoFit/>
          </a:bodyPr>
          <a:lstStyle/>
          <a:p>
            <a:pPr algn="ctr"/>
            <a:r>
              <a:rPr lang="en-NL">
                <a:solidFill>
                  <a:schemeClr val="accent2"/>
                </a:solidFill>
              </a:rPr>
              <a:t>15.944 MHz</a:t>
            </a:r>
          </a:p>
        </p:txBody>
      </p:sp>
    </p:spTree>
    <p:extLst>
      <p:ext uri="{BB962C8B-B14F-4D97-AF65-F5344CB8AC3E}">
        <p14:creationId xmlns:p14="http://schemas.microsoft.com/office/powerpoint/2010/main" val="1203447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093728-EBFA-746A-1ED3-ADE130C53E3A}"/>
              </a:ext>
            </a:extLst>
          </p:cNvPr>
          <p:cNvPicPr>
            <a:picLocks noChangeAspect="1"/>
          </p:cNvPicPr>
          <p:nvPr/>
        </p:nvPicPr>
        <p:blipFill>
          <a:blip r:embed="rId3"/>
          <a:stretch>
            <a:fillRect/>
          </a:stretch>
        </p:blipFill>
        <p:spPr>
          <a:xfrm>
            <a:off x="6414385" y="4307245"/>
            <a:ext cx="6026030" cy="2212486"/>
          </a:xfrm>
          <a:prstGeom prst="rect">
            <a:avLst/>
          </a:prstGeom>
        </p:spPr>
      </p:pic>
      <p:sp>
        <p:nvSpPr>
          <p:cNvPr id="3" name="Slide Number Placeholder 2">
            <a:extLst>
              <a:ext uri="{FF2B5EF4-FFF2-40B4-BE49-F238E27FC236}">
                <a16:creationId xmlns:a16="http://schemas.microsoft.com/office/drawing/2014/main" id="{AAA55309-288D-0520-9E5D-E26087667581}"/>
              </a:ext>
            </a:extLst>
          </p:cNvPr>
          <p:cNvSpPr>
            <a:spLocks noGrp="1"/>
          </p:cNvSpPr>
          <p:nvPr>
            <p:ph type="sldNum" sz="quarter" idx="10"/>
          </p:nvPr>
        </p:nvSpPr>
        <p:spPr/>
        <p:txBody>
          <a:bodyPr/>
          <a:lstStyle/>
          <a:p>
            <a:fld id="{1DB7EB85-9CBC-48C5-A78A-0C15D15BA29E}" type="slidenum">
              <a:rPr lang="en-US" smtClean="0"/>
              <a:pPr/>
              <a:t>5</a:t>
            </a:fld>
            <a:endParaRPr lang="en-US"/>
          </a:p>
        </p:txBody>
      </p:sp>
      <p:sp>
        <p:nvSpPr>
          <p:cNvPr id="4" name="Content Placeholder 3">
            <a:extLst>
              <a:ext uri="{FF2B5EF4-FFF2-40B4-BE49-F238E27FC236}">
                <a16:creationId xmlns:a16="http://schemas.microsoft.com/office/drawing/2014/main" id="{A2ECC475-FB6A-9B09-FF95-413535B4A868}"/>
              </a:ext>
            </a:extLst>
          </p:cNvPr>
          <p:cNvSpPr>
            <a:spLocks noGrp="1"/>
          </p:cNvSpPr>
          <p:nvPr>
            <p:ph sz="quarter" idx="11"/>
          </p:nvPr>
        </p:nvSpPr>
        <p:spPr>
          <a:xfrm>
            <a:off x="361185" y="1457647"/>
            <a:ext cx="6039614" cy="5576762"/>
          </a:xfrm>
        </p:spPr>
        <p:txBody>
          <a:bodyPr vert="horz" lIns="91440" tIns="45720" rIns="91440" bIns="45720" rtlCol="0" anchor="t">
            <a:normAutofit/>
          </a:bodyPr>
          <a:lstStyle/>
          <a:p>
            <a:pPr marL="542925" indent="-542925"/>
            <a:r>
              <a:rPr lang="en-NL" sz="1800" dirty="0"/>
              <a:t>Data Channel </a:t>
            </a:r>
            <a:endParaRPr lang="en-US" dirty="0"/>
          </a:p>
          <a:p>
            <a:pPr marL="1019810" lvl="1" indent="-476250">
              <a:buFont typeface="Arial" panose="020B0604020202020204" pitchFamily="34" charset="0"/>
              <a:buChar char="•"/>
            </a:pPr>
            <a:r>
              <a:rPr lang="en-NL" sz="1800" dirty="0"/>
              <a:t>Ensuring signal energy to be concentrated around carrier</a:t>
            </a:r>
            <a:endParaRPr lang="en-NL" sz="1800" dirty="0">
              <a:cs typeface="Arial"/>
            </a:endParaRPr>
          </a:p>
          <a:p>
            <a:pPr marL="1019810" lvl="1" indent="-476250">
              <a:buFont typeface="Arial" panose="020B0604020202020204" pitchFamily="34" charset="0"/>
              <a:buChar char="•"/>
            </a:pPr>
            <a:r>
              <a:rPr lang="en-NL" sz="1800" dirty="0"/>
              <a:t>Limit OBUE for given receiver bandwidth </a:t>
            </a:r>
            <a:endParaRPr lang="en-NL" sz="1800" dirty="0">
              <a:cs typeface="Arial"/>
            </a:endParaRPr>
          </a:p>
          <a:p>
            <a:pPr marL="1019810" lvl="1" indent="-476250">
              <a:buFont typeface="Arial" panose="020B0604020202020204" pitchFamily="34" charset="0"/>
              <a:buChar char="•"/>
            </a:pPr>
            <a:r>
              <a:rPr lang="en-NL" sz="1800" b="1" u="sng" dirty="0"/>
              <a:t>Selected candi</a:t>
            </a:r>
            <a:r>
              <a:rPr lang="en-US" sz="1800" b="1" u="sng" dirty="0"/>
              <a:t>d</a:t>
            </a:r>
            <a:r>
              <a:rPr lang="en-NL" sz="1800" b="1" u="sng" dirty="0"/>
              <a:t>ate: BPSK(1)</a:t>
            </a:r>
            <a:endParaRPr lang="en-NL" sz="1800" b="1" u="sng" dirty="0">
              <a:cs typeface="Arial"/>
            </a:endParaRPr>
          </a:p>
          <a:p>
            <a:pPr marL="1019810" lvl="1" indent="-476250">
              <a:buFont typeface="Arial" panose="020B0604020202020204" pitchFamily="34" charset="0"/>
              <a:buChar char="•"/>
            </a:pPr>
            <a:endParaRPr lang="en-NL" sz="1800" b="1" dirty="0">
              <a:cs typeface="Arial" panose="020B0604020202020204"/>
            </a:endParaRPr>
          </a:p>
          <a:p>
            <a:pPr marL="542925" indent="-542925"/>
            <a:r>
              <a:rPr lang="en-NL" sz="1800" dirty="0"/>
              <a:t>Pilot Channel</a:t>
            </a:r>
            <a:endParaRPr lang="en-NL" sz="1800" dirty="0">
              <a:cs typeface="Arial"/>
            </a:endParaRPr>
          </a:p>
          <a:p>
            <a:pPr marL="1019810" lvl="1" indent="-476250">
              <a:buFont typeface="Arial" panose="020B0604020202020204" pitchFamily="34" charset="0"/>
              <a:buChar char="•"/>
            </a:pPr>
            <a:r>
              <a:rPr lang="en-NL" sz="1800" dirty="0"/>
              <a:t>Optimizing optimized tracking performance</a:t>
            </a:r>
            <a:endParaRPr lang="en-NL" sz="1800" dirty="0">
              <a:cs typeface="Arial"/>
            </a:endParaRPr>
          </a:p>
          <a:p>
            <a:pPr marL="1019810" lvl="1" indent="-476250">
              <a:buFont typeface="Arial" panose="020B0604020202020204" pitchFamily="34" charset="0"/>
              <a:buChar char="•"/>
            </a:pPr>
            <a:r>
              <a:rPr lang="en-NL" sz="1800" dirty="0"/>
              <a:t>Candiates: BPSK vs BOC</a:t>
            </a:r>
            <a:endParaRPr lang="en-NL" sz="1800" dirty="0">
              <a:cs typeface="Arial"/>
            </a:endParaRPr>
          </a:p>
          <a:p>
            <a:pPr marL="1499870" lvl="2" indent="-539750">
              <a:buFont typeface="Arial" panose="020B0604020202020204" pitchFamily="34" charset="0"/>
              <a:buChar char="•"/>
            </a:pPr>
            <a:r>
              <a:rPr lang="en-NL" sz="1350" dirty="0"/>
              <a:t>BPSK(4)</a:t>
            </a:r>
            <a:endParaRPr lang="en-NL" sz="1350" dirty="0">
              <a:cs typeface="Arial"/>
            </a:endParaRPr>
          </a:p>
          <a:p>
            <a:pPr marL="1499870" lvl="2" indent="-539750">
              <a:buFont typeface="Arial" panose="020B0604020202020204" pitchFamily="34" charset="0"/>
              <a:buChar char="•"/>
            </a:pPr>
            <a:r>
              <a:rPr lang="en-NL" sz="1350" dirty="0"/>
              <a:t>BPSK(5)</a:t>
            </a:r>
            <a:endParaRPr lang="en-NL" sz="1350" dirty="0">
              <a:cs typeface="Arial"/>
            </a:endParaRPr>
          </a:p>
          <a:p>
            <a:pPr marL="1499870" lvl="2" indent="-539750">
              <a:buFont typeface="Arial" panose="020B0604020202020204" pitchFamily="34" charset="0"/>
              <a:buChar char="•"/>
            </a:pPr>
            <a:r>
              <a:rPr lang="en-NL" sz="1350" dirty="0"/>
              <a:t>BOC(2,2)</a:t>
            </a:r>
            <a:endParaRPr lang="en-NL" sz="1350" dirty="0">
              <a:cs typeface="Arial"/>
            </a:endParaRPr>
          </a:p>
          <a:p>
            <a:pPr marL="1499870" lvl="2" indent="-539750">
              <a:buFont typeface="Arial" panose="020B0604020202020204" pitchFamily="34" charset="0"/>
              <a:buChar char="•"/>
            </a:pPr>
            <a:r>
              <a:rPr lang="en-NL" sz="1350" dirty="0"/>
              <a:t>BOC(5,1) -&gt; Large number of peaks (18)</a:t>
            </a:r>
            <a:endParaRPr lang="en-NL" sz="1350" dirty="0">
              <a:cs typeface="Arial"/>
            </a:endParaRPr>
          </a:p>
          <a:p>
            <a:pPr marL="1499870" lvl="2" indent="-539750">
              <a:buFont typeface="Arial" panose="020B0604020202020204" pitchFamily="34" charset="0"/>
              <a:buChar char="•"/>
            </a:pPr>
            <a:r>
              <a:rPr lang="en-NL" sz="1350" dirty="0"/>
              <a:t>BOC(5,2) -&gt; Large number of peaks (8)</a:t>
            </a:r>
            <a:endParaRPr lang="en-NL" sz="1350" dirty="0">
              <a:cs typeface="Arial"/>
            </a:endParaRPr>
          </a:p>
          <a:p>
            <a:pPr marL="1499870" lvl="2" indent="-539750">
              <a:buFont typeface="Arial" panose="020B0604020202020204" pitchFamily="34" charset="0"/>
              <a:buChar char="•"/>
            </a:pPr>
            <a:endParaRPr lang="en-NL" sz="1380" dirty="0">
              <a:cs typeface="Arial" panose="020B0604020202020204"/>
            </a:endParaRPr>
          </a:p>
        </p:txBody>
      </p:sp>
      <p:sp>
        <p:nvSpPr>
          <p:cNvPr id="6" name="Title 1">
            <a:extLst>
              <a:ext uri="{FF2B5EF4-FFF2-40B4-BE49-F238E27FC236}">
                <a16:creationId xmlns:a16="http://schemas.microsoft.com/office/drawing/2014/main" id="{DBC2BF54-17B5-D475-7129-EC84F2343C5F}"/>
              </a:ext>
            </a:extLst>
          </p:cNvPr>
          <p:cNvSpPr>
            <a:spLocks noGrp="1"/>
          </p:cNvSpPr>
          <p:nvPr>
            <p:ph type="title"/>
          </p:nvPr>
        </p:nvSpPr>
        <p:spPr>
          <a:xfrm>
            <a:off x="689734" y="-18740"/>
            <a:ext cx="10112620" cy="1372215"/>
          </a:xfrm>
        </p:spPr>
        <p:txBody>
          <a:bodyPr>
            <a:normAutofit/>
          </a:bodyPr>
          <a:lstStyle/>
          <a:p>
            <a:r>
              <a:rPr lang="en-NL" sz="3200"/>
              <a:t>Modulation Candidates</a:t>
            </a:r>
          </a:p>
        </p:txBody>
      </p:sp>
      <p:pic>
        <p:nvPicPr>
          <p:cNvPr id="10" name="Picture 9">
            <a:extLst>
              <a:ext uri="{FF2B5EF4-FFF2-40B4-BE49-F238E27FC236}">
                <a16:creationId xmlns:a16="http://schemas.microsoft.com/office/drawing/2014/main" id="{E6EE3635-6699-F286-A9D0-1211B9508FD1}"/>
              </a:ext>
            </a:extLst>
          </p:cNvPr>
          <p:cNvPicPr>
            <a:picLocks noChangeAspect="1"/>
          </p:cNvPicPr>
          <p:nvPr/>
        </p:nvPicPr>
        <p:blipFill>
          <a:blip r:embed="rId4"/>
          <a:stretch>
            <a:fillRect/>
          </a:stretch>
        </p:blipFill>
        <p:spPr>
          <a:xfrm>
            <a:off x="6414386" y="1942768"/>
            <a:ext cx="6026029" cy="2193575"/>
          </a:xfrm>
          <a:prstGeom prst="rect">
            <a:avLst/>
          </a:prstGeom>
        </p:spPr>
      </p:pic>
      <p:sp>
        <p:nvSpPr>
          <p:cNvPr id="12" name="Oval 11">
            <a:extLst>
              <a:ext uri="{FF2B5EF4-FFF2-40B4-BE49-F238E27FC236}">
                <a16:creationId xmlns:a16="http://schemas.microsoft.com/office/drawing/2014/main" id="{7E21A353-A1D2-9E56-E570-B21CB16207C3}"/>
              </a:ext>
            </a:extLst>
          </p:cNvPr>
          <p:cNvSpPr/>
          <p:nvPr/>
        </p:nvSpPr>
        <p:spPr>
          <a:xfrm>
            <a:off x="10410653" y="4463722"/>
            <a:ext cx="1309511" cy="19416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BABCCDC2-654C-E73A-653E-E30CEADF6F74}"/>
              </a:ext>
            </a:extLst>
          </p:cNvPr>
          <p:cNvSpPr txBox="1"/>
          <p:nvPr/>
        </p:nvSpPr>
        <p:spPr>
          <a:xfrm>
            <a:off x="9225320" y="5103735"/>
            <a:ext cx="1343378" cy="523220"/>
          </a:xfrm>
          <a:prstGeom prst="rect">
            <a:avLst/>
          </a:prstGeom>
          <a:noFill/>
          <a:ln>
            <a:noFill/>
          </a:ln>
        </p:spPr>
        <p:txBody>
          <a:bodyPr wrap="square" rtlCol="0">
            <a:spAutoFit/>
          </a:bodyPr>
          <a:lstStyle/>
          <a:p>
            <a:r>
              <a:rPr lang="en-NL" sz="1400">
                <a:solidFill>
                  <a:srgbClr val="FF0000"/>
                </a:solidFill>
              </a:rPr>
              <a:t>High Number of Peaks</a:t>
            </a:r>
          </a:p>
        </p:txBody>
      </p:sp>
    </p:spTree>
    <p:extLst>
      <p:ext uri="{BB962C8B-B14F-4D97-AF65-F5344CB8AC3E}">
        <p14:creationId xmlns:p14="http://schemas.microsoft.com/office/powerpoint/2010/main" val="276427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E90E05-80EC-5CB3-980E-58C86AD6755A}"/>
              </a:ext>
            </a:extLst>
          </p:cNvPr>
          <p:cNvSpPr>
            <a:spLocks noGrp="1"/>
          </p:cNvSpPr>
          <p:nvPr>
            <p:ph type="sldNum" sz="quarter" idx="10"/>
          </p:nvPr>
        </p:nvSpPr>
        <p:spPr/>
        <p:txBody>
          <a:bodyPr/>
          <a:lstStyle/>
          <a:p>
            <a:fld id="{1DB7EB85-9CBC-48C5-A78A-0C15D15BA29E}" type="slidenum">
              <a:rPr lang="en-US" smtClean="0"/>
              <a:pPr/>
              <a:t>6</a:t>
            </a:fld>
            <a:endParaRPr lang="en-US"/>
          </a:p>
        </p:txBody>
      </p:sp>
      <p:pic>
        <p:nvPicPr>
          <p:cNvPr id="7" name="Content Placeholder 6">
            <a:extLst>
              <a:ext uri="{FF2B5EF4-FFF2-40B4-BE49-F238E27FC236}">
                <a16:creationId xmlns:a16="http://schemas.microsoft.com/office/drawing/2014/main" id="{C75D4BE5-31FA-813C-21BA-073C81D93BF3}"/>
              </a:ext>
            </a:extLst>
          </p:cNvPr>
          <p:cNvPicPr>
            <a:picLocks noGrp="1" noChangeAspect="1"/>
          </p:cNvPicPr>
          <p:nvPr>
            <p:ph sz="quarter" idx="11"/>
          </p:nvPr>
        </p:nvPicPr>
        <p:blipFill>
          <a:blip r:embed="rId3"/>
          <a:stretch>
            <a:fillRect/>
          </a:stretch>
        </p:blipFill>
        <p:spPr>
          <a:xfrm>
            <a:off x="497823" y="1881766"/>
            <a:ext cx="3769184" cy="3059554"/>
          </a:xfrm>
          <a:prstGeom prst="rect">
            <a:avLst/>
          </a:prstGeom>
        </p:spPr>
      </p:pic>
      <p:sp>
        <p:nvSpPr>
          <p:cNvPr id="6" name="Title 1">
            <a:extLst>
              <a:ext uri="{FF2B5EF4-FFF2-40B4-BE49-F238E27FC236}">
                <a16:creationId xmlns:a16="http://schemas.microsoft.com/office/drawing/2014/main" id="{FB1D280B-8426-9235-3E4D-6856CD268FA2}"/>
              </a:ext>
            </a:extLst>
          </p:cNvPr>
          <p:cNvSpPr>
            <a:spLocks noGrp="1"/>
          </p:cNvSpPr>
          <p:nvPr>
            <p:ph type="title"/>
          </p:nvPr>
        </p:nvSpPr>
        <p:spPr>
          <a:xfrm>
            <a:off x="689734" y="-18740"/>
            <a:ext cx="10112620" cy="1372215"/>
          </a:xfrm>
        </p:spPr>
        <p:txBody>
          <a:bodyPr>
            <a:normAutofit/>
          </a:bodyPr>
          <a:lstStyle/>
          <a:p>
            <a:r>
              <a:rPr lang="en-NL" sz="3200"/>
              <a:t>Acquisition and Tracking Performance</a:t>
            </a:r>
          </a:p>
        </p:txBody>
      </p:sp>
      <p:pic>
        <p:nvPicPr>
          <p:cNvPr id="8" name="Picture 7">
            <a:extLst>
              <a:ext uri="{FF2B5EF4-FFF2-40B4-BE49-F238E27FC236}">
                <a16:creationId xmlns:a16="http://schemas.microsoft.com/office/drawing/2014/main" id="{E177C254-B8F7-2727-56E4-9660123C3869}"/>
              </a:ext>
            </a:extLst>
          </p:cNvPr>
          <p:cNvPicPr>
            <a:picLocks noChangeAspect="1"/>
          </p:cNvPicPr>
          <p:nvPr/>
        </p:nvPicPr>
        <p:blipFill>
          <a:blip r:embed="rId4"/>
          <a:stretch>
            <a:fillRect/>
          </a:stretch>
        </p:blipFill>
        <p:spPr>
          <a:xfrm>
            <a:off x="4559718" y="1881026"/>
            <a:ext cx="3769184" cy="3041180"/>
          </a:xfrm>
          <a:prstGeom prst="rect">
            <a:avLst/>
          </a:prstGeom>
        </p:spPr>
      </p:pic>
      <p:pic>
        <p:nvPicPr>
          <p:cNvPr id="9" name="Picture 8">
            <a:extLst>
              <a:ext uri="{FF2B5EF4-FFF2-40B4-BE49-F238E27FC236}">
                <a16:creationId xmlns:a16="http://schemas.microsoft.com/office/drawing/2014/main" id="{71CB4027-3164-7B83-D6E1-C1CD7DDA933F}"/>
              </a:ext>
            </a:extLst>
          </p:cNvPr>
          <p:cNvPicPr>
            <a:picLocks noChangeAspect="1"/>
          </p:cNvPicPr>
          <p:nvPr/>
        </p:nvPicPr>
        <p:blipFill>
          <a:blip r:embed="rId5"/>
          <a:stretch>
            <a:fillRect/>
          </a:stretch>
        </p:blipFill>
        <p:spPr>
          <a:xfrm>
            <a:off x="8621614" y="1861172"/>
            <a:ext cx="3769184" cy="3061034"/>
          </a:xfrm>
          <a:prstGeom prst="rect">
            <a:avLst/>
          </a:prstGeom>
        </p:spPr>
      </p:pic>
      <p:sp>
        <p:nvSpPr>
          <p:cNvPr id="10" name="Content Placeholder 3">
            <a:extLst>
              <a:ext uri="{FF2B5EF4-FFF2-40B4-BE49-F238E27FC236}">
                <a16:creationId xmlns:a16="http://schemas.microsoft.com/office/drawing/2014/main" id="{DE18F82B-AE7C-77D6-0DB3-11990451E30C}"/>
              </a:ext>
            </a:extLst>
          </p:cNvPr>
          <p:cNvSpPr txBox="1">
            <a:spLocks/>
          </p:cNvSpPr>
          <p:nvPr/>
        </p:nvSpPr>
        <p:spPr>
          <a:xfrm>
            <a:off x="404696" y="4821736"/>
            <a:ext cx="11986102" cy="2306403"/>
          </a:xfrm>
          <a:prstGeom prst="rect">
            <a:avLst/>
          </a:prstGeom>
        </p:spPr>
        <p:txBody>
          <a:bodyPr vert="horz" lIns="91440" tIns="45720" rIns="91440" bIns="45720" rtlCol="0">
            <a:normAutofit/>
          </a:bodyPr>
          <a:lstStyle>
            <a:lvl1pPr marL="543401" indent="-543401" algn="l" defTabSz="960120" rtl="0" eaLnBrk="1" latinLnBrk="0" hangingPunct="1">
              <a:lnSpc>
                <a:spcPct val="100000"/>
              </a:lnSpc>
              <a:spcBef>
                <a:spcPts val="1050"/>
              </a:spcBef>
              <a:spcAft>
                <a:spcPts val="630"/>
              </a:spcAft>
              <a:buFont typeface="+mj-lt"/>
              <a:buAutoNum type="arabicPeriod"/>
              <a:defRPr sz="2520" kern="1200">
                <a:solidFill>
                  <a:schemeClr val="bg1"/>
                </a:solidFill>
                <a:latin typeface="+mn-lt"/>
                <a:ea typeface="+mn-ea"/>
                <a:cs typeface="+mn-cs"/>
              </a:defRPr>
            </a:lvl1pPr>
            <a:lvl2pPr marL="1020128" indent="-476726" algn="l" defTabSz="960120" rtl="0" eaLnBrk="1" latinLnBrk="0" hangingPunct="1">
              <a:lnSpc>
                <a:spcPct val="100000"/>
              </a:lnSpc>
              <a:spcBef>
                <a:spcPts val="525"/>
              </a:spcBef>
              <a:buFont typeface="+mj-lt"/>
              <a:buAutoNum type="alphaLcPeriod"/>
              <a:defRPr sz="2520" kern="1200">
                <a:solidFill>
                  <a:schemeClr val="bg1"/>
                </a:solidFill>
                <a:latin typeface="+mn-lt"/>
                <a:ea typeface="+mn-ea"/>
                <a:cs typeface="+mn-cs"/>
              </a:defRPr>
            </a:lvl2pPr>
            <a:lvl3pPr marL="1500188" indent="-540068" algn="l" defTabSz="960120" rtl="0" eaLnBrk="1" latinLnBrk="0" hangingPunct="1">
              <a:lnSpc>
                <a:spcPct val="90000"/>
              </a:lnSpc>
              <a:spcBef>
                <a:spcPts val="525"/>
              </a:spcBef>
              <a:buFont typeface="+mj-lt"/>
              <a:buAutoNum type="arabicPeriod"/>
              <a:defRPr sz="2100" kern="1200">
                <a:solidFill>
                  <a:schemeClr val="bg1"/>
                </a:solidFill>
                <a:latin typeface="+mn-lt"/>
                <a:ea typeface="+mn-ea"/>
                <a:cs typeface="+mn-cs"/>
              </a:defRPr>
            </a:lvl3pPr>
            <a:lvl4pPr marL="1920240" indent="-480060" algn="l" defTabSz="960120" rtl="0" eaLnBrk="1" latinLnBrk="0" hangingPunct="1">
              <a:lnSpc>
                <a:spcPct val="90000"/>
              </a:lnSpc>
              <a:spcBef>
                <a:spcPts val="525"/>
              </a:spcBef>
              <a:buFont typeface="+mj-lt"/>
              <a:buAutoNum type="arabicPeriod"/>
              <a:defRPr sz="1890" kern="1200">
                <a:solidFill>
                  <a:schemeClr val="bg1"/>
                </a:solidFill>
                <a:latin typeface="+mn-lt"/>
                <a:ea typeface="+mn-ea"/>
                <a:cs typeface="+mn-cs"/>
              </a:defRPr>
            </a:lvl4pPr>
            <a:lvl5pPr marL="2400300" indent="-480060" algn="l" defTabSz="960120" rtl="0" eaLnBrk="1" latinLnBrk="0" hangingPunct="1">
              <a:lnSpc>
                <a:spcPct val="90000"/>
              </a:lnSpc>
              <a:spcBef>
                <a:spcPts val="525"/>
              </a:spcBef>
              <a:buFont typeface="+mj-lt"/>
              <a:buAutoNum type="arabicPeriod"/>
              <a:defRPr sz="1890" kern="1200">
                <a:solidFill>
                  <a:schemeClr val="bg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285750" indent="-285750">
              <a:buFont typeface="Arial" panose="020B0604020202020204" pitchFamily="34" charset="0"/>
              <a:buChar char="•"/>
            </a:pPr>
            <a:endParaRPr lang="en-NL" sz="1380"/>
          </a:p>
        </p:txBody>
      </p:sp>
      <p:sp>
        <p:nvSpPr>
          <p:cNvPr id="12" name="TextBox 11">
            <a:extLst>
              <a:ext uri="{FF2B5EF4-FFF2-40B4-BE49-F238E27FC236}">
                <a16:creationId xmlns:a16="http://schemas.microsoft.com/office/drawing/2014/main" id="{8EE42CA3-7A2B-3985-9445-33DD017ADC67}"/>
              </a:ext>
            </a:extLst>
          </p:cNvPr>
          <p:cNvSpPr txBox="1"/>
          <p:nvPr/>
        </p:nvSpPr>
        <p:spPr>
          <a:xfrm>
            <a:off x="982134" y="1379210"/>
            <a:ext cx="2810933" cy="369332"/>
          </a:xfrm>
          <a:prstGeom prst="rect">
            <a:avLst/>
          </a:prstGeom>
          <a:noFill/>
        </p:spPr>
        <p:txBody>
          <a:bodyPr wrap="square" rtlCol="0">
            <a:spAutoFit/>
          </a:bodyPr>
          <a:lstStyle/>
          <a:p>
            <a:pPr algn="ctr"/>
            <a:r>
              <a:rPr lang="en-NL">
                <a:solidFill>
                  <a:schemeClr val="bg1"/>
                </a:solidFill>
              </a:rPr>
              <a:t>BPSK(4)</a:t>
            </a:r>
          </a:p>
        </p:txBody>
      </p:sp>
      <p:sp>
        <p:nvSpPr>
          <p:cNvPr id="13" name="TextBox 12">
            <a:extLst>
              <a:ext uri="{FF2B5EF4-FFF2-40B4-BE49-F238E27FC236}">
                <a16:creationId xmlns:a16="http://schemas.microsoft.com/office/drawing/2014/main" id="{A31E304B-76F0-ACAA-94BE-79208B4DC96F}"/>
              </a:ext>
            </a:extLst>
          </p:cNvPr>
          <p:cNvSpPr txBox="1"/>
          <p:nvPr/>
        </p:nvSpPr>
        <p:spPr>
          <a:xfrm>
            <a:off x="5038843" y="1368913"/>
            <a:ext cx="2810933" cy="369332"/>
          </a:xfrm>
          <a:prstGeom prst="rect">
            <a:avLst/>
          </a:prstGeom>
          <a:noFill/>
        </p:spPr>
        <p:txBody>
          <a:bodyPr wrap="square" rtlCol="0">
            <a:spAutoFit/>
          </a:bodyPr>
          <a:lstStyle/>
          <a:p>
            <a:pPr algn="ctr"/>
            <a:r>
              <a:rPr lang="en-NL">
                <a:solidFill>
                  <a:schemeClr val="bg1"/>
                </a:solidFill>
              </a:rPr>
              <a:t>BPSK(5)</a:t>
            </a:r>
          </a:p>
        </p:txBody>
      </p:sp>
      <p:sp>
        <p:nvSpPr>
          <p:cNvPr id="14" name="TextBox 13">
            <a:extLst>
              <a:ext uri="{FF2B5EF4-FFF2-40B4-BE49-F238E27FC236}">
                <a16:creationId xmlns:a16="http://schemas.microsoft.com/office/drawing/2014/main" id="{445F0937-FFBE-0EE4-BFD5-031B94194027}"/>
              </a:ext>
            </a:extLst>
          </p:cNvPr>
          <p:cNvSpPr txBox="1"/>
          <p:nvPr/>
        </p:nvSpPr>
        <p:spPr>
          <a:xfrm>
            <a:off x="9095552" y="1367203"/>
            <a:ext cx="2810933" cy="369332"/>
          </a:xfrm>
          <a:prstGeom prst="rect">
            <a:avLst/>
          </a:prstGeom>
          <a:noFill/>
        </p:spPr>
        <p:txBody>
          <a:bodyPr wrap="square" rtlCol="0">
            <a:spAutoFit/>
          </a:bodyPr>
          <a:lstStyle/>
          <a:p>
            <a:pPr algn="ctr"/>
            <a:r>
              <a:rPr lang="en-NL">
                <a:solidFill>
                  <a:schemeClr val="bg1"/>
                </a:solidFill>
              </a:rPr>
              <a:t>BOC(5,1)</a:t>
            </a:r>
          </a:p>
        </p:txBody>
      </p:sp>
      <p:pic>
        <p:nvPicPr>
          <p:cNvPr id="15" name="Picture 14">
            <a:extLst>
              <a:ext uri="{FF2B5EF4-FFF2-40B4-BE49-F238E27FC236}">
                <a16:creationId xmlns:a16="http://schemas.microsoft.com/office/drawing/2014/main" id="{E8ADEACF-536B-A6D9-E15E-0FFFA2BB0192}"/>
              </a:ext>
            </a:extLst>
          </p:cNvPr>
          <p:cNvPicPr>
            <a:picLocks noChangeAspect="1"/>
          </p:cNvPicPr>
          <p:nvPr/>
        </p:nvPicPr>
        <p:blipFill>
          <a:blip r:embed="rId6"/>
          <a:stretch>
            <a:fillRect/>
          </a:stretch>
        </p:blipFill>
        <p:spPr>
          <a:xfrm>
            <a:off x="915271" y="5784122"/>
            <a:ext cx="10965344" cy="1102100"/>
          </a:xfrm>
          <a:prstGeom prst="rect">
            <a:avLst/>
          </a:prstGeom>
        </p:spPr>
      </p:pic>
      <p:sp>
        <p:nvSpPr>
          <p:cNvPr id="16" name="TextBox 15">
            <a:extLst>
              <a:ext uri="{FF2B5EF4-FFF2-40B4-BE49-F238E27FC236}">
                <a16:creationId xmlns:a16="http://schemas.microsoft.com/office/drawing/2014/main" id="{2AE979AB-6F42-2F5E-92DD-2BF49C52281E}"/>
              </a:ext>
            </a:extLst>
          </p:cNvPr>
          <p:cNvSpPr txBox="1"/>
          <p:nvPr/>
        </p:nvSpPr>
        <p:spPr>
          <a:xfrm>
            <a:off x="5095641" y="5265091"/>
            <a:ext cx="2810933" cy="369332"/>
          </a:xfrm>
          <a:prstGeom prst="rect">
            <a:avLst/>
          </a:prstGeom>
          <a:noFill/>
        </p:spPr>
        <p:txBody>
          <a:bodyPr wrap="square" rtlCol="0">
            <a:spAutoFit/>
          </a:bodyPr>
          <a:lstStyle/>
          <a:p>
            <a:pPr algn="ctr"/>
            <a:r>
              <a:rPr lang="en-NL">
                <a:solidFill>
                  <a:schemeClr val="bg1"/>
                </a:solidFill>
              </a:rPr>
              <a:t>Data/Pilot Power Share</a:t>
            </a:r>
          </a:p>
        </p:txBody>
      </p:sp>
      <p:sp>
        <p:nvSpPr>
          <p:cNvPr id="17" name="TextBox 16">
            <a:extLst>
              <a:ext uri="{FF2B5EF4-FFF2-40B4-BE49-F238E27FC236}">
                <a16:creationId xmlns:a16="http://schemas.microsoft.com/office/drawing/2014/main" id="{CD3CC180-6660-6A36-5E1F-35B94EF65FD6}"/>
              </a:ext>
            </a:extLst>
          </p:cNvPr>
          <p:cNvSpPr txBox="1"/>
          <p:nvPr/>
        </p:nvSpPr>
        <p:spPr>
          <a:xfrm>
            <a:off x="2528711" y="2300458"/>
            <a:ext cx="7687733" cy="369332"/>
          </a:xfrm>
          <a:prstGeom prst="rect">
            <a:avLst/>
          </a:prstGeom>
          <a:solidFill>
            <a:schemeClr val="bg1"/>
          </a:solidFill>
          <a:ln>
            <a:solidFill>
              <a:schemeClr val="tx1"/>
            </a:solidFill>
          </a:ln>
        </p:spPr>
        <p:txBody>
          <a:bodyPr wrap="square" rtlCol="0">
            <a:spAutoFit/>
          </a:bodyPr>
          <a:lstStyle/>
          <a:p>
            <a:pPr algn="ctr"/>
            <a:r>
              <a:rPr lang="en-NL"/>
              <a:t>Best Performance for BOC(5,1) but reasonable for BPSK(4)/BPSK(5)</a:t>
            </a:r>
          </a:p>
        </p:txBody>
      </p:sp>
      <p:sp>
        <p:nvSpPr>
          <p:cNvPr id="18" name="TextBox 17">
            <a:extLst>
              <a:ext uri="{FF2B5EF4-FFF2-40B4-BE49-F238E27FC236}">
                <a16:creationId xmlns:a16="http://schemas.microsoft.com/office/drawing/2014/main" id="{4FFA9065-A861-2106-D663-7C6D94CECB0B}"/>
              </a:ext>
            </a:extLst>
          </p:cNvPr>
          <p:cNvSpPr txBox="1"/>
          <p:nvPr/>
        </p:nvSpPr>
        <p:spPr>
          <a:xfrm>
            <a:off x="2657240" y="6889486"/>
            <a:ext cx="7687733" cy="369332"/>
          </a:xfrm>
          <a:prstGeom prst="rect">
            <a:avLst/>
          </a:prstGeom>
          <a:solidFill>
            <a:schemeClr val="bg1"/>
          </a:solidFill>
          <a:ln>
            <a:solidFill>
              <a:schemeClr val="tx1"/>
            </a:solidFill>
          </a:ln>
        </p:spPr>
        <p:txBody>
          <a:bodyPr wrap="square" rtlCol="0">
            <a:spAutoFit/>
          </a:bodyPr>
          <a:lstStyle/>
          <a:p>
            <a:pPr algn="ctr"/>
            <a:r>
              <a:rPr lang="en-NL"/>
              <a:t>25% power on Data would compromise data rate objective</a:t>
            </a:r>
          </a:p>
        </p:txBody>
      </p:sp>
    </p:spTree>
    <p:extLst>
      <p:ext uri="{BB962C8B-B14F-4D97-AF65-F5344CB8AC3E}">
        <p14:creationId xmlns:p14="http://schemas.microsoft.com/office/powerpoint/2010/main" val="3887648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D85FCC-A14D-027F-CA3D-A004183EFF27}"/>
              </a:ext>
            </a:extLst>
          </p:cNvPr>
          <p:cNvSpPr>
            <a:spLocks noGrp="1"/>
          </p:cNvSpPr>
          <p:nvPr>
            <p:ph type="sldNum" sz="quarter" idx="10"/>
          </p:nvPr>
        </p:nvSpPr>
        <p:spPr>
          <a:xfrm>
            <a:off x="9791830" y="6965911"/>
            <a:ext cx="2880360" cy="389467"/>
          </a:xfrm>
        </p:spPr>
        <p:txBody>
          <a:bodyPr/>
          <a:lstStyle/>
          <a:p>
            <a:fld id="{1DB7EB85-9CBC-48C5-A78A-0C15D15BA29E}" type="slidenum">
              <a:rPr lang="en-US" smtClean="0"/>
              <a:pPr/>
              <a:t>7</a:t>
            </a:fld>
            <a:endParaRPr lang="en-US"/>
          </a:p>
        </p:txBody>
      </p:sp>
      <p:graphicFrame>
        <p:nvGraphicFramePr>
          <p:cNvPr id="7" name="Content Placeholder 6">
            <a:extLst>
              <a:ext uri="{FF2B5EF4-FFF2-40B4-BE49-F238E27FC236}">
                <a16:creationId xmlns:a16="http://schemas.microsoft.com/office/drawing/2014/main" id="{45325F9D-05B3-E6D4-7FB2-C07669DB8583}"/>
              </a:ext>
            </a:extLst>
          </p:cNvPr>
          <p:cNvGraphicFramePr>
            <a:graphicFrameLocks noGrp="1"/>
          </p:cNvGraphicFramePr>
          <p:nvPr>
            <p:ph sz="quarter" idx="11"/>
            <p:extLst>
              <p:ext uri="{D42A27DB-BD31-4B8C-83A1-F6EECF244321}">
                <p14:modId xmlns:p14="http://schemas.microsoft.com/office/powerpoint/2010/main" val="2822031715"/>
              </p:ext>
            </p:extLst>
          </p:nvPr>
        </p:nvGraphicFramePr>
        <p:xfrm>
          <a:off x="271462" y="1197953"/>
          <a:ext cx="12258675" cy="5628132"/>
        </p:xfrm>
        <a:graphic>
          <a:graphicData uri="http://schemas.openxmlformats.org/drawingml/2006/table">
            <a:tbl>
              <a:tblPr firstRow="1" firstCol="1" bandRow="1">
                <a:tableStyleId>{5C22544A-7EE6-4342-B048-85BDC9FD1C3A}</a:tableStyleId>
              </a:tblPr>
              <a:tblGrid>
                <a:gridCol w="3273072">
                  <a:extLst>
                    <a:ext uri="{9D8B030D-6E8A-4147-A177-3AD203B41FA5}">
                      <a16:colId xmlns:a16="http://schemas.microsoft.com/office/drawing/2014/main" val="2526321728"/>
                    </a:ext>
                  </a:extLst>
                </a:gridCol>
                <a:gridCol w="2995201">
                  <a:extLst>
                    <a:ext uri="{9D8B030D-6E8A-4147-A177-3AD203B41FA5}">
                      <a16:colId xmlns:a16="http://schemas.microsoft.com/office/drawing/2014/main" val="3908091043"/>
                    </a:ext>
                  </a:extLst>
                </a:gridCol>
                <a:gridCol w="2995201">
                  <a:extLst>
                    <a:ext uri="{9D8B030D-6E8A-4147-A177-3AD203B41FA5}">
                      <a16:colId xmlns:a16="http://schemas.microsoft.com/office/drawing/2014/main" val="23970615"/>
                    </a:ext>
                  </a:extLst>
                </a:gridCol>
                <a:gridCol w="2995201">
                  <a:extLst>
                    <a:ext uri="{9D8B030D-6E8A-4147-A177-3AD203B41FA5}">
                      <a16:colId xmlns:a16="http://schemas.microsoft.com/office/drawing/2014/main" val="2224465821"/>
                    </a:ext>
                  </a:extLst>
                </a:gridCol>
              </a:tblGrid>
              <a:tr h="370840">
                <a:tc>
                  <a:txBody>
                    <a:bodyPr/>
                    <a:lstStyle/>
                    <a:p>
                      <a:endParaRPr lang="en-NL"/>
                    </a:p>
                  </a:txBody>
                  <a:tcPr/>
                </a:tc>
                <a:tc>
                  <a:txBody>
                    <a:bodyPr/>
                    <a:lstStyle/>
                    <a:p>
                      <a:r>
                        <a:rPr lang="en-NL"/>
                        <a:t>BPSK(4)</a:t>
                      </a:r>
                    </a:p>
                  </a:txBody>
                  <a:tcPr/>
                </a:tc>
                <a:tc>
                  <a:txBody>
                    <a:bodyPr/>
                    <a:lstStyle/>
                    <a:p>
                      <a:r>
                        <a:rPr lang="en-NL"/>
                        <a:t>BPSK(5)</a:t>
                      </a:r>
                    </a:p>
                  </a:txBody>
                  <a:tcPr/>
                </a:tc>
                <a:tc>
                  <a:txBody>
                    <a:bodyPr/>
                    <a:lstStyle/>
                    <a:p>
                      <a:r>
                        <a:rPr lang="en-NL"/>
                        <a:t>BOC(5,1)</a:t>
                      </a:r>
                    </a:p>
                  </a:txBody>
                  <a:tcPr/>
                </a:tc>
                <a:extLst>
                  <a:ext uri="{0D108BD9-81ED-4DB2-BD59-A6C34878D82A}">
                    <a16:rowId xmlns:a16="http://schemas.microsoft.com/office/drawing/2014/main" val="1103824386"/>
                  </a:ext>
                </a:extLst>
              </a:tr>
              <a:tr h="370840">
                <a:tc>
                  <a:txBody>
                    <a:bodyPr/>
                    <a:lstStyle/>
                    <a:p>
                      <a:r>
                        <a:rPr lang="en-NL"/>
                        <a:t>Auto Correlation Function</a:t>
                      </a:r>
                    </a:p>
                  </a:txBody>
                  <a:tcPr/>
                </a:tc>
                <a:tc>
                  <a:txBody>
                    <a:bodyPr/>
                    <a:lstStyle/>
                    <a:p>
                      <a:r>
                        <a:rPr lang="en-NL"/>
                        <a:t>No side peaks</a:t>
                      </a:r>
                    </a:p>
                  </a:txBody>
                  <a:tcPr/>
                </a:tc>
                <a:tc>
                  <a:txBody>
                    <a:bodyPr/>
                    <a:lstStyle/>
                    <a:p>
                      <a:r>
                        <a:rPr lang="en-NL"/>
                        <a:t>No side peaks</a:t>
                      </a:r>
                    </a:p>
                  </a:txBody>
                  <a:tcPr/>
                </a:tc>
                <a:tc>
                  <a:txBody>
                    <a:bodyPr/>
                    <a:lstStyle/>
                    <a:p>
                      <a:r>
                        <a:rPr lang="en-NL"/>
                        <a:t>Large number of side peaks (18) inrease probability of false tracking</a:t>
                      </a:r>
                    </a:p>
                  </a:txBody>
                  <a:tcPr/>
                </a:tc>
                <a:extLst>
                  <a:ext uri="{0D108BD9-81ED-4DB2-BD59-A6C34878D82A}">
                    <a16:rowId xmlns:a16="http://schemas.microsoft.com/office/drawing/2014/main" val="2850390126"/>
                  </a:ext>
                </a:extLst>
              </a:tr>
              <a:tr h="370840">
                <a:tc>
                  <a:txBody>
                    <a:bodyPr/>
                    <a:lstStyle/>
                    <a:p>
                      <a:r>
                        <a:rPr lang="en-NL"/>
                        <a:t>Acquisition Search Space (vs BPSK(5)</a:t>
                      </a:r>
                    </a:p>
                  </a:txBody>
                  <a:tcPr/>
                </a:tc>
                <a:tc>
                  <a:txBody>
                    <a:bodyPr/>
                    <a:lstStyle/>
                    <a:p>
                      <a:r>
                        <a:rPr lang="en-NL"/>
                        <a:t>80%</a:t>
                      </a:r>
                    </a:p>
                  </a:txBody>
                  <a:tcPr/>
                </a:tc>
                <a:tc>
                  <a:txBody>
                    <a:bodyPr/>
                    <a:lstStyle/>
                    <a:p>
                      <a:r>
                        <a:rPr lang="en-NL"/>
                        <a:t>100%</a:t>
                      </a:r>
                    </a:p>
                  </a:txBody>
                  <a:tcPr/>
                </a:tc>
                <a:tc>
                  <a:txBody>
                    <a:bodyPr/>
                    <a:lstStyle/>
                    <a:p>
                      <a:r>
                        <a:rPr lang="en-NL"/>
                        <a:t>62.5%</a:t>
                      </a:r>
                    </a:p>
                  </a:txBody>
                  <a:tcPr/>
                </a:tc>
                <a:extLst>
                  <a:ext uri="{0D108BD9-81ED-4DB2-BD59-A6C34878D82A}">
                    <a16:rowId xmlns:a16="http://schemas.microsoft.com/office/drawing/2014/main" val="1378244429"/>
                  </a:ext>
                </a:extLst>
              </a:tr>
              <a:tr h="370840">
                <a:tc>
                  <a:txBody>
                    <a:bodyPr/>
                    <a:lstStyle/>
                    <a:p>
                      <a:r>
                        <a:rPr lang="en-NL"/>
                        <a:t>Tracking Performance (CRLB) @C/N0 = 30 dB-Hz</a:t>
                      </a:r>
                    </a:p>
                  </a:txBody>
                  <a:tcPr/>
                </a:tc>
                <a:tc>
                  <a:txBody>
                    <a:bodyPr/>
                    <a:lstStyle/>
                    <a:p>
                      <a:r>
                        <a:rPr lang="en-NL"/>
                        <a:t>0.82 meter</a:t>
                      </a:r>
                    </a:p>
                  </a:txBody>
                  <a:tcPr/>
                </a:tc>
                <a:tc>
                  <a:txBody>
                    <a:bodyPr/>
                    <a:lstStyle/>
                    <a:p>
                      <a:r>
                        <a:rPr lang="en-NL"/>
                        <a:t>0.73 meter</a:t>
                      </a:r>
                    </a:p>
                  </a:txBody>
                  <a:tcPr/>
                </a:tc>
                <a:tc>
                  <a:txBody>
                    <a:bodyPr/>
                    <a:lstStyle/>
                    <a:p>
                      <a:r>
                        <a:rPr lang="en-NL"/>
                        <a:t>0.34 meter</a:t>
                      </a:r>
                    </a:p>
                  </a:txBody>
                  <a:tcPr/>
                </a:tc>
                <a:extLst>
                  <a:ext uri="{0D108BD9-81ED-4DB2-BD59-A6C34878D82A}">
                    <a16:rowId xmlns:a16="http://schemas.microsoft.com/office/drawing/2014/main" val="104332185"/>
                  </a:ext>
                </a:extLst>
              </a:tr>
              <a:tr h="370840">
                <a:tc>
                  <a:txBody>
                    <a:bodyPr/>
                    <a:lstStyle/>
                    <a:p>
                      <a:r>
                        <a:rPr lang="en-NL"/>
                        <a:t>Intersystem interference SSC [BPSK(1)]</a:t>
                      </a:r>
                    </a:p>
                  </a:txBody>
                  <a:tcPr/>
                </a:tc>
                <a:tc>
                  <a:txBody>
                    <a:bodyPr/>
                    <a:lstStyle/>
                    <a:p>
                      <a:r>
                        <a:rPr lang="en-NL"/>
                        <a:t>-69.47 dB/Hz</a:t>
                      </a:r>
                    </a:p>
                  </a:txBody>
                  <a:tcPr/>
                </a:tc>
                <a:tc>
                  <a:txBody>
                    <a:bodyPr/>
                    <a:lstStyle/>
                    <a:p>
                      <a:r>
                        <a:rPr lang="en-NL"/>
                        <a:t>-70.36 dB/Hz</a:t>
                      </a:r>
                    </a:p>
                  </a:txBody>
                  <a:tcPr/>
                </a:tc>
                <a:tc>
                  <a:txBody>
                    <a:bodyPr/>
                    <a:lstStyle/>
                    <a:p>
                      <a:r>
                        <a:rPr lang="en-NL"/>
                        <a:t>-84.85 dB/Hz</a:t>
                      </a:r>
                    </a:p>
                  </a:txBody>
                  <a:tcPr/>
                </a:tc>
                <a:extLst>
                  <a:ext uri="{0D108BD9-81ED-4DB2-BD59-A6C34878D82A}">
                    <a16:rowId xmlns:a16="http://schemas.microsoft.com/office/drawing/2014/main" val="4203583787"/>
                  </a:ext>
                </a:extLst>
              </a:tr>
              <a:tr h="370840">
                <a:tc>
                  <a:txBody>
                    <a:bodyPr/>
                    <a:lstStyle/>
                    <a:p>
                      <a:r>
                        <a:rPr lang="en-NL"/>
                        <a:t>Multipath impact</a:t>
                      </a:r>
                    </a:p>
                  </a:txBody>
                  <a:tcPr/>
                </a:tc>
                <a:tc>
                  <a:txBody>
                    <a:bodyPr/>
                    <a:lstStyle/>
                    <a:p>
                      <a:r>
                        <a:rPr lang="en-NL"/>
                        <a:t>Until 300 ns (~90 meter)</a:t>
                      </a:r>
                    </a:p>
                  </a:txBody>
                  <a:tcPr/>
                </a:tc>
                <a:tc>
                  <a:txBody>
                    <a:bodyPr/>
                    <a:lstStyle/>
                    <a:p>
                      <a:r>
                        <a:rPr lang="en-NL"/>
                        <a:t>Until 250 ns (~75 meter)</a:t>
                      </a:r>
                    </a:p>
                  </a:txBody>
                  <a:tcPr/>
                </a:tc>
                <a:tc>
                  <a:txBody>
                    <a:bodyPr/>
                    <a:lstStyle/>
                    <a:p>
                      <a:r>
                        <a:rPr lang="en-NL"/>
                        <a:t>Until 850 ns (~255 meter)</a:t>
                      </a:r>
                    </a:p>
                    <a:p>
                      <a:endParaRPr lang="en-NL"/>
                    </a:p>
                  </a:txBody>
                  <a:tcPr/>
                </a:tc>
                <a:extLst>
                  <a:ext uri="{0D108BD9-81ED-4DB2-BD59-A6C34878D82A}">
                    <a16:rowId xmlns:a16="http://schemas.microsoft.com/office/drawing/2014/main" val="86582826"/>
                  </a:ext>
                </a:extLst>
              </a:tr>
              <a:tr h="370840">
                <a:tc>
                  <a:txBody>
                    <a:bodyPr/>
                    <a:lstStyle/>
                    <a:p>
                      <a:r>
                        <a:rPr lang="en-NL"/>
                        <a:t>WiFi Interference (Ch 12) </a:t>
                      </a:r>
                    </a:p>
                    <a:p>
                      <a:r>
                        <a:rPr lang="en-NL"/>
                        <a:t>C</a:t>
                      </a:r>
                      <a:r>
                        <a:rPr lang="en-NL" baseline="-25000"/>
                        <a:t>WiFi</a:t>
                      </a:r>
                      <a:r>
                        <a:rPr lang="en-NL" baseline="0"/>
                        <a:t>/C</a:t>
                      </a:r>
                      <a:r>
                        <a:rPr lang="en-NL" baseline="-25000"/>
                        <a:t>AFS</a:t>
                      </a:r>
                      <a:r>
                        <a:rPr lang="en-NL" baseline="0"/>
                        <a:t> (-3 dB-Hz)</a:t>
                      </a:r>
                      <a:endParaRPr lang="en-NL"/>
                    </a:p>
                  </a:txBody>
                  <a:tcPr/>
                </a:tc>
                <a:tc>
                  <a:txBody>
                    <a:bodyPr/>
                    <a:lstStyle/>
                    <a:p>
                      <a:r>
                        <a:rPr lang="en-NL"/>
                        <a:t>87.3</a:t>
                      </a:r>
                    </a:p>
                  </a:txBody>
                  <a:tcPr/>
                </a:tc>
                <a:tc>
                  <a:txBody>
                    <a:bodyPr/>
                    <a:lstStyle/>
                    <a:p>
                      <a:r>
                        <a:rPr lang="en-NL"/>
                        <a:t>86.4</a:t>
                      </a:r>
                    </a:p>
                  </a:txBody>
                  <a:tcPr/>
                </a:tc>
                <a:tc>
                  <a:txBody>
                    <a:bodyPr/>
                    <a:lstStyle/>
                    <a:p>
                      <a:r>
                        <a:rPr lang="en-NL"/>
                        <a:t>76.2</a:t>
                      </a:r>
                    </a:p>
                  </a:txBody>
                  <a:tcPr/>
                </a:tc>
                <a:extLst>
                  <a:ext uri="{0D108BD9-81ED-4DB2-BD59-A6C34878D82A}">
                    <a16:rowId xmlns:a16="http://schemas.microsoft.com/office/drawing/2014/main" val="1060420365"/>
                  </a:ext>
                </a:extLst>
              </a:tr>
              <a:tr h="370840">
                <a:tc>
                  <a:txBody>
                    <a:bodyPr/>
                    <a:lstStyle/>
                    <a:p>
                      <a:r>
                        <a:rPr lang="en-NL"/>
                        <a:t>In-band interference (Rectangular BW)</a:t>
                      </a:r>
                    </a:p>
                  </a:txBody>
                  <a:tcPr/>
                </a:tc>
                <a:tc>
                  <a:txBody>
                    <a:bodyPr/>
                    <a:lstStyle/>
                    <a:p>
                      <a:r>
                        <a:rPr lang="en-NL"/>
                        <a:t>3.89 MHz</a:t>
                      </a:r>
                    </a:p>
                  </a:txBody>
                  <a:tcPr/>
                </a:tc>
                <a:tc>
                  <a:txBody>
                    <a:bodyPr/>
                    <a:lstStyle/>
                    <a:p>
                      <a:r>
                        <a:rPr lang="en-NL"/>
                        <a:t>4.79 MHz</a:t>
                      </a:r>
                    </a:p>
                  </a:txBody>
                  <a:tcPr/>
                </a:tc>
                <a:tc>
                  <a:txBody>
                    <a:bodyPr/>
                    <a:lstStyle/>
                    <a:p>
                      <a:r>
                        <a:rPr lang="en-NL"/>
                        <a:t>2.04 MHz</a:t>
                      </a:r>
                    </a:p>
                    <a:p>
                      <a:endParaRPr lang="en-NL"/>
                    </a:p>
                  </a:txBody>
                  <a:tcPr/>
                </a:tc>
                <a:extLst>
                  <a:ext uri="{0D108BD9-81ED-4DB2-BD59-A6C34878D82A}">
                    <a16:rowId xmlns:a16="http://schemas.microsoft.com/office/drawing/2014/main" val="3839408273"/>
                  </a:ext>
                </a:extLst>
              </a:tr>
            </a:tbl>
          </a:graphicData>
        </a:graphic>
      </p:graphicFrame>
      <p:sp>
        <p:nvSpPr>
          <p:cNvPr id="6" name="Title 1">
            <a:extLst>
              <a:ext uri="{FF2B5EF4-FFF2-40B4-BE49-F238E27FC236}">
                <a16:creationId xmlns:a16="http://schemas.microsoft.com/office/drawing/2014/main" id="{AC9A6F43-F1A2-7BD6-5146-7810C1768620}"/>
              </a:ext>
            </a:extLst>
          </p:cNvPr>
          <p:cNvSpPr>
            <a:spLocks noGrp="1"/>
          </p:cNvSpPr>
          <p:nvPr>
            <p:ph type="title"/>
          </p:nvPr>
        </p:nvSpPr>
        <p:spPr>
          <a:xfrm>
            <a:off x="689734" y="-18740"/>
            <a:ext cx="10112620" cy="1372215"/>
          </a:xfrm>
        </p:spPr>
        <p:txBody>
          <a:bodyPr>
            <a:normAutofit/>
          </a:bodyPr>
          <a:lstStyle/>
          <a:p>
            <a:r>
              <a:rPr lang="en-NL" sz="3200"/>
              <a:t>Modulation Trade-Off</a:t>
            </a:r>
          </a:p>
        </p:txBody>
      </p:sp>
      <p:sp>
        <p:nvSpPr>
          <p:cNvPr id="8" name="Rectangle 7">
            <a:extLst>
              <a:ext uri="{FF2B5EF4-FFF2-40B4-BE49-F238E27FC236}">
                <a16:creationId xmlns:a16="http://schemas.microsoft.com/office/drawing/2014/main" id="{0EFC2237-1470-9D45-B033-7E2F46BA8CCC}"/>
              </a:ext>
            </a:extLst>
          </p:cNvPr>
          <p:cNvSpPr/>
          <p:nvPr/>
        </p:nvSpPr>
        <p:spPr>
          <a:xfrm>
            <a:off x="9561512" y="1569428"/>
            <a:ext cx="2969011" cy="124177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7262407D-E39E-BA3E-D4B5-0D4CD00EBEDC}"/>
              </a:ext>
            </a:extLst>
          </p:cNvPr>
          <p:cNvSpPr/>
          <p:nvPr/>
        </p:nvSpPr>
        <p:spPr>
          <a:xfrm>
            <a:off x="6557135" y="1569428"/>
            <a:ext cx="2969011" cy="1241778"/>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CDC8378B-3A9F-7D6E-F278-7251762CBF61}"/>
              </a:ext>
            </a:extLst>
          </p:cNvPr>
          <p:cNvSpPr/>
          <p:nvPr/>
        </p:nvSpPr>
        <p:spPr>
          <a:xfrm>
            <a:off x="3559152" y="1569428"/>
            <a:ext cx="2969011" cy="1241778"/>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tangle 10">
            <a:extLst>
              <a:ext uri="{FF2B5EF4-FFF2-40B4-BE49-F238E27FC236}">
                <a16:creationId xmlns:a16="http://schemas.microsoft.com/office/drawing/2014/main" id="{AB348B1E-7B13-CBA3-6142-E0A34E3105BE}"/>
              </a:ext>
            </a:extLst>
          </p:cNvPr>
          <p:cNvSpPr/>
          <p:nvPr/>
        </p:nvSpPr>
        <p:spPr>
          <a:xfrm>
            <a:off x="6558248" y="2854178"/>
            <a:ext cx="2969011" cy="623069"/>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CCB67F28-FCB1-268C-A27F-42EB0CEF8D2C}"/>
              </a:ext>
            </a:extLst>
          </p:cNvPr>
          <p:cNvSpPr/>
          <p:nvPr/>
        </p:nvSpPr>
        <p:spPr>
          <a:xfrm>
            <a:off x="3559538" y="2854178"/>
            <a:ext cx="2969011" cy="618461"/>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6BEEF807-5422-F61D-09A0-6725161E4668}"/>
              </a:ext>
            </a:extLst>
          </p:cNvPr>
          <p:cNvSpPr/>
          <p:nvPr/>
        </p:nvSpPr>
        <p:spPr>
          <a:xfrm>
            <a:off x="9566770" y="2854179"/>
            <a:ext cx="2969011" cy="623070"/>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58587C31-432F-221E-0918-1ED933BBD2D5}"/>
              </a:ext>
            </a:extLst>
          </p:cNvPr>
          <p:cNvSpPr/>
          <p:nvPr/>
        </p:nvSpPr>
        <p:spPr>
          <a:xfrm>
            <a:off x="9572028" y="3547232"/>
            <a:ext cx="2969011" cy="550907"/>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Rectangle 14">
            <a:extLst>
              <a:ext uri="{FF2B5EF4-FFF2-40B4-BE49-F238E27FC236}">
                <a16:creationId xmlns:a16="http://schemas.microsoft.com/office/drawing/2014/main" id="{E33DE884-931C-FED5-F1DD-D8169CD27D64}"/>
              </a:ext>
            </a:extLst>
          </p:cNvPr>
          <p:cNvSpPr/>
          <p:nvPr/>
        </p:nvSpPr>
        <p:spPr>
          <a:xfrm>
            <a:off x="6568424" y="3544171"/>
            <a:ext cx="2969011" cy="550907"/>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Rectangle 15">
            <a:extLst>
              <a:ext uri="{FF2B5EF4-FFF2-40B4-BE49-F238E27FC236}">
                <a16:creationId xmlns:a16="http://schemas.microsoft.com/office/drawing/2014/main" id="{F22515C0-A133-21EB-484D-FEFC388A3AF4}"/>
              </a:ext>
            </a:extLst>
          </p:cNvPr>
          <p:cNvSpPr/>
          <p:nvPr/>
        </p:nvSpPr>
        <p:spPr>
          <a:xfrm>
            <a:off x="3559152" y="3549479"/>
            <a:ext cx="2969011" cy="550907"/>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Rectangle 16">
            <a:extLst>
              <a:ext uri="{FF2B5EF4-FFF2-40B4-BE49-F238E27FC236}">
                <a16:creationId xmlns:a16="http://schemas.microsoft.com/office/drawing/2014/main" id="{06ACA8EA-0179-1E78-9C15-E5B4A6C8AB0A}"/>
              </a:ext>
            </a:extLst>
          </p:cNvPr>
          <p:cNvSpPr/>
          <p:nvPr/>
        </p:nvSpPr>
        <p:spPr>
          <a:xfrm>
            <a:off x="9571302" y="4174979"/>
            <a:ext cx="2969011" cy="550907"/>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Rectangle 17">
            <a:extLst>
              <a:ext uri="{FF2B5EF4-FFF2-40B4-BE49-F238E27FC236}">
                <a16:creationId xmlns:a16="http://schemas.microsoft.com/office/drawing/2014/main" id="{15333A5D-5BD4-8780-0E31-1525D2A11B6F}"/>
              </a:ext>
            </a:extLst>
          </p:cNvPr>
          <p:cNvSpPr/>
          <p:nvPr/>
        </p:nvSpPr>
        <p:spPr>
          <a:xfrm>
            <a:off x="6567698" y="4171918"/>
            <a:ext cx="2969011" cy="550907"/>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Rectangle 18">
            <a:extLst>
              <a:ext uri="{FF2B5EF4-FFF2-40B4-BE49-F238E27FC236}">
                <a16:creationId xmlns:a16="http://schemas.microsoft.com/office/drawing/2014/main" id="{2E53F183-4263-8CB5-76B4-280D51A29232}"/>
              </a:ext>
            </a:extLst>
          </p:cNvPr>
          <p:cNvSpPr/>
          <p:nvPr/>
        </p:nvSpPr>
        <p:spPr>
          <a:xfrm>
            <a:off x="3558426" y="4177226"/>
            <a:ext cx="2969011" cy="550907"/>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Rectangle 19">
            <a:extLst>
              <a:ext uri="{FF2B5EF4-FFF2-40B4-BE49-F238E27FC236}">
                <a16:creationId xmlns:a16="http://schemas.microsoft.com/office/drawing/2014/main" id="{617F4D72-B7AB-791E-0B0F-79C620398A9A}"/>
              </a:ext>
            </a:extLst>
          </p:cNvPr>
          <p:cNvSpPr/>
          <p:nvPr/>
        </p:nvSpPr>
        <p:spPr>
          <a:xfrm>
            <a:off x="3558425" y="5553782"/>
            <a:ext cx="2969011" cy="550907"/>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1" name="Rectangle 20">
            <a:extLst>
              <a:ext uri="{FF2B5EF4-FFF2-40B4-BE49-F238E27FC236}">
                <a16:creationId xmlns:a16="http://schemas.microsoft.com/office/drawing/2014/main" id="{36780CF8-1801-45BB-4808-91530934D820}"/>
              </a:ext>
            </a:extLst>
          </p:cNvPr>
          <p:cNvSpPr/>
          <p:nvPr/>
        </p:nvSpPr>
        <p:spPr>
          <a:xfrm>
            <a:off x="6567697" y="5553781"/>
            <a:ext cx="2969011" cy="550907"/>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Rectangle 21">
            <a:extLst>
              <a:ext uri="{FF2B5EF4-FFF2-40B4-BE49-F238E27FC236}">
                <a16:creationId xmlns:a16="http://schemas.microsoft.com/office/drawing/2014/main" id="{B93A1AD2-8D77-BDC5-3348-4EE2EDF38EFC}"/>
              </a:ext>
            </a:extLst>
          </p:cNvPr>
          <p:cNvSpPr/>
          <p:nvPr/>
        </p:nvSpPr>
        <p:spPr>
          <a:xfrm>
            <a:off x="9571302" y="5551072"/>
            <a:ext cx="2969011" cy="550907"/>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4"/>
              </a:solidFill>
            </a:endParaRPr>
          </a:p>
        </p:txBody>
      </p:sp>
      <p:sp>
        <p:nvSpPr>
          <p:cNvPr id="23" name="Rectangle 22">
            <a:extLst>
              <a:ext uri="{FF2B5EF4-FFF2-40B4-BE49-F238E27FC236}">
                <a16:creationId xmlns:a16="http://schemas.microsoft.com/office/drawing/2014/main" id="{43D167E6-0D84-9F33-795A-BDB5A2EFCAF5}"/>
              </a:ext>
            </a:extLst>
          </p:cNvPr>
          <p:cNvSpPr/>
          <p:nvPr/>
        </p:nvSpPr>
        <p:spPr>
          <a:xfrm>
            <a:off x="3558425" y="4861319"/>
            <a:ext cx="2969011" cy="550907"/>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Rectangle 23">
            <a:extLst>
              <a:ext uri="{FF2B5EF4-FFF2-40B4-BE49-F238E27FC236}">
                <a16:creationId xmlns:a16="http://schemas.microsoft.com/office/drawing/2014/main" id="{1E8DCCA9-B896-4459-F4A1-DB0513C2A95E}"/>
              </a:ext>
            </a:extLst>
          </p:cNvPr>
          <p:cNvSpPr/>
          <p:nvPr/>
        </p:nvSpPr>
        <p:spPr>
          <a:xfrm>
            <a:off x="6567697" y="4861318"/>
            <a:ext cx="2969011" cy="550907"/>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5" name="Rectangle 24">
            <a:extLst>
              <a:ext uri="{FF2B5EF4-FFF2-40B4-BE49-F238E27FC236}">
                <a16:creationId xmlns:a16="http://schemas.microsoft.com/office/drawing/2014/main" id="{242A2CD5-BB8F-D94A-DA93-82591B3A4975}"/>
              </a:ext>
            </a:extLst>
          </p:cNvPr>
          <p:cNvSpPr/>
          <p:nvPr/>
        </p:nvSpPr>
        <p:spPr>
          <a:xfrm>
            <a:off x="9571302" y="4858609"/>
            <a:ext cx="2969011" cy="550907"/>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4"/>
              </a:solidFill>
            </a:endParaRPr>
          </a:p>
        </p:txBody>
      </p:sp>
      <p:sp>
        <p:nvSpPr>
          <p:cNvPr id="26" name="Rectangle 25">
            <a:extLst>
              <a:ext uri="{FF2B5EF4-FFF2-40B4-BE49-F238E27FC236}">
                <a16:creationId xmlns:a16="http://schemas.microsoft.com/office/drawing/2014/main" id="{2E75BBD1-269A-6DF0-6E8D-422B65642165}"/>
              </a:ext>
            </a:extLst>
          </p:cNvPr>
          <p:cNvSpPr/>
          <p:nvPr/>
        </p:nvSpPr>
        <p:spPr>
          <a:xfrm>
            <a:off x="6527436" y="1197953"/>
            <a:ext cx="3043866" cy="371475"/>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Up Arrow 26">
            <a:extLst>
              <a:ext uri="{FF2B5EF4-FFF2-40B4-BE49-F238E27FC236}">
                <a16:creationId xmlns:a16="http://schemas.microsoft.com/office/drawing/2014/main" id="{1BCC1201-FA08-0DFB-B705-7EA7B22B6137}"/>
              </a:ext>
            </a:extLst>
          </p:cNvPr>
          <p:cNvSpPr/>
          <p:nvPr/>
        </p:nvSpPr>
        <p:spPr>
          <a:xfrm>
            <a:off x="7787640" y="6865413"/>
            <a:ext cx="508000" cy="389467"/>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L"/>
          </a:p>
        </p:txBody>
      </p:sp>
      <p:sp>
        <p:nvSpPr>
          <p:cNvPr id="28" name="Rectangle 27">
            <a:extLst>
              <a:ext uri="{FF2B5EF4-FFF2-40B4-BE49-F238E27FC236}">
                <a16:creationId xmlns:a16="http://schemas.microsoft.com/office/drawing/2014/main" id="{E66892DD-6AC6-C9F6-5621-391536BB50AB}"/>
              </a:ext>
            </a:extLst>
          </p:cNvPr>
          <p:cNvSpPr/>
          <p:nvPr/>
        </p:nvSpPr>
        <p:spPr>
          <a:xfrm>
            <a:off x="3548249" y="6190015"/>
            <a:ext cx="2969011" cy="55090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9" name="Rectangle 28">
            <a:extLst>
              <a:ext uri="{FF2B5EF4-FFF2-40B4-BE49-F238E27FC236}">
                <a16:creationId xmlns:a16="http://schemas.microsoft.com/office/drawing/2014/main" id="{E2A3208A-E285-275A-6E1C-073BD7926A26}"/>
              </a:ext>
            </a:extLst>
          </p:cNvPr>
          <p:cNvSpPr/>
          <p:nvPr/>
        </p:nvSpPr>
        <p:spPr>
          <a:xfrm>
            <a:off x="6557521" y="6190014"/>
            <a:ext cx="2969011" cy="550907"/>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Rectangle 29">
            <a:extLst>
              <a:ext uri="{FF2B5EF4-FFF2-40B4-BE49-F238E27FC236}">
                <a16:creationId xmlns:a16="http://schemas.microsoft.com/office/drawing/2014/main" id="{2533B05E-DE02-35F1-4835-D67F021AE59F}"/>
              </a:ext>
            </a:extLst>
          </p:cNvPr>
          <p:cNvSpPr/>
          <p:nvPr/>
        </p:nvSpPr>
        <p:spPr>
          <a:xfrm>
            <a:off x="9561126" y="6187305"/>
            <a:ext cx="2969011" cy="55090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4"/>
              </a:solidFill>
            </a:endParaRPr>
          </a:p>
        </p:txBody>
      </p:sp>
    </p:spTree>
    <p:extLst>
      <p:ext uri="{BB962C8B-B14F-4D97-AF65-F5344CB8AC3E}">
        <p14:creationId xmlns:p14="http://schemas.microsoft.com/office/powerpoint/2010/main" val="160453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E388FF-B37F-94D2-94B4-5BB9C40AF59A}"/>
              </a:ext>
            </a:extLst>
          </p:cNvPr>
          <p:cNvSpPr/>
          <p:nvPr/>
        </p:nvSpPr>
        <p:spPr>
          <a:xfrm>
            <a:off x="8839200" y="1412382"/>
            <a:ext cx="3781811" cy="26381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Slide Number Placeholder 2">
            <a:extLst>
              <a:ext uri="{FF2B5EF4-FFF2-40B4-BE49-F238E27FC236}">
                <a16:creationId xmlns:a16="http://schemas.microsoft.com/office/drawing/2014/main" id="{D6AE1CEC-5ACE-9246-D0A7-1B344C939FEB}"/>
              </a:ext>
            </a:extLst>
          </p:cNvPr>
          <p:cNvSpPr>
            <a:spLocks noGrp="1"/>
          </p:cNvSpPr>
          <p:nvPr>
            <p:ph type="sldNum" sz="quarter" idx="10"/>
          </p:nvPr>
        </p:nvSpPr>
        <p:spPr/>
        <p:txBody>
          <a:bodyPr/>
          <a:lstStyle/>
          <a:p>
            <a:fld id="{1DB7EB85-9CBC-48C5-A78A-0C15D15BA29E}" type="slidenum">
              <a:rPr lang="en-US" smtClean="0"/>
              <a:pPr/>
              <a:t>8</a:t>
            </a:fld>
            <a:endParaRPr lang="en-US"/>
          </a:p>
        </p:txBody>
      </p:sp>
      <p:sp>
        <p:nvSpPr>
          <p:cNvPr id="6" name="Title 1">
            <a:extLst>
              <a:ext uri="{FF2B5EF4-FFF2-40B4-BE49-F238E27FC236}">
                <a16:creationId xmlns:a16="http://schemas.microsoft.com/office/drawing/2014/main" id="{9B544E28-19F2-58AE-38A1-706AA8D16E2A}"/>
              </a:ext>
            </a:extLst>
          </p:cNvPr>
          <p:cNvSpPr>
            <a:spLocks noGrp="1"/>
          </p:cNvSpPr>
          <p:nvPr>
            <p:ph type="title"/>
          </p:nvPr>
        </p:nvSpPr>
        <p:spPr>
          <a:xfrm>
            <a:off x="689734" y="-18740"/>
            <a:ext cx="10112620" cy="1372215"/>
          </a:xfrm>
        </p:spPr>
        <p:txBody>
          <a:bodyPr>
            <a:normAutofit/>
          </a:bodyPr>
          <a:lstStyle/>
          <a:p>
            <a:r>
              <a:rPr lang="en-NL" sz="3200"/>
              <a:t>AFS Modulation</a:t>
            </a:r>
          </a:p>
        </p:txBody>
      </p:sp>
      <p:pic>
        <p:nvPicPr>
          <p:cNvPr id="1026" name="Picture 2">
            <a:extLst>
              <a:ext uri="{FF2B5EF4-FFF2-40B4-BE49-F238E27FC236}">
                <a16:creationId xmlns:a16="http://schemas.microsoft.com/office/drawing/2014/main" id="{05900754-7A0B-7990-4973-F31BDFC62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4649" y="1485126"/>
            <a:ext cx="3634912" cy="2384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F8E9AC3-8C36-AC6D-EBBA-6FA1DCCA1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4649" y="4251964"/>
            <a:ext cx="3736362" cy="2824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42B77937-3B5F-0E71-604B-96B8975B65E7}"/>
              </a:ext>
            </a:extLst>
          </p:cNvPr>
          <p:cNvGraphicFramePr>
            <a:graphicFrameLocks noGrp="1"/>
          </p:cNvGraphicFramePr>
          <p:nvPr>
            <p:extLst>
              <p:ext uri="{D42A27DB-BD31-4B8C-83A1-F6EECF244321}">
                <p14:modId xmlns:p14="http://schemas.microsoft.com/office/powerpoint/2010/main" val="827910858"/>
              </p:ext>
            </p:extLst>
          </p:nvPr>
        </p:nvGraphicFramePr>
        <p:xfrm>
          <a:off x="1193460" y="5640791"/>
          <a:ext cx="6883183" cy="1374140"/>
        </p:xfrm>
        <a:graphic>
          <a:graphicData uri="http://schemas.openxmlformats.org/drawingml/2006/table">
            <a:tbl>
              <a:tblPr/>
              <a:tblGrid>
                <a:gridCol w="1533559">
                  <a:extLst>
                    <a:ext uri="{9D8B030D-6E8A-4147-A177-3AD203B41FA5}">
                      <a16:colId xmlns:a16="http://schemas.microsoft.com/office/drawing/2014/main" val="3047071432"/>
                    </a:ext>
                  </a:extLst>
                </a:gridCol>
                <a:gridCol w="1783208">
                  <a:extLst>
                    <a:ext uri="{9D8B030D-6E8A-4147-A177-3AD203B41FA5}">
                      <a16:colId xmlns:a16="http://schemas.microsoft.com/office/drawing/2014/main" val="2763267573"/>
                    </a:ext>
                  </a:extLst>
                </a:gridCol>
                <a:gridCol w="1783208">
                  <a:extLst>
                    <a:ext uri="{9D8B030D-6E8A-4147-A177-3AD203B41FA5}">
                      <a16:colId xmlns:a16="http://schemas.microsoft.com/office/drawing/2014/main" val="2815460171"/>
                    </a:ext>
                  </a:extLst>
                </a:gridCol>
                <a:gridCol w="1783208">
                  <a:extLst>
                    <a:ext uri="{9D8B030D-6E8A-4147-A177-3AD203B41FA5}">
                      <a16:colId xmlns:a16="http://schemas.microsoft.com/office/drawing/2014/main" val="3791753993"/>
                    </a:ext>
                  </a:extLst>
                </a:gridCol>
              </a:tblGrid>
              <a:tr h="361950">
                <a:tc>
                  <a:txBody>
                    <a:bodyPr/>
                    <a:lstStyle/>
                    <a:p>
                      <a:pPr algn="l" fontAlgn="auto">
                        <a:lnSpc>
                          <a:spcPts val="2175"/>
                        </a:lnSpc>
                      </a:pPr>
                      <a:endParaRPr lang="en-US" sz="1800" b="1" i="0">
                        <a:solidFill>
                          <a:srgbClr val="FEFFFF"/>
                        </a:solidFill>
                        <a:effectLst/>
                        <a:latin typeface="Arial" panose="020B0604020202020204" pitchFamily="34" charset="0"/>
                      </a:endParaRP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12297" cap="flat" cmpd="sng" algn="ctr">
                      <a:solidFill>
                        <a:srgbClr val="FEFFFF"/>
                      </a:solidFill>
                      <a:prstDash val="solid"/>
                      <a:round/>
                      <a:headEnd type="none" w="med" len="med"/>
                      <a:tailEnd type="none" w="med" len="med"/>
                    </a:lnT>
                    <a:lnB w="36909" cap="flat" cmpd="sng" algn="ctr">
                      <a:solidFill>
                        <a:srgbClr val="FEFFFF"/>
                      </a:solidFill>
                      <a:prstDash val="solid"/>
                      <a:round/>
                      <a:headEnd type="none" w="med" len="med"/>
                      <a:tailEnd type="none" w="med" len="med"/>
                    </a:lnB>
                    <a:solidFill>
                      <a:srgbClr val="003249"/>
                    </a:solidFill>
                  </a:tcPr>
                </a:tc>
                <a:tc>
                  <a:txBody>
                    <a:bodyPr/>
                    <a:lstStyle/>
                    <a:p>
                      <a:pPr algn="l" fontAlgn="base">
                        <a:lnSpc>
                          <a:spcPts val="2175"/>
                        </a:lnSpc>
                      </a:pPr>
                      <a:r>
                        <a:rPr lang="en-US" b="1" i="0">
                          <a:solidFill>
                            <a:srgbClr val="FEFFFF"/>
                          </a:solidFill>
                          <a:effectLst/>
                        </a:rPr>
                        <a:t>Power Share</a:t>
                      </a: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12297" cap="flat" cmpd="sng" algn="ctr">
                      <a:solidFill>
                        <a:srgbClr val="FEFFFF"/>
                      </a:solidFill>
                      <a:prstDash val="solid"/>
                      <a:round/>
                      <a:headEnd type="none" w="med" len="med"/>
                      <a:tailEnd type="none" w="med" len="med"/>
                    </a:lnT>
                    <a:lnB w="36909" cap="flat" cmpd="sng" algn="ctr">
                      <a:solidFill>
                        <a:srgbClr val="FEFFFF"/>
                      </a:solidFill>
                      <a:prstDash val="solid"/>
                      <a:round/>
                      <a:headEnd type="none" w="med" len="med"/>
                      <a:tailEnd type="none" w="med" len="med"/>
                    </a:lnB>
                    <a:solidFill>
                      <a:srgbClr val="003249"/>
                    </a:solidFill>
                  </a:tcPr>
                </a:tc>
                <a:tc>
                  <a:txBody>
                    <a:bodyPr/>
                    <a:lstStyle/>
                    <a:p>
                      <a:pPr algn="l" fontAlgn="base">
                        <a:lnSpc>
                          <a:spcPts val="2175"/>
                        </a:lnSpc>
                      </a:pPr>
                      <a:r>
                        <a:rPr lang="en-US" sz="1800" b="1" i="0">
                          <a:solidFill>
                            <a:srgbClr val="FEFFFF"/>
                          </a:solidFill>
                          <a:effectLst/>
                          <a:latin typeface="Arial" panose="020B0604020202020204" pitchFamily="34" charset="0"/>
                        </a:rPr>
                        <a:t>Modulation</a:t>
                      </a:r>
                      <a:endParaRPr lang="en-US" b="1" i="0">
                        <a:solidFill>
                          <a:srgbClr val="FEFFFF"/>
                        </a:solidFill>
                        <a:effectLst/>
                      </a:endParaRP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12297" cap="flat" cmpd="sng" algn="ctr">
                      <a:solidFill>
                        <a:srgbClr val="FEFFFF"/>
                      </a:solidFill>
                      <a:prstDash val="solid"/>
                      <a:round/>
                      <a:headEnd type="none" w="med" len="med"/>
                      <a:tailEnd type="none" w="med" len="med"/>
                    </a:lnT>
                    <a:lnB w="36909" cap="flat" cmpd="sng" algn="ctr">
                      <a:solidFill>
                        <a:srgbClr val="FEFFFF"/>
                      </a:solidFill>
                      <a:prstDash val="solid"/>
                      <a:round/>
                      <a:headEnd type="none" w="med" len="med"/>
                      <a:tailEnd type="none" w="med" len="med"/>
                    </a:lnB>
                    <a:solidFill>
                      <a:srgbClr val="003249"/>
                    </a:solidFill>
                  </a:tcPr>
                </a:tc>
                <a:tc>
                  <a:txBody>
                    <a:bodyPr/>
                    <a:lstStyle/>
                    <a:p>
                      <a:pPr algn="l" fontAlgn="base">
                        <a:lnSpc>
                          <a:spcPts val="2175"/>
                        </a:lnSpc>
                      </a:pPr>
                      <a:r>
                        <a:rPr lang="en-US" sz="1800" b="1" i="0">
                          <a:solidFill>
                            <a:srgbClr val="FEFFFF"/>
                          </a:solidFill>
                          <a:effectLst/>
                          <a:latin typeface="Arial" panose="020B0604020202020204" pitchFamily="34" charset="0"/>
                        </a:rPr>
                        <a:t>Data Rate</a:t>
                      </a:r>
                      <a:endParaRPr lang="en-US" b="1" i="0">
                        <a:solidFill>
                          <a:srgbClr val="FEFFFF"/>
                        </a:solidFill>
                        <a:effectLst/>
                      </a:endParaRP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12297" cap="flat" cmpd="sng" algn="ctr">
                      <a:solidFill>
                        <a:srgbClr val="FEFFFF"/>
                      </a:solidFill>
                      <a:prstDash val="solid"/>
                      <a:round/>
                      <a:headEnd type="none" w="med" len="med"/>
                      <a:tailEnd type="none" w="med" len="med"/>
                    </a:lnT>
                    <a:lnB w="36909" cap="flat" cmpd="sng" algn="ctr">
                      <a:solidFill>
                        <a:srgbClr val="FEFFFF"/>
                      </a:solidFill>
                      <a:prstDash val="solid"/>
                      <a:round/>
                      <a:headEnd type="none" w="med" len="med"/>
                      <a:tailEnd type="none" w="med" len="med"/>
                    </a:lnB>
                    <a:solidFill>
                      <a:srgbClr val="003249"/>
                    </a:solidFill>
                  </a:tcPr>
                </a:tc>
                <a:extLst>
                  <a:ext uri="{0D108BD9-81ED-4DB2-BD59-A6C34878D82A}">
                    <a16:rowId xmlns:a16="http://schemas.microsoft.com/office/drawing/2014/main" val="2066904771"/>
                  </a:ext>
                </a:extLst>
              </a:tr>
              <a:tr h="361950">
                <a:tc>
                  <a:txBody>
                    <a:bodyPr/>
                    <a:lstStyle/>
                    <a:p>
                      <a:pPr algn="l" fontAlgn="base">
                        <a:lnSpc>
                          <a:spcPts val="2175"/>
                        </a:lnSpc>
                      </a:pPr>
                      <a:r>
                        <a:rPr lang="en-US" sz="1800" b="1" i="0">
                          <a:solidFill>
                            <a:srgbClr val="003249"/>
                          </a:solidFill>
                          <a:effectLst/>
                          <a:latin typeface="Arial" panose="020B0604020202020204" pitchFamily="34" charset="0"/>
                        </a:rPr>
                        <a:t>AFS-I (Data)</a:t>
                      </a:r>
                      <a:endParaRPr lang="en-US" b="1" i="0">
                        <a:solidFill>
                          <a:srgbClr val="003249"/>
                        </a:solidFill>
                        <a:effectLst/>
                      </a:endParaRP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36909" cap="flat" cmpd="sng" algn="ctr">
                      <a:solidFill>
                        <a:srgbClr val="FEFFFF"/>
                      </a:solidFill>
                      <a:prstDash val="solid"/>
                      <a:round/>
                      <a:headEnd type="none" w="med" len="med"/>
                      <a:tailEnd type="none" w="med" len="med"/>
                    </a:lnT>
                    <a:lnB w="12297" cap="flat" cmpd="sng" algn="ctr">
                      <a:solidFill>
                        <a:srgbClr val="FEFFFF"/>
                      </a:solidFill>
                      <a:prstDash val="solid"/>
                      <a:round/>
                      <a:headEnd type="none" w="med" len="med"/>
                      <a:tailEnd type="none" w="med" len="med"/>
                    </a:lnB>
                    <a:solidFill>
                      <a:srgbClr val="CBCDCF"/>
                    </a:solidFill>
                  </a:tcPr>
                </a:tc>
                <a:tc>
                  <a:txBody>
                    <a:bodyPr/>
                    <a:lstStyle/>
                    <a:p>
                      <a:pPr algn="l" fontAlgn="base">
                        <a:lnSpc>
                          <a:spcPts val="2175"/>
                        </a:lnSpc>
                      </a:pPr>
                      <a:r>
                        <a:rPr lang="en-US" b="0" i="0">
                          <a:solidFill>
                            <a:srgbClr val="003249"/>
                          </a:solidFill>
                          <a:effectLst/>
                        </a:rPr>
                        <a:t>50%</a:t>
                      </a: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36909" cap="flat" cmpd="sng" algn="ctr">
                      <a:solidFill>
                        <a:srgbClr val="FEFFFF"/>
                      </a:solidFill>
                      <a:prstDash val="solid"/>
                      <a:round/>
                      <a:headEnd type="none" w="med" len="med"/>
                      <a:tailEnd type="none" w="med" len="med"/>
                    </a:lnT>
                    <a:lnB w="12297" cap="flat" cmpd="sng" algn="ctr">
                      <a:solidFill>
                        <a:srgbClr val="FEFFFF"/>
                      </a:solidFill>
                      <a:prstDash val="solid"/>
                      <a:round/>
                      <a:headEnd type="none" w="med" len="med"/>
                      <a:tailEnd type="none" w="med" len="med"/>
                    </a:lnB>
                    <a:solidFill>
                      <a:srgbClr val="CBCDCF"/>
                    </a:solidFill>
                  </a:tcPr>
                </a:tc>
                <a:tc>
                  <a:txBody>
                    <a:bodyPr/>
                    <a:lstStyle/>
                    <a:p>
                      <a:pPr algn="l" fontAlgn="base">
                        <a:lnSpc>
                          <a:spcPts val="2175"/>
                        </a:lnSpc>
                      </a:pPr>
                      <a:r>
                        <a:rPr lang="en-US" sz="1800" b="0" i="0">
                          <a:solidFill>
                            <a:srgbClr val="003249"/>
                          </a:solidFill>
                          <a:effectLst/>
                          <a:latin typeface="Arial" panose="020B0604020202020204" pitchFamily="34" charset="0"/>
                        </a:rPr>
                        <a:t>BPSK(1)</a:t>
                      </a:r>
                      <a:endParaRPr lang="en-US" b="0" i="0">
                        <a:solidFill>
                          <a:srgbClr val="003249"/>
                        </a:solidFill>
                        <a:effectLst/>
                      </a:endParaRP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36909" cap="flat" cmpd="sng" algn="ctr">
                      <a:solidFill>
                        <a:srgbClr val="FEFFFF"/>
                      </a:solidFill>
                      <a:prstDash val="solid"/>
                      <a:round/>
                      <a:headEnd type="none" w="med" len="med"/>
                      <a:tailEnd type="none" w="med" len="med"/>
                    </a:lnT>
                    <a:lnB w="12297" cap="flat" cmpd="sng" algn="ctr">
                      <a:solidFill>
                        <a:srgbClr val="FEFFFF"/>
                      </a:solidFill>
                      <a:prstDash val="solid"/>
                      <a:round/>
                      <a:headEnd type="none" w="med" len="med"/>
                      <a:tailEnd type="none" w="med" len="med"/>
                    </a:lnB>
                    <a:solidFill>
                      <a:srgbClr val="CBCDCF"/>
                    </a:solidFill>
                  </a:tcPr>
                </a:tc>
                <a:tc>
                  <a:txBody>
                    <a:bodyPr/>
                    <a:lstStyle/>
                    <a:p>
                      <a:pPr algn="l" fontAlgn="base">
                        <a:lnSpc>
                          <a:spcPts val="2175"/>
                        </a:lnSpc>
                      </a:pPr>
                      <a:r>
                        <a:rPr lang="en-US" sz="1800" b="0" i="0">
                          <a:solidFill>
                            <a:srgbClr val="003249"/>
                          </a:solidFill>
                          <a:effectLst/>
                          <a:latin typeface="Arial" panose="020B0604020202020204" pitchFamily="34" charset="0"/>
                        </a:rPr>
                        <a:t>500</a:t>
                      </a:r>
                      <a:endParaRPr lang="en-US" b="0" i="0">
                        <a:solidFill>
                          <a:srgbClr val="003249"/>
                        </a:solidFill>
                        <a:effectLst/>
                      </a:endParaRP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36909" cap="flat" cmpd="sng" algn="ctr">
                      <a:solidFill>
                        <a:srgbClr val="FEFFFF"/>
                      </a:solidFill>
                      <a:prstDash val="solid"/>
                      <a:round/>
                      <a:headEnd type="none" w="med" len="med"/>
                      <a:tailEnd type="none" w="med" len="med"/>
                    </a:lnT>
                    <a:lnB w="12297" cap="flat" cmpd="sng" algn="ctr">
                      <a:solidFill>
                        <a:srgbClr val="FEFFFF"/>
                      </a:solidFill>
                      <a:prstDash val="solid"/>
                      <a:round/>
                      <a:headEnd type="none" w="med" len="med"/>
                      <a:tailEnd type="none" w="med" len="med"/>
                    </a:lnB>
                    <a:solidFill>
                      <a:srgbClr val="CBCDCF"/>
                    </a:solidFill>
                  </a:tcPr>
                </a:tc>
                <a:extLst>
                  <a:ext uri="{0D108BD9-81ED-4DB2-BD59-A6C34878D82A}">
                    <a16:rowId xmlns:a16="http://schemas.microsoft.com/office/drawing/2014/main" val="3991761565"/>
                  </a:ext>
                </a:extLst>
              </a:tr>
              <a:tr h="361950">
                <a:tc>
                  <a:txBody>
                    <a:bodyPr/>
                    <a:lstStyle/>
                    <a:p>
                      <a:pPr algn="l" fontAlgn="base">
                        <a:lnSpc>
                          <a:spcPts val="2175"/>
                        </a:lnSpc>
                      </a:pPr>
                      <a:r>
                        <a:rPr lang="en-US" sz="1800" b="1" i="0">
                          <a:solidFill>
                            <a:srgbClr val="003249"/>
                          </a:solidFill>
                          <a:effectLst/>
                          <a:latin typeface="Arial" panose="020B0604020202020204" pitchFamily="34" charset="0"/>
                        </a:rPr>
                        <a:t>AFS-Q (Pilot)</a:t>
                      </a:r>
                      <a:endParaRPr lang="en-US" b="1" i="0">
                        <a:solidFill>
                          <a:srgbClr val="003249"/>
                        </a:solidFill>
                        <a:effectLst/>
                      </a:endParaRP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12297" cap="flat" cmpd="sng" algn="ctr">
                      <a:solidFill>
                        <a:srgbClr val="FEFFFF"/>
                      </a:solidFill>
                      <a:prstDash val="solid"/>
                      <a:round/>
                      <a:headEnd type="none" w="med" len="med"/>
                      <a:tailEnd type="none" w="med" len="med"/>
                    </a:lnT>
                    <a:lnB w="12297" cap="flat" cmpd="sng" algn="ctr">
                      <a:solidFill>
                        <a:srgbClr val="FEFFFF"/>
                      </a:solidFill>
                      <a:prstDash val="solid"/>
                      <a:round/>
                      <a:headEnd type="none" w="med" len="med"/>
                      <a:tailEnd type="none" w="med" len="med"/>
                    </a:lnB>
                    <a:solidFill>
                      <a:srgbClr val="E7E8E9"/>
                    </a:solidFill>
                  </a:tcPr>
                </a:tc>
                <a:tc>
                  <a:txBody>
                    <a:bodyPr/>
                    <a:lstStyle/>
                    <a:p>
                      <a:pPr algn="l" fontAlgn="base">
                        <a:lnSpc>
                          <a:spcPts val="2175"/>
                        </a:lnSpc>
                      </a:pPr>
                      <a:r>
                        <a:rPr lang="en-US" b="0" i="0">
                          <a:solidFill>
                            <a:srgbClr val="003249"/>
                          </a:solidFill>
                          <a:effectLst/>
                        </a:rPr>
                        <a:t>50%</a:t>
                      </a: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12297" cap="flat" cmpd="sng" algn="ctr">
                      <a:solidFill>
                        <a:srgbClr val="FEFFFF"/>
                      </a:solidFill>
                      <a:prstDash val="solid"/>
                      <a:round/>
                      <a:headEnd type="none" w="med" len="med"/>
                      <a:tailEnd type="none" w="med" len="med"/>
                    </a:lnT>
                    <a:lnB w="12297" cap="flat" cmpd="sng" algn="ctr">
                      <a:solidFill>
                        <a:srgbClr val="FEFFFF"/>
                      </a:solidFill>
                      <a:prstDash val="solid"/>
                      <a:round/>
                      <a:headEnd type="none" w="med" len="med"/>
                      <a:tailEnd type="none" w="med" len="med"/>
                    </a:lnB>
                    <a:solidFill>
                      <a:srgbClr val="E7E8E9"/>
                    </a:solidFill>
                  </a:tcPr>
                </a:tc>
                <a:tc>
                  <a:txBody>
                    <a:bodyPr/>
                    <a:lstStyle/>
                    <a:p>
                      <a:pPr algn="l" fontAlgn="base">
                        <a:lnSpc>
                          <a:spcPts val="2175"/>
                        </a:lnSpc>
                      </a:pPr>
                      <a:r>
                        <a:rPr lang="en-US" sz="1800" b="0" i="0">
                          <a:solidFill>
                            <a:srgbClr val="003249"/>
                          </a:solidFill>
                          <a:effectLst/>
                          <a:latin typeface="Arial" panose="020B0604020202020204" pitchFamily="34" charset="0"/>
                        </a:rPr>
                        <a:t>BPSK(5)</a:t>
                      </a:r>
                      <a:endParaRPr lang="en-US" b="0" i="0">
                        <a:solidFill>
                          <a:srgbClr val="003249"/>
                        </a:solidFill>
                        <a:effectLst/>
                      </a:endParaRP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12297" cap="flat" cmpd="sng" algn="ctr">
                      <a:solidFill>
                        <a:srgbClr val="FEFFFF"/>
                      </a:solidFill>
                      <a:prstDash val="solid"/>
                      <a:round/>
                      <a:headEnd type="none" w="med" len="med"/>
                      <a:tailEnd type="none" w="med" len="med"/>
                    </a:lnT>
                    <a:lnB w="12297" cap="flat" cmpd="sng" algn="ctr">
                      <a:solidFill>
                        <a:srgbClr val="FEFFFF"/>
                      </a:solidFill>
                      <a:prstDash val="solid"/>
                      <a:round/>
                      <a:headEnd type="none" w="med" len="med"/>
                      <a:tailEnd type="none" w="med" len="med"/>
                    </a:lnB>
                    <a:solidFill>
                      <a:srgbClr val="E7E8E9"/>
                    </a:solidFill>
                  </a:tcPr>
                </a:tc>
                <a:tc>
                  <a:txBody>
                    <a:bodyPr/>
                    <a:lstStyle/>
                    <a:p>
                      <a:pPr algn="l" fontAlgn="base">
                        <a:lnSpc>
                          <a:spcPts val="2175"/>
                        </a:lnSpc>
                      </a:pPr>
                      <a:r>
                        <a:rPr lang="en-US" sz="1800" b="0" i="0">
                          <a:solidFill>
                            <a:srgbClr val="003249"/>
                          </a:solidFill>
                          <a:effectLst/>
                          <a:latin typeface="Arial" panose="020B0604020202020204" pitchFamily="34" charset="0"/>
                        </a:rPr>
                        <a:t>n/a</a:t>
                      </a:r>
                      <a:endParaRPr lang="en-US" b="0" i="0">
                        <a:solidFill>
                          <a:srgbClr val="003249"/>
                        </a:solidFill>
                        <a:effectLst/>
                      </a:endParaRPr>
                    </a:p>
                  </a:txBody>
                  <a:tcPr>
                    <a:lnL w="12297" cap="flat" cmpd="sng" algn="ctr">
                      <a:solidFill>
                        <a:srgbClr val="FEFFFF"/>
                      </a:solidFill>
                      <a:prstDash val="solid"/>
                      <a:round/>
                      <a:headEnd type="none" w="med" len="med"/>
                      <a:tailEnd type="none" w="med" len="med"/>
                    </a:lnL>
                    <a:lnR w="12297" cap="flat" cmpd="sng" algn="ctr">
                      <a:solidFill>
                        <a:srgbClr val="FEFFFF"/>
                      </a:solidFill>
                      <a:prstDash val="solid"/>
                      <a:round/>
                      <a:headEnd type="none" w="med" len="med"/>
                      <a:tailEnd type="none" w="med" len="med"/>
                    </a:lnR>
                    <a:lnT w="12297" cap="flat" cmpd="sng" algn="ctr">
                      <a:solidFill>
                        <a:srgbClr val="FEFFFF"/>
                      </a:solidFill>
                      <a:prstDash val="solid"/>
                      <a:round/>
                      <a:headEnd type="none" w="med" len="med"/>
                      <a:tailEnd type="none" w="med" len="med"/>
                    </a:lnT>
                    <a:lnB w="12297" cap="flat" cmpd="sng" algn="ctr">
                      <a:solidFill>
                        <a:srgbClr val="FEFFFF"/>
                      </a:solidFill>
                      <a:prstDash val="solid"/>
                      <a:round/>
                      <a:headEnd type="none" w="med" len="med"/>
                      <a:tailEnd type="none" w="med" len="med"/>
                    </a:lnB>
                    <a:solidFill>
                      <a:srgbClr val="E7E8E9"/>
                    </a:solidFill>
                  </a:tcPr>
                </a:tc>
                <a:extLst>
                  <a:ext uri="{0D108BD9-81ED-4DB2-BD59-A6C34878D82A}">
                    <a16:rowId xmlns:a16="http://schemas.microsoft.com/office/drawing/2014/main" val="3472817054"/>
                  </a:ext>
                </a:extLst>
              </a:tr>
            </a:tbl>
          </a:graphicData>
        </a:graphic>
      </p:graphicFrame>
      <p:sp>
        <p:nvSpPr>
          <p:cNvPr id="10" name="Rectangle 5">
            <a:extLst>
              <a:ext uri="{FF2B5EF4-FFF2-40B4-BE49-F238E27FC236}">
                <a16:creationId xmlns:a16="http://schemas.microsoft.com/office/drawing/2014/main" id="{68462411-8A21-F609-25E6-3C97118518EE}"/>
              </a:ext>
            </a:extLst>
          </p:cNvPr>
          <p:cNvSpPr>
            <a:spLocks noChangeArrowheads="1"/>
          </p:cNvSpPr>
          <p:nvPr/>
        </p:nvSpPr>
        <p:spPr bwMode="auto">
          <a:xfrm>
            <a:off x="777821" y="5572145"/>
            <a:ext cx="12801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L" altLang="en-NL" sz="1800" b="0" i="0" u="none" strike="noStrike" cap="none" normalizeH="0" baseline="0">
                <a:ln>
                  <a:noFill/>
                </a:ln>
                <a:solidFill>
                  <a:srgbClr val="000000"/>
                </a:solidFill>
                <a:effectLst/>
                <a:latin typeface="Times"/>
              </a:rPr>
              <a:t> </a:t>
            </a:r>
            <a:endParaRPr kumimoji="0" lang="en-NL" altLang="en-NL"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L" altLang="en-NL" sz="1800" b="0" i="0" u="none" strike="noStrike" cap="none" normalizeH="0" baseline="0">
              <a:ln>
                <a:noFill/>
              </a:ln>
              <a:solidFill>
                <a:schemeClr val="tx1"/>
              </a:solidFill>
              <a:effectLst/>
              <a:latin typeface="Arial" panose="020B0604020202020204" pitchFamily="34" charset="0"/>
            </a:endParaRPr>
          </a:p>
        </p:txBody>
      </p:sp>
      <p:sp>
        <p:nvSpPr>
          <p:cNvPr id="11" name="Content Placeholder 3">
            <a:extLst>
              <a:ext uri="{FF2B5EF4-FFF2-40B4-BE49-F238E27FC236}">
                <a16:creationId xmlns:a16="http://schemas.microsoft.com/office/drawing/2014/main" id="{BCD53D73-6EC6-9D8C-6111-37E1A4EE1DFD}"/>
              </a:ext>
            </a:extLst>
          </p:cNvPr>
          <p:cNvSpPr txBox="1">
            <a:spLocks/>
          </p:cNvSpPr>
          <p:nvPr/>
        </p:nvSpPr>
        <p:spPr>
          <a:xfrm>
            <a:off x="361185" y="1457647"/>
            <a:ext cx="7715458" cy="5576762"/>
          </a:xfrm>
          <a:prstGeom prst="rect">
            <a:avLst/>
          </a:prstGeom>
        </p:spPr>
        <p:txBody>
          <a:bodyPr vert="horz" lIns="91440" tIns="45720" rIns="91440" bIns="45720" rtlCol="0">
            <a:normAutofit/>
          </a:bodyPr>
          <a:lstStyle>
            <a:lvl1pPr marL="543401" indent="-543401" algn="l" defTabSz="960120" rtl="0" eaLnBrk="1" latinLnBrk="0" hangingPunct="1">
              <a:lnSpc>
                <a:spcPct val="100000"/>
              </a:lnSpc>
              <a:spcBef>
                <a:spcPts val="1050"/>
              </a:spcBef>
              <a:spcAft>
                <a:spcPts val="630"/>
              </a:spcAft>
              <a:buFont typeface="+mj-lt"/>
              <a:buAutoNum type="arabicPeriod"/>
              <a:defRPr sz="2520" kern="1200">
                <a:solidFill>
                  <a:schemeClr val="bg1"/>
                </a:solidFill>
                <a:latin typeface="+mn-lt"/>
                <a:ea typeface="+mn-ea"/>
                <a:cs typeface="+mn-cs"/>
              </a:defRPr>
            </a:lvl1pPr>
            <a:lvl2pPr marL="1020128" indent="-476726" algn="l" defTabSz="960120" rtl="0" eaLnBrk="1" latinLnBrk="0" hangingPunct="1">
              <a:lnSpc>
                <a:spcPct val="100000"/>
              </a:lnSpc>
              <a:spcBef>
                <a:spcPts val="525"/>
              </a:spcBef>
              <a:buFont typeface="+mj-lt"/>
              <a:buAutoNum type="alphaLcPeriod"/>
              <a:defRPr sz="2520" kern="1200">
                <a:solidFill>
                  <a:schemeClr val="bg1"/>
                </a:solidFill>
                <a:latin typeface="+mn-lt"/>
                <a:ea typeface="+mn-ea"/>
                <a:cs typeface="+mn-cs"/>
              </a:defRPr>
            </a:lvl2pPr>
            <a:lvl3pPr marL="1500188" indent="-540068" algn="l" defTabSz="960120" rtl="0" eaLnBrk="1" latinLnBrk="0" hangingPunct="1">
              <a:lnSpc>
                <a:spcPct val="90000"/>
              </a:lnSpc>
              <a:spcBef>
                <a:spcPts val="525"/>
              </a:spcBef>
              <a:buFont typeface="+mj-lt"/>
              <a:buAutoNum type="arabicPeriod"/>
              <a:defRPr sz="2100" kern="1200">
                <a:solidFill>
                  <a:schemeClr val="bg1"/>
                </a:solidFill>
                <a:latin typeface="+mn-lt"/>
                <a:ea typeface="+mn-ea"/>
                <a:cs typeface="+mn-cs"/>
              </a:defRPr>
            </a:lvl3pPr>
            <a:lvl4pPr marL="1920240" indent="-480060" algn="l" defTabSz="960120" rtl="0" eaLnBrk="1" latinLnBrk="0" hangingPunct="1">
              <a:lnSpc>
                <a:spcPct val="90000"/>
              </a:lnSpc>
              <a:spcBef>
                <a:spcPts val="525"/>
              </a:spcBef>
              <a:buFont typeface="+mj-lt"/>
              <a:buAutoNum type="arabicPeriod"/>
              <a:defRPr sz="1890" kern="1200">
                <a:solidFill>
                  <a:schemeClr val="bg1"/>
                </a:solidFill>
                <a:latin typeface="+mn-lt"/>
                <a:ea typeface="+mn-ea"/>
                <a:cs typeface="+mn-cs"/>
              </a:defRPr>
            </a:lvl4pPr>
            <a:lvl5pPr marL="2400300" indent="-480060" algn="l" defTabSz="960120" rtl="0" eaLnBrk="1" latinLnBrk="0" hangingPunct="1">
              <a:lnSpc>
                <a:spcPct val="90000"/>
              </a:lnSpc>
              <a:spcBef>
                <a:spcPts val="525"/>
              </a:spcBef>
              <a:buFont typeface="+mj-lt"/>
              <a:buAutoNum type="arabicPeriod"/>
              <a:defRPr sz="1890" kern="1200">
                <a:solidFill>
                  <a:schemeClr val="bg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3333" indent="0">
              <a:buNone/>
            </a:pPr>
            <a:r>
              <a:rPr lang="en-NL" sz="1800"/>
              <a:t>AFS Signal Design</a:t>
            </a:r>
          </a:p>
          <a:p>
            <a:pPr marL="289083" indent="-285750">
              <a:buFont typeface="Arial" panose="020B0604020202020204" pitchFamily="34" charset="0"/>
              <a:buChar char="•"/>
            </a:pPr>
            <a:r>
              <a:rPr lang="en-NL" sz="1800"/>
              <a:t>Data-channel with 500 symb/second </a:t>
            </a:r>
          </a:p>
          <a:p>
            <a:pPr marL="289083" indent="-285750">
              <a:buFont typeface="Arial" panose="020B0604020202020204" pitchFamily="34" charset="0"/>
              <a:buChar char="•"/>
            </a:pPr>
            <a:r>
              <a:rPr lang="en-NL" sz="1800"/>
              <a:t>Pilot-channel with BPSK(5) for accurate robust ranging</a:t>
            </a:r>
          </a:p>
          <a:p>
            <a:pPr marL="289083" indent="-285750">
              <a:buFont typeface="Arial" panose="020B0604020202020204" pitchFamily="34" charset="0"/>
              <a:buChar char="•"/>
            </a:pPr>
            <a:r>
              <a:rPr lang="en-NL" sz="1800"/>
              <a:t>Power share 50/50 to enable high data-rate and robust ranging</a:t>
            </a:r>
          </a:p>
        </p:txBody>
      </p:sp>
    </p:spTree>
    <p:extLst>
      <p:ext uri="{BB962C8B-B14F-4D97-AF65-F5344CB8AC3E}">
        <p14:creationId xmlns:p14="http://schemas.microsoft.com/office/powerpoint/2010/main" val="4219362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1A38-2FE9-D42F-9B39-E8B0C2868998}"/>
              </a:ext>
            </a:extLst>
          </p:cNvPr>
          <p:cNvSpPr>
            <a:spLocks noGrp="1"/>
          </p:cNvSpPr>
          <p:nvPr>
            <p:ph type="title"/>
          </p:nvPr>
        </p:nvSpPr>
        <p:spPr>
          <a:xfrm>
            <a:off x="358187" y="381169"/>
            <a:ext cx="11073385" cy="620370"/>
          </a:xfrm>
        </p:spPr>
        <p:txBody>
          <a:bodyPr/>
          <a:lstStyle/>
          <a:p>
            <a:r>
              <a:rPr lang="en-US">
                <a:solidFill>
                  <a:schemeClr val="bg1"/>
                </a:solidFill>
              </a:rPr>
              <a:t>LNIS AD1 Vol-A Attachment Files</a:t>
            </a:r>
          </a:p>
        </p:txBody>
      </p:sp>
      <p:grpSp>
        <p:nvGrpSpPr>
          <p:cNvPr id="7" name="Group 6">
            <a:extLst>
              <a:ext uri="{FF2B5EF4-FFF2-40B4-BE49-F238E27FC236}">
                <a16:creationId xmlns:a16="http://schemas.microsoft.com/office/drawing/2014/main" id="{652EC077-8564-50C5-60B6-7A939A7420EE}"/>
              </a:ext>
            </a:extLst>
          </p:cNvPr>
          <p:cNvGrpSpPr/>
          <p:nvPr/>
        </p:nvGrpSpPr>
        <p:grpSpPr>
          <a:xfrm>
            <a:off x="806442" y="1415450"/>
            <a:ext cx="11054861" cy="4208916"/>
            <a:chOff x="189914" y="1609412"/>
            <a:chExt cx="11054861" cy="4208916"/>
          </a:xfrm>
        </p:grpSpPr>
        <p:pic>
          <p:nvPicPr>
            <p:cNvPr id="5" name="Picture 4">
              <a:extLst>
                <a:ext uri="{FF2B5EF4-FFF2-40B4-BE49-F238E27FC236}">
                  <a16:creationId xmlns:a16="http://schemas.microsoft.com/office/drawing/2014/main" id="{21161A23-3E9A-A7B8-543E-228A89C79C4F}"/>
                </a:ext>
              </a:extLst>
            </p:cNvPr>
            <p:cNvPicPr>
              <a:picLocks noChangeAspect="1"/>
            </p:cNvPicPr>
            <p:nvPr/>
          </p:nvPicPr>
          <p:blipFill rotWithShape="1">
            <a:blip r:embed="rId2"/>
            <a:srcRect r="78242"/>
            <a:stretch/>
          </p:blipFill>
          <p:spPr>
            <a:xfrm>
              <a:off x="189914" y="1609412"/>
              <a:ext cx="2785403" cy="4208916"/>
            </a:xfrm>
            <a:prstGeom prst="rect">
              <a:avLst/>
            </a:prstGeom>
          </p:spPr>
        </p:pic>
        <p:pic>
          <p:nvPicPr>
            <p:cNvPr id="6" name="Picture 5">
              <a:extLst>
                <a:ext uri="{FF2B5EF4-FFF2-40B4-BE49-F238E27FC236}">
                  <a16:creationId xmlns:a16="http://schemas.microsoft.com/office/drawing/2014/main" id="{BEB32115-3B88-F0BE-5D91-C2C288F364BB}"/>
                </a:ext>
              </a:extLst>
            </p:cNvPr>
            <p:cNvPicPr>
              <a:picLocks noChangeAspect="1"/>
            </p:cNvPicPr>
            <p:nvPr/>
          </p:nvPicPr>
          <p:blipFill rotWithShape="1">
            <a:blip r:embed="rId2"/>
            <a:srcRect l="34688"/>
            <a:stretch/>
          </p:blipFill>
          <p:spPr>
            <a:xfrm>
              <a:off x="2883876" y="1609412"/>
              <a:ext cx="8360899" cy="4208916"/>
            </a:xfrm>
            <a:prstGeom prst="rect">
              <a:avLst/>
            </a:prstGeom>
          </p:spPr>
        </p:pic>
      </p:grpSp>
      <p:sp>
        <p:nvSpPr>
          <p:cNvPr id="8" name="Content Placeholder 5">
            <a:extLst>
              <a:ext uri="{FF2B5EF4-FFF2-40B4-BE49-F238E27FC236}">
                <a16:creationId xmlns:a16="http://schemas.microsoft.com/office/drawing/2014/main" id="{B0C87C0F-A1BA-7610-95FC-EAF08901CEB6}"/>
              </a:ext>
            </a:extLst>
          </p:cNvPr>
          <p:cNvSpPr>
            <a:spLocks noGrp="1"/>
          </p:cNvSpPr>
          <p:nvPr>
            <p:ph sz="quarter" idx="15"/>
          </p:nvPr>
        </p:nvSpPr>
        <p:spPr>
          <a:xfrm>
            <a:off x="351260" y="5771497"/>
            <a:ext cx="12207110" cy="1384376"/>
          </a:xfrm>
        </p:spPr>
        <p:txBody>
          <a:bodyPr>
            <a:normAutofit/>
          </a:bodyPr>
          <a:lstStyle/>
          <a:p>
            <a:r>
              <a:rPr lang="en-US"/>
              <a:t>LNIS AD1 Vol-A includes attachment files with detailed artifacts in different formats for interpreting</a:t>
            </a:r>
          </a:p>
          <a:p>
            <a:pPr lvl="1"/>
            <a:r>
              <a:rPr lang="en-US"/>
              <a:t>Data coding,</a:t>
            </a:r>
          </a:p>
          <a:p>
            <a:pPr lvl="1"/>
            <a:r>
              <a:rPr lang="en-US"/>
              <a:t>PN Sequences.</a:t>
            </a:r>
          </a:p>
        </p:txBody>
      </p:sp>
    </p:spTree>
    <p:extLst>
      <p:ext uri="{BB962C8B-B14F-4D97-AF65-F5344CB8AC3E}">
        <p14:creationId xmlns:p14="http://schemas.microsoft.com/office/powerpoint/2010/main" val="3452040716"/>
      </p:ext>
    </p:extLst>
  </p:cSld>
  <p:clrMapOvr>
    <a:masterClrMapping/>
  </p:clrMapOvr>
</p:sld>
</file>

<file path=ppt/theme/theme1.xml><?xml version="1.0" encoding="utf-8"?>
<a:theme xmlns:a="http://schemas.openxmlformats.org/drawingml/2006/main" name="2_SCaN Mast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naNet temporary" id="{D2AB693B-31F4-1647-96A7-A8CDD93DFF4C}" vid="{9D65D9CE-33B8-964A-91EA-90EF13F30BA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naNet temporary" id="{D2AB693B-31F4-1647-96A7-A8CDD93DFF4C}" vid="{00829775-71DB-EF48-9053-DC309EBFC0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B576F57038CA4AA5CD6EBDCBE141C7" ma:contentTypeVersion="12" ma:contentTypeDescription="Create a new document." ma:contentTypeScope="" ma:versionID="0d4cbe7fc4faf85983df5197b9e861b5">
  <xsd:schema xmlns:xsd="http://www.w3.org/2001/XMLSchema" xmlns:xs="http://www.w3.org/2001/XMLSchema" xmlns:p="http://schemas.microsoft.com/office/2006/metadata/properties" xmlns:ns2="ec59efd0-c0c3-4375-8609-06db7d2a7945" xmlns:ns3="ef0cbd30-2f6b-42a5-982f-e9342b0ff77a" targetNamespace="http://schemas.microsoft.com/office/2006/metadata/properties" ma:root="true" ma:fieldsID="92981b78cb7e362e043399d00e23289e" ns2:_="" ns3:_="">
    <xsd:import namespace="ec59efd0-c0c3-4375-8609-06db7d2a7945"/>
    <xsd:import namespace="ef0cbd30-2f6b-42a5-982f-e9342b0ff77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9efd0-c0c3-4375-8609-06db7d2a79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688d343-e684-46db-b94f-a4cae8ed196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0cbd30-2f6b-42a5-982f-e9342b0ff77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69a73c7-205c-4c1d-b83f-77260a55070c}" ma:internalName="TaxCatchAll" ma:showField="CatchAllData" ma:web="ef0cbd30-2f6b-42a5-982f-e9342b0ff7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ec59efd0-c0c3-4375-8609-06db7d2a7945" xsi:nil="true"/>
    <lcf76f155ced4ddcb4097134ff3c332f xmlns="ec59efd0-c0c3-4375-8609-06db7d2a7945">
      <Terms xmlns="http://schemas.microsoft.com/office/infopath/2007/PartnerControls"/>
    </lcf76f155ced4ddcb4097134ff3c332f>
    <TaxCatchAll xmlns="ef0cbd30-2f6b-42a5-982f-e9342b0ff77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0DBA0C-B6F3-4AB1-94AE-74141CCC514A}">
  <ds:schemaRefs>
    <ds:schemaRef ds:uri="ec59efd0-c0c3-4375-8609-06db7d2a7945"/>
    <ds:schemaRef ds:uri="ef0cbd30-2f6b-42a5-982f-e9342b0ff7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42783B6-46A7-4E14-965C-B4B0E0138FF2}">
  <ds:schemaRefs>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ec59efd0-c0c3-4375-8609-06db7d2a7945"/>
    <ds:schemaRef ds:uri="http://schemas.openxmlformats.org/package/2006/metadata/core-properties"/>
    <ds:schemaRef ds:uri="ef0cbd30-2f6b-42a5-982f-e9342b0ff77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384CB10-2878-40BC-AE1C-FBB574E365BE}">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Privileged" siteId="{9a5cacd0-2bef-4dd7-ac5c-7ebe1f54f495}" removed="0"/>
</clbl:labelList>
</file>

<file path=docProps/app.xml><?xml version="1.0" encoding="utf-8"?>
<Properties xmlns="http://schemas.openxmlformats.org/officeDocument/2006/extended-properties" xmlns:vt="http://schemas.openxmlformats.org/officeDocument/2006/docPropsVTypes">
  <Template>2_SCaN Master Slide</Template>
  <TotalTime>0</TotalTime>
  <Words>1888</Words>
  <Application>Microsoft Office PowerPoint</Application>
  <PresentationFormat>Custom</PresentationFormat>
  <Paragraphs>268</Paragraphs>
  <Slides>25</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Calibri</vt:lpstr>
      <vt:lpstr>Cambria Math</vt:lpstr>
      <vt:lpstr>Helvetica</vt:lpstr>
      <vt:lpstr>Montserrat </vt:lpstr>
      <vt:lpstr>Montserrat Medium</vt:lpstr>
      <vt:lpstr>Montserrat SemiBold</vt:lpstr>
      <vt:lpstr>Symbol</vt:lpstr>
      <vt:lpstr>Times</vt:lpstr>
      <vt:lpstr>Times New Roman</vt:lpstr>
      <vt:lpstr>Wingdings</vt:lpstr>
      <vt:lpstr>2_SCaN Master Slide</vt:lpstr>
      <vt:lpstr>1_Office Theme</vt:lpstr>
      <vt:lpstr>PowerPoint Presentation</vt:lpstr>
      <vt:lpstr>PowerPoint Presentation</vt:lpstr>
      <vt:lpstr>Augmented Forward Signal</vt:lpstr>
      <vt:lpstr>Frequency Selection</vt:lpstr>
      <vt:lpstr>Modulation Candidates</vt:lpstr>
      <vt:lpstr>Acquisition and Tracking Performance</vt:lpstr>
      <vt:lpstr>Modulation Trade-Off</vt:lpstr>
      <vt:lpstr>AFS Modulation</vt:lpstr>
      <vt:lpstr>LNIS AD1 Vol-A Attachment Files</vt:lpstr>
      <vt:lpstr>Signal Overview</vt:lpstr>
      <vt:lpstr>Data Channel Ranging Code (I) </vt:lpstr>
      <vt:lpstr>Dataless Pilot Channel (Q) </vt:lpstr>
      <vt:lpstr>Comparing AFS Acquisition Alternatives </vt:lpstr>
      <vt:lpstr>Data Message Structure</vt:lpstr>
      <vt:lpstr>Data Message Performance</vt:lpstr>
      <vt:lpstr>AFS Data Frame Sync.</vt:lpstr>
      <vt:lpstr>AFS Message (SB1)</vt:lpstr>
      <vt:lpstr>AFS Message (SB2)</vt:lpstr>
      <vt:lpstr>AFS Message (SB3)</vt:lpstr>
      <vt:lpstr>AFS Message (SB4)</vt:lpstr>
      <vt:lpstr>Summary and Conclusions</vt:lpstr>
      <vt:lpstr>Backup</vt:lpstr>
      <vt:lpstr>Multipath Performance</vt:lpstr>
      <vt:lpstr>WiFi Interference</vt:lpstr>
      <vt:lpstr>Data Message Design Tradeoff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Gramling, Cheryl J. (GSFC-5900)</dc:creator>
  <cp:lastModifiedBy>Juan Crenshaw</cp:lastModifiedBy>
  <cp:revision>2</cp:revision>
  <dcterms:created xsi:type="dcterms:W3CDTF">2024-09-28T16:37:25Z</dcterms:created>
  <dcterms:modified xsi:type="dcterms:W3CDTF">2025-02-03T22:47:45Z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0x010100E9B576F57038CA4AA5CD6EBDCBE141C7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