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60" r:id="rId2"/>
    <p:sldId id="277" r:id="rId3"/>
    <p:sldId id="256" r:id="rId4"/>
    <p:sldId id="263" r:id="rId5"/>
    <p:sldId id="264" r:id="rId6"/>
    <p:sldId id="265" r:id="rId7"/>
    <p:sldId id="266" r:id="rId8"/>
    <p:sldId id="267" r:id="rId9"/>
    <p:sldId id="268" r:id="rId10"/>
    <p:sldId id="269" r:id="rId11"/>
    <p:sldId id="271" r:id="rId12"/>
    <p:sldId id="272" r:id="rId13"/>
    <p:sldId id="273" r:id="rId14"/>
    <p:sldId id="274" r:id="rId15"/>
    <p:sldId id="275" r:id="rId16"/>
    <p:sldId id="276" r:id="rId17"/>
    <p:sldId id="261" r:id="rId18"/>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DA2"/>
    <a:srgbClr val="000099"/>
    <a:srgbClr val="7ABC32"/>
    <a:srgbClr val="333399"/>
    <a:srgbClr val="3333CC"/>
    <a:srgbClr val="0000FF"/>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6C1A70B-9C7B-477C-8493-EB3DBC58E549}" v="1" dt="2024-11-27T13:15:57.40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86" autoAdjust="0"/>
    <p:restoredTop sz="95154" autoAdjust="0"/>
  </p:normalViewPr>
  <p:slideViewPr>
    <p:cSldViewPr snapToObjects="1">
      <p:cViewPr varScale="1">
        <p:scale>
          <a:sx n="139" d="100"/>
          <a:sy n="139" d="100"/>
        </p:scale>
        <p:origin x="168" y="456"/>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trick Rowe" userId="a7e66bb7359ceccd" providerId="LiveId" clId="{56C1A70B-9C7B-477C-8493-EB3DBC58E549}"/>
    <pc:docChg chg="modSld modMainMaster">
      <pc:chgData name="Patrick Rowe" userId="a7e66bb7359ceccd" providerId="LiveId" clId="{56C1A70B-9C7B-477C-8493-EB3DBC58E549}" dt="2024-11-27T13:16:27.557" v="37" actId="20577"/>
      <pc:docMkLst>
        <pc:docMk/>
      </pc:docMkLst>
      <pc:sldChg chg="modSp mod">
        <pc:chgData name="Patrick Rowe" userId="a7e66bb7359ceccd" providerId="LiveId" clId="{56C1A70B-9C7B-477C-8493-EB3DBC58E549}" dt="2024-11-27T13:14:50.076" v="1" actId="20577"/>
        <pc:sldMkLst>
          <pc:docMk/>
          <pc:sldMk cId="3567761503" sldId="260"/>
        </pc:sldMkLst>
        <pc:spChg chg="mod">
          <ac:chgData name="Patrick Rowe" userId="a7e66bb7359ceccd" providerId="LiveId" clId="{56C1A70B-9C7B-477C-8493-EB3DBC58E549}" dt="2024-11-27T13:14:50.076" v="1" actId="20577"/>
          <ac:spMkLst>
            <pc:docMk/>
            <pc:sldMk cId="3567761503" sldId="260"/>
            <ac:spMk id="32" creationId="{00000000-0000-0000-0000-000000000000}"/>
          </ac:spMkLst>
        </pc:spChg>
      </pc:sldChg>
      <pc:sldMasterChg chg="modSp mod modSldLayout">
        <pc:chgData name="Patrick Rowe" userId="a7e66bb7359ceccd" providerId="LiveId" clId="{56C1A70B-9C7B-477C-8493-EB3DBC58E549}" dt="2024-11-27T13:16:27.557" v="37" actId="20577"/>
        <pc:sldMasterMkLst>
          <pc:docMk/>
          <pc:sldMasterMk cId="0" sldId="2147483648"/>
        </pc:sldMasterMkLst>
        <pc:spChg chg="mod">
          <ac:chgData name="Patrick Rowe" userId="a7e66bb7359ceccd" providerId="LiveId" clId="{56C1A70B-9C7B-477C-8493-EB3DBC58E549}" dt="2024-11-27T13:15:44.689" v="3" actId="20577"/>
          <ac:spMkLst>
            <pc:docMk/>
            <pc:sldMasterMk cId="0" sldId="2147483648"/>
            <ac:spMk id="11" creationId="{00000000-0000-0000-0000-000000000000}"/>
          </ac:spMkLst>
        </pc:spChg>
        <pc:sldLayoutChg chg="modSp mod">
          <pc:chgData name="Patrick Rowe" userId="a7e66bb7359ceccd" providerId="LiveId" clId="{56C1A70B-9C7B-477C-8493-EB3DBC58E549}" dt="2024-11-27T13:16:27.557" v="37" actId="20577"/>
          <pc:sldLayoutMkLst>
            <pc:docMk/>
            <pc:sldMasterMk cId="0" sldId="2147483648"/>
            <pc:sldLayoutMk cId="293559987" sldId="2147483655"/>
          </pc:sldLayoutMkLst>
          <pc:spChg chg="mod">
            <ac:chgData name="Patrick Rowe" userId="a7e66bb7359ceccd" providerId="LiveId" clId="{56C1A70B-9C7B-477C-8493-EB3DBC58E549}" dt="2024-11-27T13:15:57.409" v="5" actId="20577"/>
            <ac:spMkLst>
              <pc:docMk/>
              <pc:sldMasterMk cId="0" sldId="2147483648"/>
              <pc:sldLayoutMk cId="293559987" sldId="2147483655"/>
              <ac:spMk id="6" creationId="{00000000-0000-0000-0000-000000000000}"/>
            </ac:spMkLst>
          </pc:spChg>
          <pc:spChg chg="mod">
            <ac:chgData name="Patrick Rowe" userId="a7e66bb7359ceccd" providerId="LiveId" clId="{56C1A70B-9C7B-477C-8493-EB3DBC58E549}" dt="2024-11-27T13:16:15.590" v="27" actId="20577"/>
            <ac:spMkLst>
              <pc:docMk/>
              <pc:sldMasterMk cId="0" sldId="2147483648"/>
              <pc:sldLayoutMk cId="293559987" sldId="2147483655"/>
              <ac:spMk id="10" creationId="{00000000-0000-0000-0000-000000000000}"/>
            </ac:spMkLst>
          </pc:spChg>
          <pc:spChg chg="mod">
            <ac:chgData name="Patrick Rowe" userId="a7e66bb7359ceccd" providerId="LiveId" clId="{56C1A70B-9C7B-477C-8493-EB3DBC58E549}" dt="2024-11-27T13:16:27.557" v="37" actId="20577"/>
            <ac:spMkLst>
              <pc:docMk/>
              <pc:sldMasterMk cId="0" sldId="2147483648"/>
              <pc:sldLayoutMk cId="293559987" sldId="2147483655"/>
              <ac:spMk id="11" creationId="{00000000-0000-0000-0000-000000000000}"/>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3A1F204-0010-4BCC-AF04-23E6E3D45BFE}" type="datetimeFigureOut">
              <a:rPr lang="en-US" smtClean="0"/>
              <a:pPr/>
              <a:t>2/5/25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7400413-910E-41A9-B6A3-65404A7F32CE}" type="slidenum">
              <a:rPr lang="en-US" smtClean="0"/>
              <a:pPr/>
              <a:t>‹#›</a:t>
            </a:fld>
            <a:endParaRPr lang="en-US"/>
          </a:p>
        </p:txBody>
      </p:sp>
    </p:spTree>
    <p:extLst>
      <p:ext uri="{BB962C8B-B14F-4D97-AF65-F5344CB8AC3E}">
        <p14:creationId xmlns:p14="http://schemas.microsoft.com/office/powerpoint/2010/main" val="32387823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E" dirty="0"/>
          </a:p>
        </p:txBody>
      </p:sp>
      <p:sp>
        <p:nvSpPr>
          <p:cNvPr id="4" name="Slide Number Placeholder 3"/>
          <p:cNvSpPr>
            <a:spLocks noGrp="1"/>
          </p:cNvSpPr>
          <p:nvPr>
            <p:ph type="sldNum" sz="quarter" idx="5"/>
          </p:nvPr>
        </p:nvSpPr>
        <p:spPr/>
        <p:txBody>
          <a:bodyPr/>
          <a:lstStyle/>
          <a:p>
            <a:fld id="{07400413-910E-41A9-B6A3-65404A7F32CE}" type="slidenum">
              <a:rPr lang="en-US" smtClean="0"/>
              <a:pPr/>
              <a:t>14</a:t>
            </a:fld>
            <a:endParaRPr lang="en-US"/>
          </a:p>
        </p:txBody>
      </p:sp>
    </p:spTree>
    <p:extLst>
      <p:ext uri="{BB962C8B-B14F-4D97-AF65-F5344CB8AC3E}">
        <p14:creationId xmlns:p14="http://schemas.microsoft.com/office/powerpoint/2010/main" val="15933604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spTree>
      <p:nvGrpSpPr>
        <p:cNvPr id="1" name=""/>
        <p:cNvGrpSpPr/>
        <p:nvPr/>
      </p:nvGrpSpPr>
      <p:grpSpPr>
        <a:xfrm>
          <a:off x="0" y="0"/>
          <a:ext cx="0" cy="0"/>
          <a:chOff x="0" y="0"/>
          <a:chExt cx="0" cy="0"/>
        </a:xfrm>
      </p:grpSpPr>
      <p:sp>
        <p:nvSpPr>
          <p:cNvPr id="6" name="Subtitle 2"/>
          <p:cNvSpPr>
            <a:spLocks noGrp="1"/>
          </p:cNvSpPr>
          <p:nvPr>
            <p:ph type="subTitle" idx="1" hasCustomPrompt="1"/>
          </p:nvPr>
        </p:nvSpPr>
        <p:spPr>
          <a:xfrm>
            <a:off x="1825612" y="3290285"/>
            <a:ext cx="5492786" cy="369332"/>
          </a:xfrm>
          <a:prstGeom prst="rect">
            <a:avLst/>
          </a:prstGeom>
        </p:spPr>
        <p:txBody>
          <a:bodyPr vert="horz" wrap="none" lIns="91440" tIns="45720" rIns="91440" bIns="45720" rtlCol="0">
            <a:spAutoFit/>
          </a:bodyPr>
          <a:lstStyle>
            <a:lvl1pPr algn="l">
              <a:defRPr lang="en-US" sz="1800" b="1" i="1" dirty="0">
                <a:solidFill>
                  <a:srgbClr val="0070C0"/>
                </a:solidFill>
                <a:latin typeface="+mn-lt"/>
                <a:cs typeface="+mn-cs"/>
              </a:defRPr>
            </a:lvl1pPr>
          </a:lstStyle>
          <a:p>
            <a:pPr marL="0" lvl="0" indent="0" algn="ctr">
              <a:buFont typeface="Arial" pitchFamily="34" charset="0"/>
            </a:pPr>
            <a:r>
              <a:rPr lang="en-US" noProof="0" dirty="0"/>
              <a:t>Click to edit the reference (2025-SIW-Presentation-xxx)</a:t>
            </a:r>
          </a:p>
        </p:txBody>
      </p:sp>
      <p:sp>
        <p:nvSpPr>
          <p:cNvPr id="10" name="Rectangle 9"/>
          <p:cNvSpPr/>
          <p:nvPr userDrawn="1"/>
        </p:nvSpPr>
        <p:spPr>
          <a:xfrm>
            <a:off x="0" y="4840969"/>
            <a:ext cx="9144000" cy="302531"/>
          </a:xfrm>
          <a:prstGeom prst="rect">
            <a:avLst/>
          </a:prstGeom>
          <a:solidFill>
            <a:srgbClr val="A3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350" b="1" noProof="0" dirty="0">
                <a:solidFill>
                  <a:srgbClr val="0070C0"/>
                </a:solidFill>
              </a:rPr>
              <a:t>2025 Simulation Innovation Workshop (SIW)</a:t>
            </a:r>
          </a:p>
        </p:txBody>
      </p:sp>
      <p:sp>
        <p:nvSpPr>
          <p:cNvPr id="11" name="Rectangle 10"/>
          <p:cNvSpPr/>
          <p:nvPr userDrawn="1"/>
        </p:nvSpPr>
        <p:spPr>
          <a:xfrm>
            <a:off x="3927724" y="4840969"/>
            <a:ext cx="5216276" cy="3025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1350" b="1" i="1" noProof="0" dirty="0">
                <a:solidFill>
                  <a:srgbClr val="0070C0"/>
                </a:solidFill>
              </a:rPr>
              <a:t>February 10-13 , 2025</a:t>
            </a:r>
          </a:p>
        </p:txBody>
      </p:sp>
      <p:sp>
        <p:nvSpPr>
          <p:cNvPr id="3" name="Titre 2"/>
          <p:cNvSpPr>
            <a:spLocks noGrp="1"/>
          </p:cNvSpPr>
          <p:nvPr>
            <p:ph type="title" hasCustomPrompt="1"/>
          </p:nvPr>
        </p:nvSpPr>
        <p:spPr>
          <a:xfrm>
            <a:off x="485800" y="1581150"/>
            <a:ext cx="8172400" cy="1524001"/>
          </a:xfrm>
          <a:noFill/>
        </p:spPr>
        <p:txBody>
          <a:bodyPr vert="horz" lIns="91440" tIns="45720" rIns="91440" bIns="45720" rtlCol="0" anchor="b" anchorCtr="1">
            <a:normAutofit/>
          </a:bodyPr>
          <a:lstStyle>
            <a:lvl1pPr algn="ctr">
              <a:defRPr lang="fr-FR" sz="3300">
                <a:solidFill>
                  <a:srgbClr val="0070C0"/>
                </a:solidFill>
                <a:cs typeface="+mj-cs"/>
              </a:defRPr>
            </a:lvl1pPr>
          </a:lstStyle>
          <a:p>
            <a:pPr lvl="0"/>
            <a:r>
              <a:rPr lang="en-US" noProof="0" dirty="0"/>
              <a:t>Click to edit the title</a:t>
            </a:r>
          </a:p>
        </p:txBody>
      </p:sp>
      <p:sp>
        <p:nvSpPr>
          <p:cNvPr id="19" name="Espace réservé du texte 18"/>
          <p:cNvSpPr>
            <a:spLocks noGrp="1"/>
          </p:cNvSpPr>
          <p:nvPr>
            <p:ph type="body" sz="quarter" idx="10" hasCustomPrompt="1"/>
          </p:nvPr>
        </p:nvSpPr>
        <p:spPr>
          <a:xfrm>
            <a:off x="762000" y="3844751"/>
            <a:ext cx="7620000" cy="860599"/>
          </a:xfrm>
          <a:prstGeom prst="rect">
            <a:avLst/>
          </a:prstGeom>
        </p:spPr>
        <p:txBody>
          <a:bodyPr vert="horz" lIns="91440" tIns="45720" rIns="91440" bIns="45720" rtlCol="0">
            <a:normAutofit fontScale="70000" lnSpcReduction="20000"/>
          </a:bodyPr>
          <a:lstStyle>
            <a:lvl1pPr marL="0" marR="0" indent="0" algn="ctr" defTabSz="685800" rtl="0" eaLnBrk="1" fontAlgn="auto" latinLnBrk="0" hangingPunct="1">
              <a:lnSpc>
                <a:spcPct val="100000"/>
              </a:lnSpc>
              <a:spcBef>
                <a:spcPct val="20000"/>
              </a:spcBef>
              <a:spcAft>
                <a:spcPts val="0"/>
              </a:spcAft>
              <a:buClrTx/>
              <a:buSzTx/>
              <a:buFont typeface="Arial" pitchFamily="34" charset="0"/>
              <a:buNone/>
              <a:tabLst/>
              <a:defRPr lang="fr-FR" sz="1800" b="1" i="1">
                <a:solidFill>
                  <a:schemeClr val="tx1">
                    <a:lumMod val="75000"/>
                    <a:lumOff val="25000"/>
                  </a:schemeClr>
                </a:solidFill>
                <a:latin typeface="+mn-lt"/>
                <a:cs typeface="+mn-cs"/>
              </a:defRPr>
            </a:lvl1pPr>
            <a:lvl2pPr>
              <a:defRPr lang="fr-FR" smtClean="0">
                <a:solidFill>
                  <a:schemeClr val="tx1">
                    <a:tint val="75000"/>
                  </a:schemeClr>
                </a:solidFill>
                <a:latin typeface="+mn-lt"/>
                <a:cs typeface="+mn-cs"/>
              </a:defRPr>
            </a:lvl2pPr>
            <a:lvl3pPr>
              <a:defRPr lang="fr-FR" smtClean="0">
                <a:solidFill>
                  <a:schemeClr val="tx1">
                    <a:tint val="75000"/>
                  </a:schemeClr>
                </a:solidFill>
                <a:latin typeface="+mn-lt"/>
                <a:cs typeface="+mn-cs"/>
              </a:defRPr>
            </a:lvl3pPr>
            <a:lvl4pPr>
              <a:defRPr lang="fr-FR" smtClean="0">
                <a:solidFill>
                  <a:schemeClr val="tx1">
                    <a:tint val="75000"/>
                  </a:schemeClr>
                </a:solidFill>
                <a:latin typeface="+mn-lt"/>
                <a:cs typeface="+mn-cs"/>
              </a:defRPr>
            </a:lvl4pPr>
            <a:lvl5pPr>
              <a:defRPr lang="fr-FR">
                <a:solidFill>
                  <a:schemeClr val="tx1">
                    <a:tint val="75000"/>
                  </a:schemeClr>
                </a:solidFill>
                <a:latin typeface="+mn-lt"/>
                <a:cs typeface="+mn-cs"/>
              </a:defRPr>
            </a:lvl5pPr>
          </a:lstStyle>
          <a:p>
            <a:pPr marL="0" marR="0" lvl="0" indent="0" algn="ctr" defTabSz="685800" rtl="0" eaLnBrk="1" fontAlgn="auto" latinLnBrk="0" hangingPunct="1">
              <a:lnSpc>
                <a:spcPct val="100000"/>
              </a:lnSpc>
              <a:spcBef>
                <a:spcPct val="20000"/>
              </a:spcBef>
              <a:spcAft>
                <a:spcPts val="0"/>
              </a:spcAft>
              <a:buClrTx/>
              <a:buSzTx/>
              <a:buFont typeface="Arial" pitchFamily="34" charset="0"/>
              <a:buNone/>
              <a:tabLst/>
              <a:defRPr/>
            </a:pPr>
            <a:r>
              <a:rPr lang="en-US" dirty="0"/>
              <a:t>Click to edit the presenter (Presenter, Company, Nation)</a:t>
            </a:r>
          </a:p>
        </p:txBody>
      </p:sp>
      <p:pic>
        <p:nvPicPr>
          <p:cNvPr id="12" name="Picture 1" descr="SISO_Logo_Horizontal-1.jpg">
            <a:extLst>
              <a:ext uri="{FF2B5EF4-FFF2-40B4-BE49-F238E27FC236}">
                <a16:creationId xmlns:a16="http://schemas.microsoft.com/office/drawing/2014/main" id="{DD8A38DC-4E78-1A47-89F9-A8B020CBD7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1832" y="83718"/>
            <a:ext cx="7260336" cy="1335902"/>
          </a:xfrm>
          <a:prstGeom prst="rect">
            <a:avLst/>
          </a:prstGeom>
        </p:spPr>
      </p:pic>
    </p:spTree>
    <p:extLst>
      <p:ext uri="{BB962C8B-B14F-4D97-AF65-F5344CB8AC3E}">
        <p14:creationId xmlns:p14="http://schemas.microsoft.com/office/powerpoint/2010/main" val="293559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imple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5" name="Content Placeholder 2"/>
          <p:cNvSpPr>
            <a:spLocks noGrp="1"/>
          </p:cNvSpPr>
          <p:nvPr>
            <p:ph idx="1"/>
          </p:nvPr>
        </p:nvSpPr>
        <p:spPr>
          <a:xfrm>
            <a:off x="444796" y="914400"/>
            <a:ext cx="8196263" cy="3714750"/>
          </a:xfrm>
          <a:prstGeom prst="rect">
            <a:avLst/>
          </a:prstGeom>
        </p:spPr>
        <p:txBody>
          <a:bodyPr/>
          <a:lstStyle>
            <a:lvl1pPr marL="342900" indent="-342900">
              <a:buClr>
                <a:srgbClr val="0070C0"/>
              </a:buClr>
              <a:buFont typeface="Arial" panose="020B0604020202020204" pitchFamily="34" charset="0"/>
              <a:buChar char="•"/>
              <a:defRPr sz="2100" b="1">
                <a:solidFill>
                  <a:srgbClr val="0070C0"/>
                </a:solidFill>
                <a:latin typeface="+mn-lt"/>
              </a:defRPr>
            </a:lvl1pPr>
            <a:lvl2pPr marL="600075" indent="-257175">
              <a:buClr>
                <a:schemeClr val="tx1"/>
              </a:buClr>
              <a:buFont typeface="Wingdings" panose="05000000000000000000" pitchFamily="2" charset="2"/>
              <a:buChar char="§"/>
              <a:defRPr sz="1800">
                <a:solidFill>
                  <a:schemeClr val="tx1"/>
                </a:solidFill>
                <a:latin typeface="+mn-lt"/>
              </a:defRPr>
            </a:lvl2pPr>
            <a:lvl3pPr marL="942975" indent="-257175">
              <a:buClr>
                <a:schemeClr val="tx1"/>
              </a:buClr>
              <a:buFont typeface="Wingdings" panose="05000000000000000000" pitchFamily="2" charset="2"/>
              <a:buChar char="Ø"/>
              <a:defRPr sz="1500" i="1">
                <a:solidFill>
                  <a:schemeClr val="tx1"/>
                </a:solidFill>
                <a:latin typeface="+mn-lt"/>
              </a:defRPr>
            </a:lvl3pPr>
            <a:lvl4pPr>
              <a:buClr>
                <a:schemeClr val="tx1"/>
              </a:buClr>
              <a:defRPr sz="1350">
                <a:solidFill>
                  <a:schemeClr val="tx1"/>
                </a:solidFill>
                <a:latin typeface="Arial Narrow" pitchFamily="34" charset="0"/>
              </a:defRPr>
            </a:lvl4pPr>
            <a:lvl5pPr>
              <a:buClr>
                <a:schemeClr val="tx1"/>
              </a:buClr>
              <a:defRPr sz="1350">
                <a:solidFill>
                  <a:schemeClr val="tx1"/>
                </a:solidFill>
                <a:latin typeface="Arial Narrow" pitchFamily="34" charset="0"/>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7426912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ouble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Content Placeholder 2"/>
          <p:cNvSpPr>
            <a:spLocks noGrp="1"/>
          </p:cNvSpPr>
          <p:nvPr>
            <p:ph idx="10"/>
          </p:nvPr>
        </p:nvSpPr>
        <p:spPr>
          <a:xfrm>
            <a:off x="4648200" y="914400"/>
            <a:ext cx="3960000" cy="3714750"/>
          </a:xfrm>
          <a:prstGeom prst="rect">
            <a:avLst/>
          </a:prstGeom>
        </p:spPr>
        <p:txBody>
          <a:bodyPr>
            <a:normAutofit/>
          </a:bodyPr>
          <a:lstStyle>
            <a:lvl1pPr marL="342900" indent="-342900">
              <a:buClr>
                <a:srgbClr val="0070C0"/>
              </a:buClr>
              <a:buFont typeface="Arial" panose="020B0604020202020204" pitchFamily="34" charset="0"/>
              <a:buChar char="•"/>
              <a:defRPr sz="1800" b="1">
                <a:solidFill>
                  <a:srgbClr val="0070C0"/>
                </a:solidFill>
                <a:latin typeface="+mn-lt"/>
              </a:defRPr>
            </a:lvl1pPr>
            <a:lvl2pPr marL="600075" indent="-257175">
              <a:buClr>
                <a:schemeClr val="tx1"/>
              </a:buClr>
              <a:buFont typeface="Wingdings" panose="05000000000000000000" pitchFamily="2" charset="2"/>
              <a:buChar char="§"/>
              <a:defRPr sz="1500">
                <a:solidFill>
                  <a:schemeClr val="tx1"/>
                </a:solidFill>
                <a:latin typeface="+mn-lt"/>
              </a:defRPr>
            </a:lvl2pPr>
            <a:lvl3pPr marL="942975" indent="-257175">
              <a:buClr>
                <a:schemeClr val="tx1"/>
              </a:buClr>
              <a:buFont typeface="Wingdings" panose="05000000000000000000" pitchFamily="2" charset="2"/>
              <a:buChar char="Ø"/>
              <a:defRPr sz="1350" i="1">
                <a:solidFill>
                  <a:schemeClr val="tx1"/>
                </a:solidFill>
                <a:latin typeface="+mn-lt"/>
              </a:defRPr>
            </a:lvl3pPr>
            <a:lvl4pPr>
              <a:buClr>
                <a:schemeClr val="tx1"/>
              </a:buClr>
              <a:defRPr sz="1350">
                <a:solidFill>
                  <a:schemeClr val="tx1"/>
                </a:solidFill>
                <a:latin typeface="Arial Narrow" pitchFamily="34" charset="0"/>
              </a:defRPr>
            </a:lvl4pPr>
            <a:lvl5pPr>
              <a:buClr>
                <a:schemeClr val="tx1"/>
              </a:buClr>
              <a:defRPr sz="1350">
                <a:solidFill>
                  <a:schemeClr val="tx1"/>
                </a:solidFill>
                <a:latin typeface="Arial Narrow" pitchFamily="34" charset="0"/>
              </a:defRPr>
            </a:lvl5pPr>
          </a:lstStyle>
          <a:p>
            <a:pPr lvl="0"/>
            <a:r>
              <a:rPr lang="en-US" dirty="0"/>
              <a:t>Click to edit Master text styles</a:t>
            </a:r>
          </a:p>
          <a:p>
            <a:pPr lvl="1"/>
            <a:r>
              <a:rPr lang="en-US" dirty="0"/>
              <a:t>Second level</a:t>
            </a:r>
          </a:p>
          <a:p>
            <a:pPr lvl="2"/>
            <a:r>
              <a:rPr lang="en-US" dirty="0"/>
              <a:t>Third level</a:t>
            </a:r>
          </a:p>
        </p:txBody>
      </p:sp>
      <p:sp>
        <p:nvSpPr>
          <p:cNvPr id="6" name="Content Placeholder 2"/>
          <p:cNvSpPr>
            <a:spLocks noGrp="1"/>
          </p:cNvSpPr>
          <p:nvPr>
            <p:ph idx="11"/>
          </p:nvPr>
        </p:nvSpPr>
        <p:spPr>
          <a:xfrm>
            <a:off x="457200" y="914400"/>
            <a:ext cx="3960000" cy="3714750"/>
          </a:xfrm>
          <a:prstGeom prst="rect">
            <a:avLst/>
          </a:prstGeom>
        </p:spPr>
        <p:txBody>
          <a:bodyPr>
            <a:normAutofit/>
          </a:bodyPr>
          <a:lstStyle>
            <a:lvl1pPr marL="342900" indent="-342900">
              <a:buClr>
                <a:srgbClr val="0070C0"/>
              </a:buClr>
              <a:buFont typeface="Arial" panose="020B0604020202020204" pitchFamily="34" charset="0"/>
              <a:buChar char="•"/>
              <a:defRPr sz="1800" b="1">
                <a:solidFill>
                  <a:srgbClr val="0070C0"/>
                </a:solidFill>
                <a:latin typeface="+mn-lt"/>
              </a:defRPr>
            </a:lvl1pPr>
            <a:lvl2pPr marL="600075" indent="-257175">
              <a:buClr>
                <a:schemeClr val="tx1"/>
              </a:buClr>
              <a:buFont typeface="Wingdings" panose="05000000000000000000" pitchFamily="2" charset="2"/>
              <a:buChar char="§"/>
              <a:defRPr sz="1500">
                <a:solidFill>
                  <a:schemeClr val="tx1"/>
                </a:solidFill>
                <a:latin typeface="+mn-lt"/>
              </a:defRPr>
            </a:lvl2pPr>
            <a:lvl3pPr marL="942975" indent="-257175">
              <a:buClr>
                <a:schemeClr val="tx1"/>
              </a:buClr>
              <a:buFont typeface="Wingdings" panose="05000000000000000000" pitchFamily="2" charset="2"/>
              <a:buChar char="Ø"/>
              <a:defRPr sz="1350" i="1">
                <a:solidFill>
                  <a:schemeClr val="tx1"/>
                </a:solidFill>
                <a:latin typeface="+mn-lt"/>
              </a:defRPr>
            </a:lvl3pPr>
            <a:lvl4pPr>
              <a:buClr>
                <a:schemeClr val="tx1"/>
              </a:buClr>
              <a:defRPr sz="1350">
                <a:solidFill>
                  <a:schemeClr val="tx1"/>
                </a:solidFill>
                <a:latin typeface="Arial Narrow" pitchFamily="34" charset="0"/>
              </a:defRPr>
            </a:lvl4pPr>
            <a:lvl5pPr>
              <a:buClr>
                <a:schemeClr val="tx1"/>
              </a:buClr>
              <a:defRPr sz="1350">
                <a:solidFill>
                  <a:schemeClr val="tx1"/>
                </a:solidFill>
                <a:latin typeface="Arial Narrow" pitchFamily="34" charset="0"/>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923527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33706600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7" name="Rectangle 6"/>
          <p:cNvSpPr/>
          <p:nvPr userDrawn="1"/>
        </p:nvSpPr>
        <p:spPr>
          <a:xfrm>
            <a:off x="685800" y="0"/>
            <a:ext cx="8458200" cy="735546"/>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9" name="Titre 2"/>
          <p:cNvSpPr>
            <a:spLocks noGrp="1"/>
          </p:cNvSpPr>
          <p:nvPr>
            <p:ph type="title" hasCustomPrompt="1"/>
          </p:nvPr>
        </p:nvSpPr>
        <p:spPr>
          <a:xfrm>
            <a:off x="485800" y="2832650"/>
            <a:ext cx="3381760" cy="369332"/>
          </a:xfrm>
          <a:noFill/>
        </p:spPr>
        <p:txBody>
          <a:bodyPr vert="horz" wrap="none" lIns="91440" tIns="45720" rIns="91440" bIns="45720" rtlCol="0">
            <a:spAutoFit/>
          </a:bodyPr>
          <a:lstStyle>
            <a:lvl1pPr algn="l">
              <a:defRPr lang="en-US" sz="1800" i="1" noProof="0" dirty="0">
                <a:solidFill>
                  <a:schemeClr val="tx1">
                    <a:lumMod val="75000"/>
                    <a:lumOff val="25000"/>
                  </a:schemeClr>
                </a:solidFill>
                <a:latin typeface="+mn-lt"/>
                <a:ea typeface="+mn-ea"/>
                <a:cs typeface="+mn-cs"/>
              </a:defRPr>
            </a:lvl1pPr>
          </a:lstStyle>
          <a:p>
            <a:pPr marL="0" lvl="0" indent="0">
              <a:spcBef>
                <a:spcPct val="20000"/>
              </a:spcBef>
              <a:buFont typeface="Arial" pitchFamily="34" charset="0"/>
            </a:pPr>
            <a:r>
              <a:rPr lang="en-US" noProof="0" dirty="0"/>
              <a:t>Click to edit the presentation title</a:t>
            </a:r>
          </a:p>
        </p:txBody>
      </p:sp>
      <p:sp>
        <p:nvSpPr>
          <p:cNvPr id="13" name="Espace réservé du texte 12"/>
          <p:cNvSpPr>
            <a:spLocks noGrp="1"/>
          </p:cNvSpPr>
          <p:nvPr>
            <p:ph type="body" sz="quarter" idx="10" hasCustomPrompt="1"/>
          </p:nvPr>
        </p:nvSpPr>
        <p:spPr>
          <a:xfrm>
            <a:off x="485800" y="3314700"/>
            <a:ext cx="8124800" cy="857250"/>
          </a:xfrm>
          <a:prstGeom prst="rect">
            <a:avLst/>
          </a:prstGeom>
        </p:spPr>
        <p:txBody>
          <a:bodyPr/>
          <a:lstStyle>
            <a:lvl1pPr>
              <a:defRPr b="1">
                <a:solidFill>
                  <a:srgbClr val="0070C0"/>
                </a:solidFill>
              </a:defRPr>
            </a:lvl1pPr>
          </a:lstStyle>
          <a:p>
            <a:pPr lvl="0"/>
            <a:r>
              <a:rPr lang="en-US" noProof="0" dirty="0"/>
              <a:t>Click to edit the section title</a:t>
            </a:r>
            <a:endParaRPr lang="fr-FR" dirty="0"/>
          </a:p>
        </p:txBody>
      </p:sp>
    </p:spTree>
    <p:extLst>
      <p:ext uri="{BB962C8B-B14F-4D97-AF65-F5344CB8AC3E}">
        <p14:creationId xmlns:p14="http://schemas.microsoft.com/office/powerpoint/2010/main" val="40118257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ck">
    <p:spTree>
      <p:nvGrpSpPr>
        <p:cNvPr id="1" name=""/>
        <p:cNvGrpSpPr/>
        <p:nvPr/>
      </p:nvGrpSpPr>
      <p:grpSpPr>
        <a:xfrm>
          <a:off x="0" y="0"/>
          <a:ext cx="0" cy="0"/>
          <a:chOff x="0" y="0"/>
          <a:chExt cx="0" cy="0"/>
        </a:xfrm>
      </p:grpSpPr>
      <p:sp>
        <p:nvSpPr>
          <p:cNvPr id="7" name="Rectangle 6"/>
          <p:cNvSpPr/>
          <p:nvPr userDrawn="1"/>
        </p:nvSpPr>
        <p:spPr>
          <a:xfrm>
            <a:off x="685800" y="0"/>
            <a:ext cx="8458200" cy="735546"/>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Tree>
    <p:extLst>
      <p:ext uri="{BB962C8B-B14F-4D97-AF65-F5344CB8AC3E}">
        <p14:creationId xmlns:p14="http://schemas.microsoft.com/office/powerpoint/2010/main" val="4013036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Questions">
    <p:spTree>
      <p:nvGrpSpPr>
        <p:cNvPr id="1" name=""/>
        <p:cNvGrpSpPr/>
        <p:nvPr/>
      </p:nvGrpSpPr>
      <p:grpSpPr>
        <a:xfrm>
          <a:off x="0" y="0"/>
          <a:ext cx="0" cy="0"/>
          <a:chOff x="0" y="0"/>
          <a:chExt cx="0" cy="0"/>
        </a:xfrm>
      </p:grpSpPr>
      <p:pic>
        <p:nvPicPr>
          <p:cNvPr id="3" name="Picture 4" descr="bg_title.jpg"/>
          <p:cNvPicPr>
            <a:picLocks noChangeAspect="1"/>
          </p:cNvPicPr>
          <p:nvPr userDrawn="1"/>
        </p:nvPicPr>
        <p:blipFill rotWithShape="1">
          <a:blip r:embed="rId2"/>
          <a:srcRect t="58242"/>
          <a:stretch/>
        </p:blipFill>
        <p:spPr bwMode="auto">
          <a:xfrm>
            <a:off x="0" y="3028950"/>
            <a:ext cx="9144000" cy="2171700"/>
          </a:xfrm>
          <a:prstGeom prst="rect">
            <a:avLst/>
          </a:prstGeom>
          <a:noFill/>
          <a:ln w="9525">
            <a:noFill/>
            <a:miter lim="800000"/>
            <a:headEnd/>
            <a:tailEnd/>
          </a:ln>
        </p:spPr>
      </p:pic>
      <p:sp>
        <p:nvSpPr>
          <p:cNvPr id="4" name="ZoneTexte 3"/>
          <p:cNvSpPr txBox="1"/>
          <p:nvPr userDrawn="1"/>
        </p:nvSpPr>
        <p:spPr>
          <a:xfrm rot="21280201">
            <a:off x="869946" y="3647261"/>
            <a:ext cx="5152373" cy="923330"/>
          </a:xfrm>
          <a:prstGeom prst="rect">
            <a:avLst/>
          </a:prstGeom>
          <a:noFill/>
        </p:spPr>
        <p:txBody>
          <a:bodyPr wrap="square" rtlCol="0">
            <a:spAutoFit/>
          </a:bodyPr>
          <a:lstStyle/>
          <a:p>
            <a:r>
              <a:rPr lang="en-US" sz="5400" b="1" i="1" dirty="0">
                <a:solidFill>
                  <a:srgbClr val="FFFF00"/>
                </a:solidFill>
              </a:rPr>
              <a:t>Q&amp;A / Discussion</a:t>
            </a:r>
          </a:p>
        </p:txBody>
      </p:sp>
      <p:pic>
        <p:nvPicPr>
          <p:cNvPr id="5" name="Picture 4" descr="bg_title.jpg">
            <a:extLst>
              <a:ext uri="{FF2B5EF4-FFF2-40B4-BE49-F238E27FC236}">
                <a16:creationId xmlns:a16="http://schemas.microsoft.com/office/drawing/2014/main" id="{066A85ED-D912-544E-AB03-390DC1430C74}"/>
              </a:ext>
            </a:extLst>
          </p:cNvPr>
          <p:cNvPicPr>
            <a:picLocks noChangeAspect="1"/>
          </p:cNvPicPr>
          <p:nvPr userDrawn="1"/>
        </p:nvPicPr>
        <p:blipFill rotWithShape="1">
          <a:blip r:embed="rId2"/>
          <a:srcRect b="43132"/>
          <a:stretch/>
        </p:blipFill>
        <p:spPr bwMode="auto">
          <a:xfrm>
            <a:off x="1060174" y="0"/>
            <a:ext cx="7023652" cy="3028950"/>
          </a:xfrm>
          <a:prstGeom prst="rect">
            <a:avLst/>
          </a:prstGeom>
          <a:noFill/>
          <a:ln w="9525">
            <a:noFill/>
            <a:miter lim="800000"/>
            <a:headEnd/>
            <a:tailEnd/>
          </a:ln>
        </p:spPr>
      </p:pic>
    </p:spTree>
    <p:extLst>
      <p:ext uri="{BB962C8B-B14F-4D97-AF65-F5344CB8AC3E}">
        <p14:creationId xmlns:p14="http://schemas.microsoft.com/office/powerpoint/2010/main" val="19191312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28700" y="0"/>
            <a:ext cx="8415300" cy="735546"/>
          </a:xfrm>
          <a:prstGeom prst="rect">
            <a:avLst/>
          </a:prstGeom>
          <a:solidFill>
            <a:srgbClr val="005DA2"/>
          </a:solidFill>
          <a:ln>
            <a:noFill/>
          </a:ln>
        </p:spPr>
        <p:txBody>
          <a:bodyPr vert="horz" lIns="91440" tIns="45720" rIns="91440" bIns="45720" rtlCol="0" anchor="ctr">
            <a:normAutofit/>
          </a:bodyPr>
          <a:lstStyle/>
          <a:p>
            <a:r>
              <a:rPr lang="en-US" dirty="0"/>
              <a:t>Click to edit Master title style</a:t>
            </a:r>
          </a:p>
        </p:txBody>
      </p:sp>
      <p:sp>
        <p:nvSpPr>
          <p:cNvPr id="12" name="ZoneTexte 11"/>
          <p:cNvSpPr txBox="1"/>
          <p:nvPr userDrawn="1"/>
        </p:nvSpPr>
        <p:spPr>
          <a:xfrm>
            <a:off x="5710474" y="4853734"/>
            <a:ext cx="389850" cy="300082"/>
          </a:xfrm>
          <a:prstGeom prst="rect">
            <a:avLst/>
          </a:prstGeom>
          <a:noFill/>
        </p:spPr>
        <p:txBody>
          <a:bodyPr wrap="none" rtlCol="0">
            <a:spAutoFit/>
          </a:bodyPr>
          <a:lstStyle/>
          <a:p>
            <a:fld id="{F1E807A1-1B26-4427-B144-D3AA17575746}" type="slidenum">
              <a:rPr lang="en-US" sz="1350" b="0" noProof="0" smtClean="0">
                <a:solidFill>
                  <a:srgbClr val="0070C0"/>
                </a:solidFill>
              </a:rPr>
              <a:t>‹#›</a:t>
            </a:fld>
            <a:endParaRPr lang="en-US" sz="1350" b="0" noProof="0" dirty="0">
              <a:solidFill>
                <a:srgbClr val="0070C0"/>
              </a:solidFill>
            </a:endParaRPr>
          </a:p>
        </p:txBody>
      </p:sp>
      <p:grpSp>
        <p:nvGrpSpPr>
          <p:cNvPr id="3" name="Group 2">
            <a:extLst>
              <a:ext uri="{FF2B5EF4-FFF2-40B4-BE49-F238E27FC236}">
                <a16:creationId xmlns:a16="http://schemas.microsoft.com/office/drawing/2014/main" id="{71A38C80-B6EE-3B4D-A8B0-18CE06D30B7B}"/>
              </a:ext>
            </a:extLst>
          </p:cNvPr>
          <p:cNvGrpSpPr/>
          <p:nvPr userDrawn="1"/>
        </p:nvGrpSpPr>
        <p:grpSpPr>
          <a:xfrm>
            <a:off x="0" y="1"/>
            <a:ext cx="728700" cy="735546"/>
            <a:chOff x="881844" y="971550"/>
            <a:chExt cx="971600" cy="980728"/>
          </a:xfrm>
        </p:grpSpPr>
        <p:sp>
          <p:nvSpPr>
            <p:cNvPr id="13" name="Titre 1">
              <a:extLst>
                <a:ext uri="{FF2B5EF4-FFF2-40B4-BE49-F238E27FC236}">
                  <a16:creationId xmlns:a16="http://schemas.microsoft.com/office/drawing/2014/main" id="{CA962DD0-F835-3D40-A26C-5CED86B525BD}"/>
                </a:ext>
              </a:extLst>
            </p:cNvPr>
            <p:cNvSpPr txBox="1">
              <a:spLocks/>
            </p:cNvSpPr>
            <p:nvPr userDrawn="1"/>
          </p:nvSpPr>
          <p:spPr>
            <a:xfrm>
              <a:off x="881844" y="971550"/>
              <a:ext cx="971600" cy="980728"/>
            </a:xfrm>
            <a:prstGeom prst="rect">
              <a:avLst/>
            </a:prstGeom>
            <a:gradFill flip="none" rotWithShape="1">
              <a:gsLst>
                <a:gs pos="3000">
                  <a:schemeClr val="bg1"/>
                </a:gs>
                <a:gs pos="100000">
                  <a:srgbClr val="005DA2"/>
                </a:gs>
              </a:gsLst>
              <a:path path="circle">
                <a:fillToRect l="50000" t="50000" r="50000" b="50000"/>
              </a:path>
              <a:tileRect/>
            </a:gradFill>
            <a:ln>
              <a:noFill/>
            </a:ln>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US" sz="3200" b="1" noProof="0" dirty="0">
                <a:solidFill>
                  <a:schemeClr val="bg1"/>
                </a:solidFill>
              </a:endParaRPr>
            </a:p>
          </p:txBody>
        </p:sp>
        <p:pic>
          <p:nvPicPr>
            <p:cNvPr id="14" name="Picture 3" descr="C:\Users\utilisateur\Pictures\SISO.png">
              <a:extLst>
                <a:ext uri="{FF2B5EF4-FFF2-40B4-BE49-F238E27FC236}">
                  <a16:creationId xmlns:a16="http://schemas.microsoft.com/office/drawing/2014/main" id="{2F1126CF-D424-B741-A8F7-2B25EC2662E1}"/>
                </a:ext>
              </a:extLst>
            </p:cNvPr>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971600" y="1060190"/>
              <a:ext cx="792088" cy="803449"/>
            </a:xfrm>
            <a:prstGeom prst="rect">
              <a:avLst/>
            </a:prstGeom>
            <a:noFill/>
            <a:extLst>
              <a:ext uri="{909E8E84-426E-40dd-AFC4-6F175D3DCCD1}">
                <a14:hiddenFill xmlns="" xmlns:a14="http://schemas.microsoft.com/office/drawing/2010/main">
                  <a:solidFill>
                    <a:srgbClr val="FFFFFF"/>
                  </a:solidFill>
                </a14:hiddenFill>
              </a:ext>
            </a:extLst>
          </p:spPr>
        </p:pic>
      </p:grpSp>
      <p:sp>
        <p:nvSpPr>
          <p:cNvPr id="11" name="Rectangle 10"/>
          <p:cNvSpPr/>
          <p:nvPr userDrawn="1"/>
        </p:nvSpPr>
        <p:spPr>
          <a:xfrm>
            <a:off x="0" y="4840969"/>
            <a:ext cx="9144000" cy="302531"/>
          </a:xfrm>
          <a:prstGeom prst="rect">
            <a:avLst/>
          </a:prstGeom>
          <a:solidFill>
            <a:srgbClr val="A3D8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350" b="1" noProof="0" dirty="0">
                <a:solidFill>
                  <a:srgbClr val="0070C0"/>
                </a:solidFill>
              </a:rPr>
              <a:t>2025 Simulation Innovation Workshop (SIW)</a:t>
            </a:r>
          </a:p>
        </p:txBody>
      </p:sp>
      <p:pic>
        <p:nvPicPr>
          <p:cNvPr id="15" name="Picture 2">
            <a:extLst>
              <a:ext uri="{FF2B5EF4-FFF2-40B4-BE49-F238E27FC236}">
                <a16:creationId xmlns:a16="http://schemas.microsoft.com/office/drawing/2014/main" id="{95820608-A8C0-2142-A329-687B83C3686A}"/>
              </a:ext>
            </a:extLst>
          </p:cNvPr>
          <p:cNvPicPr>
            <a:picLocks noChangeAspect="1" noChangeArrowheads="1"/>
          </p:cNvPicPr>
          <p:nvPr userDrawn="1"/>
        </p:nvPicPr>
        <p:blipFill>
          <a:blip r:embed="rId10" cstate="print"/>
          <a:srcRect/>
          <a:stretch>
            <a:fillRect/>
          </a:stretch>
        </p:blipFill>
        <p:spPr bwMode="auto">
          <a:xfrm>
            <a:off x="8382000" y="4877934"/>
            <a:ext cx="672075" cy="228600"/>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55" r:id="rId1"/>
    <p:sldLayoutId id="2147483652" r:id="rId2"/>
    <p:sldLayoutId id="2147483653" r:id="rId3"/>
    <p:sldLayoutId id="2147483654" r:id="rId4"/>
    <p:sldLayoutId id="2147483656" r:id="rId5"/>
    <p:sldLayoutId id="2147483658" r:id="rId6"/>
    <p:sldLayoutId id="2147483657" r:id="rId7"/>
  </p:sldLayoutIdLst>
  <p:hf hdr="0" dt="0"/>
  <p:txStyles>
    <p:titleStyle>
      <a:lvl1pPr algn="ctr" defTabSz="685800" rtl="0" eaLnBrk="1" latinLnBrk="0" hangingPunct="1">
        <a:spcBef>
          <a:spcPct val="0"/>
        </a:spcBef>
        <a:buNone/>
        <a:defRPr sz="2400" b="1" kern="1200">
          <a:solidFill>
            <a:schemeClr val="bg1"/>
          </a:solidFill>
          <a:latin typeface="+mj-lt"/>
          <a:ea typeface="+mj-ea"/>
          <a:cs typeface="Times New Roman" pitchFamily="18" charset="0"/>
        </a:defRPr>
      </a:lvl1pPr>
    </p:titleStyle>
    <p:bodyStyle>
      <a:lvl1pPr marL="257175" indent="-257175" algn="l" defTabSz="685800" rtl="0" eaLnBrk="1" latinLnBrk="0" hangingPunct="1">
        <a:spcBef>
          <a:spcPct val="20000"/>
        </a:spcBef>
        <a:buFontTx/>
        <a:buNone/>
        <a:defRPr sz="2400" kern="1200">
          <a:solidFill>
            <a:schemeClr val="tx1"/>
          </a:solidFill>
          <a:latin typeface="+mj-lt"/>
          <a:ea typeface="+mn-ea"/>
          <a:cs typeface="Times New Roman" pitchFamily="18" charset="0"/>
        </a:defRPr>
      </a:lvl1pPr>
      <a:lvl2pPr marL="557213" indent="-214313" algn="l" defTabSz="685800" rtl="0" eaLnBrk="1" latinLnBrk="0" hangingPunct="1">
        <a:spcBef>
          <a:spcPct val="20000"/>
        </a:spcBef>
        <a:buFontTx/>
        <a:buNone/>
        <a:defRPr sz="2100" kern="1200">
          <a:solidFill>
            <a:schemeClr val="tx1"/>
          </a:solidFill>
          <a:latin typeface="Times New Roman" pitchFamily="18" charset="0"/>
          <a:ea typeface="+mn-ea"/>
          <a:cs typeface="Times New Roman" pitchFamily="18" charset="0"/>
        </a:defRPr>
      </a:lvl2pPr>
      <a:lvl3pPr marL="857250" indent="-171450" algn="l" defTabSz="685800" rtl="0" eaLnBrk="1" latinLnBrk="0" hangingPunct="1">
        <a:spcBef>
          <a:spcPct val="20000"/>
        </a:spcBef>
        <a:buFontTx/>
        <a:buNone/>
        <a:defRPr sz="1800" kern="1200">
          <a:solidFill>
            <a:schemeClr val="tx1"/>
          </a:solidFill>
          <a:latin typeface="Times New Roman" pitchFamily="18" charset="0"/>
          <a:ea typeface="+mn-ea"/>
          <a:cs typeface="Times New Roman" pitchFamily="18" charset="0"/>
        </a:defRPr>
      </a:lvl3pPr>
      <a:lvl4pPr marL="1200150" indent="-171450" algn="l" defTabSz="685800" rtl="0" eaLnBrk="1" latinLnBrk="0" hangingPunct="1">
        <a:spcBef>
          <a:spcPct val="20000"/>
        </a:spcBef>
        <a:buFontTx/>
        <a:buNone/>
        <a:defRPr sz="1500" kern="1200">
          <a:solidFill>
            <a:schemeClr val="tx1"/>
          </a:solidFill>
          <a:latin typeface="Times New Roman" pitchFamily="18" charset="0"/>
          <a:ea typeface="+mn-ea"/>
          <a:cs typeface="Times New Roman" pitchFamily="18" charset="0"/>
        </a:defRPr>
      </a:lvl4pPr>
      <a:lvl5pPr marL="1543050" indent="-171450" algn="l" defTabSz="685800" rtl="0" eaLnBrk="1" latinLnBrk="0" hangingPunct="1">
        <a:spcBef>
          <a:spcPct val="20000"/>
        </a:spcBef>
        <a:buFontTx/>
        <a:buNone/>
        <a:defRPr sz="1500" kern="1200">
          <a:solidFill>
            <a:schemeClr val="tx1"/>
          </a:solidFill>
          <a:latin typeface="Times New Roman" pitchFamily="18" charset="0"/>
          <a:ea typeface="+mn-ea"/>
          <a:cs typeface="Times New Roman" pitchFamily="18"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Sous-titre 31"/>
          <p:cNvSpPr>
            <a:spLocks noGrp="1"/>
          </p:cNvSpPr>
          <p:nvPr>
            <p:ph type="subTitle" idx="1"/>
          </p:nvPr>
        </p:nvSpPr>
        <p:spPr>
          <a:xfrm>
            <a:off x="3733800" y="3105619"/>
            <a:ext cx="1515736" cy="369332"/>
          </a:xfrm>
          <a:prstGeom prst="rect">
            <a:avLst/>
          </a:prstGeom>
        </p:spPr>
        <p:txBody>
          <a:bodyPr/>
          <a:lstStyle/>
          <a:p>
            <a:r>
              <a:rPr lang="en-US" dirty="0"/>
              <a:t>2025-SIW-009</a:t>
            </a:r>
          </a:p>
        </p:txBody>
      </p:sp>
      <p:sp>
        <p:nvSpPr>
          <p:cNvPr id="31" name="Titre 30"/>
          <p:cNvSpPr>
            <a:spLocks noGrp="1"/>
          </p:cNvSpPr>
          <p:nvPr>
            <p:ph type="title"/>
          </p:nvPr>
        </p:nvSpPr>
        <p:spPr/>
        <p:txBody>
          <a:bodyPr/>
          <a:lstStyle/>
          <a:p>
            <a:r>
              <a:rPr lang="en-US" dirty="0"/>
              <a:t>Evolving the SpaceFOM:</a:t>
            </a:r>
            <a:br>
              <a:rPr lang="en-US" dirty="0"/>
            </a:br>
            <a:r>
              <a:rPr lang="en-US" dirty="0"/>
              <a:t>Lessons Learned and Future Development</a:t>
            </a:r>
          </a:p>
        </p:txBody>
      </p:sp>
      <p:sp>
        <p:nvSpPr>
          <p:cNvPr id="33" name="Espace réservé du texte 32"/>
          <p:cNvSpPr>
            <a:spLocks noGrp="1"/>
          </p:cNvSpPr>
          <p:nvPr>
            <p:ph type="body" sz="quarter" idx="10"/>
          </p:nvPr>
        </p:nvSpPr>
        <p:spPr>
          <a:xfrm>
            <a:off x="762000" y="3638550"/>
            <a:ext cx="7620000" cy="1143000"/>
          </a:xfrm>
          <a:prstGeom prst="rect">
            <a:avLst/>
          </a:prstGeom>
        </p:spPr>
        <p:txBody>
          <a:bodyPr>
            <a:normAutofit fontScale="92500" lnSpcReduction="20000"/>
          </a:bodyPr>
          <a:lstStyle/>
          <a:p>
            <a:r>
              <a:rPr lang="en-US" dirty="0"/>
              <a:t>Björn Möller, Pitch Technologies, Sweden</a:t>
            </a:r>
          </a:p>
          <a:p>
            <a:r>
              <a:rPr lang="en-US" dirty="0"/>
              <a:t>Edwin Z. </a:t>
            </a:r>
            <a:r>
              <a:rPr lang="en-US" dirty="0" err="1"/>
              <a:t>Crues</a:t>
            </a:r>
            <a:r>
              <a:rPr lang="en-US" dirty="0"/>
              <a:t> &amp; Daniel E. Dexter, NASA, USA</a:t>
            </a:r>
          </a:p>
          <a:p>
            <a:r>
              <a:rPr lang="en-US" dirty="0"/>
              <a:t>Alfredo Garro, University of Calabria, Italy</a:t>
            </a:r>
          </a:p>
          <a:p>
            <a:r>
              <a:rPr lang="en-US" dirty="0"/>
              <a:t>Alberto Falcone, Institute for High Performance Computing and Networking, Italy</a:t>
            </a:r>
          </a:p>
        </p:txBody>
      </p:sp>
    </p:spTree>
    <p:extLst>
      <p:ext uri="{BB962C8B-B14F-4D97-AF65-F5344CB8AC3E}">
        <p14:creationId xmlns:p14="http://schemas.microsoft.com/office/powerpoint/2010/main" val="35677615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DE18F-6432-14CF-1F79-CC5647B074E5}"/>
              </a:ext>
            </a:extLst>
          </p:cNvPr>
          <p:cNvSpPr>
            <a:spLocks noGrp="1"/>
          </p:cNvSpPr>
          <p:nvPr>
            <p:ph type="title"/>
          </p:nvPr>
        </p:nvSpPr>
        <p:spPr/>
        <p:txBody>
          <a:bodyPr/>
          <a:lstStyle/>
          <a:p>
            <a:r>
              <a:rPr lang="en-SE" dirty="0"/>
              <a:t>Agenda</a:t>
            </a:r>
          </a:p>
        </p:txBody>
      </p:sp>
      <p:sp>
        <p:nvSpPr>
          <p:cNvPr id="3" name="Content Placeholder 2">
            <a:extLst>
              <a:ext uri="{FF2B5EF4-FFF2-40B4-BE49-F238E27FC236}">
                <a16:creationId xmlns:a16="http://schemas.microsoft.com/office/drawing/2014/main" id="{67F5A0B7-1802-AE05-300B-64FAA877367E}"/>
              </a:ext>
            </a:extLst>
          </p:cNvPr>
          <p:cNvSpPr>
            <a:spLocks noGrp="1"/>
          </p:cNvSpPr>
          <p:nvPr>
            <p:ph idx="1"/>
          </p:nvPr>
        </p:nvSpPr>
        <p:spPr>
          <a:xfrm>
            <a:off x="444797" y="914400"/>
            <a:ext cx="3517604" cy="3714750"/>
          </a:xfrm>
        </p:spPr>
        <p:txBody>
          <a:bodyPr/>
          <a:lstStyle/>
          <a:p>
            <a:r>
              <a:rPr lang="en-SE" dirty="0"/>
              <a:t>SpaceFOM background</a:t>
            </a:r>
          </a:p>
          <a:p>
            <a:r>
              <a:rPr lang="en-SE" dirty="0"/>
              <a:t>Scope of SpaceFOM 1.0</a:t>
            </a:r>
          </a:p>
          <a:p>
            <a:r>
              <a:rPr lang="en-SE" dirty="0"/>
              <a:t>Practical experiences</a:t>
            </a:r>
          </a:p>
          <a:p>
            <a:r>
              <a:rPr lang="en-SE" dirty="0"/>
              <a:t>Towards SpaceFOM 2.0</a:t>
            </a:r>
          </a:p>
          <a:p>
            <a:r>
              <a:rPr lang="en-SE" dirty="0"/>
              <a:t>Proposed updates</a:t>
            </a:r>
          </a:p>
          <a:p>
            <a:r>
              <a:rPr lang="en-SE" dirty="0"/>
              <a:t>Discussion and conclusion</a:t>
            </a:r>
          </a:p>
        </p:txBody>
      </p:sp>
      <p:pic>
        <p:nvPicPr>
          <p:cNvPr id="4" name="Picture 3">
            <a:extLst>
              <a:ext uri="{FF2B5EF4-FFF2-40B4-BE49-F238E27FC236}">
                <a16:creationId xmlns:a16="http://schemas.microsoft.com/office/drawing/2014/main" id="{4CAF39B7-A5EF-245E-C695-DC77189C8FE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562599" y="807637"/>
            <a:ext cx="3429000" cy="1928812"/>
          </a:xfrm>
          <a:prstGeom prst="rect">
            <a:avLst/>
          </a:prstGeom>
        </p:spPr>
      </p:pic>
      <p:pic>
        <p:nvPicPr>
          <p:cNvPr id="5" name="Picture 4">
            <a:extLst>
              <a:ext uri="{FF2B5EF4-FFF2-40B4-BE49-F238E27FC236}">
                <a16:creationId xmlns:a16="http://schemas.microsoft.com/office/drawing/2014/main" id="{3AE35007-982A-3541-B4B3-7CA45FBB732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62600" y="2777188"/>
            <a:ext cx="3429000" cy="2004362"/>
          </a:xfrm>
          <a:prstGeom prst="rect">
            <a:avLst/>
          </a:prstGeom>
        </p:spPr>
      </p:pic>
    </p:spTree>
    <p:extLst>
      <p:ext uri="{BB962C8B-B14F-4D97-AF65-F5344CB8AC3E}">
        <p14:creationId xmlns:p14="http://schemas.microsoft.com/office/powerpoint/2010/main" val="17281520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vert="horz" lIns="0" tIns="45720" rIns="91440" bIns="45720" rtlCol="0" anchor="ctr">
            <a:noAutofit/>
          </a:bodyPr>
          <a:lstStyle/>
          <a:p>
            <a:r>
              <a:rPr lang="en-US" dirty="0"/>
              <a:t>SpaceFOM Background</a:t>
            </a:r>
          </a:p>
        </p:txBody>
      </p:sp>
      <p:sp>
        <p:nvSpPr>
          <p:cNvPr id="3" name="Espace réservé du contenu 2"/>
          <p:cNvSpPr>
            <a:spLocks noGrp="1"/>
          </p:cNvSpPr>
          <p:nvPr>
            <p:ph idx="1"/>
          </p:nvPr>
        </p:nvSpPr>
        <p:spPr/>
        <p:txBody>
          <a:bodyPr/>
          <a:lstStyle/>
          <a:p>
            <a:r>
              <a:rPr lang="en-US" dirty="0"/>
              <a:t>Spaceflight is inherently challenging, hazardous, and costly, with human spaceflight being even more demanding.</a:t>
            </a:r>
          </a:p>
          <a:p>
            <a:r>
              <a:rPr lang="en-US" dirty="0"/>
              <a:t>To mitigate these challenges, the space industry extensively employs computer simulation, including distributed simulation, across all stages of mission development, including concept design, engineering, training, and operations.</a:t>
            </a:r>
          </a:p>
          <a:p>
            <a:r>
              <a:rPr lang="en-US" dirty="0"/>
              <a:t>To streamline integration, reduce development effort, promote interoperability and reuse, the need for a standard was identified.</a:t>
            </a:r>
          </a:p>
          <a:p>
            <a:r>
              <a:rPr lang="en-US" dirty="0"/>
              <a:t>A first version of the SpaceFOM was thus developed and released by SISO in 2020.</a:t>
            </a:r>
          </a:p>
        </p:txBody>
      </p:sp>
    </p:spTree>
    <p:extLst>
      <p:ext uri="{BB962C8B-B14F-4D97-AF65-F5344CB8AC3E}">
        <p14:creationId xmlns:p14="http://schemas.microsoft.com/office/powerpoint/2010/main" val="10967232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EF73B-79C0-2379-41D2-E928FBF87DC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686BBB6-5163-C9DA-1695-A6FFA2C68AED}"/>
              </a:ext>
            </a:extLst>
          </p:cNvPr>
          <p:cNvSpPr>
            <a:spLocks noGrp="1"/>
          </p:cNvSpPr>
          <p:nvPr>
            <p:ph type="title"/>
          </p:nvPr>
        </p:nvSpPr>
        <p:spPr/>
        <p:txBody>
          <a:bodyPr vert="horz" lIns="0" tIns="45720" rIns="91440" bIns="45720" rtlCol="0" anchor="ctr">
            <a:noAutofit/>
          </a:bodyPr>
          <a:lstStyle/>
          <a:p>
            <a:r>
              <a:rPr lang="en-US" dirty="0"/>
              <a:t>Scope of SpaceFOM 1.0</a:t>
            </a:r>
          </a:p>
        </p:txBody>
      </p:sp>
      <p:sp>
        <p:nvSpPr>
          <p:cNvPr id="3" name="Espace réservé du contenu 2">
            <a:extLst>
              <a:ext uri="{FF2B5EF4-FFF2-40B4-BE49-F238E27FC236}">
                <a16:creationId xmlns:a16="http://schemas.microsoft.com/office/drawing/2014/main" id="{854E7110-899B-97CA-4CC0-785106CA2A28}"/>
              </a:ext>
            </a:extLst>
          </p:cNvPr>
          <p:cNvSpPr>
            <a:spLocks noGrp="1"/>
          </p:cNvSpPr>
          <p:nvPr>
            <p:ph idx="1"/>
          </p:nvPr>
        </p:nvSpPr>
        <p:spPr>
          <a:xfrm>
            <a:off x="520997" y="819150"/>
            <a:ext cx="4127203" cy="4019550"/>
          </a:xfrm>
        </p:spPr>
        <p:txBody>
          <a:bodyPr>
            <a:normAutofit lnSpcReduction="10000"/>
          </a:bodyPr>
          <a:lstStyle/>
          <a:p>
            <a:r>
              <a:rPr lang="en-US" dirty="0"/>
              <a:t>Physical entities</a:t>
            </a:r>
          </a:p>
          <a:p>
            <a:r>
              <a:rPr lang="en-US" dirty="0"/>
              <a:t>Data types</a:t>
            </a:r>
          </a:p>
          <a:p>
            <a:r>
              <a:rPr lang="en-US" dirty="0"/>
              <a:t>Flexible reference frames</a:t>
            </a:r>
          </a:p>
          <a:p>
            <a:r>
              <a:rPr lang="en-US" dirty="0"/>
              <a:t>Time management</a:t>
            </a:r>
          </a:p>
          <a:p>
            <a:r>
              <a:rPr lang="en-US" dirty="0"/>
              <a:t>Synchronized execution control</a:t>
            </a:r>
          </a:p>
          <a:p>
            <a:r>
              <a:rPr lang="en-US" dirty="0"/>
              <a:t>Federate role and responsibility</a:t>
            </a:r>
          </a:p>
          <a:p>
            <a:pPr lvl="1"/>
            <a:r>
              <a:rPr lang="en-US" dirty="0"/>
              <a:t>Master, root reference frame publisher, early/late joiners</a:t>
            </a:r>
          </a:p>
          <a:p>
            <a:r>
              <a:rPr lang="en-US" dirty="0"/>
              <a:t>Document templates for specifying</a:t>
            </a:r>
          </a:p>
          <a:p>
            <a:pPr lvl="1"/>
            <a:r>
              <a:rPr lang="en-US" dirty="0"/>
              <a:t>Federation execution information</a:t>
            </a:r>
          </a:p>
          <a:p>
            <a:pPr lvl="1"/>
            <a:r>
              <a:rPr lang="en-US" dirty="0"/>
              <a:t>Federate capabilities</a:t>
            </a:r>
          </a:p>
        </p:txBody>
      </p:sp>
      <p:pic>
        <p:nvPicPr>
          <p:cNvPr id="4" name="Picture 3">
            <a:extLst>
              <a:ext uri="{FF2B5EF4-FFF2-40B4-BE49-F238E27FC236}">
                <a16:creationId xmlns:a16="http://schemas.microsoft.com/office/drawing/2014/main" id="{C12DA1D0-AB5C-0618-5888-BEF474E711E6}"/>
              </a:ext>
            </a:extLst>
          </p:cNvPr>
          <p:cNvPicPr/>
          <p:nvPr/>
        </p:nvPicPr>
        <p:blipFill>
          <a:blip r:embed="rId2">
            <a:extLst>
              <a:ext uri="{28A0092B-C50C-407E-A947-70E740481C1C}">
                <a14:useLocalDpi xmlns:a14="http://schemas.microsoft.com/office/drawing/2010/main"/>
              </a:ext>
            </a:extLst>
          </a:blip>
          <a:stretch>
            <a:fillRect/>
          </a:stretch>
        </p:blipFill>
        <p:spPr>
          <a:xfrm>
            <a:off x="4910074" y="1733550"/>
            <a:ext cx="4127203" cy="2147293"/>
          </a:xfrm>
          <a:prstGeom prst="rect">
            <a:avLst/>
          </a:prstGeom>
        </p:spPr>
      </p:pic>
      <p:sp>
        <p:nvSpPr>
          <p:cNvPr id="5" name="TextBox 4">
            <a:extLst>
              <a:ext uri="{FF2B5EF4-FFF2-40B4-BE49-F238E27FC236}">
                <a16:creationId xmlns:a16="http://schemas.microsoft.com/office/drawing/2014/main" id="{310C2BE0-4B7D-7AFB-C0E5-4BC043E61F32}"/>
              </a:ext>
            </a:extLst>
          </p:cNvPr>
          <p:cNvSpPr txBox="1"/>
          <p:nvPr/>
        </p:nvSpPr>
        <p:spPr>
          <a:xfrm>
            <a:off x="5715000" y="1200150"/>
            <a:ext cx="2272545" cy="307777"/>
          </a:xfrm>
          <a:prstGeom prst="rect">
            <a:avLst/>
          </a:prstGeom>
          <a:noFill/>
        </p:spPr>
        <p:txBody>
          <a:bodyPr wrap="none" rtlCol="0">
            <a:spAutoFit/>
          </a:bodyPr>
          <a:lstStyle/>
          <a:p>
            <a:r>
              <a:rPr lang="en-SE" sz="1400" dirty="0"/>
              <a:t>Sample reference frame tree</a:t>
            </a:r>
          </a:p>
        </p:txBody>
      </p:sp>
    </p:spTree>
    <p:extLst>
      <p:ext uri="{BB962C8B-B14F-4D97-AF65-F5344CB8AC3E}">
        <p14:creationId xmlns:p14="http://schemas.microsoft.com/office/powerpoint/2010/main" val="14118542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9E755-340F-C969-BFAD-5C2FD220CE6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C2470CE-E438-E769-A2BC-D190F9FEAFDE}"/>
              </a:ext>
            </a:extLst>
          </p:cNvPr>
          <p:cNvSpPr>
            <a:spLocks noGrp="1"/>
          </p:cNvSpPr>
          <p:nvPr>
            <p:ph type="title"/>
          </p:nvPr>
        </p:nvSpPr>
        <p:spPr/>
        <p:txBody>
          <a:bodyPr vert="horz" lIns="0" tIns="45720" rIns="91440" bIns="45720" rtlCol="0" anchor="ctr">
            <a:noAutofit/>
          </a:bodyPr>
          <a:lstStyle/>
          <a:p>
            <a:r>
              <a:rPr lang="en-US" dirty="0"/>
              <a:t>Practical Experiences from SpaceFOM 1.0 at NASA</a:t>
            </a:r>
          </a:p>
        </p:txBody>
      </p:sp>
      <p:sp>
        <p:nvSpPr>
          <p:cNvPr id="3" name="Espace réservé du contenu 2">
            <a:extLst>
              <a:ext uri="{FF2B5EF4-FFF2-40B4-BE49-F238E27FC236}">
                <a16:creationId xmlns:a16="http://schemas.microsoft.com/office/drawing/2014/main" id="{AEB85231-D5B3-A6FD-B7C6-BE7B638552F2}"/>
              </a:ext>
            </a:extLst>
          </p:cNvPr>
          <p:cNvSpPr>
            <a:spLocks noGrp="1"/>
          </p:cNvSpPr>
          <p:nvPr>
            <p:ph idx="1"/>
          </p:nvPr>
        </p:nvSpPr>
        <p:spPr>
          <a:xfrm>
            <a:off x="444796" y="914400"/>
            <a:ext cx="7708603" cy="3714750"/>
          </a:xfrm>
        </p:spPr>
        <p:txBody>
          <a:bodyPr/>
          <a:lstStyle/>
          <a:p>
            <a:r>
              <a:rPr lang="en-US" sz="2000" dirty="0"/>
              <a:t>NASA is making plans to return humans to the surface of the Moon, and ultimately Mars, with the Artemis program. </a:t>
            </a:r>
          </a:p>
          <a:p>
            <a:pPr lvl="1"/>
            <a:r>
              <a:rPr lang="en-US" sz="1600" dirty="0"/>
              <a:t>Moon-to-Mars Architecture</a:t>
            </a:r>
          </a:p>
          <a:p>
            <a:pPr lvl="1"/>
            <a:r>
              <a:rPr lang="en-US" sz="1600" dirty="0"/>
              <a:t>Multi-agency, multi-corporation, multi-national program</a:t>
            </a:r>
          </a:p>
          <a:p>
            <a:r>
              <a:rPr lang="en-US" sz="2000" dirty="0"/>
              <a:t>The NASA </a:t>
            </a:r>
            <a:r>
              <a:rPr lang="en-US" sz="2000" dirty="0" err="1"/>
              <a:t>NExSyS</a:t>
            </a:r>
            <a:r>
              <a:rPr lang="en-US" sz="2000" dirty="0"/>
              <a:t> team has been developing modeling and simulation technologies, digital spacecraft systems models, integrated vehicle simulations, and large-scale distributed simulations. </a:t>
            </a:r>
          </a:p>
          <a:p>
            <a:pPr lvl="1"/>
            <a:r>
              <a:rPr lang="en-US" sz="1600" dirty="0"/>
              <a:t>An integration framework for simulation interoperability based on openly available international standards.</a:t>
            </a:r>
          </a:p>
          <a:p>
            <a:pPr lvl="1"/>
            <a:r>
              <a:rPr lang="en-US" sz="1600" dirty="0"/>
              <a:t>Includes mission analysis, testing, integration, verification, training, and mission support.</a:t>
            </a:r>
          </a:p>
          <a:p>
            <a:pPr lvl="1"/>
            <a:endParaRPr lang="en-US" sz="1600" dirty="0"/>
          </a:p>
        </p:txBody>
      </p:sp>
      <p:pic>
        <p:nvPicPr>
          <p:cNvPr id="4" name="Picture 3">
            <a:extLst>
              <a:ext uri="{FF2B5EF4-FFF2-40B4-BE49-F238E27FC236}">
                <a16:creationId xmlns:a16="http://schemas.microsoft.com/office/drawing/2014/main" id="{D6222555-BF3E-B4E7-8BD8-9BD98383BC68}"/>
              </a:ext>
            </a:extLst>
          </p:cNvPr>
          <p:cNvPicPr>
            <a:picLocks noChangeAspect="1"/>
          </p:cNvPicPr>
          <p:nvPr/>
        </p:nvPicPr>
        <p:blipFill>
          <a:blip r:embed="rId2"/>
          <a:stretch>
            <a:fillRect/>
          </a:stretch>
        </p:blipFill>
        <p:spPr>
          <a:xfrm>
            <a:off x="8059962" y="819150"/>
            <a:ext cx="931638" cy="968072"/>
          </a:xfrm>
          <a:prstGeom prst="rect">
            <a:avLst/>
          </a:prstGeom>
        </p:spPr>
      </p:pic>
    </p:spTree>
    <p:extLst>
      <p:ext uri="{BB962C8B-B14F-4D97-AF65-F5344CB8AC3E}">
        <p14:creationId xmlns:p14="http://schemas.microsoft.com/office/powerpoint/2010/main" val="18002783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826017-45A0-0BDB-67FB-36AD879D8C9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B759F3A-080F-C226-7C7C-858B5851DBB3}"/>
              </a:ext>
            </a:extLst>
          </p:cNvPr>
          <p:cNvSpPr>
            <a:spLocks noGrp="1"/>
          </p:cNvSpPr>
          <p:nvPr>
            <p:ph type="title"/>
          </p:nvPr>
        </p:nvSpPr>
        <p:spPr/>
        <p:txBody>
          <a:bodyPr vert="horz" lIns="0" tIns="45720" rIns="91440" bIns="45720" rtlCol="0" anchor="ctr">
            <a:noAutofit/>
          </a:bodyPr>
          <a:lstStyle/>
          <a:p>
            <a:r>
              <a:rPr lang="en-US" dirty="0"/>
              <a:t>Practical Experiences from SpaceFOM 1.0 in Europe</a:t>
            </a:r>
          </a:p>
        </p:txBody>
      </p:sp>
      <p:sp>
        <p:nvSpPr>
          <p:cNvPr id="3" name="Espace réservé du contenu 2">
            <a:extLst>
              <a:ext uri="{FF2B5EF4-FFF2-40B4-BE49-F238E27FC236}">
                <a16:creationId xmlns:a16="http://schemas.microsoft.com/office/drawing/2014/main" id="{87BCED1A-EC23-38C9-1357-C219067B3D39}"/>
              </a:ext>
            </a:extLst>
          </p:cNvPr>
          <p:cNvSpPr>
            <a:spLocks noGrp="1"/>
          </p:cNvSpPr>
          <p:nvPr>
            <p:ph idx="1"/>
          </p:nvPr>
        </p:nvSpPr>
        <p:spPr>
          <a:xfrm>
            <a:off x="444797" y="914400"/>
            <a:ext cx="7784804" cy="3714750"/>
          </a:xfrm>
        </p:spPr>
        <p:txBody>
          <a:bodyPr/>
          <a:lstStyle/>
          <a:p>
            <a:r>
              <a:rPr lang="en-US" dirty="0"/>
              <a:t>The HRAF3 project at the Harwell Robotic and Autonomy Facility in the UK, funded by the European Space Agency (ESA), has developed a federation to support the development and testing of complex autonomous systems for Solar system exploration.</a:t>
            </a:r>
          </a:p>
          <a:p>
            <a:pPr lvl="1"/>
            <a:r>
              <a:rPr lang="en-US" dirty="0"/>
              <a:t>Sample scenario: autonomous rendezvous and capture of a passive object in Mars orbit in support of a sample return mission.</a:t>
            </a:r>
          </a:p>
          <a:p>
            <a:r>
              <a:rPr lang="en-US" dirty="0"/>
              <a:t>The REALM project:  Virtual Reality Aided Spacecraft Refueling for In-Orbit Servicing and Manufacturing (IOSM) Verification &amp; Validation, funded by the UK Space Agency.</a:t>
            </a:r>
          </a:p>
          <a:p>
            <a:r>
              <a:rPr lang="en-US" dirty="0"/>
              <a:t>SpaceFOM integration with the SIMULUS-NG simulation platform, funded by ESA.</a:t>
            </a:r>
          </a:p>
        </p:txBody>
      </p:sp>
      <p:pic>
        <p:nvPicPr>
          <p:cNvPr id="4" name="Picture 3" descr="A red circle with a white star and a trail&#10;&#10;Description automatically generated">
            <a:extLst>
              <a:ext uri="{FF2B5EF4-FFF2-40B4-BE49-F238E27FC236}">
                <a16:creationId xmlns:a16="http://schemas.microsoft.com/office/drawing/2014/main" id="{0FB79930-4F93-144B-DF9B-840AF85C3521}"/>
              </a:ext>
            </a:extLst>
          </p:cNvPr>
          <p:cNvPicPr>
            <a:picLocks noChangeAspect="1"/>
          </p:cNvPicPr>
          <p:nvPr/>
        </p:nvPicPr>
        <p:blipFill>
          <a:blip r:embed="rId2"/>
          <a:stretch>
            <a:fillRect/>
          </a:stretch>
        </p:blipFill>
        <p:spPr>
          <a:xfrm>
            <a:off x="8153400" y="914400"/>
            <a:ext cx="840934" cy="840934"/>
          </a:xfrm>
          <a:prstGeom prst="rect">
            <a:avLst/>
          </a:prstGeom>
        </p:spPr>
      </p:pic>
    </p:spTree>
    <p:extLst>
      <p:ext uri="{BB962C8B-B14F-4D97-AF65-F5344CB8AC3E}">
        <p14:creationId xmlns:p14="http://schemas.microsoft.com/office/powerpoint/2010/main" val="4728776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F2DB41-B498-18C4-9416-60C14981DF1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9576DA3-5412-A6EB-A6C3-518D9661D1D4}"/>
              </a:ext>
            </a:extLst>
          </p:cNvPr>
          <p:cNvSpPr>
            <a:spLocks noGrp="1"/>
          </p:cNvSpPr>
          <p:nvPr>
            <p:ph type="title"/>
          </p:nvPr>
        </p:nvSpPr>
        <p:spPr/>
        <p:txBody>
          <a:bodyPr vert="horz" lIns="0" tIns="45720" rIns="91440" bIns="45720" rtlCol="0" anchor="ctr">
            <a:noAutofit/>
          </a:bodyPr>
          <a:lstStyle/>
          <a:p>
            <a:r>
              <a:rPr lang="en-US" dirty="0"/>
              <a:t>Practical Experiences from SpaceFOM 1.0 in Academia</a:t>
            </a:r>
          </a:p>
        </p:txBody>
      </p:sp>
      <p:sp>
        <p:nvSpPr>
          <p:cNvPr id="3" name="Espace réservé du contenu 2">
            <a:extLst>
              <a:ext uri="{FF2B5EF4-FFF2-40B4-BE49-F238E27FC236}">
                <a16:creationId xmlns:a16="http://schemas.microsoft.com/office/drawing/2014/main" id="{F9951D15-0A40-BAC6-A290-092077E310C2}"/>
              </a:ext>
            </a:extLst>
          </p:cNvPr>
          <p:cNvSpPr>
            <a:spLocks noGrp="1"/>
          </p:cNvSpPr>
          <p:nvPr>
            <p:ph idx="1"/>
          </p:nvPr>
        </p:nvSpPr>
        <p:spPr>
          <a:xfrm>
            <a:off x="444797" y="914400"/>
            <a:ext cx="7861004" cy="3714750"/>
          </a:xfrm>
        </p:spPr>
        <p:txBody>
          <a:bodyPr/>
          <a:lstStyle/>
          <a:p>
            <a:r>
              <a:rPr lang="en-US" sz="2000" dirty="0"/>
              <a:t>Since 2011, SISO, in collaboration with NASA and industrial and academic organizations, has hosted the annual Simulation Exploration Experience (SEE) event. SEE 2025 is currently ongoing.</a:t>
            </a:r>
          </a:p>
          <a:p>
            <a:r>
              <a:rPr lang="en-US" sz="2000" dirty="0"/>
              <a:t>An international initiative for undergraduate and postgraduate students.</a:t>
            </a:r>
          </a:p>
          <a:p>
            <a:r>
              <a:rPr lang="en-US" sz="2000" dirty="0"/>
              <a:t>Provides practical, hands-on experience in Modeling and Simulation techniques.</a:t>
            </a:r>
          </a:p>
          <a:p>
            <a:r>
              <a:rPr lang="en-US" sz="2000" dirty="0"/>
              <a:t>The initial SpaceFOM 1.0 draft was tested during 2017 SEE and experiences were fed back to the development group.</a:t>
            </a:r>
          </a:p>
          <a:p>
            <a:r>
              <a:rPr lang="en-US" sz="2000" dirty="0"/>
              <a:t>A variety of tools from industry, government and academia are used by the student teams.</a:t>
            </a:r>
          </a:p>
        </p:txBody>
      </p:sp>
      <p:pic>
        <p:nvPicPr>
          <p:cNvPr id="4" name="Picture 3">
            <a:extLst>
              <a:ext uri="{FF2B5EF4-FFF2-40B4-BE49-F238E27FC236}">
                <a16:creationId xmlns:a16="http://schemas.microsoft.com/office/drawing/2014/main" id="{94BD5D34-1010-1EDB-5CA8-833F30634B7E}"/>
              </a:ext>
            </a:extLst>
          </p:cNvPr>
          <p:cNvPicPr>
            <a:picLocks noChangeAspect="1"/>
          </p:cNvPicPr>
          <p:nvPr/>
        </p:nvPicPr>
        <p:blipFill>
          <a:blip r:embed="rId2"/>
          <a:srcRect t="17778" b="17778"/>
          <a:stretch/>
        </p:blipFill>
        <p:spPr>
          <a:xfrm>
            <a:off x="8038181" y="922829"/>
            <a:ext cx="1105819" cy="707042"/>
          </a:xfrm>
          <a:prstGeom prst="rect">
            <a:avLst/>
          </a:prstGeom>
        </p:spPr>
      </p:pic>
    </p:spTree>
    <p:extLst>
      <p:ext uri="{BB962C8B-B14F-4D97-AF65-F5344CB8AC3E}">
        <p14:creationId xmlns:p14="http://schemas.microsoft.com/office/powerpoint/2010/main" val="14815127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582279-A40A-C092-3712-E8D8A116E60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0E96235-6FC1-FC44-78F5-87B9A0A6699C}"/>
              </a:ext>
            </a:extLst>
          </p:cNvPr>
          <p:cNvSpPr>
            <a:spLocks noGrp="1"/>
          </p:cNvSpPr>
          <p:nvPr>
            <p:ph type="title"/>
          </p:nvPr>
        </p:nvSpPr>
        <p:spPr/>
        <p:txBody>
          <a:bodyPr vert="horz" lIns="0" tIns="45720" rIns="91440" bIns="45720" rtlCol="0" anchor="ctr">
            <a:noAutofit/>
          </a:bodyPr>
          <a:lstStyle/>
          <a:p>
            <a:r>
              <a:rPr lang="en-US" dirty="0"/>
              <a:t>Towards a SpaceFOM 2.0</a:t>
            </a:r>
          </a:p>
        </p:txBody>
      </p:sp>
      <p:sp>
        <p:nvSpPr>
          <p:cNvPr id="3" name="Espace réservé du contenu 2">
            <a:extLst>
              <a:ext uri="{FF2B5EF4-FFF2-40B4-BE49-F238E27FC236}">
                <a16:creationId xmlns:a16="http://schemas.microsoft.com/office/drawing/2014/main" id="{16464ADC-1267-14EF-2580-7B3BA99FDB10}"/>
              </a:ext>
            </a:extLst>
          </p:cNvPr>
          <p:cNvSpPr>
            <a:spLocks noGrp="1"/>
          </p:cNvSpPr>
          <p:nvPr>
            <p:ph idx="1"/>
          </p:nvPr>
        </p:nvSpPr>
        <p:spPr>
          <a:xfrm>
            <a:off x="444796" y="914400"/>
            <a:ext cx="8415300" cy="3943350"/>
          </a:xfrm>
        </p:spPr>
        <p:txBody>
          <a:bodyPr>
            <a:normAutofit lnSpcReduction="10000"/>
          </a:bodyPr>
          <a:lstStyle/>
          <a:p>
            <a:r>
              <a:rPr lang="en-US" dirty="0"/>
              <a:t>The SpaceFOM 1.0 covers the core elements of interoperability for the space domain. It was delivered in a timely manner and is already having an impact. </a:t>
            </a:r>
          </a:p>
          <a:p>
            <a:r>
              <a:rPr lang="en-US" dirty="0"/>
              <a:t>Additional general and domain specific extensions can be added.</a:t>
            </a:r>
          </a:p>
          <a:p>
            <a:r>
              <a:rPr lang="en-US" dirty="0"/>
              <a:t>A Product Support Group (PSG) was formed when the SpaceFOM 1.0 was released to respond to questions, such as requests for interpretation, provide guidance, promote the standard and collect experiences from users.</a:t>
            </a:r>
          </a:p>
          <a:p>
            <a:r>
              <a:rPr lang="en-US" dirty="0"/>
              <a:t>The group is already collecting Product Change Requests (PCRs) in preparation of a SpaceFOM 2.0 PDG. Topics include object classes and data types, time management, execution control, robustness, clarifications and editorial updates.</a:t>
            </a:r>
          </a:p>
        </p:txBody>
      </p:sp>
    </p:spTree>
    <p:extLst>
      <p:ext uri="{BB962C8B-B14F-4D97-AF65-F5344CB8AC3E}">
        <p14:creationId xmlns:p14="http://schemas.microsoft.com/office/powerpoint/2010/main" val="32679605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9D42CA2-C080-74BF-FAFC-DEF09AD702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0400" y="895350"/>
            <a:ext cx="4391417" cy="3836650"/>
          </a:xfrm>
          <a:prstGeom prst="rect">
            <a:avLst/>
          </a:prstGeom>
        </p:spPr>
      </p:pic>
      <p:sp>
        <p:nvSpPr>
          <p:cNvPr id="2" name="Title 1">
            <a:extLst>
              <a:ext uri="{FF2B5EF4-FFF2-40B4-BE49-F238E27FC236}">
                <a16:creationId xmlns:a16="http://schemas.microsoft.com/office/drawing/2014/main" id="{D8BD5819-D99F-B172-948A-DBDBED564988}"/>
              </a:ext>
            </a:extLst>
          </p:cNvPr>
          <p:cNvSpPr>
            <a:spLocks noGrp="1"/>
          </p:cNvSpPr>
          <p:nvPr>
            <p:ph type="title"/>
          </p:nvPr>
        </p:nvSpPr>
        <p:spPr/>
        <p:txBody>
          <a:bodyPr/>
          <a:lstStyle/>
          <a:p>
            <a:r>
              <a:rPr lang="en-SE" dirty="0"/>
              <a:t>Object Classes – HRAF3 (ESA)</a:t>
            </a:r>
          </a:p>
        </p:txBody>
      </p:sp>
      <p:sp>
        <p:nvSpPr>
          <p:cNvPr id="3" name="Content Placeholder 2">
            <a:extLst>
              <a:ext uri="{FF2B5EF4-FFF2-40B4-BE49-F238E27FC236}">
                <a16:creationId xmlns:a16="http://schemas.microsoft.com/office/drawing/2014/main" id="{30440FB4-FC66-ED61-0794-143D289AB717}"/>
              </a:ext>
            </a:extLst>
          </p:cNvPr>
          <p:cNvSpPr>
            <a:spLocks noGrp="1"/>
          </p:cNvSpPr>
          <p:nvPr>
            <p:ph idx="1"/>
          </p:nvPr>
        </p:nvSpPr>
        <p:spPr>
          <a:xfrm>
            <a:off x="444797" y="762000"/>
            <a:ext cx="4391416" cy="3714750"/>
          </a:xfrm>
        </p:spPr>
        <p:txBody>
          <a:bodyPr/>
          <a:lstStyle/>
          <a:p>
            <a:r>
              <a:rPr lang="en-SE" dirty="0"/>
              <a:t>HRAF 3 is an engineering </a:t>
            </a:r>
            <a:br>
              <a:rPr lang="en-SE" dirty="0"/>
            </a:br>
            <a:r>
              <a:rPr lang="en-SE" dirty="0"/>
              <a:t>oriented federation</a:t>
            </a:r>
          </a:p>
        </p:txBody>
      </p:sp>
    </p:spTree>
    <p:extLst>
      <p:ext uri="{BB962C8B-B14F-4D97-AF65-F5344CB8AC3E}">
        <p14:creationId xmlns:p14="http://schemas.microsoft.com/office/powerpoint/2010/main" val="41214215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B16D6-098A-9912-CC9E-429CC21475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EF34A9-AA04-AD8D-89B4-4C9A116EB2A8}"/>
              </a:ext>
            </a:extLst>
          </p:cNvPr>
          <p:cNvSpPr>
            <a:spLocks noGrp="1"/>
          </p:cNvSpPr>
          <p:nvPr>
            <p:ph type="title"/>
          </p:nvPr>
        </p:nvSpPr>
        <p:spPr/>
        <p:txBody>
          <a:bodyPr/>
          <a:lstStyle/>
          <a:p>
            <a:r>
              <a:rPr lang="en-SE" dirty="0"/>
              <a:t>Object Classes – Artemis (NASA)</a:t>
            </a:r>
          </a:p>
        </p:txBody>
      </p:sp>
      <p:sp>
        <p:nvSpPr>
          <p:cNvPr id="3" name="Content Placeholder 2">
            <a:extLst>
              <a:ext uri="{FF2B5EF4-FFF2-40B4-BE49-F238E27FC236}">
                <a16:creationId xmlns:a16="http://schemas.microsoft.com/office/drawing/2014/main" id="{F568B2B8-E88C-5EF8-CA90-256EA4707BDC}"/>
              </a:ext>
            </a:extLst>
          </p:cNvPr>
          <p:cNvSpPr>
            <a:spLocks noGrp="1"/>
          </p:cNvSpPr>
          <p:nvPr>
            <p:ph idx="1"/>
          </p:nvPr>
        </p:nvSpPr>
        <p:spPr>
          <a:xfrm>
            <a:off x="444797" y="914400"/>
            <a:ext cx="3694190" cy="3714750"/>
          </a:xfrm>
        </p:spPr>
        <p:txBody>
          <a:bodyPr/>
          <a:lstStyle/>
          <a:p>
            <a:r>
              <a:rPr lang="en-GB" dirty="0"/>
              <a:t>Artemis Distributed Simulation Extensions</a:t>
            </a:r>
          </a:p>
          <a:p>
            <a:pPr lvl="1"/>
            <a:r>
              <a:rPr lang="en-GB" dirty="0">
                <a:solidFill>
                  <a:srgbClr val="000000"/>
                </a:solidFill>
                <a:latin typeface="Helvetica" pitchFamily="2" charset="0"/>
              </a:rPr>
              <a:t>Data types</a:t>
            </a:r>
          </a:p>
          <a:p>
            <a:pPr lvl="1"/>
            <a:r>
              <a:rPr lang="en-GB" dirty="0">
                <a:solidFill>
                  <a:srgbClr val="000000"/>
                </a:solidFill>
                <a:effectLst/>
                <a:latin typeface="Helvetica" pitchFamily="2" charset="0"/>
              </a:rPr>
              <a:t>Environment</a:t>
            </a:r>
          </a:p>
          <a:p>
            <a:pPr lvl="1"/>
            <a:r>
              <a:rPr lang="en-GB" dirty="0">
                <a:solidFill>
                  <a:srgbClr val="000000"/>
                </a:solidFill>
                <a:latin typeface="Helvetica" pitchFamily="2" charset="0"/>
              </a:rPr>
              <a:t>Systems</a:t>
            </a:r>
          </a:p>
          <a:p>
            <a:pPr lvl="1"/>
            <a:r>
              <a:rPr lang="en-GB" dirty="0">
                <a:solidFill>
                  <a:srgbClr val="000000"/>
                </a:solidFill>
                <a:effectLst/>
                <a:latin typeface="Helvetica" pitchFamily="2" charset="0"/>
              </a:rPr>
              <a:t>Graphics</a:t>
            </a:r>
          </a:p>
          <a:p>
            <a:pPr lvl="1"/>
            <a:r>
              <a:rPr lang="en-GB" dirty="0">
                <a:solidFill>
                  <a:srgbClr val="000000"/>
                </a:solidFill>
                <a:latin typeface="Helvetica" pitchFamily="2" charset="0"/>
              </a:rPr>
              <a:t>Astronaut</a:t>
            </a:r>
          </a:p>
          <a:p>
            <a:pPr lvl="1"/>
            <a:r>
              <a:rPr lang="en-GB" dirty="0">
                <a:solidFill>
                  <a:srgbClr val="000000"/>
                </a:solidFill>
                <a:effectLst/>
                <a:latin typeface="Helvetica" pitchFamily="2" charset="0"/>
              </a:rPr>
              <a:t>Lander</a:t>
            </a:r>
          </a:p>
          <a:p>
            <a:pPr lvl="1"/>
            <a:r>
              <a:rPr lang="en-GB" dirty="0">
                <a:solidFill>
                  <a:srgbClr val="000000"/>
                </a:solidFill>
                <a:latin typeface="Helvetica" pitchFamily="2" charset="0"/>
              </a:rPr>
              <a:t>Rover</a:t>
            </a:r>
            <a:endParaRPr lang="en-GB" dirty="0">
              <a:solidFill>
                <a:srgbClr val="000000"/>
              </a:solidFill>
              <a:effectLst/>
              <a:latin typeface="Helvetica" pitchFamily="2" charset="0"/>
            </a:endParaRPr>
          </a:p>
          <a:p>
            <a:endParaRPr lang="en-SE" dirty="0"/>
          </a:p>
        </p:txBody>
      </p:sp>
      <p:pic>
        <p:nvPicPr>
          <p:cNvPr id="10" name="Picture 9">
            <a:extLst>
              <a:ext uri="{FF2B5EF4-FFF2-40B4-BE49-F238E27FC236}">
                <a16:creationId xmlns:a16="http://schemas.microsoft.com/office/drawing/2014/main" id="{5E454D52-2BC6-B9BF-E8B0-A4377CC470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14800" y="735546"/>
            <a:ext cx="3694189" cy="3944642"/>
          </a:xfrm>
          <a:prstGeom prst="rect">
            <a:avLst/>
          </a:prstGeom>
        </p:spPr>
      </p:pic>
    </p:spTree>
    <p:extLst>
      <p:ext uri="{BB962C8B-B14F-4D97-AF65-F5344CB8AC3E}">
        <p14:creationId xmlns:p14="http://schemas.microsoft.com/office/powerpoint/2010/main" val="12436506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9926D1-92A6-6A7E-8F32-44642D3A15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3AF007-AD7D-4FF5-B400-74267DFE366F}"/>
              </a:ext>
            </a:extLst>
          </p:cNvPr>
          <p:cNvSpPr>
            <a:spLocks noGrp="1"/>
          </p:cNvSpPr>
          <p:nvPr>
            <p:ph type="title"/>
          </p:nvPr>
        </p:nvSpPr>
        <p:spPr/>
        <p:txBody>
          <a:bodyPr/>
          <a:lstStyle/>
          <a:p>
            <a:r>
              <a:rPr lang="en-SE" dirty="0"/>
              <a:t>Dynamically Variable Federation Time Steps</a:t>
            </a:r>
          </a:p>
        </p:txBody>
      </p:sp>
      <p:cxnSp>
        <p:nvCxnSpPr>
          <p:cNvPr id="7" name="Straight Arrow Connector 6">
            <a:extLst>
              <a:ext uri="{FF2B5EF4-FFF2-40B4-BE49-F238E27FC236}">
                <a16:creationId xmlns:a16="http://schemas.microsoft.com/office/drawing/2014/main" id="{D5D1DE18-36C2-506F-C66F-E0A309C5D4C8}"/>
              </a:ext>
            </a:extLst>
          </p:cNvPr>
          <p:cNvCxnSpPr>
            <a:cxnSpLocks/>
          </p:cNvCxnSpPr>
          <p:nvPr/>
        </p:nvCxnSpPr>
        <p:spPr>
          <a:xfrm>
            <a:off x="2590800" y="1466850"/>
            <a:ext cx="228600" cy="0"/>
          </a:xfrm>
          <a:prstGeom prst="straightConnector1">
            <a:avLst/>
          </a:prstGeom>
          <a:ln>
            <a:tailEnd type="triangle"/>
          </a:ln>
          <a:effectLst/>
        </p:spPr>
        <p:style>
          <a:lnRef idx="3">
            <a:schemeClr val="dk1"/>
          </a:lnRef>
          <a:fillRef idx="0">
            <a:schemeClr val="dk1"/>
          </a:fillRef>
          <a:effectRef idx="2">
            <a:schemeClr val="dk1"/>
          </a:effectRef>
          <a:fontRef idx="minor">
            <a:schemeClr val="tx1"/>
          </a:fontRef>
        </p:style>
      </p:cxnSp>
      <p:cxnSp>
        <p:nvCxnSpPr>
          <p:cNvPr id="9" name="Straight Arrow Connector 8">
            <a:extLst>
              <a:ext uri="{FF2B5EF4-FFF2-40B4-BE49-F238E27FC236}">
                <a16:creationId xmlns:a16="http://schemas.microsoft.com/office/drawing/2014/main" id="{0A6A32F9-08D4-876A-E8EE-42E35B9E451E}"/>
              </a:ext>
            </a:extLst>
          </p:cNvPr>
          <p:cNvCxnSpPr>
            <a:cxnSpLocks/>
          </p:cNvCxnSpPr>
          <p:nvPr/>
        </p:nvCxnSpPr>
        <p:spPr>
          <a:xfrm>
            <a:off x="2895600" y="1466850"/>
            <a:ext cx="228600" cy="0"/>
          </a:xfrm>
          <a:prstGeom prst="straightConnector1">
            <a:avLst/>
          </a:prstGeom>
          <a:ln>
            <a:tailEnd type="triangle"/>
          </a:ln>
          <a:effectLst/>
        </p:spPr>
        <p:style>
          <a:lnRef idx="3">
            <a:schemeClr val="dk1"/>
          </a:lnRef>
          <a:fillRef idx="0">
            <a:schemeClr val="dk1"/>
          </a:fillRef>
          <a:effectRef idx="2">
            <a:schemeClr val="dk1"/>
          </a:effectRef>
          <a:fontRef idx="minor">
            <a:schemeClr val="tx1"/>
          </a:fontRef>
        </p:style>
      </p:cxnSp>
      <p:cxnSp>
        <p:nvCxnSpPr>
          <p:cNvPr id="12" name="Straight Arrow Connector 11">
            <a:extLst>
              <a:ext uri="{FF2B5EF4-FFF2-40B4-BE49-F238E27FC236}">
                <a16:creationId xmlns:a16="http://schemas.microsoft.com/office/drawing/2014/main" id="{D6027F15-C54B-13B2-261B-A19ABA333AAB}"/>
              </a:ext>
            </a:extLst>
          </p:cNvPr>
          <p:cNvCxnSpPr>
            <a:cxnSpLocks/>
          </p:cNvCxnSpPr>
          <p:nvPr/>
        </p:nvCxnSpPr>
        <p:spPr>
          <a:xfrm>
            <a:off x="5791200" y="1466850"/>
            <a:ext cx="228600" cy="0"/>
          </a:xfrm>
          <a:prstGeom prst="straightConnector1">
            <a:avLst/>
          </a:prstGeom>
          <a:ln>
            <a:tailEnd type="triangle"/>
          </a:ln>
          <a:effectLst/>
        </p:spPr>
        <p:style>
          <a:lnRef idx="3">
            <a:schemeClr val="dk1"/>
          </a:lnRef>
          <a:fillRef idx="0">
            <a:schemeClr val="dk1"/>
          </a:fillRef>
          <a:effectRef idx="2">
            <a:schemeClr val="dk1"/>
          </a:effectRef>
          <a:fontRef idx="minor">
            <a:schemeClr val="tx1"/>
          </a:fontRef>
        </p:style>
      </p:cxnSp>
      <p:cxnSp>
        <p:nvCxnSpPr>
          <p:cNvPr id="13" name="Straight Arrow Connector 12">
            <a:extLst>
              <a:ext uri="{FF2B5EF4-FFF2-40B4-BE49-F238E27FC236}">
                <a16:creationId xmlns:a16="http://schemas.microsoft.com/office/drawing/2014/main" id="{C73B4F0F-25C5-F3D3-19EB-58DDCA8F54AE}"/>
              </a:ext>
            </a:extLst>
          </p:cNvPr>
          <p:cNvCxnSpPr>
            <a:cxnSpLocks/>
          </p:cNvCxnSpPr>
          <p:nvPr/>
        </p:nvCxnSpPr>
        <p:spPr>
          <a:xfrm>
            <a:off x="6096000" y="1466850"/>
            <a:ext cx="228600" cy="0"/>
          </a:xfrm>
          <a:prstGeom prst="straightConnector1">
            <a:avLst/>
          </a:prstGeom>
          <a:ln>
            <a:tailEnd type="triangle"/>
          </a:ln>
          <a:effectLst/>
        </p:spPr>
        <p:style>
          <a:lnRef idx="3">
            <a:schemeClr val="dk1"/>
          </a:lnRef>
          <a:fillRef idx="0">
            <a:schemeClr val="dk1"/>
          </a:fillRef>
          <a:effectRef idx="2">
            <a:schemeClr val="dk1"/>
          </a:effectRef>
          <a:fontRef idx="minor">
            <a:schemeClr val="tx1"/>
          </a:fontRef>
        </p:style>
      </p:cxnSp>
      <p:cxnSp>
        <p:nvCxnSpPr>
          <p:cNvPr id="14" name="Straight Arrow Connector 13">
            <a:extLst>
              <a:ext uri="{FF2B5EF4-FFF2-40B4-BE49-F238E27FC236}">
                <a16:creationId xmlns:a16="http://schemas.microsoft.com/office/drawing/2014/main" id="{77290A0D-1FC2-4580-A30C-680F3A848FD7}"/>
              </a:ext>
            </a:extLst>
          </p:cNvPr>
          <p:cNvCxnSpPr>
            <a:cxnSpLocks/>
          </p:cNvCxnSpPr>
          <p:nvPr/>
        </p:nvCxnSpPr>
        <p:spPr>
          <a:xfrm>
            <a:off x="3352800" y="1466850"/>
            <a:ext cx="1066800" cy="0"/>
          </a:xfrm>
          <a:prstGeom prst="straightConnector1">
            <a:avLst/>
          </a:prstGeom>
          <a:ln>
            <a:tailEnd type="triangle"/>
          </a:ln>
          <a:effectLst/>
        </p:spPr>
        <p:style>
          <a:lnRef idx="3">
            <a:schemeClr val="dk1"/>
          </a:lnRef>
          <a:fillRef idx="0">
            <a:schemeClr val="dk1"/>
          </a:fillRef>
          <a:effectRef idx="2">
            <a:schemeClr val="dk1"/>
          </a:effectRef>
          <a:fontRef idx="minor">
            <a:schemeClr val="tx1"/>
          </a:fontRef>
        </p:style>
      </p:cxnSp>
      <p:cxnSp>
        <p:nvCxnSpPr>
          <p:cNvPr id="16" name="Straight Arrow Connector 15">
            <a:extLst>
              <a:ext uri="{FF2B5EF4-FFF2-40B4-BE49-F238E27FC236}">
                <a16:creationId xmlns:a16="http://schemas.microsoft.com/office/drawing/2014/main" id="{1A68B804-CAD0-00E4-4EC1-89BC61478FD4}"/>
              </a:ext>
            </a:extLst>
          </p:cNvPr>
          <p:cNvCxnSpPr>
            <a:cxnSpLocks/>
          </p:cNvCxnSpPr>
          <p:nvPr/>
        </p:nvCxnSpPr>
        <p:spPr>
          <a:xfrm>
            <a:off x="4572000" y="1466850"/>
            <a:ext cx="944584" cy="0"/>
          </a:xfrm>
          <a:prstGeom prst="straightConnector1">
            <a:avLst/>
          </a:prstGeom>
          <a:ln>
            <a:tailEnd type="triangle"/>
          </a:ln>
          <a:effectLst/>
        </p:spPr>
        <p:style>
          <a:lnRef idx="3">
            <a:schemeClr val="dk1"/>
          </a:lnRef>
          <a:fillRef idx="0">
            <a:schemeClr val="dk1"/>
          </a:fillRef>
          <a:effectRef idx="2">
            <a:schemeClr val="dk1"/>
          </a:effectRef>
          <a:fontRef idx="minor">
            <a:schemeClr val="tx1"/>
          </a:fontRef>
        </p:style>
      </p:cxnSp>
      <p:sp>
        <p:nvSpPr>
          <p:cNvPr id="17" name="TextBox 16">
            <a:extLst>
              <a:ext uri="{FF2B5EF4-FFF2-40B4-BE49-F238E27FC236}">
                <a16:creationId xmlns:a16="http://schemas.microsoft.com/office/drawing/2014/main" id="{7DE96E5F-ACD0-9DC4-67D5-E3353A99DEBB}"/>
              </a:ext>
            </a:extLst>
          </p:cNvPr>
          <p:cNvSpPr txBox="1"/>
          <p:nvPr/>
        </p:nvSpPr>
        <p:spPr>
          <a:xfrm>
            <a:off x="2514600" y="1155364"/>
            <a:ext cx="884216" cy="276999"/>
          </a:xfrm>
          <a:prstGeom prst="rect">
            <a:avLst/>
          </a:prstGeom>
          <a:noFill/>
        </p:spPr>
        <p:txBody>
          <a:bodyPr wrap="none" rtlCol="0">
            <a:spAutoFit/>
          </a:bodyPr>
          <a:lstStyle/>
          <a:p>
            <a:r>
              <a:rPr lang="en-SE" sz="1200" dirty="0"/>
              <a:t>Small steps</a:t>
            </a:r>
          </a:p>
        </p:txBody>
      </p:sp>
      <p:sp>
        <p:nvSpPr>
          <p:cNvPr id="18" name="TextBox 17">
            <a:extLst>
              <a:ext uri="{FF2B5EF4-FFF2-40B4-BE49-F238E27FC236}">
                <a16:creationId xmlns:a16="http://schemas.microsoft.com/office/drawing/2014/main" id="{3DE79EB7-DF25-36A8-B74A-119C18D7AD5B}"/>
              </a:ext>
            </a:extLst>
          </p:cNvPr>
          <p:cNvSpPr txBox="1"/>
          <p:nvPr/>
        </p:nvSpPr>
        <p:spPr>
          <a:xfrm>
            <a:off x="5516584" y="1155364"/>
            <a:ext cx="884216" cy="276999"/>
          </a:xfrm>
          <a:prstGeom prst="rect">
            <a:avLst/>
          </a:prstGeom>
          <a:noFill/>
        </p:spPr>
        <p:txBody>
          <a:bodyPr wrap="none" rtlCol="0">
            <a:spAutoFit/>
          </a:bodyPr>
          <a:lstStyle/>
          <a:p>
            <a:r>
              <a:rPr lang="en-SE" sz="1200" dirty="0"/>
              <a:t>Small steps</a:t>
            </a:r>
          </a:p>
        </p:txBody>
      </p:sp>
      <p:sp>
        <p:nvSpPr>
          <p:cNvPr id="19" name="TextBox 18">
            <a:extLst>
              <a:ext uri="{FF2B5EF4-FFF2-40B4-BE49-F238E27FC236}">
                <a16:creationId xmlns:a16="http://schemas.microsoft.com/office/drawing/2014/main" id="{8CDCDACE-E681-6081-960A-6611F38C7DD0}"/>
              </a:ext>
            </a:extLst>
          </p:cNvPr>
          <p:cNvSpPr txBox="1"/>
          <p:nvPr/>
        </p:nvSpPr>
        <p:spPr>
          <a:xfrm>
            <a:off x="3505200" y="1155364"/>
            <a:ext cx="736740" cy="276999"/>
          </a:xfrm>
          <a:prstGeom prst="rect">
            <a:avLst/>
          </a:prstGeom>
          <a:noFill/>
        </p:spPr>
        <p:txBody>
          <a:bodyPr wrap="none" rtlCol="0">
            <a:spAutoFit/>
          </a:bodyPr>
          <a:lstStyle/>
          <a:p>
            <a:r>
              <a:rPr lang="en-SE" sz="1200" dirty="0"/>
              <a:t>Big steps</a:t>
            </a:r>
          </a:p>
        </p:txBody>
      </p:sp>
      <p:sp>
        <p:nvSpPr>
          <p:cNvPr id="20" name="TextBox 19">
            <a:extLst>
              <a:ext uri="{FF2B5EF4-FFF2-40B4-BE49-F238E27FC236}">
                <a16:creationId xmlns:a16="http://schemas.microsoft.com/office/drawing/2014/main" id="{2353E5EE-91B1-CBD5-F564-0D61D6FD8A65}"/>
              </a:ext>
            </a:extLst>
          </p:cNvPr>
          <p:cNvSpPr txBox="1"/>
          <p:nvPr/>
        </p:nvSpPr>
        <p:spPr>
          <a:xfrm>
            <a:off x="4673460" y="1155364"/>
            <a:ext cx="736740" cy="276999"/>
          </a:xfrm>
          <a:prstGeom prst="rect">
            <a:avLst/>
          </a:prstGeom>
          <a:noFill/>
        </p:spPr>
        <p:txBody>
          <a:bodyPr wrap="none" rtlCol="0">
            <a:spAutoFit/>
          </a:bodyPr>
          <a:lstStyle/>
          <a:p>
            <a:r>
              <a:rPr lang="en-SE" sz="1200" dirty="0"/>
              <a:t>Big steps</a:t>
            </a:r>
          </a:p>
        </p:txBody>
      </p:sp>
      <p:pic>
        <p:nvPicPr>
          <p:cNvPr id="8" name="Picture 7">
            <a:extLst>
              <a:ext uri="{FF2B5EF4-FFF2-40B4-BE49-F238E27FC236}">
                <a16:creationId xmlns:a16="http://schemas.microsoft.com/office/drawing/2014/main" id="{76B39288-813F-C24D-43E8-A72E58ED8A8D}"/>
              </a:ext>
            </a:extLst>
          </p:cNvPr>
          <p:cNvPicPr>
            <a:picLocks noChangeAspect="1"/>
          </p:cNvPicPr>
          <p:nvPr/>
        </p:nvPicPr>
        <p:blipFill>
          <a:blip r:embed="rId2"/>
          <a:srcRect t="18889" b="23333"/>
          <a:stretch/>
        </p:blipFill>
        <p:spPr>
          <a:xfrm>
            <a:off x="6172200" y="971550"/>
            <a:ext cx="1213589" cy="990600"/>
          </a:xfrm>
          <a:prstGeom prst="rect">
            <a:avLst/>
          </a:prstGeom>
        </p:spPr>
      </p:pic>
      <p:pic>
        <p:nvPicPr>
          <p:cNvPr id="25" name="Picture 24">
            <a:extLst>
              <a:ext uri="{FF2B5EF4-FFF2-40B4-BE49-F238E27FC236}">
                <a16:creationId xmlns:a16="http://schemas.microsoft.com/office/drawing/2014/main" id="{AF794458-1F06-66D1-3BD3-BA866864D46C}"/>
              </a:ext>
            </a:extLst>
          </p:cNvPr>
          <p:cNvPicPr>
            <a:picLocks noChangeAspect="1"/>
          </p:cNvPicPr>
          <p:nvPr/>
        </p:nvPicPr>
        <p:blipFill>
          <a:blip r:embed="rId3"/>
          <a:stretch>
            <a:fillRect/>
          </a:stretch>
        </p:blipFill>
        <p:spPr>
          <a:xfrm>
            <a:off x="1600200" y="971550"/>
            <a:ext cx="990600" cy="990600"/>
          </a:xfrm>
          <a:prstGeom prst="rect">
            <a:avLst/>
          </a:prstGeom>
        </p:spPr>
      </p:pic>
      <p:sp>
        <p:nvSpPr>
          <p:cNvPr id="27" name="Content Placeholder 26">
            <a:extLst>
              <a:ext uri="{FF2B5EF4-FFF2-40B4-BE49-F238E27FC236}">
                <a16:creationId xmlns:a16="http://schemas.microsoft.com/office/drawing/2014/main" id="{595A104E-8BE6-7E51-0E13-8752D6EDD1C2}"/>
              </a:ext>
            </a:extLst>
          </p:cNvPr>
          <p:cNvSpPr>
            <a:spLocks noGrp="1"/>
          </p:cNvSpPr>
          <p:nvPr>
            <p:ph idx="1"/>
          </p:nvPr>
        </p:nvSpPr>
        <p:spPr>
          <a:xfrm>
            <a:off x="444796" y="2038350"/>
            <a:ext cx="8196263" cy="2209800"/>
          </a:xfrm>
        </p:spPr>
        <p:txBody>
          <a:bodyPr/>
          <a:lstStyle/>
          <a:p>
            <a:r>
              <a:rPr lang="en-GB" sz="2000" dirty="0"/>
              <a:t>The current SpaceFOM version has a significant limitation that affects the simulation of interplanetary missions: the federation time step is fixed and cannot be modified during execution.</a:t>
            </a:r>
          </a:p>
          <a:p>
            <a:pPr lvl="1"/>
            <a:r>
              <a:rPr lang="en-GB" sz="1600" dirty="0"/>
              <a:t>Critical operations like launches, orbit insertions, and dockings require fine-grained time steps. </a:t>
            </a:r>
          </a:p>
          <a:p>
            <a:pPr lvl="1"/>
            <a:r>
              <a:rPr lang="en-GB" sz="1600" dirty="0"/>
              <a:t>Less dynamic phases, such as interplanetary cruise or deep-space transit, can be adequately represented with coarser time steps, significantly reducing computational overhead.</a:t>
            </a:r>
          </a:p>
          <a:p>
            <a:r>
              <a:rPr lang="en-GB" sz="2000" dirty="0"/>
              <a:t>A variable federation time step is proposed.</a:t>
            </a:r>
            <a:endParaRPr lang="en-SE" sz="2000" dirty="0"/>
          </a:p>
        </p:txBody>
      </p:sp>
    </p:spTree>
    <p:extLst>
      <p:ext uri="{BB962C8B-B14F-4D97-AF65-F5344CB8AC3E}">
        <p14:creationId xmlns:p14="http://schemas.microsoft.com/office/powerpoint/2010/main" val="2950989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6D14AF-8BBC-7DD8-A354-4A8D8D2534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254BAF-C5A8-1659-8639-32042823AE75}"/>
              </a:ext>
            </a:extLst>
          </p:cNvPr>
          <p:cNvSpPr>
            <a:spLocks noGrp="1"/>
          </p:cNvSpPr>
          <p:nvPr>
            <p:ph type="title"/>
          </p:nvPr>
        </p:nvSpPr>
        <p:spPr/>
        <p:txBody>
          <a:bodyPr/>
          <a:lstStyle/>
          <a:p>
            <a:r>
              <a:rPr lang="en-SE" dirty="0"/>
              <a:t>Configurable Time Resolution</a:t>
            </a:r>
          </a:p>
        </p:txBody>
      </p:sp>
      <p:sp>
        <p:nvSpPr>
          <p:cNvPr id="3" name="Content Placeholder 2">
            <a:extLst>
              <a:ext uri="{FF2B5EF4-FFF2-40B4-BE49-F238E27FC236}">
                <a16:creationId xmlns:a16="http://schemas.microsoft.com/office/drawing/2014/main" id="{C43D85F0-60CB-6DFA-3D1F-7BFEE7B54F9D}"/>
              </a:ext>
            </a:extLst>
          </p:cNvPr>
          <p:cNvSpPr>
            <a:spLocks noGrp="1"/>
          </p:cNvSpPr>
          <p:nvPr>
            <p:ph idx="1"/>
          </p:nvPr>
        </p:nvSpPr>
        <p:spPr>
          <a:xfrm>
            <a:off x="444796" y="914400"/>
            <a:ext cx="8415300" cy="3867150"/>
          </a:xfrm>
        </p:spPr>
        <p:txBody>
          <a:bodyPr/>
          <a:lstStyle/>
          <a:p>
            <a:r>
              <a:rPr lang="en-SE" dirty="0"/>
              <a:t>SpaceFOM 1.0 represents time using an HLAinteger64BE interpreted as microseconds past the Epoch, which is specified for a scenario.</a:t>
            </a:r>
          </a:p>
          <a:p>
            <a:pPr lvl="1"/>
            <a:r>
              <a:rPr lang="en-SE" dirty="0"/>
              <a:t>±292,271 (Julian) years can be represented.</a:t>
            </a:r>
          </a:p>
          <a:p>
            <a:r>
              <a:rPr lang="en-SE" dirty="0"/>
              <a:t>Some applications may use high time resolutions.</a:t>
            </a:r>
          </a:p>
          <a:p>
            <a:pPr lvl="1"/>
            <a:r>
              <a:rPr lang="en-SE" dirty="0"/>
              <a:t>A commonly used scheduling cycle is 128 Hz </a:t>
            </a:r>
          </a:p>
          <a:p>
            <a:pPr lvl="1"/>
            <a:r>
              <a:rPr lang="en-SE" dirty="0"/>
              <a:t>This means that time stamps are increments by </a:t>
            </a:r>
            <a:r>
              <a:rPr lang="en-GB" dirty="0"/>
              <a:t>7812.5 microseconds/cycle.</a:t>
            </a:r>
          </a:p>
          <a:p>
            <a:pPr lvl="1"/>
            <a:r>
              <a:rPr lang="en-GB" dirty="0"/>
              <a:t>Higher resolution required!</a:t>
            </a:r>
            <a:endParaRPr lang="en-SE" dirty="0"/>
          </a:p>
          <a:p>
            <a:r>
              <a:rPr lang="en-SE" dirty="0"/>
              <a:t>Solution: Make time resolution configurable</a:t>
            </a:r>
          </a:p>
          <a:p>
            <a:pPr lvl="1"/>
            <a:r>
              <a:rPr lang="en-SE" dirty="0"/>
              <a:t>The interpretation of the HLAinteger64BE time stamp should be configurable.</a:t>
            </a:r>
          </a:p>
          <a:p>
            <a:pPr lvl="1"/>
            <a:r>
              <a:rPr lang="en-SE" dirty="0"/>
              <a:t>If resolution is set to be interpreted as nanoseconds, the range is still ±292 years.</a:t>
            </a:r>
          </a:p>
          <a:p>
            <a:pPr lvl="1"/>
            <a:r>
              <a:rPr lang="en-SE" dirty="0"/>
              <a:t>All federates need to support this.</a:t>
            </a:r>
            <a:endParaRPr lang="en-GB" dirty="0"/>
          </a:p>
        </p:txBody>
      </p:sp>
    </p:spTree>
    <p:extLst>
      <p:ext uri="{BB962C8B-B14F-4D97-AF65-F5344CB8AC3E}">
        <p14:creationId xmlns:p14="http://schemas.microsoft.com/office/powerpoint/2010/main" val="24483081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148970-32E4-A817-7FEA-EEE7D4943B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091D61-8EFB-2F3D-28A4-A37B7A4966C2}"/>
              </a:ext>
            </a:extLst>
          </p:cNvPr>
          <p:cNvSpPr>
            <a:spLocks noGrp="1"/>
          </p:cNvSpPr>
          <p:nvPr>
            <p:ph type="title"/>
          </p:nvPr>
        </p:nvSpPr>
        <p:spPr/>
        <p:txBody>
          <a:bodyPr/>
          <a:lstStyle/>
          <a:p>
            <a:r>
              <a:rPr lang="en-SE" dirty="0"/>
              <a:t>Save and Restore</a:t>
            </a:r>
          </a:p>
        </p:txBody>
      </p:sp>
      <p:sp>
        <p:nvSpPr>
          <p:cNvPr id="3" name="Content Placeholder 2">
            <a:extLst>
              <a:ext uri="{FF2B5EF4-FFF2-40B4-BE49-F238E27FC236}">
                <a16:creationId xmlns:a16="http://schemas.microsoft.com/office/drawing/2014/main" id="{E331F389-B0EF-6F94-E64C-AF295F7BD9A1}"/>
              </a:ext>
            </a:extLst>
          </p:cNvPr>
          <p:cNvSpPr>
            <a:spLocks noGrp="1"/>
          </p:cNvSpPr>
          <p:nvPr>
            <p:ph idx="1"/>
          </p:nvPr>
        </p:nvSpPr>
        <p:spPr/>
        <p:txBody>
          <a:bodyPr/>
          <a:lstStyle/>
          <a:p>
            <a:r>
              <a:rPr lang="en-SE" dirty="0"/>
              <a:t>Native HLA Save and Restore functionality provides a baseline functionality, but not enough to provide a reliable and repeatable result for a SpaceFOM federation.</a:t>
            </a:r>
          </a:p>
          <a:p>
            <a:pPr lvl="1"/>
            <a:r>
              <a:rPr lang="en-GB" dirty="0"/>
              <a:t>The exact set of federates at Save need to be present at Restore.</a:t>
            </a:r>
            <a:endParaRPr lang="en-SE" dirty="0"/>
          </a:p>
          <a:p>
            <a:pPr lvl="1"/>
            <a:r>
              <a:rPr lang="en-GB" dirty="0"/>
              <a:t>Adequate mode transition synchronization is required.</a:t>
            </a:r>
          </a:p>
          <a:p>
            <a:pPr lvl="1"/>
            <a:r>
              <a:rPr lang="en-GB" dirty="0"/>
              <a:t>Time homogeneity is required. Federates with potentially different time step must reach a common HLA Logical Time Boundary (HLBT).</a:t>
            </a:r>
          </a:p>
          <a:p>
            <a:r>
              <a:rPr lang="en-GB" dirty="0"/>
              <a:t>Several aspects need to be covered</a:t>
            </a:r>
          </a:p>
          <a:p>
            <a:pPr lvl="1"/>
            <a:r>
              <a:rPr lang="en-GB" dirty="0"/>
              <a:t>How to ensure the right set of federates before restore. Wait? Prune?</a:t>
            </a:r>
          </a:p>
          <a:p>
            <a:pPr lvl="1"/>
            <a:r>
              <a:rPr lang="en-GB" dirty="0"/>
              <a:t>Programmatically verifying all required conditions adds complexity. Manual verification may add unreliability. </a:t>
            </a:r>
          </a:p>
          <a:p>
            <a:pPr lvl="1"/>
            <a:r>
              <a:rPr lang="en-GB" dirty="0"/>
              <a:t>Error recovery.</a:t>
            </a:r>
          </a:p>
        </p:txBody>
      </p:sp>
    </p:spTree>
    <p:extLst>
      <p:ext uri="{BB962C8B-B14F-4D97-AF65-F5344CB8AC3E}">
        <p14:creationId xmlns:p14="http://schemas.microsoft.com/office/powerpoint/2010/main" val="40763615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AF68DF-4B50-2935-3DAE-B8A8552674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60E527-007F-C965-84BD-70E6F65A9E39}"/>
              </a:ext>
            </a:extLst>
          </p:cNvPr>
          <p:cNvSpPr>
            <a:spLocks noGrp="1"/>
          </p:cNvSpPr>
          <p:nvPr>
            <p:ph type="title"/>
          </p:nvPr>
        </p:nvSpPr>
        <p:spPr/>
        <p:txBody>
          <a:bodyPr/>
          <a:lstStyle/>
          <a:p>
            <a:r>
              <a:rPr lang="en-SE" dirty="0"/>
              <a:t>Loss of the Execution Configuration Object (ExCO) </a:t>
            </a:r>
          </a:p>
        </p:txBody>
      </p:sp>
      <p:sp>
        <p:nvSpPr>
          <p:cNvPr id="3" name="Content Placeholder 2">
            <a:extLst>
              <a:ext uri="{FF2B5EF4-FFF2-40B4-BE49-F238E27FC236}">
                <a16:creationId xmlns:a16="http://schemas.microsoft.com/office/drawing/2014/main" id="{9358AA07-4552-AE30-E822-30F179A1ADC0}"/>
              </a:ext>
            </a:extLst>
          </p:cNvPr>
          <p:cNvSpPr>
            <a:spLocks noGrp="1"/>
          </p:cNvSpPr>
          <p:nvPr>
            <p:ph idx="1"/>
          </p:nvPr>
        </p:nvSpPr>
        <p:spPr>
          <a:xfrm>
            <a:off x="444797" y="914400"/>
            <a:ext cx="4203404" cy="3714750"/>
          </a:xfrm>
        </p:spPr>
        <p:txBody>
          <a:bodyPr/>
          <a:lstStyle/>
          <a:p>
            <a:r>
              <a:rPr lang="en-SE" dirty="0"/>
              <a:t>A SpaceFOM federation uses a singleton Execution Configuration Object (ExCO) to provide key data, static and dynamic, for the federation execution.</a:t>
            </a:r>
          </a:p>
          <a:p>
            <a:pPr lvl="1"/>
            <a:r>
              <a:rPr lang="en-SE" dirty="0"/>
              <a:t>Epoch, execution mode, etc</a:t>
            </a:r>
          </a:p>
          <a:p>
            <a:r>
              <a:rPr lang="en-SE" dirty="0"/>
              <a:t>What if it is lost (removed)?</a:t>
            </a:r>
          </a:p>
          <a:p>
            <a:r>
              <a:rPr lang="en-SE" dirty="0"/>
              <a:t>A shared approach for loss of the ExCO object is required.</a:t>
            </a:r>
          </a:p>
          <a:p>
            <a:pPr lvl="1"/>
            <a:r>
              <a:rPr lang="en-SE" dirty="0"/>
              <a:t>The simplest solution is to resign.</a:t>
            </a:r>
          </a:p>
        </p:txBody>
      </p:sp>
      <p:grpSp>
        <p:nvGrpSpPr>
          <p:cNvPr id="4" name="Group 3">
            <a:extLst>
              <a:ext uri="{FF2B5EF4-FFF2-40B4-BE49-F238E27FC236}">
                <a16:creationId xmlns:a16="http://schemas.microsoft.com/office/drawing/2014/main" id="{81690B7E-07ED-F5F5-1661-A8E7C9179FD7}"/>
              </a:ext>
            </a:extLst>
          </p:cNvPr>
          <p:cNvGrpSpPr/>
          <p:nvPr/>
        </p:nvGrpSpPr>
        <p:grpSpPr>
          <a:xfrm>
            <a:off x="5029200" y="2952750"/>
            <a:ext cx="3581400" cy="1524000"/>
            <a:chOff x="1300940" y="2261038"/>
            <a:chExt cx="6587294" cy="2539820"/>
          </a:xfrm>
        </p:grpSpPr>
        <p:sp>
          <p:nvSpPr>
            <p:cNvPr id="5" name="Oval 4">
              <a:extLst>
                <a:ext uri="{FF2B5EF4-FFF2-40B4-BE49-F238E27FC236}">
                  <a16:creationId xmlns:a16="http://schemas.microsoft.com/office/drawing/2014/main" id="{A317013D-2C67-E0AF-B416-0AE554BDDEDB}"/>
                </a:ext>
              </a:extLst>
            </p:cNvPr>
            <p:cNvSpPr/>
            <p:nvPr/>
          </p:nvSpPr>
          <p:spPr>
            <a:xfrm>
              <a:off x="1424835" y="2261038"/>
              <a:ext cx="1941083" cy="1259580"/>
            </a:xfrm>
            <a:prstGeom prst="ellipse">
              <a:avLst/>
            </a:prstGeom>
            <a:solidFill>
              <a:schemeClr val="bg1"/>
            </a:solidFill>
            <a:ln w="2857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a:solidFill>
                    <a:schemeClr val="tx1"/>
                  </a:solidFill>
                </a:rPr>
                <a:t>Federate</a:t>
              </a:r>
            </a:p>
          </p:txBody>
        </p:sp>
        <p:sp>
          <p:nvSpPr>
            <p:cNvPr id="6" name="Oval 5">
              <a:extLst>
                <a:ext uri="{FF2B5EF4-FFF2-40B4-BE49-F238E27FC236}">
                  <a16:creationId xmlns:a16="http://schemas.microsoft.com/office/drawing/2014/main" id="{03A21999-75EC-3724-7136-11FA4DDF4C8D}"/>
                </a:ext>
              </a:extLst>
            </p:cNvPr>
            <p:cNvSpPr/>
            <p:nvPr/>
          </p:nvSpPr>
          <p:spPr>
            <a:xfrm>
              <a:off x="3600918" y="2261038"/>
              <a:ext cx="1941083" cy="1259580"/>
            </a:xfrm>
            <a:prstGeom prst="ellipse">
              <a:avLst/>
            </a:prstGeom>
            <a:solidFill>
              <a:schemeClr val="bg1"/>
            </a:solidFill>
            <a:ln w="2857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a:solidFill>
                    <a:schemeClr val="tx1"/>
                  </a:solidFill>
                </a:rPr>
                <a:t>Federate</a:t>
              </a:r>
            </a:p>
          </p:txBody>
        </p:sp>
        <p:sp>
          <p:nvSpPr>
            <p:cNvPr id="7" name="Oval 6">
              <a:extLst>
                <a:ext uri="{FF2B5EF4-FFF2-40B4-BE49-F238E27FC236}">
                  <a16:creationId xmlns:a16="http://schemas.microsoft.com/office/drawing/2014/main" id="{C7FA0794-F673-3048-E522-E828F5F1064A}"/>
                </a:ext>
              </a:extLst>
            </p:cNvPr>
            <p:cNvSpPr/>
            <p:nvPr/>
          </p:nvSpPr>
          <p:spPr>
            <a:xfrm>
              <a:off x="5777001" y="2261038"/>
              <a:ext cx="1941083" cy="1259580"/>
            </a:xfrm>
            <a:prstGeom prst="ellipse">
              <a:avLst/>
            </a:prstGeom>
            <a:solidFill>
              <a:schemeClr val="bg1"/>
            </a:solidFill>
            <a:ln w="2857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a:solidFill>
                    <a:schemeClr val="tx1"/>
                  </a:solidFill>
                </a:rPr>
                <a:t>Federate</a:t>
              </a:r>
            </a:p>
          </p:txBody>
        </p:sp>
        <p:sp>
          <p:nvSpPr>
            <p:cNvPr id="8" name="Rectangle 7">
              <a:extLst>
                <a:ext uri="{FF2B5EF4-FFF2-40B4-BE49-F238E27FC236}">
                  <a16:creationId xmlns:a16="http://schemas.microsoft.com/office/drawing/2014/main" id="{1969B9C1-EED2-A752-0CD6-148DC84E39FE}"/>
                </a:ext>
              </a:extLst>
            </p:cNvPr>
            <p:cNvSpPr/>
            <p:nvPr/>
          </p:nvSpPr>
          <p:spPr>
            <a:xfrm>
              <a:off x="1300940" y="4005877"/>
              <a:ext cx="6587294" cy="794981"/>
            </a:xfrm>
            <a:prstGeom prst="rect">
              <a:avLst/>
            </a:prstGeom>
            <a:solidFill>
              <a:schemeClr val="bg1"/>
            </a:solidFill>
            <a:ln w="2857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b="1" dirty="0">
                  <a:solidFill>
                    <a:srgbClr val="000000"/>
                  </a:solidFill>
                </a:rPr>
                <a:t>Runtime Infrastructure – RTI</a:t>
              </a:r>
            </a:p>
          </p:txBody>
        </p:sp>
        <p:cxnSp>
          <p:nvCxnSpPr>
            <p:cNvPr id="9" name="Straight Connector 8">
              <a:extLst>
                <a:ext uri="{FF2B5EF4-FFF2-40B4-BE49-F238E27FC236}">
                  <a16:creationId xmlns:a16="http://schemas.microsoft.com/office/drawing/2014/main" id="{794FB4AB-C865-3DAF-3F04-4BA2FE0B633B}"/>
                </a:ext>
              </a:extLst>
            </p:cNvPr>
            <p:cNvCxnSpPr>
              <a:stCxn id="5" idx="4"/>
            </p:cNvCxnSpPr>
            <p:nvPr/>
          </p:nvCxnSpPr>
          <p:spPr>
            <a:xfrm flipH="1">
              <a:off x="2385055" y="3520618"/>
              <a:ext cx="10322" cy="485259"/>
            </a:xfrm>
            <a:prstGeom prst="line">
              <a:avLst/>
            </a:prstGeom>
            <a:ln w="2857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50BCABAC-CA05-CD50-2451-4A9211822951}"/>
                </a:ext>
              </a:extLst>
            </p:cNvPr>
            <p:cNvCxnSpPr/>
            <p:nvPr/>
          </p:nvCxnSpPr>
          <p:spPr>
            <a:xfrm flipH="1">
              <a:off x="4592112" y="3530942"/>
              <a:ext cx="10322" cy="485259"/>
            </a:xfrm>
            <a:prstGeom prst="line">
              <a:avLst/>
            </a:prstGeom>
            <a:ln w="2857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165AA0C4-AE83-D948-F1E7-457BA8688BFA}"/>
                </a:ext>
              </a:extLst>
            </p:cNvPr>
            <p:cNvCxnSpPr/>
            <p:nvPr/>
          </p:nvCxnSpPr>
          <p:spPr>
            <a:xfrm flipH="1">
              <a:off x="6778519" y="3530942"/>
              <a:ext cx="10322" cy="485259"/>
            </a:xfrm>
            <a:prstGeom prst="line">
              <a:avLst/>
            </a:prstGeom>
            <a:ln w="28575"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sp>
        <p:nvSpPr>
          <p:cNvPr id="12" name="Rectangle 11">
            <a:extLst>
              <a:ext uri="{FF2B5EF4-FFF2-40B4-BE49-F238E27FC236}">
                <a16:creationId xmlns:a16="http://schemas.microsoft.com/office/drawing/2014/main" id="{C49C8FF0-2189-41E2-AA03-29BEF3C0F1C9}"/>
              </a:ext>
            </a:extLst>
          </p:cNvPr>
          <p:cNvSpPr/>
          <p:nvPr/>
        </p:nvSpPr>
        <p:spPr>
          <a:xfrm>
            <a:off x="5868822" y="1272648"/>
            <a:ext cx="1899463" cy="1143000"/>
          </a:xfrm>
          <a:prstGeom prst="rect">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SE" dirty="0"/>
              <a:t>Execution Control</a:t>
            </a:r>
          </a:p>
          <a:p>
            <a:pPr algn="ctr"/>
            <a:r>
              <a:rPr lang="en-SE" sz="1100" dirty="0"/>
              <a:t>Epoch = 2024-02-18 00:00:00</a:t>
            </a:r>
          </a:p>
          <a:p>
            <a:pPr algn="ctr"/>
            <a:r>
              <a:rPr lang="en-SE" sz="1100" dirty="0"/>
              <a:t>Mode = FREEZE</a:t>
            </a:r>
          </a:p>
          <a:p>
            <a:pPr algn="ctr"/>
            <a:r>
              <a:rPr lang="en-SE" sz="1100" dirty="0"/>
              <a:t>RootRefFrame = EarthMoon Barycenter </a:t>
            </a:r>
          </a:p>
        </p:txBody>
      </p:sp>
      <p:cxnSp>
        <p:nvCxnSpPr>
          <p:cNvPr id="14" name="Straight Arrow Connector 13">
            <a:extLst>
              <a:ext uri="{FF2B5EF4-FFF2-40B4-BE49-F238E27FC236}">
                <a16:creationId xmlns:a16="http://schemas.microsoft.com/office/drawing/2014/main" id="{ACB1AD00-3A5F-4BA9-865D-DFD9E1D0E712}"/>
              </a:ext>
            </a:extLst>
          </p:cNvPr>
          <p:cNvCxnSpPr>
            <a:stCxn id="12" idx="2"/>
          </p:cNvCxnSpPr>
          <p:nvPr/>
        </p:nvCxnSpPr>
        <p:spPr>
          <a:xfrm flipH="1">
            <a:off x="5868822" y="2415648"/>
            <a:ext cx="949732" cy="460902"/>
          </a:xfrm>
          <a:prstGeom prst="straightConnector1">
            <a:avLst/>
          </a:prstGeom>
          <a:ln>
            <a:prstDash val="dash"/>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510AC6EC-341A-940E-D971-EBF104AFE930}"/>
              </a:ext>
            </a:extLst>
          </p:cNvPr>
          <p:cNvCxnSpPr>
            <a:cxnSpLocks/>
            <a:stCxn id="12" idx="2"/>
            <a:endCxn id="6" idx="0"/>
          </p:cNvCxnSpPr>
          <p:nvPr/>
        </p:nvCxnSpPr>
        <p:spPr>
          <a:xfrm flipH="1">
            <a:off x="6807326" y="2415648"/>
            <a:ext cx="11228" cy="537102"/>
          </a:xfrm>
          <a:prstGeom prst="straightConnector1">
            <a:avLst/>
          </a:prstGeom>
          <a:ln>
            <a:prstDash val="dash"/>
            <a:tailEnd type="triangle"/>
          </a:ln>
        </p:spPr>
        <p:style>
          <a:lnRef idx="1">
            <a:schemeClr val="dk1"/>
          </a:lnRef>
          <a:fillRef idx="0">
            <a:schemeClr val="dk1"/>
          </a:fillRef>
          <a:effectRef idx="0">
            <a:schemeClr val="dk1"/>
          </a:effectRef>
          <a:fontRef idx="minor">
            <a:schemeClr val="tx1"/>
          </a:fontRef>
        </p:style>
      </p:cxnSp>
      <p:cxnSp>
        <p:nvCxnSpPr>
          <p:cNvPr id="18" name="Straight Arrow Connector 17">
            <a:extLst>
              <a:ext uri="{FF2B5EF4-FFF2-40B4-BE49-F238E27FC236}">
                <a16:creationId xmlns:a16="http://schemas.microsoft.com/office/drawing/2014/main" id="{F0C8D408-55C9-8302-9E82-376891B8DE35}"/>
              </a:ext>
            </a:extLst>
          </p:cNvPr>
          <p:cNvCxnSpPr>
            <a:cxnSpLocks/>
            <a:stCxn id="12" idx="2"/>
          </p:cNvCxnSpPr>
          <p:nvPr/>
        </p:nvCxnSpPr>
        <p:spPr>
          <a:xfrm>
            <a:off x="6818554" y="2415648"/>
            <a:ext cx="1077496" cy="460902"/>
          </a:xfrm>
          <a:prstGeom prst="straightConnector1">
            <a:avLst/>
          </a:prstGeom>
          <a:ln>
            <a:prstDash val="dash"/>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7638317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98BFA-CEDC-D236-D757-ABE09EC168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4C3627-5DAA-71B9-A5F4-A4D776C48788}"/>
              </a:ext>
            </a:extLst>
          </p:cNvPr>
          <p:cNvSpPr>
            <a:spLocks noGrp="1"/>
          </p:cNvSpPr>
          <p:nvPr>
            <p:ph type="title"/>
          </p:nvPr>
        </p:nvSpPr>
        <p:spPr/>
        <p:txBody>
          <a:bodyPr/>
          <a:lstStyle/>
          <a:p>
            <a:r>
              <a:rPr lang="en-SE" dirty="0"/>
              <a:t>Designated Late Joiners</a:t>
            </a:r>
          </a:p>
        </p:txBody>
      </p:sp>
      <p:sp>
        <p:nvSpPr>
          <p:cNvPr id="3" name="Content Placeholder 2">
            <a:extLst>
              <a:ext uri="{FF2B5EF4-FFF2-40B4-BE49-F238E27FC236}">
                <a16:creationId xmlns:a16="http://schemas.microsoft.com/office/drawing/2014/main" id="{60F71EC9-18B4-39FE-5BF4-BF2056244A6F}"/>
              </a:ext>
            </a:extLst>
          </p:cNvPr>
          <p:cNvSpPr>
            <a:spLocks noGrp="1"/>
          </p:cNvSpPr>
          <p:nvPr>
            <p:ph idx="1"/>
          </p:nvPr>
        </p:nvSpPr>
        <p:spPr>
          <a:xfrm>
            <a:off x="444796" y="895350"/>
            <a:ext cx="4251151" cy="3733800"/>
          </a:xfrm>
        </p:spPr>
        <p:txBody>
          <a:bodyPr/>
          <a:lstStyle/>
          <a:p>
            <a:r>
              <a:rPr lang="en-SE" dirty="0"/>
              <a:t>Depending on when a federate joins, with respect to the shared initalization phase, it is considered an early or a late joiner.</a:t>
            </a:r>
          </a:p>
          <a:p>
            <a:r>
              <a:rPr lang="en-SE" dirty="0"/>
              <a:t>Not all federates are required to be early joiners and need not implement the shared initialization steps.</a:t>
            </a:r>
          </a:p>
          <a:p>
            <a:r>
              <a:rPr lang="en-SE" dirty="0"/>
              <a:t>A simplified pattern for late joiners is proposed.</a:t>
            </a:r>
          </a:p>
        </p:txBody>
      </p:sp>
      <p:cxnSp>
        <p:nvCxnSpPr>
          <p:cNvPr id="4" name="Straight Arrow Connector 3">
            <a:extLst>
              <a:ext uri="{FF2B5EF4-FFF2-40B4-BE49-F238E27FC236}">
                <a16:creationId xmlns:a16="http://schemas.microsoft.com/office/drawing/2014/main" id="{C6A9C6EC-2192-FD92-4E87-1B0AB21EACF9}"/>
              </a:ext>
            </a:extLst>
          </p:cNvPr>
          <p:cNvCxnSpPr/>
          <p:nvPr/>
        </p:nvCxnSpPr>
        <p:spPr>
          <a:xfrm>
            <a:off x="6137153" y="1317750"/>
            <a:ext cx="0" cy="245572"/>
          </a:xfrm>
          <a:prstGeom prst="straightConnector1">
            <a:avLst/>
          </a:prstGeom>
          <a:ln w="28575">
            <a:tailEnd type="triangle"/>
          </a:ln>
          <a:effectLst/>
        </p:spPr>
        <p:style>
          <a:lnRef idx="2">
            <a:schemeClr val="dk1"/>
          </a:lnRef>
          <a:fillRef idx="1">
            <a:schemeClr val="lt1"/>
          </a:fillRef>
          <a:effectRef idx="0">
            <a:schemeClr val="dk1"/>
          </a:effectRef>
          <a:fontRef idx="minor">
            <a:schemeClr val="dk1"/>
          </a:fontRef>
        </p:style>
      </p:cxnSp>
      <p:sp>
        <p:nvSpPr>
          <p:cNvPr id="5" name="Off-page Connector 4">
            <a:extLst>
              <a:ext uri="{FF2B5EF4-FFF2-40B4-BE49-F238E27FC236}">
                <a16:creationId xmlns:a16="http://schemas.microsoft.com/office/drawing/2014/main" id="{12B62E12-AB39-D715-B1CE-AD28AA0819AA}"/>
              </a:ext>
            </a:extLst>
          </p:cNvPr>
          <p:cNvSpPr/>
          <p:nvPr/>
        </p:nvSpPr>
        <p:spPr>
          <a:xfrm>
            <a:off x="5672746" y="895350"/>
            <a:ext cx="928814" cy="422399"/>
          </a:xfrm>
          <a:prstGeom prst="flowChartOffpageConnector">
            <a:avLst/>
          </a:prstGeom>
          <a:ln w="28575"/>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200">
                <a:solidFill>
                  <a:schemeClr val="dk1"/>
                </a:solidFill>
              </a:rPr>
              <a:t>Start</a:t>
            </a:r>
            <a:endParaRPr lang="en-US" sz="1200" dirty="0">
              <a:solidFill>
                <a:schemeClr val="dk1"/>
              </a:solidFill>
            </a:endParaRPr>
          </a:p>
        </p:txBody>
      </p:sp>
      <p:sp>
        <p:nvSpPr>
          <p:cNvPr id="6" name="Rectangle 5">
            <a:extLst>
              <a:ext uri="{FF2B5EF4-FFF2-40B4-BE49-F238E27FC236}">
                <a16:creationId xmlns:a16="http://schemas.microsoft.com/office/drawing/2014/main" id="{BB699276-46C5-592D-E018-DC2149F173C4}"/>
              </a:ext>
            </a:extLst>
          </p:cNvPr>
          <p:cNvSpPr/>
          <p:nvPr/>
        </p:nvSpPr>
        <p:spPr>
          <a:xfrm>
            <a:off x="5410201" y="1563322"/>
            <a:ext cx="1453904" cy="531565"/>
          </a:xfrm>
          <a:prstGeom prst="rect">
            <a:avLst/>
          </a:prstGeom>
          <a:ln w="28575"/>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200"/>
              <a:t>Initialization</a:t>
            </a:r>
            <a:endParaRPr lang="en-US" sz="1200" dirty="0"/>
          </a:p>
        </p:txBody>
      </p:sp>
      <p:sp>
        <p:nvSpPr>
          <p:cNvPr id="7" name="Rectangle 6">
            <a:extLst>
              <a:ext uri="{FF2B5EF4-FFF2-40B4-BE49-F238E27FC236}">
                <a16:creationId xmlns:a16="http://schemas.microsoft.com/office/drawing/2014/main" id="{78F2B5CB-E84A-9E09-069D-63741F6F7DB1}"/>
              </a:ext>
            </a:extLst>
          </p:cNvPr>
          <p:cNvSpPr/>
          <p:nvPr/>
        </p:nvSpPr>
        <p:spPr>
          <a:xfrm>
            <a:off x="5410201" y="2735395"/>
            <a:ext cx="1453904" cy="531565"/>
          </a:xfrm>
          <a:prstGeom prst="rect">
            <a:avLst/>
          </a:prstGeom>
          <a:ln w="28575"/>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a:t>Run</a:t>
            </a:r>
          </a:p>
        </p:txBody>
      </p:sp>
      <p:sp>
        <p:nvSpPr>
          <p:cNvPr id="8" name="Rectangle 7">
            <a:extLst>
              <a:ext uri="{FF2B5EF4-FFF2-40B4-BE49-F238E27FC236}">
                <a16:creationId xmlns:a16="http://schemas.microsoft.com/office/drawing/2014/main" id="{AF66FA58-9471-C3AB-3771-E713147F7A78}"/>
              </a:ext>
            </a:extLst>
          </p:cNvPr>
          <p:cNvSpPr/>
          <p:nvPr/>
        </p:nvSpPr>
        <p:spPr>
          <a:xfrm>
            <a:off x="5410201" y="3561153"/>
            <a:ext cx="1453904" cy="531565"/>
          </a:xfrm>
          <a:prstGeom prst="rect">
            <a:avLst/>
          </a:prstGeom>
          <a:ln w="28575"/>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a:t>Shutdown</a:t>
            </a:r>
          </a:p>
        </p:txBody>
      </p:sp>
      <p:sp>
        <p:nvSpPr>
          <p:cNvPr id="9" name="Rectangle 8">
            <a:extLst>
              <a:ext uri="{FF2B5EF4-FFF2-40B4-BE49-F238E27FC236}">
                <a16:creationId xmlns:a16="http://schemas.microsoft.com/office/drawing/2014/main" id="{8593B685-D394-F07B-9E88-2B8A610856C8}"/>
              </a:ext>
            </a:extLst>
          </p:cNvPr>
          <p:cNvSpPr/>
          <p:nvPr/>
        </p:nvSpPr>
        <p:spPr>
          <a:xfrm>
            <a:off x="7309437" y="2697478"/>
            <a:ext cx="1453904" cy="531565"/>
          </a:xfrm>
          <a:prstGeom prst="rect">
            <a:avLst/>
          </a:prstGeom>
          <a:ln w="28575"/>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200"/>
              <a:t>Freeze</a:t>
            </a:r>
            <a:endParaRPr lang="en-US" sz="1200" dirty="0"/>
          </a:p>
        </p:txBody>
      </p:sp>
      <p:cxnSp>
        <p:nvCxnSpPr>
          <p:cNvPr id="10" name="Straight Arrow Connector 9">
            <a:extLst>
              <a:ext uri="{FF2B5EF4-FFF2-40B4-BE49-F238E27FC236}">
                <a16:creationId xmlns:a16="http://schemas.microsoft.com/office/drawing/2014/main" id="{DF7E69F2-A368-329F-3B2B-6CEB537AC1AD}"/>
              </a:ext>
            </a:extLst>
          </p:cNvPr>
          <p:cNvCxnSpPr/>
          <p:nvPr/>
        </p:nvCxnSpPr>
        <p:spPr>
          <a:xfrm>
            <a:off x="6137153" y="2094887"/>
            <a:ext cx="0" cy="640508"/>
          </a:xfrm>
          <a:prstGeom prst="straightConnector1">
            <a:avLst/>
          </a:prstGeom>
          <a:ln w="28575">
            <a:tailEnd type="triangle"/>
          </a:ln>
          <a:effectLst/>
        </p:spPr>
        <p:style>
          <a:lnRef idx="2">
            <a:schemeClr val="dk1"/>
          </a:lnRef>
          <a:fillRef idx="1">
            <a:schemeClr val="lt1"/>
          </a:fillRef>
          <a:effectRef idx="0">
            <a:schemeClr val="dk1"/>
          </a:effectRef>
          <a:fontRef idx="minor">
            <a:schemeClr val="dk1"/>
          </a:fontRef>
        </p:style>
      </p:cxnSp>
      <p:cxnSp>
        <p:nvCxnSpPr>
          <p:cNvPr id="11" name="Straight Arrow Connector 10">
            <a:extLst>
              <a:ext uri="{FF2B5EF4-FFF2-40B4-BE49-F238E27FC236}">
                <a16:creationId xmlns:a16="http://schemas.microsoft.com/office/drawing/2014/main" id="{2607EEAA-0D44-B418-60EE-123424B693CE}"/>
              </a:ext>
            </a:extLst>
          </p:cNvPr>
          <p:cNvCxnSpPr/>
          <p:nvPr/>
        </p:nvCxnSpPr>
        <p:spPr>
          <a:xfrm>
            <a:off x="6137153" y="3266960"/>
            <a:ext cx="0" cy="294193"/>
          </a:xfrm>
          <a:prstGeom prst="straightConnector1">
            <a:avLst/>
          </a:prstGeom>
          <a:ln w="28575">
            <a:tailEnd type="triangle"/>
          </a:ln>
          <a:effectLst/>
        </p:spPr>
        <p:style>
          <a:lnRef idx="2">
            <a:schemeClr val="dk1"/>
          </a:lnRef>
          <a:fillRef idx="1">
            <a:schemeClr val="lt1"/>
          </a:fillRef>
          <a:effectRef idx="0">
            <a:schemeClr val="dk1"/>
          </a:effectRef>
          <a:fontRef idx="minor">
            <a:schemeClr val="dk1"/>
          </a:fontRef>
        </p:style>
      </p:cxnSp>
      <p:sp>
        <p:nvSpPr>
          <p:cNvPr id="12" name="Rectangle 11">
            <a:extLst>
              <a:ext uri="{FF2B5EF4-FFF2-40B4-BE49-F238E27FC236}">
                <a16:creationId xmlns:a16="http://schemas.microsoft.com/office/drawing/2014/main" id="{3D4AA41B-1BD5-E2AD-9B69-B4288A5AA460}"/>
              </a:ext>
            </a:extLst>
          </p:cNvPr>
          <p:cNvSpPr/>
          <p:nvPr/>
        </p:nvSpPr>
        <p:spPr>
          <a:xfrm>
            <a:off x="5780113" y="2278983"/>
            <a:ext cx="726952" cy="265783"/>
          </a:xfrm>
          <a:prstGeom prst="rect">
            <a:avLst/>
          </a:prstGeom>
          <a:solidFill>
            <a:schemeClr val="bg1">
              <a:lumMod val="85000"/>
            </a:schemeClr>
          </a:solidFill>
          <a:ln w="28575"/>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200"/>
              <a:t>Sync</a:t>
            </a:r>
            <a:endParaRPr lang="en-US" sz="1200" dirty="0"/>
          </a:p>
        </p:txBody>
      </p:sp>
      <p:sp>
        <p:nvSpPr>
          <p:cNvPr id="13" name="Rectangle 12">
            <a:extLst>
              <a:ext uri="{FF2B5EF4-FFF2-40B4-BE49-F238E27FC236}">
                <a16:creationId xmlns:a16="http://schemas.microsoft.com/office/drawing/2014/main" id="{4300C8A9-E0DA-B6DF-D999-42840A7841E1}"/>
              </a:ext>
            </a:extLst>
          </p:cNvPr>
          <p:cNvSpPr/>
          <p:nvPr/>
        </p:nvSpPr>
        <p:spPr>
          <a:xfrm>
            <a:off x="7670466" y="2231990"/>
            <a:ext cx="726952" cy="265783"/>
          </a:xfrm>
          <a:prstGeom prst="rect">
            <a:avLst/>
          </a:prstGeom>
          <a:solidFill>
            <a:schemeClr val="bg1">
              <a:lumMod val="85000"/>
            </a:schemeClr>
          </a:solidFill>
          <a:ln w="28575"/>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200"/>
              <a:t>Sync</a:t>
            </a:r>
            <a:endParaRPr lang="en-US" sz="1200" dirty="0"/>
          </a:p>
        </p:txBody>
      </p:sp>
      <p:sp>
        <p:nvSpPr>
          <p:cNvPr id="14" name="Rectangle 13">
            <a:extLst>
              <a:ext uri="{FF2B5EF4-FFF2-40B4-BE49-F238E27FC236}">
                <a16:creationId xmlns:a16="http://schemas.microsoft.com/office/drawing/2014/main" id="{10740BAE-040F-DD80-BB93-284243E86822}"/>
              </a:ext>
            </a:extLst>
          </p:cNvPr>
          <p:cNvSpPr/>
          <p:nvPr/>
        </p:nvSpPr>
        <p:spPr>
          <a:xfrm>
            <a:off x="7671820" y="3438580"/>
            <a:ext cx="726952" cy="265783"/>
          </a:xfrm>
          <a:prstGeom prst="rect">
            <a:avLst/>
          </a:prstGeom>
          <a:solidFill>
            <a:schemeClr val="bg1">
              <a:lumMod val="85000"/>
            </a:schemeClr>
          </a:solidFill>
          <a:ln w="28575"/>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200"/>
              <a:t>Sync</a:t>
            </a:r>
            <a:endParaRPr lang="en-US" sz="1200" dirty="0"/>
          </a:p>
        </p:txBody>
      </p:sp>
      <p:cxnSp>
        <p:nvCxnSpPr>
          <p:cNvPr id="15" name="Straight Arrow Connector 14">
            <a:extLst>
              <a:ext uri="{FF2B5EF4-FFF2-40B4-BE49-F238E27FC236}">
                <a16:creationId xmlns:a16="http://schemas.microsoft.com/office/drawing/2014/main" id="{561DAED7-150E-B03B-A7AB-5CAADF5A1458}"/>
              </a:ext>
            </a:extLst>
          </p:cNvPr>
          <p:cNvCxnSpPr/>
          <p:nvPr/>
        </p:nvCxnSpPr>
        <p:spPr>
          <a:xfrm flipV="1">
            <a:off x="6933508" y="2364882"/>
            <a:ext cx="736958" cy="553801"/>
          </a:xfrm>
          <a:prstGeom prst="straightConnector1">
            <a:avLst/>
          </a:prstGeom>
          <a:ln w="28575">
            <a:tailEnd type="triangle"/>
          </a:ln>
          <a:effectLst/>
        </p:spPr>
        <p:style>
          <a:lnRef idx="2">
            <a:schemeClr val="dk1"/>
          </a:lnRef>
          <a:fillRef idx="1">
            <a:schemeClr val="lt1"/>
          </a:fillRef>
          <a:effectRef idx="0">
            <a:schemeClr val="dk1"/>
          </a:effectRef>
          <a:fontRef idx="minor">
            <a:schemeClr val="dk1"/>
          </a:fontRef>
        </p:style>
      </p:cxnSp>
      <p:cxnSp>
        <p:nvCxnSpPr>
          <p:cNvPr id="16" name="Straight Arrow Connector 15">
            <a:extLst>
              <a:ext uri="{FF2B5EF4-FFF2-40B4-BE49-F238E27FC236}">
                <a16:creationId xmlns:a16="http://schemas.microsoft.com/office/drawing/2014/main" id="{71A8BEAE-C1A4-C0B1-433A-B032A7C58E09}"/>
              </a:ext>
            </a:extLst>
          </p:cNvPr>
          <p:cNvCxnSpPr/>
          <p:nvPr/>
        </p:nvCxnSpPr>
        <p:spPr>
          <a:xfrm flipH="1" flipV="1">
            <a:off x="6904012" y="3124388"/>
            <a:ext cx="767808" cy="447084"/>
          </a:xfrm>
          <a:prstGeom prst="straightConnector1">
            <a:avLst/>
          </a:prstGeom>
          <a:ln w="28575">
            <a:tailEnd type="triangle"/>
          </a:ln>
          <a:effectLst/>
        </p:spPr>
        <p:style>
          <a:lnRef idx="2">
            <a:schemeClr val="dk1"/>
          </a:lnRef>
          <a:fillRef idx="1">
            <a:schemeClr val="lt1"/>
          </a:fillRef>
          <a:effectRef idx="0">
            <a:schemeClr val="dk1"/>
          </a:effectRef>
          <a:fontRef idx="minor">
            <a:schemeClr val="dk1"/>
          </a:fontRef>
        </p:style>
      </p:cxnSp>
      <p:cxnSp>
        <p:nvCxnSpPr>
          <p:cNvPr id="17" name="Straight Arrow Connector 16">
            <a:extLst>
              <a:ext uri="{FF2B5EF4-FFF2-40B4-BE49-F238E27FC236}">
                <a16:creationId xmlns:a16="http://schemas.microsoft.com/office/drawing/2014/main" id="{FE3CEB51-A5A7-7E0C-F528-64895C59FB14}"/>
              </a:ext>
            </a:extLst>
          </p:cNvPr>
          <p:cNvCxnSpPr/>
          <p:nvPr/>
        </p:nvCxnSpPr>
        <p:spPr>
          <a:xfrm>
            <a:off x="8033942" y="2497773"/>
            <a:ext cx="2447" cy="199705"/>
          </a:xfrm>
          <a:prstGeom prst="straightConnector1">
            <a:avLst/>
          </a:prstGeom>
          <a:ln w="28575">
            <a:tailEnd type="triangle"/>
          </a:ln>
          <a:effectLst/>
        </p:spPr>
        <p:style>
          <a:lnRef idx="2">
            <a:schemeClr val="dk1"/>
          </a:lnRef>
          <a:fillRef idx="1">
            <a:schemeClr val="lt1"/>
          </a:fillRef>
          <a:effectRef idx="0">
            <a:schemeClr val="dk1"/>
          </a:effectRef>
          <a:fontRef idx="minor">
            <a:schemeClr val="dk1"/>
          </a:fontRef>
        </p:style>
      </p:cxnSp>
      <p:cxnSp>
        <p:nvCxnSpPr>
          <p:cNvPr id="18" name="Straight Arrow Connector 17">
            <a:extLst>
              <a:ext uri="{FF2B5EF4-FFF2-40B4-BE49-F238E27FC236}">
                <a16:creationId xmlns:a16="http://schemas.microsoft.com/office/drawing/2014/main" id="{F4CD7671-63E6-9F39-9CD1-5B17CF1C2CED}"/>
              </a:ext>
            </a:extLst>
          </p:cNvPr>
          <p:cNvCxnSpPr/>
          <p:nvPr/>
        </p:nvCxnSpPr>
        <p:spPr>
          <a:xfrm flipH="1">
            <a:off x="8035296" y="3229043"/>
            <a:ext cx="1093" cy="209537"/>
          </a:xfrm>
          <a:prstGeom prst="straightConnector1">
            <a:avLst/>
          </a:prstGeom>
          <a:ln w="28575">
            <a:tailEnd type="triangle"/>
          </a:ln>
          <a:effectLst/>
        </p:spPr>
        <p:style>
          <a:lnRef idx="2">
            <a:schemeClr val="dk1"/>
          </a:lnRef>
          <a:fillRef idx="1">
            <a:schemeClr val="lt1"/>
          </a:fillRef>
          <a:effectRef idx="0">
            <a:schemeClr val="dk1"/>
          </a:effectRef>
          <a:fontRef idx="minor">
            <a:schemeClr val="dk1"/>
          </a:fontRef>
        </p:style>
      </p:cxnSp>
      <p:cxnSp>
        <p:nvCxnSpPr>
          <p:cNvPr id="19" name="Elbow Connector 18">
            <a:extLst>
              <a:ext uri="{FF2B5EF4-FFF2-40B4-BE49-F238E27FC236}">
                <a16:creationId xmlns:a16="http://schemas.microsoft.com/office/drawing/2014/main" id="{9CA391C9-329B-38FA-F0D6-48A596E52AC4}"/>
              </a:ext>
            </a:extLst>
          </p:cNvPr>
          <p:cNvCxnSpPr/>
          <p:nvPr/>
        </p:nvCxnSpPr>
        <p:spPr>
          <a:xfrm rot="10800000" flipV="1">
            <a:off x="5410201" y="1829104"/>
            <a:ext cx="12700" cy="1997831"/>
          </a:xfrm>
          <a:prstGeom prst="bentConnector3">
            <a:avLst>
              <a:gd name="adj1" fmla="val 2574189"/>
            </a:avLst>
          </a:prstGeom>
          <a:ln w="28575">
            <a:tailEnd type="triangle"/>
          </a:ln>
          <a:effectLst/>
        </p:spPr>
        <p:style>
          <a:lnRef idx="2">
            <a:schemeClr val="dk1"/>
          </a:lnRef>
          <a:fillRef idx="1">
            <a:schemeClr val="lt1"/>
          </a:fillRef>
          <a:effectRef idx="0">
            <a:schemeClr val="dk1"/>
          </a:effectRef>
          <a:fontRef idx="minor">
            <a:schemeClr val="dk1"/>
          </a:fontRef>
        </p:style>
      </p:cxnSp>
      <p:sp>
        <p:nvSpPr>
          <p:cNvPr id="20" name="Off-page Connector 19">
            <a:extLst>
              <a:ext uri="{FF2B5EF4-FFF2-40B4-BE49-F238E27FC236}">
                <a16:creationId xmlns:a16="http://schemas.microsoft.com/office/drawing/2014/main" id="{394BBFDE-6548-34BD-ABF0-EE3E852502A2}"/>
              </a:ext>
            </a:extLst>
          </p:cNvPr>
          <p:cNvSpPr/>
          <p:nvPr/>
        </p:nvSpPr>
        <p:spPr>
          <a:xfrm>
            <a:off x="5679182" y="4328594"/>
            <a:ext cx="928814" cy="422399"/>
          </a:xfrm>
          <a:prstGeom prst="flowChartOffpageConnector">
            <a:avLst/>
          </a:prstGeom>
          <a:ln w="28575"/>
          <a:effectLst>
            <a:outerShdw blurRad="50800" dist="38100" dir="2700000" algn="tl" rotWithShape="0">
              <a:prstClr val="black">
                <a:alpha val="40000"/>
              </a:prstClr>
            </a:outerShdw>
          </a:effectLst>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a:solidFill>
                  <a:schemeClr val="dk1"/>
                </a:solidFill>
              </a:rPr>
              <a:t>End</a:t>
            </a:r>
          </a:p>
        </p:txBody>
      </p:sp>
      <p:cxnSp>
        <p:nvCxnSpPr>
          <p:cNvPr id="21" name="Straight Arrow Connector 20">
            <a:extLst>
              <a:ext uri="{FF2B5EF4-FFF2-40B4-BE49-F238E27FC236}">
                <a16:creationId xmlns:a16="http://schemas.microsoft.com/office/drawing/2014/main" id="{7CC6A746-D52C-1FFF-7EB3-AB009CBB7078}"/>
              </a:ext>
            </a:extLst>
          </p:cNvPr>
          <p:cNvCxnSpPr/>
          <p:nvPr/>
        </p:nvCxnSpPr>
        <p:spPr>
          <a:xfrm>
            <a:off x="6137153" y="4092718"/>
            <a:ext cx="6436" cy="235876"/>
          </a:xfrm>
          <a:prstGeom prst="straightConnector1">
            <a:avLst/>
          </a:prstGeom>
          <a:ln w="28575">
            <a:tailEnd type="triangle"/>
          </a:ln>
          <a:effectLst/>
        </p:spPr>
        <p:style>
          <a:lnRef idx="2">
            <a:schemeClr val="dk1"/>
          </a:lnRef>
          <a:fillRef idx="1">
            <a:schemeClr val="lt1"/>
          </a:fillRef>
          <a:effectRef idx="0">
            <a:schemeClr val="dk1"/>
          </a:effectRef>
          <a:fontRef idx="minor">
            <a:schemeClr val="dk1"/>
          </a:fontRef>
        </p:style>
      </p:cxnSp>
      <p:cxnSp>
        <p:nvCxnSpPr>
          <p:cNvPr id="22" name="Elbow Connector 21">
            <a:extLst>
              <a:ext uri="{FF2B5EF4-FFF2-40B4-BE49-F238E27FC236}">
                <a16:creationId xmlns:a16="http://schemas.microsoft.com/office/drawing/2014/main" id="{C10531F4-82AB-42D8-E03B-CEE03915C4D8}"/>
              </a:ext>
            </a:extLst>
          </p:cNvPr>
          <p:cNvCxnSpPr/>
          <p:nvPr/>
        </p:nvCxnSpPr>
        <p:spPr>
          <a:xfrm flipH="1">
            <a:off x="6864105" y="2963261"/>
            <a:ext cx="1899236" cy="863675"/>
          </a:xfrm>
          <a:prstGeom prst="bentConnector3">
            <a:avLst>
              <a:gd name="adj1" fmla="val -12036"/>
            </a:avLst>
          </a:prstGeom>
          <a:ln w="28575">
            <a:tailEnd type="triangle"/>
          </a:ln>
          <a:effectLst/>
        </p:spPr>
        <p:style>
          <a:lnRef idx="2">
            <a:schemeClr val="dk1"/>
          </a:lnRef>
          <a:fillRef idx="1">
            <a:schemeClr val="lt1"/>
          </a:fillRef>
          <a:effectRef idx="0">
            <a:schemeClr val="dk1"/>
          </a:effectRef>
          <a:fontRef idx="minor">
            <a:schemeClr val="dk1"/>
          </a:fontRef>
        </p:style>
      </p:cxnSp>
      <p:sp>
        <p:nvSpPr>
          <p:cNvPr id="23" name="Left Arrow 22">
            <a:extLst>
              <a:ext uri="{FF2B5EF4-FFF2-40B4-BE49-F238E27FC236}">
                <a16:creationId xmlns:a16="http://schemas.microsoft.com/office/drawing/2014/main" id="{EAAE7625-B89A-6831-AD68-6443E1352E5D}"/>
              </a:ext>
            </a:extLst>
          </p:cNvPr>
          <p:cNvSpPr/>
          <p:nvPr/>
        </p:nvSpPr>
        <p:spPr>
          <a:xfrm>
            <a:off x="6885869" y="1204984"/>
            <a:ext cx="428750" cy="295689"/>
          </a:xfrm>
          <a:prstGeom prst="leftArrow">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p>
        </p:txBody>
      </p:sp>
      <p:sp>
        <p:nvSpPr>
          <p:cNvPr id="24" name="Left Arrow 23">
            <a:extLst>
              <a:ext uri="{FF2B5EF4-FFF2-40B4-BE49-F238E27FC236}">
                <a16:creationId xmlns:a16="http://schemas.microsoft.com/office/drawing/2014/main" id="{37220594-8407-ECBE-E177-0C56F2D80F31}"/>
              </a:ext>
            </a:extLst>
          </p:cNvPr>
          <p:cNvSpPr/>
          <p:nvPr/>
        </p:nvSpPr>
        <p:spPr>
          <a:xfrm rot="19646795">
            <a:off x="6751473" y="2347325"/>
            <a:ext cx="428750" cy="295689"/>
          </a:xfrm>
          <a:prstGeom prst="leftArrow">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p>
        </p:txBody>
      </p:sp>
      <p:sp>
        <p:nvSpPr>
          <p:cNvPr id="25" name="TextBox 24">
            <a:extLst>
              <a:ext uri="{FF2B5EF4-FFF2-40B4-BE49-F238E27FC236}">
                <a16:creationId xmlns:a16="http://schemas.microsoft.com/office/drawing/2014/main" id="{0796A2EA-E308-A855-8E0D-90EA4689EE00}"/>
              </a:ext>
            </a:extLst>
          </p:cNvPr>
          <p:cNvSpPr txBox="1"/>
          <p:nvPr/>
        </p:nvSpPr>
        <p:spPr>
          <a:xfrm>
            <a:off x="7287916" y="1232201"/>
            <a:ext cx="466794" cy="261610"/>
          </a:xfrm>
          <a:prstGeom prst="rect">
            <a:avLst/>
          </a:prstGeom>
          <a:noFill/>
        </p:spPr>
        <p:txBody>
          <a:bodyPr wrap="none" rtlCol="0">
            <a:spAutoFit/>
          </a:bodyPr>
          <a:lstStyle/>
          <a:p>
            <a:r>
              <a:rPr lang="en-SE" sz="1050" dirty="0"/>
              <a:t>Early</a:t>
            </a:r>
          </a:p>
        </p:txBody>
      </p:sp>
      <p:sp>
        <p:nvSpPr>
          <p:cNvPr id="26" name="TextBox 25">
            <a:extLst>
              <a:ext uri="{FF2B5EF4-FFF2-40B4-BE49-F238E27FC236}">
                <a16:creationId xmlns:a16="http://schemas.microsoft.com/office/drawing/2014/main" id="{83178062-C545-0934-BDB8-4A555B03EF74}"/>
              </a:ext>
            </a:extLst>
          </p:cNvPr>
          <p:cNvSpPr txBox="1"/>
          <p:nvPr/>
        </p:nvSpPr>
        <p:spPr>
          <a:xfrm rot="19629744">
            <a:off x="7086948" y="2148327"/>
            <a:ext cx="417102" cy="253916"/>
          </a:xfrm>
          <a:prstGeom prst="rect">
            <a:avLst/>
          </a:prstGeom>
          <a:noFill/>
        </p:spPr>
        <p:txBody>
          <a:bodyPr wrap="none" rtlCol="0">
            <a:spAutoFit/>
          </a:bodyPr>
          <a:lstStyle/>
          <a:p>
            <a:r>
              <a:rPr lang="en-SE" sz="1050" dirty="0"/>
              <a:t>Late</a:t>
            </a:r>
          </a:p>
        </p:txBody>
      </p:sp>
    </p:spTree>
    <p:extLst>
      <p:ext uri="{BB962C8B-B14F-4D97-AF65-F5344CB8AC3E}">
        <p14:creationId xmlns:p14="http://schemas.microsoft.com/office/powerpoint/2010/main" val="25027972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44A1F6-5C5C-D42B-8005-B8CD34EF0A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393D2A-D77C-95D5-14C4-F8A11B923AE6}"/>
              </a:ext>
            </a:extLst>
          </p:cNvPr>
          <p:cNvSpPr>
            <a:spLocks noGrp="1"/>
          </p:cNvSpPr>
          <p:nvPr>
            <p:ph type="title"/>
          </p:nvPr>
        </p:nvSpPr>
        <p:spPr/>
        <p:txBody>
          <a:bodyPr/>
          <a:lstStyle/>
          <a:p>
            <a:r>
              <a:rPr lang="en-SE" dirty="0"/>
              <a:t>Summary and Conclusions</a:t>
            </a:r>
          </a:p>
        </p:txBody>
      </p:sp>
      <p:sp>
        <p:nvSpPr>
          <p:cNvPr id="3" name="Content Placeholder 2">
            <a:extLst>
              <a:ext uri="{FF2B5EF4-FFF2-40B4-BE49-F238E27FC236}">
                <a16:creationId xmlns:a16="http://schemas.microsoft.com/office/drawing/2014/main" id="{1956D416-55B2-2D18-2445-5C2407E74216}"/>
              </a:ext>
            </a:extLst>
          </p:cNvPr>
          <p:cNvSpPr>
            <a:spLocks noGrp="1"/>
          </p:cNvSpPr>
          <p:nvPr>
            <p:ph idx="1"/>
          </p:nvPr>
        </p:nvSpPr>
        <p:spPr/>
        <p:txBody>
          <a:bodyPr/>
          <a:lstStyle/>
          <a:p>
            <a:r>
              <a:rPr lang="en-GB" sz="2000" dirty="0"/>
              <a:t>SpaceFOM standard represents a significant milestone in the advancement of distributed simulation in the space domain. </a:t>
            </a:r>
          </a:p>
          <a:p>
            <a:r>
              <a:rPr lang="en-GB" sz="2000" dirty="0"/>
              <a:t>It builds on proven solutions and practical, real-world experiences.</a:t>
            </a:r>
          </a:p>
          <a:p>
            <a:r>
              <a:rPr lang="en-GB" sz="2000" dirty="0"/>
              <a:t>The first version has been successfully applied in various scenarios and extended to address evolving needs.</a:t>
            </a:r>
          </a:p>
          <a:p>
            <a:r>
              <a:rPr lang="en-GB" sz="2000" dirty="0"/>
              <a:t>The SISO SpaceFOM Product Support Group (PSG) is committed to further improving the standard and broadening its scope.</a:t>
            </a:r>
          </a:p>
          <a:p>
            <a:r>
              <a:rPr lang="en-GB" sz="2000" dirty="0"/>
              <a:t>A number of PCRs, based on practical requirements, are already under development.</a:t>
            </a:r>
          </a:p>
          <a:p>
            <a:r>
              <a:rPr lang="en-GB" sz="2000" dirty="0"/>
              <a:t>The authors are excited to contribute to the development of the next version of SpaceFOM alongside the expanding user community.</a:t>
            </a:r>
            <a:endParaRPr lang="en-SE" sz="2000" dirty="0"/>
          </a:p>
        </p:txBody>
      </p:sp>
    </p:spTree>
    <p:extLst>
      <p:ext uri="{BB962C8B-B14F-4D97-AF65-F5344CB8AC3E}">
        <p14:creationId xmlns:p14="http://schemas.microsoft.com/office/powerpoint/2010/main" val="3604668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00016857"/>
      </p:ext>
    </p:extLst>
  </p:cSld>
  <p:clrMapOvr>
    <a:masterClrMapping/>
  </p:clrMapOvr>
</p:sld>
</file>

<file path=ppt/theme/theme1.xml><?xml version="1.0" encoding="utf-8"?>
<a:theme xmlns:a="http://schemas.openxmlformats.org/drawingml/2006/main" name="Office Theme">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1248</TotalTime>
  <Words>1229</Words>
  <Application>Microsoft Macintosh PowerPoint</Application>
  <PresentationFormat>On-screen Show (16:9)</PresentationFormat>
  <Paragraphs>130</Paragraphs>
  <Slides>17</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Arial Narrow</vt:lpstr>
      <vt:lpstr>Calibri</vt:lpstr>
      <vt:lpstr>Helvetica</vt:lpstr>
      <vt:lpstr>Times New Roman</vt:lpstr>
      <vt:lpstr>Wingdings</vt:lpstr>
      <vt:lpstr>Office Theme</vt:lpstr>
      <vt:lpstr>Evolving the SpaceFOM: Lessons Learned and Future Development</vt:lpstr>
      <vt:lpstr>Agenda</vt:lpstr>
      <vt:lpstr>SpaceFOM Background</vt:lpstr>
      <vt:lpstr>Scope of SpaceFOM 1.0</vt:lpstr>
      <vt:lpstr>Practical Experiences from SpaceFOM 1.0 at NASA</vt:lpstr>
      <vt:lpstr>Practical Experiences from SpaceFOM 1.0 in Europe</vt:lpstr>
      <vt:lpstr>Practical Experiences from SpaceFOM 1.0 in Academia</vt:lpstr>
      <vt:lpstr>Towards a SpaceFOM 2.0</vt:lpstr>
      <vt:lpstr>Object Classes – HRAF3 (ESA)</vt:lpstr>
      <vt:lpstr>Object Classes – Artemis (NASA)</vt:lpstr>
      <vt:lpstr>Dynamically Variable Federation Time Steps</vt:lpstr>
      <vt:lpstr>Configurable Time Resolution</vt:lpstr>
      <vt:lpstr>Save and Restore</vt:lpstr>
      <vt:lpstr>Loss of the Execution Configuration Object (ExCO) </vt:lpstr>
      <vt:lpstr>Designated Late Joiners</vt:lpstr>
      <vt:lpstr>Summary and Conclusions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jlaudone</dc:creator>
  <cp:lastModifiedBy>Björn Möller</cp:lastModifiedBy>
  <cp:revision>159</cp:revision>
  <dcterms:created xsi:type="dcterms:W3CDTF">2010-03-08T13:56:26Z</dcterms:created>
  <dcterms:modified xsi:type="dcterms:W3CDTF">2025-02-05T14:02:10Z</dcterms:modified>
</cp:coreProperties>
</file>