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1013" r:id="rId2"/>
    <p:sldId id="1057" r:id="rId3"/>
    <p:sldId id="2146848265" r:id="rId4"/>
    <p:sldId id="2146848268" r:id="rId5"/>
    <p:sldId id="2146848266" r:id="rId6"/>
    <p:sldId id="2146848267" r:id="rId7"/>
    <p:sldId id="259" r:id="rId8"/>
    <p:sldId id="274" r:id="rId9"/>
    <p:sldId id="279" r:id="rId10"/>
    <p:sldId id="261" r:id="rId11"/>
    <p:sldId id="277" r:id="rId12"/>
    <p:sldId id="278" r:id="rId13"/>
    <p:sldId id="273" r:id="rId14"/>
    <p:sldId id="264" r:id="rId15"/>
    <p:sldId id="265" r:id="rId16"/>
    <p:sldId id="266" r:id="rId17"/>
    <p:sldId id="267" r:id="rId18"/>
    <p:sldId id="275" r:id="rId19"/>
    <p:sldId id="1447" r:id="rId20"/>
    <p:sldId id="2146848270" r:id="rId21"/>
    <p:sldId id="2146848273" r:id="rId22"/>
    <p:sldId id="2146848275" r:id="rId23"/>
    <p:sldId id="2146848276" r:id="rId24"/>
    <p:sldId id="2146848274" r:id="rId25"/>
    <p:sldId id="1445" r:id="rId26"/>
    <p:sldId id="269" r:id="rId27"/>
    <p:sldId id="282" r:id="rId28"/>
    <p:sldId id="283" r:id="rId29"/>
    <p:sldId id="284" r:id="rId30"/>
    <p:sldId id="27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00FF"/>
    <a:srgbClr val="0033CC"/>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15" autoAdjust="0"/>
    <p:restoredTop sz="96357" autoAdjust="0"/>
  </p:normalViewPr>
  <p:slideViewPr>
    <p:cSldViewPr snapToGrid="0">
      <p:cViewPr varScale="1">
        <p:scale>
          <a:sx n="93" d="100"/>
          <a:sy n="93" d="100"/>
        </p:scale>
        <p:origin x="108" y="132"/>
      </p:cViewPr>
      <p:guideLst/>
    </p:cSldViewPr>
  </p:slid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724239-ED4F-4905-8E32-8E644571A536}" type="datetimeFigureOut">
              <a:rPr lang="en-US" smtClean="0"/>
              <a:t>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F12164-D763-41EE-AB75-34FF5E805DFD}" type="slidenum">
              <a:rPr lang="en-US" smtClean="0"/>
              <a:t>‹#›</a:t>
            </a:fld>
            <a:endParaRPr lang="en-US"/>
          </a:p>
        </p:txBody>
      </p:sp>
    </p:spTree>
    <p:extLst>
      <p:ext uri="{BB962C8B-B14F-4D97-AF65-F5344CB8AC3E}">
        <p14:creationId xmlns:p14="http://schemas.microsoft.com/office/powerpoint/2010/main" val="169038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1E1482-604C-44AA-B981-3708A4A75789}" type="slidenum">
              <a:rPr lang="en-US" smtClean="0"/>
              <a:t>1</a:t>
            </a:fld>
            <a:endParaRPr lang="en-US" dirty="0"/>
          </a:p>
        </p:txBody>
      </p:sp>
    </p:spTree>
    <p:extLst>
      <p:ext uri="{BB962C8B-B14F-4D97-AF65-F5344CB8AC3E}">
        <p14:creationId xmlns:p14="http://schemas.microsoft.com/office/powerpoint/2010/main" val="342185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100000"/>
              </a:lnSpc>
              <a:spcBef>
                <a:spcPts val="400"/>
              </a:spcBef>
              <a:buFont typeface="Arial" panose="020B0604020202020204" pitchFamily="34" charset="0"/>
              <a:buChar char="•"/>
            </a:pPr>
            <a:r>
              <a:rPr lang="en-US" dirty="0"/>
              <a:t>NASA’s Subsonic Ultra-Green Aircraft Research (SUGAR) for Transonic Truss-Braced Wing – over 10+ years of research under the Advanced Air Transport Technology (AATT) project to develop technology for the next generation of commercial aircraft</a:t>
            </a:r>
          </a:p>
          <a:p>
            <a:pPr marL="342900" indent="-342900">
              <a:lnSpc>
                <a:spcPct val="100000"/>
              </a:lnSpc>
              <a:spcBef>
                <a:spcPts val="400"/>
              </a:spcBef>
              <a:buFont typeface="Arial" panose="020B0604020202020204" pitchFamily="34" charset="0"/>
              <a:buChar char="•"/>
            </a:pPr>
            <a:endParaRPr lang="en-US" dirty="0"/>
          </a:p>
          <a:p>
            <a:pPr marL="342900" indent="-342900">
              <a:lnSpc>
                <a:spcPct val="100000"/>
              </a:lnSpc>
              <a:spcBef>
                <a:spcPts val="400"/>
              </a:spcBef>
              <a:buFont typeface="Arial" panose="020B0604020202020204" pitchFamily="34" charset="0"/>
              <a:buChar char="•"/>
            </a:pPr>
            <a:r>
              <a:rPr lang="en-US" dirty="0"/>
              <a:t>Sustainable Flight Demonstrator Project (SFD) / X-66 Demonstrator Aircraft</a:t>
            </a:r>
          </a:p>
          <a:p>
            <a:pPr marL="800100" lvl="1" indent="-342900">
              <a:spcBef>
                <a:spcPts val="400"/>
              </a:spcBef>
              <a:buFont typeface="Arial" panose="020B0604020202020204" pitchFamily="34" charset="0"/>
              <a:buChar char="•"/>
            </a:pPr>
            <a:r>
              <a:rPr lang="en-US" sz="1600" dirty="0"/>
              <a:t>Produced under a partnership between NASA &amp; The Boeing Company</a:t>
            </a:r>
          </a:p>
          <a:p>
            <a:pPr marL="800100" lvl="1" indent="-342900">
              <a:spcBef>
                <a:spcPts val="400"/>
              </a:spcBef>
              <a:buFont typeface="Arial" panose="020B0604020202020204" pitchFamily="34" charset="0"/>
              <a:buChar char="•"/>
            </a:pPr>
            <a:r>
              <a:rPr lang="en-US" sz="1600" dirty="0"/>
              <a:t>Goal: Prove merit of Transonic Truss-Braced Wing (TTBW) design at a scale that has a high probability of being widely adopted by future commercial aircraft</a:t>
            </a:r>
          </a:p>
          <a:p>
            <a:pPr marL="800100" lvl="1" indent="-342900">
              <a:spcBef>
                <a:spcPts val="400"/>
              </a:spcBef>
              <a:buFont typeface="Arial" panose="020B0604020202020204" pitchFamily="34" charset="0"/>
              <a:buChar char="•"/>
            </a:pPr>
            <a:r>
              <a:rPr lang="en-US" sz="1600" dirty="0"/>
              <a:t>Combined with other advanced technologies, such as advanced engines and lightweight materials, the TTBW configuration will achieve fuel consumption and emissions reductions of up to 30%</a:t>
            </a:r>
          </a:p>
          <a:p>
            <a:pPr marL="800100" lvl="1" indent="-342900">
              <a:spcBef>
                <a:spcPts val="400"/>
              </a:spcBef>
              <a:buFont typeface="Arial" panose="020B0604020202020204" pitchFamily="34" charset="0"/>
              <a:buChar char="•"/>
            </a:pPr>
            <a:r>
              <a:rPr lang="en-US" sz="1600" dirty="0"/>
              <a:t>X-66 flight test results will help inform industry decisions on the design of new production single-aisle aircraft for the 2030s.</a:t>
            </a:r>
          </a:p>
          <a:p>
            <a:pPr marL="0" indent="0">
              <a:lnSpc>
                <a:spcPct val="100000"/>
              </a:lnSpc>
              <a:spcBef>
                <a:spcPts val="400"/>
              </a:spcBef>
              <a:buFont typeface="Arial" panose="020B0604020202020204" pitchFamily="34" charset="0"/>
              <a:buNone/>
            </a:pPr>
            <a:endParaRPr lang="en-US" sz="1600" dirty="0"/>
          </a:p>
        </p:txBody>
      </p:sp>
      <p:sp>
        <p:nvSpPr>
          <p:cNvPr id="4" name="Slide Number Placeholder 3"/>
          <p:cNvSpPr>
            <a:spLocks noGrp="1"/>
          </p:cNvSpPr>
          <p:nvPr>
            <p:ph type="sldNum" sz="quarter" idx="5"/>
          </p:nvPr>
        </p:nvSpPr>
        <p:spPr/>
        <p:txBody>
          <a:bodyPr/>
          <a:lstStyle/>
          <a:p>
            <a:fld id="{AAF12164-D763-41EE-AB75-34FF5E805DFD}" type="slidenum">
              <a:rPr lang="en-US" smtClean="0"/>
              <a:t>3</a:t>
            </a:fld>
            <a:endParaRPr lang="en-US"/>
          </a:p>
        </p:txBody>
      </p:sp>
    </p:spTree>
    <p:extLst>
      <p:ext uri="{BB962C8B-B14F-4D97-AF65-F5344CB8AC3E}">
        <p14:creationId xmlns:p14="http://schemas.microsoft.com/office/powerpoint/2010/main" val="28114340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F12164-D763-41EE-AB75-34FF5E805DFD}" type="slidenum">
              <a:rPr lang="en-US" smtClean="0"/>
              <a:t>4</a:t>
            </a:fld>
            <a:endParaRPr lang="en-US"/>
          </a:p>
        </p:txBody>
      </p:sp>
    </p:spTree>
    <p:extLst>
      <p:ext uri="{BB962C8B-B14F-4D97-AF65-F5344CB8AC3E}">
        <p14:creationId xmlns:p14="http://schemas.microsoft.com/office/powerpoint/2010/main" val="4151667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F12164-D763-41EE-AB75-34FF5E805DFD}" type="slidenum">
              <a:rPr lang="en-US" smtClean="0"/>
              <a:t>5</a:t>
            </a:fld>
            <a:endParaRPr lang="en-US"/>
          </a:p>
        </p:txBody>
      </p:sp>
    </p:spTree>
    <p:extLst>
      <p:ext uri="{BB962C8B-B14F-4D97-AF65-F5344CB8AC3E}">
        <p14:creationId xmlns:p14="http://schemas.microsoft.com/office/powerpoint/2010/main" val="698400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F12164-D763-41EE-AB75-34FF5E805DFD}" type="slidenum">
              <a:rPr lang="en-US" smtClean="0"/>
              <a:t>6</a:t>
            </a:fld>
            <a:endParaRPr lang="en-US"/>
          </a:p>
        </p:txBody>
      </p:sp>
    </p:spTree>
    <p:extLst>
      <p:ext uri="{BB962C8B-B14F-4D97-AF65-F5344CB8AC3E}">
        <p14:creationId xmlns:p14="http://schemas.microsoft.com/office/powerpoint/2010/main" val="2672135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4753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75BAEB5D-482B-2466-A250-FE18302B1587}"/>
              </a:ext>
            </a:extLst>
          </p:cNvPr>
          <p:cNvSpPr>
            <a:spLocks noGrp="1"/>
          </p:cNvSpPr>
          <p:nvPr>
            <p:ph type="title"/>
          </p:nvPr>
        </p:nvSpPr>
        <p:spPr/>
        <p:txBody>
          <a:bodyPr/>
          <a:lstStyle/>
          <a:p>
            <a:r>
              <a:rPr lang="en-US" dirty="0"/>
              <a:t>Click to edit Master title style</a:t>
            </a:r>
          </a:p>
        </p:txBody>
      </p:sp>
      <p:cxnSp>
        <p:nvCxnSpPr>
          <p:cNvPr id="14" name="Straight Connector 13">
            <a:extLst>
              <a:ext uri="{FF2B5EF4-FFF2-40B4-BE49-F238E27FC236}">
                <a16:creationId xmlns:a16="http://schemas.microsoft.com/office/drawing/2014/main" id="{2C544DDF-9738-86C8-F514-EE5BA40EF687}"/>
              </a:ext>
            </a:extLst>
          </p:cNvPr>
          <p:cNvCxnSpPr/>
          <p:nvPr userDrawn="1"/>
        </p:nvCxnSpPr>
        <p:spPr>
          <a:xfrm>
            <a:off x="838200" y="675478"/>
            <a:ext cx="105156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757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543DB-690C-049E-3938-1285C76CEAAB}"/>
              </a:ext>
            </a:extLst>
          </p:cNvPr>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59229239-1A23-DA8B-4FDD-94F1922B8F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688522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6" name="Slide Number Placeholder 5"/>
          <p:cNvSpPr>
            <a:spLocks noGrp="1"/>
          </p:cNvSpPr>
          <p:nvPr>
            <p:ph type="sldNum" sz="quarter" idx="12"/>
          </p:nvPr>
        </p:nvSpPr>
        <p:spPr/>
        <p:txBody>
          <a:bodyPr/>
          <a:lstStyle/>
          <a:p>
            <a:endParaRPr lang="en-US" dirty="0"/>
          </a:p>
        </p:txBody>
      </p:sp>
    </p:spTree>
    <p:extLst>
      <p:ext uri="{BB962C8B-B14F-4D97-AF65-F5344CB8AC3E}">
        <p14:creationId xmlns:p14="http://schemas.microsoft.com/office/powerpoint/2010/main" val="19015584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1C73C3-4B5E-9690-FDE2-C3E87EEFF8E4}"/>
              </a:ext>
            </a:extLst>
          </p:cNvPr>
          <p:cNvSpPr>
            <a:spLocks noGrp="1"/>
          </p:cNvSpPr>
          <p:nvPr>
            <p:ph type="title"/>
          </p:nvPr>
        </p:nvSpPr>
        <p:spPr>
          <a:xfrm>
            <a:off x="838200" y="54370"/>
            <a:ext cx="10515600" cy="566738"/>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a:extLst>
              <a:ext uri="{FF2B5EF4-FFF2-40B4-BE49-F238E27FC236}">
                <a16:creationId xmlns:a16="http://schemas.microsoft.com/office/drawing/2014/main" id="{D98E2349-7EE5-11EE-DC61-3A81892CD45C}"/>
              </a:ext>
            </a:extLst>
          </p:cNvPr>
          <p:cNvSpPr>
            <a:spLocks noGrp="1"/>
          </p:cNvSpPr>
          <p:nvPr>
            <p:ph type="body" idx="1"/>
          </p:nvPr>
        </p:nvSpPr>
        <p:spPr>
          <a:xfrm>
            <a:off x="838200" y="784217"/>
            <a:ext cx="10515600" cy="539830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28" descr="NASAlogoWHT">
            <a:extLst>
              <a:ext uri="{FF2B5EF4-FFF2-40B4-BE49-F238E27FC236}">
                <a16:creationId xmlns:a16="http://schemas.microsoft.com/office/drawing/2014/main" id="{1F931500-C825-2815-158F-EE9CE7DCA99B}"/>
              </a:ext>
            </a:extLst>
          </p:cNvPr>
          <p:cNvPicPr>
            <a:picLocks noChangeAspect="1" noChangeArrowheads="1"/>
          </p:cNvPicPr>
          <p:nvPr userDrawn="1"/>
        </p:nvPicPr>
        <p:blipFill>
          <a:blip r:embed="rId6" cstate="screen">
            <a:extLst>
              <a:ext uri="{28A0092B-C50C-407E-A947-70E740481C1C}">
                <a14:useLocalDpi xmlns:a14="http://schemas.microsoft.com/office/drawing/2010/main"/>
              </a:ext>
            </a:extLst>
          </a:blip>
          <a:srcRect/>
          <a:stretch>
            <a:fillRect/>
          </a:stretch>
        </p:blipFill>
        <p:spPr bwMode="auto">
          <a:xfrm>
            <a:off x="0" y="0"/>
            <a:ext cx="838200" cy="675478"/>
          </a:xfrm>
          <a:prstGeom prst="rect">
            <a:avLst/>
          </a:prstGeom>
          <a:noFill/>
          <a:ln w="9525">
            <a:noFill/>
            <a:miter lim="800000"/>
            <a:headEnd/>
            <a:tailEnd/>
          </a:ln>
        </p:spPr>
      </p:pic>
      <p:pic>
        <p:nvPicPr>
          <p:cNvPr id="13" name="Picture 12">
            <a:extLst>
              <a:ext uri="{FF2B5EF4-FFF2-40B4-BE49-F238E27FC236}">
                <a16:creationId xmlns:a16="http://schemas.microsoft.com/office/drawing/2014/main" id="{F04447DF-40BC-D480-7300-691873727FDC}"/>
              </a:ext>
            </a:extLst>
          </p:cNvPr>
          <p:cNvPicPr>
            <a:picLocks noChangeAspect="1"/>
          </p:cNvPicPr>
          <p:nvPr userDrawn="1"/>
        </p:nvPicPr>
        <p:blipFill>
          <a:blip r:embed="rId7"/>
          <a:stretch>
            <a:fillRect/>
          </a:stretch>
        </p:blipFill>
        <p:spPr>
          <a:xfrm>
            <a:off x="11232419" y="1"/>
            <a:ext cx="959581" cy="652460"/>
          </a:xfrm>
          <a:prstGeom prst="rect">
            <a:avLst/>
          </a:prstGeom>
        </p:spPr>
      </p:pic>
      <p:sp>
        <p:nvSpPr>
          <p:cNvPr id="14" name="TextBox 13">
            <a:extLst>
              <a:ext uri="{FF2B5EF4-FFF2-40B4-BE49-F238E27FC236}">
                <a16:creationId xmlns:a16="http://schemas.microsoft.com/office/drawing/2014/main" id="{19169DBF-C42B-635E-4DE6-CE8191BD70F2}"/>
              </a:ext>
            </a:extLst>
          </p:cNvPr>
          <p:cNvSpPr txBox="1"/>
          <p:nvPr userDrawn="1"/>
        </p:nvSpPr>
        <p:spPr>
          <a:xfrm>
            <a:off x="11819782" y="6581000"/>
            <a:ext cx="372218" cy="276999"/>
          </a:xfrm>
          <a:prstGeom prst="rect">
            <a:avLst/>
          </a:prstGeom>
          <a:noFill/>
        </p:spPr>
        <p:txBody>
          <a:bodyPr wrap="none" rtlCol="0">
            <a:spAutoFit/>
          </a:bodyPr>
          <a:lstStyle/>
          <a:p>
            <a:pPr algn="r"/>
            <a:fld id="{3B57A4F5-5137-4025-A31E-AC9BB57CD1EE}" type="slidenum">
              <a:rPr lang="en-US" sz="1200" smtClean="0">
                <a:solidFill>
                  <a:schemeClr val="bg1">
                    <a:lumMod val="50000"/>
                  </a:schemeClr>
                </a:solidFill>
              </a:rPr>
              <a:pPr algn="r"/>
              <a:t>‹#›</a:t>
            </a:fld>
            <a:endParaRPr lang="en-US" sz="1200" dirty="0">
              <a:solidFill>
                <a:schemeClr val="bg1">
                  <a:lumMod val="50000"/>
                </a:schemeClr>
              </a:solidFill>
            </a:endParaRPr>
          </a:p>
        </p:txBody>
      </p:sp>
      <p:sp>
        <p:nvSpPr>
          <p:cNvPr id="15" name="TextBox 14">
            <a:extLst>
              <a:ext uri="{FF2B5EF4-FFF2-40B4-BE49-F238E27FC236}">
                <a16:creationId xmlns:a16="http://schemas.microsoft.com/office/drawing/2014/main" id="{84F27336-BD26-C8D4-C500-91F1AA247B24}"/>
              </a:ext>
            </a:extLst>
          </p:cNvPr>
          <p:cNvSpPr txBox="1"/>
          <p:nvPr userDrawn="1"/>
        </p:nvSpPr>
        <p:spPr>
          <a:xfrm>
            <a:off x="-48336" y="6481976"/>
            <a:ext cx="93487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dirty="0">
                <a:solidFill>
                  <a:schemeClr val="bg1">
                    <a:lumMod val="50000"/>
                  </a:schemeClr>
                </a:solidFill>
              </a:rPr>
              <a:t>IMAC </a:t>
            </a:r>
            <a:r>
              <a:rPr lang="en-US" sz="900" dirty="0">
                <a:cs typeface="Arial" panose="020B0604020202020204" pitchFamily="34" charset="0"/>
              </a:rPr>
              <a:t>XLIII</a:t>
            </a:r>
            <a:endParaRPr lang="en-US" altLang="en-US" sz="900" dirty="0">
              <a:cs typeface="Arial" panose="020B0604020202020204" pitchFamily="34" charset="0"/>
            </a:endParaRPr>
          </a:p>
          <a:p>
            <a:r>
              <a:rPr lang="en-US" sz="900" dirty="0">
                <a:solidFill>
                  <a:schemeClr val="bg1">
                    <a:lumMod val="50000"/>
                  </a:schemeClr>
                </a:solidFill>
              </a:rPr>
              <a:t>February 2025</a:t>
            </a:r>
          </a:p>
        </p:txBody>
      </p:sp>
    </p:spTree>
    <p:extLst>
      <p:ext uri="{BB962C8B-B14F-4D97-AF65-F5344CB8AC3E}">
        <p14:creationId xmlns:p14="http://schemas.microsoft.com/office/powerpoint/2010/main" val="13328119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4" r:id="rId3"/>
    <p:sldLayoutId id="2147483651" r:id="rId4"/>
  </p:sldLayoutIdLst>
  <p:hf hdr="0" ftr="0"/>
  <p:txStyles>
    <p:titleStyle>
      <a:lvl1pPr algn="l" defTabSz="914400" rtl="0" eaLnBrk="1" latinLnBrk="0" hangingPunct="1">
        <a:lnSpc>
          <a:spcPct val="90000"/>
        </a:lnSpc>
        <a:spcBef>
          <a:spcPct val="0"/>
        </a:spcBef>
        <a:buNone/>
        <a:defRPr sz="2800"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10.jpeg"/><Relationship Id="rId5" Type="http://schemas.openxmlformats.org/officeDocument/2006/relationships/image" Target="../media/image6.png"/><Relationship Id="rId10" Type="http://schemas.openxmlformats.org/officeDocument/2006/relationships/image" Target="../media/image9.png"/><Relationship Id="rId4" Type="http://schemas.microsoft.com/office/2007/relationships/hdphoto" Target="../media/hdphoto1.wdp"/><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39.gif"/><Relationship Id="rId7" Type="http://schemas.openxmlformats.org/officeDocument/2006/relationships/image" Target="../media/image43.gif"/><Relationship Id="rId2" Type="http://schemas.openxmlformats.org/officeDocument/2006/relationships/image" Target="../media/image38.gif"/><Relationship Id="rId1" Type="http://schemas.openxmlformats.org/officeDocument/2006/relationships/slideLayout" Target="../slideLayouts/slideLayout2.xml"/><Relationship Id="rId6" Type="http://schemas.openxmlformats.org/officeDocument/2006/relationships/image" Target="../media/image42.gif"/><Relationship Id="rId5" Type="http://schemas.openxmlformats.org/officeDocument/2006/relationships/image" Target="../media/image41.gif"/><Relationship Id="rId4" Type="http://schemas.openxmlformats.org/officeDocument/2006/relationships/image" Target="../media/image40.gif"/></Relationships>
</file>

<file path=ppt/slides/_rels/slide16.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image" Target="../media/image44.gif"/><Relationship Id="rId1" Type="http://schemas.openxmlformats.org/officeDocument/2006/relationships/slideLayout" Target="../slideLayouts/slideLayout2.xml"/><Relationship Id="rId4" Type="http://schemas.openxmlformats.org/officeDocument/2006/relationships/image" Target="../media/image46.gif"/></Relationships>
</file>

<file path=ppt/slides/_rels/slide17.xml.rels><?xml version="1.0" encoding="UTF-8" standalone="yes"?>
<Relationships xmlns="http://schemas.openxmlformats.org/package/2006/relationships"><Relationship Id="rId3" Type="http://schemas.openxmlformats.org/officeDocument/2006/relationships/image" Target="../media/image40.gif"/><Relationship Id="rId2" Type="http://schemas.openxmlformats.org/officeDocument/2006/relationships/image" Target="../media/image46.gif"/><Relationship Id="rId1" Type="http://schemas.openxmlformats.org/officeDocument/2006/relationships/slideLayout" Target="../slideLayouts/slideLayout2.xml"/><Relationship Id="rId4" Type="http://schemas.openxmlformats.org/officeDocument/2006/relationships/image" Target="../media/image47.gif"/></Relationships>
</file>

<file path=ppt/slides/_rels/slide1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6.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7.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7.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endParaRPr lang="en-US" dirty="0">
              <a:latin typeface="Arial" panose="020B0604020202020204" pitchFamily="34" charset="0"/>
              <a:cs typeface="Arial" panose="020B0604020202020204" pitchFamily="34" charset="0"/>
            </a:endParaRPr>
          </a:p>
        </p:txBody>
      </p:sp>
      <p:sp>
        <p:nvSpPr>
          <p:cNvPr id="10" name="Rectangle 7"/>
          <p:cNvSpPr>
            <a:spLocks noChangeArrowheads="1"/>
          </p:cNvSpPr>
          <p:nvPr/>
        </p:nvSpPr>
        <p:spPr bwMode="auto">
          <a:xfrm>
            <a:off x="0" y="1104869"/>
            <a:ext cx="12191999"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sz="3200" b="1" dirty="0"/>
              <a:t>Mock Truss-Braced Wing Ground Vibration Test </a:t>
            </a:r>
          </a:p>
          <a:p>
            <a:pPr algn="ctr"/>
            <a:r>
              <a:rPr lang="en-US" sz="3200" b="1" dirty="0"/>
              <a:t>using the Fixed-Base Correction Method</a:t>
            </a:r>
          </a:p>
        </p:txBody>
      </p:sp>
      <p:sp>
        <p:nvSpPr>
          <p:cNvPr id="11" name="Rectangle 8"/>
          <p:cNvSpPr>
            <a:spLocks noChangeArrowheads="1"/>
          </p:cNvSpPr>
          <p:nvPr/>
        </p:nvSpPr>
        <p:spPr bwMode="auto">
          <a:xfrm>
            <a:off x="66349" y="2915962"/>
            <a:ext cx="12020551" cy="87459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70000"/>
              </a:lnSpc>
              <a:spcBef>
                <a:spcPct val="50000"/>
              </a:spcBef>
            </a:pPr>
            <a:r>
              <a:rPr lang="en-US" sz="1600" dirty="0">
                <a:cs typeface="Arial" panose="020B0604020202020204" pitchFamily="34" charset="0"/>
              </a:rPr>
              <a:t>International Modal Analysis Conference, </a:t>
            </a:r>
            <a:r>
              <a:rPr lang="en-US" altLang="en-US" sz="1600" dirty="0">
                <a:cs typeface="Arial" panose="020B0604020202020204" pitchFamily="34" charset="0"/>
              </a:rPr>
              <a:t>IMAC </a:t>
            </a:r>
            <a:r>
              <a:rPr lang="en-US" sz="1600" dirty="0">
                <a:cs typeface="Arial" panose="020B0604020202020204" pitchFamily="34" charset="0"/>
              </a:rPr>
              <a:t>XLIII</a:t>
            </a:r>
            <a:endParaRPr lang="en-US" altLang="en-US" sz="1600" dirty="0">
              <a:cs typeface="Arial" panose="020B0604020202020204" pitchFamily="34" charset="0"/>
            </a:endParaRPr>
          </a:p>
          <a:p>
            <a:pPr algn="ctr">
              <a:lnSpc>
                <a:spcPct val="70000"/>
              </a:lnSpc>
              <a:spcBef>
                <a:spcPct val="50000"/>
              </a:spcBef>
            </a:pPr>
            <a:r>
              <a:rPr lang="en-US" altLang="en-US" sz="1600" dirty="0">
                <a:cs typeface="Arial" panose="020B0604020202020204" pitchFamily="34" charset="0"/>
              </a:rPr>
              <a:t>February 10-13, 2025 – Orlando, FL</a:t>
            </a:r>
            <a:endParaRPr lang="en-US" altLang="en-US" sz="1600" i="1" dirty="0">
              <a:cs typeface="Arial" panose="020B0604020202020204" pitchFamily="34" charset="0"/>
            </a:endParaRPr>
          </a:p>
          <a:p>
            <a:pPr algn="ctr">
              <a:lnSpc>
                <a:spcPct val="70000"/>
              </a:lnSpc>
              <a:spcBef>
                <a:spcPct val="50000"/>
              </a:spcBef>
            </a:pPr>
            <a:endParaRPr lang="en-US" altLang="en-US" sz="1600" i="1" dirty="0">
              <a:cs typeface="Arial" panose="020B0604020202020204" pitchFamily="34" charset="0"/>
            </a:endParaRPr>
          </a:p>
        </p:txBody>
      </p:sp>
      <p:sp>
        <p:nvSpPr>
          <p:cNvPr id="8" name="Rectangle 8"/>
          <p:cNvSpPr>
            <a:spLocks noChangeArrowheads="1"/>
          </p:cNvSpPr>
          <p:nvPr/>
        </p:nvSpPr>
        <p:spPr bwMode="auto">
          <a:xfrm>
            <a:off x="0" y="3854675"/>
            <a:ext cx="12200542" cy="330090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70000"/>
              </a:lnSpc>
              <a:spcBef>
                <a:spcPct val="50000"/>
              </a:spcBef>
            </a:pPr>
            <a:r>
              <a:rPr lang="en-US" altLang="en-US" sz="2000" b="1" i="1" dirty="0">
                <a:cs typeface="Arial" panose="020B0604020202020204" pitchFamily="34" charset="0"/>
              </a:rPr>
              <a:t>Presenter: </a:t>
            </a:r>
            <a:r>
              <a:rPr lang="en-US" sz="2000" b="1" i="1" dirty="0"/>
              <a:t>Natalie Spivey</a:t>
            </a:r>
            <a:endParaRPr lang="en-US" altLang="en-US" sz="2000" b="1" i="1" dirty="0">
              <a:cs typeface="Arial" panose="020B0604020202020204" pitchFamily="34" charset="0"/>
            </a:endParaRPr>
          </a:p>
          <a:p>
            <a:pPr algn="ctr">
              <a:lnSpc>
                <a:spcPct val="70000"/>
              </a:lnSpc>
              <a:spcBef>
                <a:spcPct val="50000"/>
              </a:spcBef>
            </a:pPr>
            <a:r>
              <a:rPr lang="en-US" altLang="en-US" sz="1600" i="1" dirty="0">
                <a:cs typeface="Arial" panose="020B0604020202020204" pitchFamily="34" charset="0"/>
              </a:rPr>
              <a:t>Feb. 12</a:t>
            </a:r>
            <a:r>
              <a:rPr lang="en-US" altLang="en-US" sz="1600" i="1" baseline="30000" dirty="0">
                <a:cs typeface="Arial" panose="020B0604020202020204" pitchFamily="34" charset="0"/>
              </a:rPr>
              <a:t>th</a:t>
            </a:r>
            <a:r>
              <a:rPr lang="en-US" altLang="en-US" sz="1600" i="1" dirty="0">
                <a:cs typeface="Arial" panose="020B0604020202020204" pitchFamily="34" charset="0"/>
              </a:rPr>
              <a:t>, </a:t>
            </a:r>
            <a:r>
              <a:rPr lang="en-US" altLang="en-US" sz="1600" i="1" dirty="0"/>
              <a:t>2025 - S</a:t>
            </a:r>
            <a:r>
              <a:rPr lang="en-US" sz="1600" i="1" dirty="0"/>
              <a:t>ession 43, Modal Topics I</a:t>
            </a:r>
          </a:p>
          <a:p>
            <a:pPr algn="ctr">
              <a:lnSpc>
                <a:spcPct val="70000"/>
              </a:lnSpc>
              <a:spcBef>
                <a:spcPct val="50000"/>
              </a:spcBef>
            </a:pPr>
            <a:r>
              <a:rPr lang="en-US" sz="1600" i="1" dirty="0"/>
              <a:t>Submission Number: 18473</a:t>
            </a:r>
          </a:p>
          <a:p>
            <a:pPr algn="ctr">
              <a:lnSpc>
                <a:spcPct val="70000"/>
              </a:lnSpc>
              <a:spcBef>
                <a:spcPct val="50000"/>
              </a:spcBef>
            </a:pPr>
            <a:endParaRPr lang="en-US" altLang="en-US" sz="1600" i="1" dirty="0">
              <a:cs typeface="Arial" panose="020B0604020202020204" pitchFamily="34" charset="0"/>
            </a:endParaRPr>
          </a:p>
          <a:p>
            <a:pPr algn="ctr">
              <a:lnSpc>
                <a:spcPct val="70000"/>
              </a:lnSpc>
              <a:spcBef>
                <a:spcPct val="50000"/>
              </a:spcBef>
            </a:pPr>
            <a:endParaRPr lang="en-US" altLang="en-US" sz="1600" i="1" dirty="0">
              <a:cs typeface="Arial" panose="020B0604020202020204" pitchFamily="34" charset="0"/>
            </a:endParaRPr>
          </a:p>
          <a:p>
            <a:pPr algn="ctr"/>
            <a:r>
              <a:rPr lang="en-GB" sz="1600" b="1" i="1" dirty="0">
                <a:cs typeface="Arial" panose="020B0604020202020204" pitchFamily="34" charset="0"/>
              </a:rPr>
              <a:t>Authors: </a:t>
            </a:r>
            <a:r>
              <a:rPr lang="en-US" sz="1600" b="1" i="1" dirty="0"/>
              <a:t>Benjamin Park, Natalie Spivey, Keerti Bhamidipati, Saketh Vegunta, Samson Truong</a:t>
            </a:r>
          </a:p>
          <a:p>
            <a:pPr algn="ctr"/>
            <a:endParaRPr lang="en-US" sz="1600" b="1" i="1" dirty="0">
              <a:cs typeface="Arial" panose="020B0604020202020204" pitchFamily="34" charset="0"/>
            </a:endParaRPr>
          </a:p>
          <a:p>
            <a:pPr algn="ctr"/>
            <a:r>
              <a:rPr lang="en-US" sz="1600" i="1" dirty="0">
                <a:cs typeface="Arial" panose="020B0604020202020204" pitchFamily="34" charset="0"/>
              </a:rPr>
              <a:t>NASA Armstrong Flight Research Center</a:t>
            </a:r>
          </a:p>
          <a:p>
            <a:pPr algn="ctr"/>
            <a:r>
              <a:rPr lang="en-US" sz="1600" i="1" dirty="0">
                <a:cs typeface="Arial" panose="020B0604020202020204" pitchFamily="34" charset="0"/>
              </a:rPr>
              <a:t>Structural Dynamics, Aerostructures Branch (AFRC-560)</a:t>
            </a:r>
          </a:p>
          <a:p>
            <a:pPr algn="ctr"/>
            <a:r>
              <a:rPr lang="en-US" sz="1600" i="1" dirty="0">
                <a:cs typeface="Arial" panose="020B0604020202020204" pitchFamily="34" charset="0"/>
              </a:rPr>
              <a:t>Edwards, CA</a:t>
            </a:r>
          </a:p>
          <a:p>
            <a:pPr algn="ctr"/>
            <a:endParaRPr lang="en-US" sz="1600" dirty="0">
              <a:cs typeface="Arial" panose="020B0604020202020204" pitchFamily="34" charset="0"/>
            </a:endParaRPr>
          </a:p>
          <a:p>
            <a:pPr algn="ctr">
              <a:lnSpc>
                <a:spcPct val="70000"/>
              </a:lnSpc>
              <a:spcBef>
                <a:spcPct val="50000"/>
              </a:spcBef>
            </a:pPr>
            <a:endParaRPr lang="en-US" altLang="en-US" dirty="0">
              <a:cs typeface="Arial" panose="020B0604020202020204" pitchFamily="34" charset="0"/>
            </a:endParaRPr>
          </a:p>
        </p:txBody>
      </p:sp>
    </p:spTree>
    <p:extLst>
      <p:ext uri="{BB962C8B-B14F-4D97-AF65-F5344CB8AC3E}">
        <p14:creationId xmlns:p14="http://schemas.microsoft.com/office/powerpoint/2010/main" val="2576720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BBFF-2595-6379-EA74-073495873F3A}"/>
              </a:ext>
            </a:extLst>
          </p:cNvPr>
          <p:cNvSpPr>
            <a:spLocks noGrp="1"/>
          </p:cNvSpPr>
          <p:nvPr>
            <p:ph type="title"/>
          </p:nvPr>
        </p:nvSpPr>
        <p:spPr/>
        <p:txBody>
          <a:bodyPr/>
          <a:lstStyle/>
          <a:p>
            <a:r>
              <a:rPr lang="en-US" sz="2800" dirty="0"/>
              <a:t>Mock Truss-Braced Wing Ground Vibration Test (GVT) - Outline </a:t>
            </a:r>
          </a:p>
        </p:txBody>
      </p:sp>
      <p:sp>
        <p:nvSpPr>
          <p:cNvPr id="4" name="TextBox 3">
            <a:extLst>
              <a:ext uri="{FF2B5EF4-FFF2-40B4-BE49-F238E27FC236}">
                <a16:creationId xmlns:a16="http://schemas.microsoft.com/office/drawing/2014/main" id="{0839778D-51BE-E628-D367-E5BC6116F41E}"/>
              </a:ext>
            </a:extLst>
          </p:cNvPr>
          <p:cNvSpPr txBox="1"/>
          <p:nvPr/>
        </p:nvSpPr>
        <p:spPr>
          <a:xfrm>
            <a:off x="691376" y="905107"/>
            <a:ext cx="10515600" cy="3580467"/>
          </a:xfrm>
          <a:prstGeom prst="rect">
            <a:avLst/>
          </a:prstGeom>
          <a:noFill/>
        </p:spPr>
        <p:txBody>
          <a:bodyPr wrap="square" rtlCol="0">
            <a:spAutoFit/>
          </a:bodyPr>
          <a:lstStyle/>
          <a:p>
            <a:pPr marL="342900" indent="-342900">
              <a:lnSpc>
                <a:spcPct val="100000"/>
              </a:lnSpc>
              <a:spcBef>
                <a:spcPts val="400"/>
              </a:spcBef>
              <a:buFont typeface="Arial" panose="020B0604020202020204" pitchFamily="34" charset="0"/>
              <a:buChar char="•"/>
            </a:pPr>
            <a:r>
              <a:rPr lang="en-US" sz="2000" dirty="0"/>
              <a:t>Transonic Truss-Braced Wing Research</a:t>
            </a:r>
          </a:p>
          <a:p>
            <a:pPr marL="342900" indent="-342900">
              <a:lnSpc>
                <a:spcPct val="100000"/>
              </a:lnSpc>
              <a:spcBef>
                <a:spcPts val="400"/>
              </a:spcBef>
              <a:buFont typeface="Arial" panose="020B0604020202020204" pitchFamily="34" charset="0"/>
              <a:buChar char="•"/>
            </a:pPr>
            <a:r>
              <a:rPr lang="en-US" sz="2000" dirty="0"/>
              <a:t>Fixed-Based Correction (FBC) Method</a:t>
            </a:r>
          </a:p>
          <a:p>
            <a:pPr marL="342900" indent="-342900">
              <a:lnSpc>
                <a:spcPct val="100000"/>
              </a:lnSpc>
              <a:spcBef>
                <a:spcPts val="400"/>
              </a:spcBef>
              <a:buFont typeface="Arial" panose="020B0604020202020204" pitchFamily="34" charset="0"/>
              <a:buChar char="•"/>
            </a:pPr>
            <a:r>
              <a:rPr lang="en-US" sz="2000" dirty="0"/>
              <a:t>Mock Truss-Braced Wing (MTBW) GVT</a:t>
            </a:r>
          </a:p>
          <a:p>
            <a:pPr marL="800100" lvl="1" indent="-342900">
              <a:lnSpc>
                <a:spcPct val="100000"/>
              </a:lnSpc>
              <a:spcBef>
                <a:spcPts val="400"/>
              </a:spcBef>
              <a:buFont typeface="Arial" panose="020B0604020202020204" pitchFamily="34" charset="0"/>
              <a:buChar char="•"/>
            </a:pPr>
            <a:r>
              <a:rPr lang="en-US" sz="2000" dirty="0"/>
              <a:t>Test Setup</a:t>
            </a:r>
          </a:p>
          <a:p>
            <a:pPr marL="800100" lvl="1" indent="-342900">
              <a:lnSpc>
                <a:spcPct val="100000"/>
              </a:lnSpc>
              <a:spcBef>
                <a:spcPts val="400"/>
              </a:spcBef>
              <a:buFont typeface="Arial" panose="020B0604020202020204" pitchFamily="34" charset="0"/>
              <a:buChar char="•"/>
            </a:pPr>
            <a:r>
              <a:rPr lang="en-US" sz="2000" dirty="0"/>
              <a:t>Accelerometer Layout</a:t>
            </a:r>
          </a:p>
          <a:p>
            <a:pPr marL="800100" lvl="1" indent="-342900">
              <a:lnSpc>
                <a:spcPct val="100000"/>
              </a:lnSpc>
              <a:spcBef>
                <a:spcPts val="400"/>
              </a:spcBef>
              <a:buFont typeface="Arial" panose="020B0604020202020204" pitchFamily="34" charset="0"/>
              <a:buChar char="•"/>
            </a:pPr>
            <a:r>
              <a:rPr lang="en-US" sz="2000" dirty="0"/>
              <a:t>Impact Locations </a:t>
            </a:r>
          </a:p>
          <a:p>
            <a:pPr marL="342900" indent="-342900">
              <a:spcBef>
                <a:spcPts val="400"/>
              </a:spcBef>
              <a:buFont typeface="Arial" panose="020B0604020202020204" pitchFamily="34" charset="0"/>
              <a:buChar char="•"/>
            </a:pPr>
            <a:r>
              <a:rPr lang="en-US" sz="2000" dirty="0"/>
              <a:t>Results</a:t>
            </a:r>
          </a:p>
          <a:p>
            <a:pPr marL="342900" indent="-342900">
              <a:lnSpc>
                <a:spcPct val="100000"/>
              </a:lnSpc>
              <a:spcBef>
                <a:spcPts val="400"/>
              </a:spcBef>
              <a:buFont typeface="Arial" panose="020B0604020202020204" pitchFamily="34" charset="0"/>
              <a:buChar char="•"/>
            </a:pPr>
            <a:r>
              <a:rPr lang="en-US" sz="2000" dirty="0"/>
              <a:t>Summary</a:t>
            </a:r>
          </a:p>
          <a:p>
            <a:pPr marL="342900" indent="-342900">
              <a:lnSpc>
                <a:spcPct val="100000"/>
              </a:lnSpc>
              <a:spcBef>
                <a:spcPts val="400"/>
              </a:spcBef>
              <a:buFont typeface="Arial" panose="020B0604020202020204" pitchFamily="34" charset="0"/>
              <a:buChar char="•"/>
            </a:pPr>
            <a:r>
              <a:rPr lang="en-US" sz="2000" dirty="0"/>
              <a:t>Future Work</a:t>
            </a:r>
          </a:p>
          <a:p>
            <a:pPr marL="285750" indent="-285750">
              <a:buFont typeface="Arial" panose="020B0604020202020204" pitchFamily="34" charset="0"/>
              <a:buChar char="•"/>
            </a:pPr>
            <a:endParaRPr lang="en-US" dirty="0"/>
          </a:p>
        </p:txBody>
      </p:sp>
      <p:sp>
        <p:nvSpPr>
          <p:cNvPr id="3" name="TextBox 2">
            <a:extLst>
              <a:ext uri="{FF2B5EF4-FFF2-40B4-BE49-F238E27FC236}">
                <a16:creationId xmlns:a16="http://schemas.microsoft.com/office/drawing/2014/main" id="{6B029A02-4603-D1D1-F56A-7D6368151F4C}"/>
              </a:ext>
            </a:extLst>
          </p:cNvPr>
          <p:cNvSpPr txBox="1"/>
          <p:nvPr/>
        </p:nvSpPr>
        <p:spPr>
          <a:xfrm>
            <a:off x="5323438" y="1778756"/>
            <a:ext cx="6514772" cy="584775"/>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600" b="1" dirty="0">
                <a:solidFill>
                  <a:srgbClr val="000000"/>
                </a:solidFill>
              </a:rPr>
              <a:t>Mock Truss-Braced Wing (MTBW) GVT</a:t>
            </a:r>
          </a:p>
          <a:p>
            <a:pPr algn="ctr"/>
            <a:r>
              <a:rPr lang="en-US" sz="1600" b="1" dirty="0">
                <a:solidFill>
                  <a:srgbClr val="000000"/>
                </a:solidFill>
              </a:rPr>
              <a:t>using Fixed Base Correction (FBC) </a:t>
            </a:r>
            <a:r>
              <a:rPr lang="en-US" sz="1600" b="1" dirty="0"/>
              <a:t>Method – Sept. 2024</a:t>
            </a:r>
          </a:p>
        </p:txBody>
      </p:sp>
      <p:pic>
        <p:nvPicPr>
          <p:cNvPr id="7" name="Picture 6" descr="A picture containing raft&#10;&#10;Description automatically generated">
            <a:extLst>
              <a:ext uri="{FF2B5EF4-FFF2-40B4-BE49-F238E27FC236}">
                <a16:creationId xmlns:a16="http://schemas.microsoft.com/office/drawing/2014/main" id="{A837BAC6-C8E3-3566-2B94-717276A21B7E}"/>
              </a:ext>
            </a:extLst>
          </p:cNvPr>
          <p:cNvPicPr>
            <a:picLocks noChangeAspect="1"/>
          </p:cNvPicPr>
          <p:nvPr/>
        </p:nvPicPr>
        <p:blipFill rotWithShape="1">
          <a:blip r:embed="rId2">
            <a:extLst>
              <a:ext uri="{28A0092B-C50C-407E-A947-70E740481C1C}">
                <a14:useLocalDpi xmlns:a14="http://schemas.microsoft.com/office/drawing/2010/main" val="0"/>
              </a:ext>
            </a:extLst>
          </a:blip>
          <a:srcRect t="4801" b="11695"/>
          <a:stretch/>
        </p:blipFill>
        <p:spPr>
          <a:xfrm>
            <a:off x="5323438" y="2364262"/>
            <a:ext cx="6511712" cy="3625002"/>
          </a:xfrm>
          <a:prstGeom prst="rect">
            <a:avLst/>
          </a:prstGeom>
        </p:spPr>
      </p:pic>
      <p:pic>
        <p:nvPicPr>
          <p:cNvPr id="1026" name="Picture 2" descr="Transonic Truss-Braced Wing image created using data from a computational fluid dynamics simulation.">
            <a:extLst>
              <a:ext uri="{FF2B5EF4-FFF2-40B4-BE49-F238E27FC236}">
                <a16:creationId xmlns:a16="http://schemas.microsoft.com/office/drawing/2014/main" id="{EFE57A89-36FD-97AD-B9C9-5D4848F24D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1" t="16876" r="5826" b="13667"/>
          <a:stretch/>
        </p:blipFill>
        <p:spPr bwMode="auto">
          <a:xfrm>
            <a:off x="519364" y="4309383"/>
            <a:ext cx="4406821" cy="192869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53C12D7-A064-0CD9-C7D6-D0E9AF69B8A3}"/>
              </a:ext>
            </a:extLst>
          </p:cNvPr>
          <p:cNvSpPr txBox="1"/>
          <p:nvPr/>
        </p:nvSpPr>
        <p:spPr>
          <a:xfrm>
            <a:off x="519364" y="6204978"/>
            <a:ext cx="4259687" cy="338554"/>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600" b="1" dirty="0">
                <a:solidFill>
                  <a:srgbClr val="000000"/>
                </a:solidFill>
              </a:rPr>
              <a:t>Transonic Truss-Braced Wing (TTBW)</a:t>
            </a:r>
            <a:endParaRPr lang="en-US" sz="1600" b="1" dirty="0"/>
          </a:p>
        </p:txBody>
      </p:sp>
    </p:spTree>
    <p:extLst>
      <p:ext uri="{BB962C8B-B14F-4D97-AF65-F5344CB8AC3E}">
        <p14:creationId xmlns:p14="http://schemas.microsoft.com/office/powerpoint/2010/main" val="154214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BBFF-2595-6379-EA74-073495873F3A}"/>
              </a:ext>
            </a:extLst>
          </p:cNvPr>
          <p:cNvSpPr>
            <a:spLocks noGrp="1"/>
          </p:cNvSpPr>
          <p:nvPr>
            <p:ph type="title"/>
          </p:nvPr>
        </p:nvSpPr>
        <p:spPr/>
        <p:txBody>
          <a:bodyPr/>
          <a:lstStyle/>
          <a:p>
            <a:r>
              <a:rPr lang="en-US" sz="2800" dirty="0"/>
              <a:t>Transonic Truss-Braced Wing (TTBW) Research</a:t>
            </a:r>
          </a:p>
        </p:txBody>
      </p:sp>
      <p:sp>
        <p:nvSpPr>
          <p:cNvPr id="34" name="Rectangle 33">
            <a:extLst>
              <a:ext uri="{FF2B5EF4-FFF2-40B4-BE49-F238E27FC236}">
                <a16:creationId xmlns:a16="http://schemas.microsoft.com/office/drawing/2014/main" id="{2003E1AD-7AD0-8916-015B-486F96724BAE}"/>
              </a:ext>
            </a:extLst>
          </p:cNvPr>
          <p:cNvSpPr/>
          <p:nvPr/>
        </p:nvSpPr>
        <p:spPr>
          <a:xfrm>
            <a:off x="6076632" y="1332093"/>
            <a:ext cx="6121847" cy="5486400"/>
          </a:xfrm>
          <a:prstGeom prst="rect">
            <a:avLst/>
          </a:prstGeom>
          <a:gradFill>
            <a:gsLst>
              <a:gs pos="85000">
                <a:schemeClr val="accent4">
                  <a:lumMod val="20000"/>
                  <a:lumOff val="80000"/>
                </a:schemeClr>
              </a:gs>
              <a:gs pos="0">
                <a:srgbClr val="F8F4FB"/>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5" name="Rectangle 34">
            <a:extLst>
              <a:ext uri="{FF2B5EF4-FFF2-40B4-BE49-F238E27FC236}">
                <a16:creationId xmlns:a16="http://schemas.microsoft.com/office/drawing/2014/main" id="{A82B7CA2-904B-B921-ADB5-F5A06169A5E2}"/>
              </a:ext>
            </a:extLst>
          </p:cNvPr>
          <p:cNvSpPr/>
          <p:nvPr/>
        </p:nvSpPr>
        <p:spPr>
          <a:xfrm>
            <a:off x="-4128" y="1332093"/>
            <a:ext cx="6080760" cy="5486400"/>
          </a:xfrm>
          <a:prstGeom prst="rect">
            <a:avLst/>
          </a:prstGeom>
          <a:gradFill flip="none" rotWithShape="1">
            <a:gsLst>
              <a:gs pos="15000">
                <a:schemeClr val="accent1">
                  <a:lumMod val="20000"/>
                  <a:lumOff val="80000"/>
                </a:schemeClr>
              </a:gs>
              <a:gs pos="100000">
                <a:srgbClr val="EDF2F8"/>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36" name="Group 35">
            <a:extLst>
              <a:ext uri="{FF2B5EF4-FFF2-40B4-BE49-F238E27FC236}">
                <a16:creationId xmlns:a16="http://schemas.microsoft.com/office/drawing/2014/main" id="{55B97683-78EA-58EC-E227-1978475EBEEB}"/>
              </a:ext>
            </a:extLst>
          </p:cNvPr>
          <p:cNvGrpSpPr/>
          <p:nvPr/>
        </p:nvGrpSpPr>
        <p:grpSpPr>
          <a:xfrm>
            <a:off x="4970461" y="1378393"/>
            <a:ext cx="2212342" cy="5434712"/>
            <a:chOff x="4970461" y="1430647"/>
            <a:chExt cx="2212342" cy="5434712"/>
          </a:xfrm>
        </p:grpSpPr>
        <p:sp>
          <p:nvSpPr>
            <p:cNvPr id="37" name="Rectangle 36">
              <a:extLst>
                <a:ext uri="{FF2B5EF4-FFF2-40B4-BE49-F238E27FC236}">
                  <a16:creationId xmlns:a16="http://schemas.microsoft.com/office/drawing/2014/main" id="{6C81790D-EFCC-F2EB-03F8-27AC80C30F85}"/>
                </a:ext>
              </a:extLst>
            </p:cNvPr>
            <p:cNvSpPr/>
            <p:nvPr/>
          </p:nvSpPr>
          <p:spPr>
            <a:xfrm>
              <a:off x="4970461" y="235685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38" name="Rectangle 37">
              <a:extLst>
                <a:ext uri="{FF2B5EF4-FFF2-40B4-BE49-F238E27FC236}">
                  <a16:creationId xmlns:a16="http://schemas.microsoft.com/office/drawing/2014/main" id="{368C8B8C-C6F9-DFB3-6753-A86C735BB4F4}"/>
                </a:ext>
              </a:extLst>
            </p:cNvPr>
            <p:cNvSpPr/>
            <p:nvPr/>
          </p:nvSpPr>
          <p:spPr>
            <a:xfrm>
              <a:off x="4970461" y="280770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39" name="Rectangle 38">
              <a:extLst>
                <a:ext uri="{FF2B5EF4-FFF2-40B4-BE49-F238E27FC236}">
                  <a16:creationId xmlns:a16="http://schemas.microsoft.com/office/drawing/2014/main" id="{3B2B56B6-0D1D-7EA3-E1DC-B423A78A772A}"/>
                </a:ext>
              </a:extLst>
            </p:cNvPr>
            <p:cNvSpPr/>
            <p:nvPr/>
          </p:nvSpPr>
          <p:spPr>
            <a:xfrm>
              <a:off x="4970461" y="190600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40" name="Rectangle 39">
              <a:extLst>
                <a:ext uri="{FF2B5EF4-FFF2-40B4-BE49-F238E27FC236}">
                  <a16:creationId xmlns:a16="http://schemas.microsoft.com/office/drawing/2014/main" id="{42F29C1C-0E8F-4E42-8BF4-525B2E470346}"/>
                </a:ext>
              </a:extLst>
            </p:cNvPr>
            <p:cNvSpPr/>
            <p:nvPr/>
          </p:nvSpPr>
          <p:spPr>
            <a:xfrm>
              <a:off x="4970461" y="370940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1" name="Rectangle 40">
              <a:extLst>
                <a:ext uri="{FF2B5EF4-FFF2-40B4-BE49-F238E27FC236}">
                  <a16:creationId xmlns:a16="http://schemas.microsoft.com/office/drawing/2014/main" id="{5826FB42-D7A8-29A8-9339-0C1D9614D2DF}"/>
                </a:ext>
              </a:extLst>
            </p:cNvPr>
            <p:cNvSpPr/>
            <p:nvPr/>
          </p:nvSpPr>
          <p:spPr>
            <a:xfrm>
              <a:off x="4970461" y="416025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2" name="Rectangle 41">
              <a:extLst>
                <a:ext uri="{FF2B5EF4-FFF2-40B4-BE49-F238E27FC236}">
                  <a16:creationId xmlns:a16="http://schemas.microsoft.com/office/drawing/2014/main" id="{8104E2E0-1A2E-AC53-0328-3FDB3A61CF16}"/>
                </a:ext>
              </a:extLst>
            </p:cNvPr>
            <p:cNvSpPr/>
            <p:nvPr/>
          </p:nvSpPr>
          <p:spPr>
            <a:xfrm>
              <a:off x="4970461" y="325855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3" name="Rectangle 42">
              <a:extLst>
                <a:ext uri="{FF2B5EF4-FFF2-40B4-BE49-F238E27FC236}">
                  <a16:creationId xmlns:a16="http://schemas.microsoft.com/office/drawing/2014/main" id="{4F3B6F28-1AE4-15D9-BB85-E38CC376C6A8}"/>
                </a:ext>
              </a:extLst>
            </p:cNvPr>
            <p:cNvSpPr/>
            <p:nvPr/>
          </p:nvSpPr>
          <p:spPr>
            <a:xfrm>
              <a:off x="4970461" y="461110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44" name="Rectangle 43">
              <a:extLst>
                <a:ext uri="{FF2B5EF4-FFF2-40B4-BE49-F238E27FC236}">
                  <a16:creationId xmlns:a16="http://schemas.microsoft.com/office/drawing/2014/main" id="{3B7D7DFB-1F34-71B4-DBB1-61416707B4AF}"/>
                </a:ext>
              </a:extLst>
            </p:cNvPr>
            <p:cNvSpPr/>
            <p:nvPr/>
          </p:nvSpPr>
          <p:spPr>
            <a:xfrm>
              <a:off x="4970461" y="506195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45" name="Rectangle 44">
              <a:extLst>
                <a:ext uri="{FF2B5EF4-FFF2-40B4-BE49-F238E27FC236}">
                  <a16:creationId xmlns:a16="http://schemas.microsoft.com/office/drawing/2014/main" id="{FE1A676F-5281-888A-B0A8-71FF9AF9CAC9}"/>
                </a:ext>
              </a:extLst>
            </p:cNvPr>
            <p:cNvSpPr/>
            <p:nvPr/>
          </p:nvSpPr>
          <p:spPr>
            <a:xfrm>
              <a:off x="4970461" y="596365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6" name="Rectangle 45">
              <a:extLst>
                <a:ext uri="{FF2B5EF4-FFF2-40B4-BE49-F238E27FC236}">
                  <a16:creationId xmlns:a16="http://schemas.microsoft.com/office/drawing/2014/main" id="{6FAEEC96-A37F-9846-910F-F339105DD329}"/>
                </a:ext>
              </a:extLst>
            </p:cNvPr>
            <p:cNvSpPr/>
            <p:nvPr/>
          </p:nvSpPr>
          <p:spPr>
            <a:xfrm>
              <a:off x="4970461" y="641450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7" name="Rectangle 46">
              <a:extLst>
                <a:ext uri="{FF2B5EF4-FFF2-40B4-BE49-F238E27FC236}">
                  <a16:creationId xmlns:a16="http://schemas.microsoft.com/office/drawing/2014/main" id="{4D6AC10D-8001-FD56-A51C-CD3408FD6D9D}"/>
                </a:ext>
              </a:extLst>
            </p:cNvPr>
            <p:cNvSpPr/>
            <p:nvPr/>
          </p:nvSpPr>
          <p:spPr>
            <a:xfrm>
              <a:off x="4970461" y="5512809"/>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Rectangle 47">
              <a:extLst>
                <a:ext uri="{FF2B5EF4-FFF2-40B4-BE49-F238E27FC236}">
                  <a16:creationId xmlns:a16="http://schemas.microsoft.com/office/drawing/2014/main" id="{C0385E05-1756-02B1-3EA7-977678750CF1}"/>
                </a:ext>
              </a:extLst>
            </p:cNvPr>
            <p:cNvSpPr/>
            <p:nvPr/>
          </p:nvSpPr>
          <p:spPr>
            <a:xfrm>
              <a:off x="4970461" y="1430647"/>
              <a:ext cx="1106171" cy="225425"/>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49" name="Rectangle 48">
              <a:extLst>
                <a:ext uri="{FF2B5EF4-FFF2-40B4-BE49-F238E27FC236}">
                  <a16:creationId xmlns:a16="http://schemas.microsoft.com/office/drawing/2014/main" id="{BB602111-E032-322C-7706-E7E5BB1BEDFA}"/>
                </a:ext>
              </a:extLst>
            </p:cNvPr>
            <p:cNvSpPr/>
            <p:nvPr/>
          </p:nvSpPr>
          <p:spPr>
            <a:xfrm>
              <a:off x="6076632" y="258228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50" name="Rectangle 49">
              <a:extLst>
                <a:ext uri="{FF2B5EF4-FFF2-40B4-BE49-F238E27FC236}">
                  <a16:creationId xmlns:a16="http://schemas.microsoft.com/office/drawing/2014/main" id="{A87CAA80-E2EE-E432-C3A5-B1B9447DB54B}"/>
                </a:ext>
              </a:extLst>
            </p:cNvPr>
            <p:cNvSpPr/>
            <p:nvPr/>
          </p:nvSpPr>
          <p:spPr>
            <a:xfrm>
              <a:off x="6076632" y="303313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51" name="Rectangle 50">
              <a:extLst>
                <a:ext uri="{FF2B5EF4-FFF2-40B4-BE49-F238E27FC236}">
                  <a16:creationId xmlns:a16="http://schemas.microsoft.com/office/drawing/2014/main" id="{BA0AC7DE-A3B5-E2A5-D435-A4AE9D774452}"/>
                </a:ext>
              </a:extLst>
            </p:cNvPr>
            <p:cNvSpPr/>
            <p:nvPr/>
          </p:nvSpPr>
          <p:spPr>
            <a:xfrm>
              <a:off x="6076632" y="213143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52" name="Rectangle 51">
              <a:extLst>
                <a:ext uri="{FF2B5EF4-FFF2-40B4-BE49-F238E27FC236}">
                  <a16:creationId xmlns:a16="http://schemas.microsoft.com/office/drawing/2014/main" id="{35185B30-7C92-0F18-2A0E-B61A64CED4D1}"/>
                </a:ext>
              </a:extLst>
            </p:cNvPr>
            <p:cNvSpPr/>
            <p:nvPr/>
          </p:nvSpPr>
          <p:spPr>
            <a:xfrm>
              <a:off x="6076632" y="393483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3" name="Rectangle 52">
              <a:extLst>
                <a:ext uri="{FF2B5EF4-FFF2-40B4-BE49-F238E27FC236}">
                  <a16:creationId xmlns:a16="http://schemas.microsoft.com/office/drawing/2014/main" id="{28A7DE24-6F7C-C70B-C101-8CF28235D3F8}"/>
                </a:ext>
              </a:extLst>
            </p:cNvPr>
            <p:cNvSpPr/>
            <p:nvPr/>
          </p:nvSpPr>
          <p:spPr>
            <a:xfrm>
              <a:off x="6076632" y="438568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4" name="Rectangle 53">
              <a:extLst>
                <a:ext uri="{FF2B5EF4-FFF2-40B4-BE49-F238E27FC236}">
                  <a16:creationId xmlns:a16="http://schemas.microsoft.com/office/drawing/2014/main" id="{227FCEF5-9B09-AFCF-A9FA-2B97941C37EB}"/>
                </a:ext>
              </a:extLst>
            </p:cNvPr>
            <p:cNvSpPr/>
            <p:nvPr/>
          </p:nvSpPr>
          <p:spPr>
            <a:xfrm>
              <a:off x="6076632" y="348398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5" name="Rectangle 54">
              <a:extLst>
                <a:ext uri="{FF2B5EF4-FFF2-40B4-BE49-F238E27FC236}">
                  <a16:creationId xmlns:a16="http://schemas.microsoft.com/office/drawing/2014/main" id="{8D60BD1E-46C5-216D-8215-FCA892852F50}"/>
                </a:ext>
              </a:extLst>
            </p:cNvPr>
            <p:cNvSpPr/>
            <p:nvPr/>
          </p:nvSpPr>
          <p:spPr>
            <a:xfrm>
              <a:off x="6076632" y="483653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56" name="Rectangle 55">
              <a:extLst>
                <a:ext uri="{FF2B5EF4-FFF2-40B4-BE49-F238E27FC236}">
                  <a16:creationId xmlns:a16="http://schemas.microsoft.com/office/drawing/2014/main" id="{384ADA2E-7C84-FDFC-8A23-4EA1C346AD7D}"/>
                </a:ext>
              </a:extLst>
            </p:cNvPr>
            <p:cNvSpPr/>
            <p:nvPr/>
          </p:nvSpPr>
          <p:spPr>
            <a:xfrm>
              <a:off x="6076632" y="528738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57" name="Rectangle 56">
              <a:extLst>
                <a:ext uri="{FF2B5EF4-FFF2-40B4-BE49-F238E27FC236}">
                  <a16:creationId xmlns:a16="http://schemas.microsoft.com/office/drawing/2014/main" id="{D6A477F3-5949-1E18-89C6-093490B7694B}"/>
                </a:ext>
              </a:extLst>
            </p:cNvPr>
            <p:cNvSpPr/>
            <p:nvPr/>
          </p:nvSpPr>
          <p:spPr>
            <a:xfrm>
              <a:off x="6076632" y="618908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8" name="Rectangle 57">
              <a:extLst>
                <a:ext uri="{FF2B5EF4-FFF2-40B4-BE49-F238E27FC236}">
                  <a16:creationId xmlns:a16="http://schemas.microsoft.com/office/drawing/2014/main" id="{9D78D3AD-65E3-C267-21FC-4990D6E17DB9}"/>
                </a:ext>
              </a:extLst>
            </p:cNvPr>
            <p:cNvSpPr/>
            <p:nvPr/>
          </p:nvSpPr>
          <p:spPr>
            <a:xfrm>
              <a:off x="6076632" y="663993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9" name="Rectangle 58">
              <a:extLst>
                <a:ext uri="{FF2B5EF4-FFF2-40B4-BE49-F238E27FC236}">
                  <a16:creationId xmlns:a16="http://schemas.microsoft.com/office/drawing/2014/main" id="{D3DA6215-D2E6-955D-AEFE-1890B78CEDBC}"/>
                </a:ext>
              </a:extLst>
            </p:cNvPr>
            <p:cNvSpPr/>
            <p:nvPr/>
          </p:nvSpPr>
          <p:spPr>
            <a:xfrm>
              <a:off x="6076632" y="5738234"/>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0" name="Rectangle 59">
              <a:extLst>
                <a:ext uri="{FF2B5EF4-FFF2-40B4-BE49-F238E27FC236}">
                  <a16:creationId xmlns:a16="http://schemas.microsoft.com/office/drawing/2014/main" id="{49D1559A-0F20-331D-B639-3DE0A4CF179B}"/>
                </a:ext>
              </a:extLst>
            </p:cNvPr>
            <p:cNvSpPr/>
            <p:nvPr/>
          </p:nvSpPr>
          <p:spPr>
            <a:xfrm>
              <a:off x="6076632" y="1656072"/>
              <a:ext cx="1106171" cy="225425"/>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grpSp>
      <p:sp>
        <p:nvSpPr>
          <p:cNvPr id="61" name="Rectangle 60">
            <a:extLst>
              <a:ext uri="{FF2B5EF4-FFF2-40B4-BE49-F238E27FC236}">
                <a16:creationId xmlns:a16="http://schemas.microsoft.com/office/drawing/2014/main" id="{0CF30C04-2296-546F-2E14-2E5A46D8F3D9}"/>
              </a:ext>
            </a:extLst>
          </p:cNvPr>
          <p:cNvSpPr/>
          <p:nvPr/>
        </p:nvSpPr>
        <p:spPr>
          <a:xfrm>
            <a:off x="10092225" y="4612883"/>
            <a:ext cx="344579" cy="1985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2" name="Rectangle 61">
            <a:extLst>
              <a:ext uri="{FF2B5EF4-FFF2-40B4-BE49-F238E27FC236}">
                <a16:creationId xmlns:a16="http://schemas.microsoft.com/office/drawing/2014/main" id="{E8B6C6F0-9716-4788-C050-E2B39F77FBA3}"/>
              </a:ext>
            </a:extLst>
          </p:cNvPr>
          <p:cNvSpPr/>
          <p:nvPr/>
        </p:nvSpPr>
        <p:spPr>
          <a:xfrm>
            <a:off x="10055220" y="2132075"/>
            <a:ext cx="344579" cy="1985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3" name="TextBox 62">
            <a:extLst>
              <a:ext uri="{FF2B5EF4-FFF2-40B4-BE49-F238E27FC236}">
                <a16:creationId xmlns:a16="http://schemas.microsoft.com/office/drawing/2014/main" id="{661A7DC7-31CA-2B43-B9F0-E549B8A23F98}"/>
              </a:ext>
            </a:extLst>
          </p:cNvPr>
          <p:cNvSpPr txBox="1"/>
          <p:nvPr/>
        </p:nvSpPr>
        <p:spPr>
          <a:xfrm>
            <a:off x="757982" y="6300177"/>
            <a:ext cx="10389386" cy="338554"/>
          </a:xfrm>
          <a:prstGeom prst="rect">
            <a:avLst/>
          </a:prstGeom>
          <a:solidFill>
            <a:srgbClr val="800000"/>
          </a:solidFill>
          <a:ln>
            <a:solidFill>
              <a:schemeClr val="accent1"/>
            </a:solidFill>
          </a:ln>
        </p:spPr>
        <p:txBody>
          <a:bodyPr wrap="square">
            <a:spAutoFit/>
          </a:bodyPr>
          <a:lstStyle>
            <a:defPPr>
              <a:defRPr lang="en-US"/>
            </a:defPPr>
            <a:lvl1pPr algn="ctr">
              <a:defRPr sz="1400"/>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Helvetica" pitchFamily="2" charset="0"/>
                <a:ea typeface="+mn-ea"/>
                <a:cs typeface="+mn-cs"/>
              </a:rPr>
              <a:t>Up to 30% reduction in fuel consumption relative to today's most efficient single-aisle airplanes</a:t>
            </a:r>
          </a:p>
        </p:txBody>
      </p:sp>
      <p:sp>
        <p:nvSpPr>
          <p:cNvPr id="64" name="Rectangle 63">
            <a:extLst>
              <a:ext uri="{FF2B5EF4-FFF2-40B4-BE49-F238E27FC236}">
                <a16:creationId xmlns:a16="http://schemas.microsoft.com/office/drawing/2014/main" id="{9FCF7197-066C-7E0A-53D5-AB37EBCA56B2}"/>
              </a:ext>
            </a:extLst>
          </p:cNvPr>
          <p:cNvSpPr/>
          <p:nvPr/>
        </p:nvSpPr>
        <p:spPr>
          <a:xfrm>
            <a:off x="-4128" y="738827"/>
            <a:ext cx="6080760" cy="603504"/>
          </a:xfrm>
          <a:prstGeom prst="rect">
            <a:avLst/>
          </a:prstGeom>
          <a:solidFill>
            <a:schemeClr val="accent1">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Helvetica"/>
                <a:ea typeface="+mn-ea"/>
                <a:cs typeface="Helvetica"/>
              </a:rPr>
              <a:t>Sustainable Flight Demonstrator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Helvetica"/>
                <a:ea typeface="+mn-ea"/>
                <a:cs typeface="Helvetica"/>
              </a:rPr>
              <a:t>Focus: </a:t>
            </a:r>
            <a:r>
              <a:rPr kumimoji="0" lang="en-US" sz="1800" b="0" i="1" u="none" strike="noStrike" kern="1200" cap="none" spc="0" normalizeH="0" baseline="0" noProof="0">
                <a:ln>
                  <a:noFill/>
                </a:ln>
                <a:solidFill>
                  <a:prstClr val="black"/>
                </a:solidFill>
                <a:effectLst/>
                <a:uLnTx/>
                <a:uFillTx/>
                <a:latin typeface="Helvetica"/>
                <a:ea typeface="+mn-ea"/>
                <a:cs typeface="Helvetica"/>
              </a:rPr>
              <a:t>Demonstration Aircraft, TTBW selected Jan.2023</a:t>
            </a:r>
          </a:p>
        </p:txBody>
      </p:sp>
      <p:sp>
        <p:nvSpPr>
          <p:cNvPr id="65" name="Rectangle 64">
            <a:extLst>
              <a:ext uri="{FF2B5EF4-FFF2-40B4-BE49-F238E27FC236}">
                <a16:creationId xmlns:a16="http://schemas.microsoft.com/office/drawing/2014/main" id="{9A3113BE-B6AD-A1CC-CB60-8492ED4B5E34}"/>
              </a:ext>
            </a:extLst>
          </p:cNvPr>
          <p:cNvSpPr/>
          <p:nvPr/>
        </p:nvSpPr>
        <p:spPr>
          <a:xfrm>
            <a:off x="6072000" y="738827"/>
            <a:ext cx="6126480" cy="603504"/>
          </a:xfrm>
          <a:prstGeom prst="rect">
            <a:avLst/>
          </a:prstGeom>
          <a:solidFill>
            <a:schemeClr val="accent4">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Helvetica"/>
                <a:ea typeface="+mn-ea"/>
                <a:cs typeface="Helvetica"/>
              </a:rPr>
              <a:t>NASA’s AATT TTBW</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Helvetica"/>
                <a:ea typeface="+mn-ea"/>
                <a:cs typeface="Helvetica"/>
              </a:rPr>
              <a:t>Focus: </a:t>
            </a:r>
            <a:r>
              <a:rPr kumimoji="0" lang="en-US" sz="1800" b="0" i="1" u="none" strike="noStrike" kern="1200" cap="none" spc="0" normalizeH="0" baseline="0" noProof="0" dirty="0">
                <a:ln>
                  <a:noFill/>
                </a:ln>
                <a:solidFill>
                  <a:prstClr val="black"/>
                </a:solidFill>
                <a:effectLst/>
                <a:uLnTx/>
                <a:uFillTx/>
                <a:latin typeface="Helvetica"/>
                <a:ea typeface="+mn-ea"/>
                <a:cs typeface="Helvetica"/>
              </a:rPr>
              <a:t>Vision Vehicle, 2008-2026</a:t>
            </a:r>
          </a:p>
        </p:txBody>
      </p:sp>
      <p:grpSp>
        <p:nvGrpSpPr>
          <p:cNvPr id="66" name="Group 65">
            <a:extLst>
              <a:ext uri="{FF2B5EF4-FFF2-40B4-BE49-F238E27FC236}">
                <a16:creationId xmlns:a16="http://schemas.microsoft.com/office/drawing/2014/main" id="{845B402E-2589-5366-A6C5-E3717F50AA09}"/>
              </a:ext>
            </a:extLst>
          </p:cNvPr>
          <p:cNvGrpSpPr/>
          <p:nvPr/>
        </p:nvGrpSpPr>
        <p:grpSpPr>
          <a:xfrm>
            <a:off x="3088743" y="1332535"/>
            <a:ext cx="5934456" cy="4792128"/>
            <a:chOff x="4643044" y="726788"/>
            <a:chExt cx="6419088" cy="5187141"/>
          </a:xfrm>
        </p:grpSpPr>
        <p:pic>
          <p:nvPicPr>
            <p:cNvPr id="67" name="Picture 66">
              <a:extLst>
                <a:ext uri="{FF2B5EF4-FFF2-40B4-BE49-F238E27FC236}">
                  <a16:creationId xmlns:a16="http://schemas.microsoft.com/office/drawing/2014/main" id="{D5E3F417-1F1C-0B91-8788-5F241B3363AB}"/>
                </a:ext>
              </a:extLst>
            </p:cNvPr>
            <p:cNvPicPr>
              <a:picLocks noChangeAspect="1"/>
            </p:cNvPicPr>
            <p:nvPr/>
          </p:nvPicPr>
          <p:blipFill rotWithShape="1">
            <a:blip r:embed="rId3" cstate="print">
              <a:alphaModFix amt="50000"/>
              <a:duotone>
                <a:prstClr val="black"/>
                <a:schemeClr val="accent4">
                  <a:tint val="45000"/>
                  <a:satMod val="400000"/>
                </a:schemeClr>
              </a:duotone>
              <a:extLst>
                <a:ext uri="{BEBA8EAE-BF5A-486C-A8C5-ECC9F3942E4B}">
                  <a14:imgProps xmlns:a14="http://schemas.microsoft.com/office/drawing/2010/main">
                    <a14:imgLayer r:embed="rId4">
                      <a14:imgEffect>
                        <a14:colorTemperature colorTemp="7507"/>
                      </a14:imgEffect>
                    </a14:imgLayer>
                  </a14:imgProps>
                </a:ext>
                <a:ext uri="{28A0092B-C50C-407E-A947-70E740481C1C}">
                  <a14:useLocalDpi xmlns:a14="http://schemas.microsoft.com/office/drawing/2010/main"/>
                </a:ext>
              </a:extLst>
            </a:blip>
            <a:srcRect l="1319" t="1729" r="1821" b="720"/>
            <a:stretch/>
          </p:blipFill>
          <p:spPr>
            <a:xfrm rot="5400000">
              <a:off x="5259017" y="110815"/>
              <a:ext cx="5187141" cy="6419088"/>
            </a:xfrm>
            <a:prstGeom prst="rect">
              <a:avLst/>
            </a:prstGeom>
          </p:spPr>
        </p:pic>
        <p:pic>
          <p:nvPicPr>
            <p:cNvPr id="68" name="Picture 67" descr="A picture containing outdoor object, windmill&#10;&#10;Description automatically generated">
              <a:extLst>
                <a:ext uri="{FF2B5EF4-FFF2-40B4-BE49-F238E27FC236}">
                  <a16:creationId xmlns:a16="http://schemas.microsoft.com/office/drawing/2014/main" id="{B9659F0A-2AF4-BB3F-979F-3784786E155F}"/>
                </a:ext>
              </a:extLst>
            </p:cNvPr>
            <p:cNvPicPr>
              <a:picLocks noChangeAspect="1"/>
            </p:cNvPicPr>
            <p:nvPr/>
          </p:nvPicPr>
          <p:blipFill rotWithShape="1">
            <a:blip r:embed="rId5" cstate="screen">
              <a:alphaModFix amt="90000"/>
              <a:duotone>
                <a:schemeClr val="accent5">
                  <a:shade val="45000"/>
                  <a:satMod val="135000"/>
                </a:schemeClr>
                <a:prstClr val="white"/>
              </a:duotone>
              <a:extLst>
                <a:ext uri="{BEBA8EAE-BF5A-486C-A8C5-ECC9F3942E4B}">
                  <a14:imgProps xmlns:a14="http://schemas.microsoft.com/office/drawing/2010/main">
                    <a14:imgLayer r:embed="rId6">
                      <a14:imgEffect>
                        <a14:brightnessContrast bright="8000"/>
                      </a14:imgEffect>
                    </a14:imgLayer>
                  </a14:imgProps>
                </a:ext>
                <a:ext uri="{28A0092B-C50C-407E-A947-70E740481C1C}">
                  <a14:useLocalDpi xmlns:a14="http://schemas.microsoft.com/office/drawing/2010/main"/>
                </a:ext>
              </a:extLst>
            </a:blip>
            <a:srcRect/>
            <a:stretch/>
          </p:blipFill>
          <p:spPr>
            <a:xfrm rot="5400000">
              <a:off x="5542037" y="463555"/>
              <a:ext cx="4621104" cy="5486400"/>
            </a:xfrm>
            <a:prstGeom prst="rect">
              <a:avLst/>
            </a:prstGeom>
          </p:spPr>
        </p:pic>
      </p:grpSp>
      <p:pic>
        <p:nvPicPr>
          <p:cNvPr id="69" name="Picture 4" descr="Boeing MD-90 in flight.">
            <a:extLst>
              <a:ext uri="{FF2B5EF4-FFF2-40B4-BE49-F238E27FC236}">
                <a16:creationId xmlns:a16="http://schemas.microsoft.com/office/drawing/2014/main" id="{CE6EB244-706C-6EF2-3E1A-6EF1A5C26877}"/>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0000" b="90000" l="10000" r="90000">
                        <a14:foregroundMark x1="41108" y1="44673" x2="43772" y2="44592"/>
                        <a14:foregroundMark x1="43637" y1="44027" x2="43637" y2="44027"/>
                        <a14:foregroundMark x1="43099" y1="43906" x2="42131" y2="44027"/>
                        <a14:foregroundMark x1="84907" y1="72115" x2="84611" y2="72115"/>
                        <a14:foregroundMark x1="84019" y1="69814" x2="84019" y2="69370"/>
                      </a14:backgroundRemoval>
                    </a14:imgEffect>
                  </a14:imgLayer>
                </a14:imgProps>
              </a:ext>
              <a:ext uri="{28A0092B-C50C-407E-A947-70E740481C1C}">
                <a14:useLocalDpi xmlns:a14="http://schemas.microsoft.com/office/drawing/2010/main" val="0"/>
              </a:ext>
            </a:extLst>
          </a:blip>
          <a:srcRect l="13185" t="18976" r="12000" b="26750"/>
          <a:stretch/>
        </p:blipFill>
        <p:spPr bwMode="auto">
          <a:xfrm rot="21303078">
            <a:off x="93458" y="4926371"/>
            <a:ext cx="2068975" cy="1001407"/>
          </a:xfrm>
          <a:prstGeom prst="rect">
            <a:avLst/>
          </a:prstGeom>
          <a:noFill/>
          <a:extLst>
            <a:ext uri="{909E8E84-426E-40DD-AFC4-6F175D3DCCD1}">
              <a14:hiddenFill xmlns:a14="http://schemas.microsoft.com/office/drawing/2010/main">
                <a:solidFill>
                  <a:srgbClr val="FFFFFF"/>
                </a:solidFill>
              </a14:hiddenFill>
            </a:ext>
          </a:extLst>
        </p:spPr>
      </p:pic>
      <p:pic>
        <p:nvPicPr>
          <p:cNvPr id="70" name="Picture 69">
            <a:extLst>
              <a:ext uri="{FF2B5EF4-FFF2-40B4-BE49-F238E27FC236}">
                <a16:creationId xmlns:a16="http://schemas.microsoft.com/office/drawing/2014/main" id="{219BD748-3148-05C8-8DB6-133AE4C46193}"/>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8916465" y="4880344"/>
            <a:ext cx="2966667" cy="642205"/>
          </a:xfrm>
          <a:prstGeom prst="rect">
            <a:avLst/>
          </a:prstGeom>
        </p:spPr>
      </p:pic>
      <p:pic>
        <p:nvPicPr>
          <p:cNvPr id="71" name="Picture 70">
            <a:extLst>
              <a:ext uri="{FF2B5EF4-FFF2-40B4-BE49-F238E27FC236}">
                <a16:creationId xmlns:a16="http://schemas.microsoft.com/office/drawing/2014/main" id="{3BB8C53D-7A99-AA68-091C-7F141204ADF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848587" y="5040178"/>
            <a:ext cx="2241057" cy="844947"/>
          </a:xfrm>
          <a:prstGeom prst="rect">
            <a:avLst/>
          </a:prstGeom>
        </p:spPr>
      </p:pic>
      <p:sp>
        <p:nvSpPr>
          <p:cNvPr id="72" name="Right Arrow 15">
            <a:extLst>
              <a:ext uri="{FF2B5EF4-FFF2-40B4-BE49-F238E27FC236}">
                <a16:creationId xmlns:a16="http://schemas.microsoft.com/office/drawing/2014/main" id="{4E37FE89-7AD4-4F30-71F9-7846ACA26A63}"/>
              </a:ext>
            </a:extLst>
          </p:cNvPr>
          <p:cNvSpPr/>
          <p:nvPr/>
        </p:nvSpPr>
        <p:spPr>
          <a:xfrm>
            <a:off x="2294228" y="5425901"/>
            <a:ext cx="534009" cy="418465"/>
          </a:xfrm>
          <a:prstGeom prst="rightArrow">
            <a:avLst/>
          </a:prstGeom>
          <a:gradFill>
            <a:gsLst>
              <a:gs pos="0">
                <a:schemeClr val="accent5">
                  <a:lumMod val="60000"/>
                  <a:lumOff val="40000"/>
                </a:schemeClr>
              </a:gs>
              <a:gs pos="100000">
                <a:schemeClr val="accent5">
                  <a:lumMod val="20000"/>
                  <a:lumOff val="80000"/>
                </a:schemeClr>
              </a:gs>
            </a:gsLst>
          </a:gra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73" name="Content Placeholder 2">
            <a:extLst>
              <a:ext uri="{FF2B5EF4-FFF2-40B4-BE49-F238E27FC236}">
                <a16:creationId xmlns:a16="http://schemas.microsoft.com/office/drawing/2014/main" id="{A103E917-2B0F-0C9F-0EBD-B1CD6A984993}"/>
              </a:ext>
            </a:extLst>
          </p:cNvPr>
          <p:cNvSpPr txBox="1">
            <a:spLocks/>
          </p:cNvSpPr>
          <p:nvPr/>
        </p:nvSpPr>
        <p:spPr bwMode="auto">
          <a:xfrm>
            <a:off x="7112025" y="1465995"/>
            <a:ext cx="4165692" cy="1600438"/>
          </a:xfrm>
          <a:prstGeom prst="rect">
            <a:avLst/>
          </a:prstGeom>
          <a:noFill/>
          <a:ln>
            <a:noFill/>
          </a:ln>
        </p:spPr>
        <p:txBody>
          <a:bodyPr wrap="square">
            <a:spAutoFit/>
          </a:bodyPr>
          <a:lstStyle>
            <a:defPPr>
              <a:defRPr lang="en-US"/>
            </a:defPPr>
            <a:lvl1pPr>
              <a:spcAft>
                <a:spcPts val="75"/>
              </a:spcAft>
              <a:defRPr sz="1400" b="1">
                <a:cs typeface="Arial" charset="0"/>
              </a:defRPr>
            </a:lvl1p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Helvetica" pitchFamily="2" charset="0"/>
                <a:ea typeface="+mn-ea"/>
                <a:cs typeface="Arial" charset="0"/>
                <a:hlinkClick r:id="" action="ppaction://noaction">
                  <a:extLst>
                    <a:ext uri="{A12FA001-AC4F-418D-AE19-62706E023703}">
                      <ahyp:hlinkClr xmlns:ahyp="http://schemas.microsoft.com/office/drawing/2018/hyperlinkcolor" val="tx"/>
                    </a:ext>
                  </a:extLst>
                </a:hlinkClick>
              </a:rPr>
              <a:t>Wing</a:t>
            </a:r>
            <a:endParaRPr kumimoji="0" lang="en-US" sz="1800" b="0" i="0" u="none" strike="noStrike" kern="1200" cap="none" spc="0" normalizeH="0" baseline="0" noProof="0" dirty="0">
              <a:ln>
                <a:noFill/>
              </a:ln>
              <a:solidFill>
                <a:prstClr val="black"/>
              </a:solidFill>
              <a:effectLst/>
              <a:uLnTx/>
              <a:uFillTx/>
              <a:latin typeface="Helvetica" pitchFamily="2" charset="0"/>
              <a:ea typeface="+mn-ea"/>
              <a:cs typeface="Arial" charset="0"/>
            </a:endParaRP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Aerodynamics</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Krueger Flap (facilitates laminar flow)</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Reynolds number effects</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Noise reduction concepts</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Wing </a:t>
            </a:r>
            <a:r>
              <a:rPr lang="en-US" sz="1400" dirty="0">
                <a:solidFill>
                  <a:srgbClr val="000000"/>
                </a:solidFill>
                <a:latin typeface="Helvetica" pitchFamily="2" charset="0"/>
              </a:rPr>
              <a:t>&amp;</a:t>
            </a: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 joint structure concept exploration</a:t>
            </a:r>
          </a:p>
        </p:txBody>
      </p:sp>
      <p:sp>
        <p:nvSpPr>
          <p:cNvPr id="74" name="TextBox 73">
            <a:extLst>
              <a:ext uri="{FF2B5EF4-FFF2-40B4-BE49-F238E27FC236}">
                <a16:creationId xmlns:a16="http://schemas.microsoft.com/office/drawing/2014/main" id="{00960A28-5E1C-B50E-E52C-17F53FF8FE6A}"/>
              </a:ext>
            </a:extLst>
          </p:cNvPr>
          <p:cNvSpPr txBox="1"/>
          <p:nvPr/>
        </p:nvSpPr>
        <p:spPr>
          <a:xfrm>
            <a:off x="1187923" y="5842183"/>
            <a:ext cx="721672"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70C0"/>
                </a:solidFill>
                <a:effectLst/>
                <a:uLnTx/>
                <a:uFillTx/>
                <a:latin typeface="Helvetica" pitchFamily="2" charset="0"/>
                <a:ea typeface="+mn-ea"/>
                <a:cs typeface="+mn-cs"/>
              </a:rPr>
              <a:t>MD-90</a:t>
            </a:r>
          </a:p>
        </p:txBody>
      </p:sp>
      <p:sp>
        <p:nvSpPr>
          <p:cNvPr id="75" name="TextBox 74">
            <a:extLst>
              <a:ext uri="{FF2B5EF4-FFF2-40B4-BE49-F238E27FC236}">
                <a16:creationId xmlns:a16="http://schemas.microsoft.com/office/drawing/2014/main" id="{D879372F-9213-9342-424F-BFFF770FD164}"/>
              </a:ext>
            </a:extLst>
          </p:cNvPr>
          <p:cNvSpPr txBox="1"/>
          <p:nvPr/>
        </p:nvSpPr>
        <p:spPr>
          <a:xfrm>
            <a:off x="2912282" y="5849887"/>
            <a:ext cx="2156103"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70C0"/>
                </a:solidFill>
                <a:effectLst/>
                <a:uLnTx/>
                <a:uFillTx/>
                <a:latin typeface="Helvetica" pitchFamily="2" charset="0"/>
                <a:ea typeface="+mn-ea"/>
                <a:cs typeface="+mn-cs"/>
              </a:rPr>
              <a:t>X-66, SFD Demo Aircraft</a:t>
            </a:r>
          </a:p>
        </p:txBody>
      </p:sp>
      <p:sp>
        <p:nvSpPr>
          <p:cNvPr id="76" name="Content Placeholder 2">
            <a:extLst>
              <a:ext uri="{FF2B5EF4-FFF2-40B4-BE49-F238E27FC236}">
                <a16:creationId xmlns:a16="http://schemas.microsoft.com/office/drawing/2014/main" id="{7BC59733-C29D-4A86-2E9C-25B3C7F5AFBF}"/>
              </a:ext>
            </a:extLst>
          </p:cNvPr>
          <p:cNvSpPr txBox="1">
            <a:spLocks/>
          </p:cNvSpPr>
          <p:nvPr/>
        </p:nvSpPr>
        <p:spPr bwMode="auto">
          <a:xfrm>
            <a:off x="7157086" y="4262374"/>
            <a:ext cx="2849943" cy="1810752"/>
          </a:xfrm>
          <a:prstGeom prst="rect">
            <a:avLst/>
          </a:prstGeom>
          <a:noFill/>
          <a:ln>
            <a:noFill/>
          </a:ln>
        </p:spPr>
        <p:txBody>
          <a:bodyPr wrap="square">
            <a:spAutoFit/>
          </a:bodyPr>
          <a:lstStyle>
            <a:defPPr>
              <a:defRPr lang="en-US"/>
            </a:defPPr>
            <a:lvl1pPr>
              <a:spcAft>
                <a:spcPts val="75"/>
              </a:spcAft>
              <a:defRPr sz="1400" b="1">
                <a:cs typeface="Arial" charset="0"/>
              </a:defRPr>
            </a:lvl1p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en-US" sz="1600" b="0" i="0" u="sng" strike="noStrike" kern="1200" cap="none" spc="0" normalizeH="0" baseline="0" noProof="0" dirty="0">
                <a:ln>
                  <a:noFill/>
                </a:ln>
                <a:solidFill>
                  <a:prstClr val="black"/>
                </a:solidFill>
                <a:effectLst/>
                <a:uLnTx/>
                <a:uFillTx/>
                <a:latin typeface="Helvetica" pitchFamily="2" charset="0"/>
                <a:ea typeface="+mn-ea"/>
                <a:cs typeface="Arial" charset="0"/>
              </a:rPr>
              <a:t>Off-nominal conditions</a:t>
            </a:r>
            <a:endParaRPr kumimoji="0" lang="en-US" sz="1600" b="1" i="0" u="sng" strike="noStrike" kern="1200" cap="none" spc="0" normalizeH="0" baseline="0" noProof="0" dirty="0">
              <a:ln>
                <a:noFill/>
              </a:ln>
              <a:solidFill>
                <a:srgbClr val="000000"/>
              </a:solidFill>
              <a:effectLst/>
              <a:uLnTx/>
              <a:uFillTx/>
              <a:latin typeface="Helvetica" pitchFamily="2" charset="0"/>
              <a:ea typeface="+mn-ea"/>
              <a:cs typeface="Arial" charset="0"/>
            </a:endParaRP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Deep stall</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High Lift, CL</a:t>
            </a:r>
            <a:r>
              <a:rPr kumimoji="0" lang="en-US" sz="1400" b="0" i="0" u="none" strike="noStrike" kern="1200" cap="none" spc="0" normalizeH="0" baseline="-25000" noProof="0" dirty="0">
                <a:ln>
                  <a:noFill/>
                </a:ln>
                <a:solidFill>
                  <a:srgbClr val="000000"/>
                </a:solidFill>
                <a:effectLst/>
                <a:uLnTx/>
                <a:uFillTx/>
                <a:latin typeface="Helvetica" pitchFamily="2" charset="0"/>
                <a:ea typeface="+mn-ea"/>
                <a:cs typeface="+mn-cs"/>
              </a:rPr>
              <a:t>max</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In-ground effects</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Ditching</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Buffet</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Icing impacts</a:t>
            </a:r>
          </a:p>
        </p:txBody>
      </p:sp>
      <p:sp>
        <p:nvSpPr>
          <p:cNvPr id="77" name="Content Placeholder 2">
            <a:extLst>
              <a:ext uri="{FF2B5EF4-FFF2-40B4-BE49-F238E27FC236}">
                <a16:creationId xmlns:a16="http://schemas.microsoft.com/office/drawing/2014/main" id="{CB109C4C-2DCC-876F-0346-BB90E399C66E}"/>
              </a:ext>
            </a:extLst>
          </p:cNvPr>
          <p:cNvSpPr txBox="1">
            <a:spLocks/>
          </p:cNvSpPr>
          <p:nvPr/>
        </p:nvSpPr>
        <p:spPr bwMode="auto">
          <a:xfrm>
            <a:off x="9433151" y="3423897"/>
            <a:ext cx="2355375" cy="1087477"/>
          </a:xfrm>
          <a:prstGeom prst="rect">
            <a:avLst/>
          </a:prstGeom>
          <a:noFill/>
          <a:ln>
            <a:noFill/>
          </a:ln>
        </p:spPr>
        <p:txBody>
          <a:bodyPr wrap="square">
            <a:spAutoFit/>
          </a:bodyPr>
          <a:lstStyle>
            <a:defPPr>
              <a:defRPr lang="en-US"/>
            </a:defPPr>
            <a:lvl1pPr>
              <a:spcAft>
                <a:spcPts val="75"/>
              </a:spcAft>
              <a:defRPr sz="1400" b="1">
                <a:cs typeface="Arial" charset="0"/>
              </a:defRPr>
            </a:lvl1p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en-US" sz="1600" b="0" i="0" u="sng" strike="noStrike" kern="1200" cap="none" spc="0" normalizeH="0" baseline="0" noProof="0" dirty="0">
                <a:ln>
                  <a:noFill/>
                </a:ln>
                <a:solidFill>
                  <a:prstClr val="black"/>
                </a:solidFill>
                <a:effectLst/>
                <a:uLnTx/>
                <a:uFillTx/>
                <a:latin typeface="Helvetica" pitchFamily="2" charset="0"/>
                <a:ea typeface="+mn-ea"/>
                <a:cs typeface="Arial" charset="0"/>
              </a:rPr>
              <a:t>System Assessments</a:t>
            </a:r>
            <a:endParaRPr kumimoji="0" lang="en-US" sz="1600" b="1" i="0" u="sng" strike="noStrike" kern="1200" cap="none" spc="0" normalizeH="0" baseline="0" noProof="0" dirty="0">
              <a:ln>
                <a:noFill/>
              </a:ln>
              <a:solidFill>
                <a:srgbClr val="000000"/>
              </a:solidFill>
              <a:effectLst/>
              <a:uLnTx/>
              <a:uFillTx/>
              <a:latin typeface="Helvetica" pitchFamily="2" charset="0"/>
              <a:ea typeface="+mn-ea"/>
              <a:cs typeface="Arial" charset="0"/>
            </a:endParaRP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Fuel Burn</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Acoustics</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Design trades</a:t>
            </a:r>
          </a:p>
        </p:txBody>
      </p:sp>
      <p:sp>
        <p:nvSpPr>
          <p:cNvPr id="78" name="Rectangle 77">
            <a:extLst>
              <a:ext uri="{FF2B5EF4-FFF2-40B4-BE49-F238E27FC236}">
                <a16:creationId xmlns:a16="http://schemas.microsoft.com/office/drawing/2014/main" id="{6871AE34-2B38-FEAF-E907-C794EDA87748}"/>
              </a:ext>
            </a:extLst>
          </p:cNvPr>
          <p:cNvSpPr/>
          <p:nvPr/>
        </p:nvSpPr>
        <p:spPr>
          <a:xfrm>
            <a:off x="5454798" y="742965"/>
            <a:ext cx="623067" cy="313904"/>
          </a:xfrm>
          <a:prstGeom prst="rect">
            <a:avLst/>
          </a:prstGeom>
          <a:gradFill>
            <a:gsLst>
              <a:gs pos="50000">
                <a:schemeClr val="accent4">
                  <a:lumMod val="20000"/>
                  <a:lumOff val="80000"/>
                </a:schemeClr>
              </a:gs>
              <a:gs pos="10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79" name="Rectangle 78">
            <a:extLst>
              <a:ext uri="{FF2B5EF4-FFF2-40B4-BE49-F238E27FC236}">
                <a16:creationId xmlns:a16="http://schemas.microsoft.com/office/drawing/2014/main" id="{AF35B2B6-B2F5-833D-FDB9-7E30809DC2E3}"/>
              </a:ext>
            </a:extLst>
          </p:cNvPr>
          <p:cNvSpPr/>
          <p:nvPr/>
        </p:nvSpPr>
        <p:spPr>
          <a:xfrm>
            <a:off x="6072000" y="1054569"/>
            <a:ext cx="623067" cy="287762"/>
          </a:xfrm>
          <a:prstGeom prst="rect">
            <a:avLst/>
          </a:prstGeom>
          <a:gradFill>
            <a:gsLst>
              <a:gs pos="0">
                <a:schemeClr val="accent4">
                  <a:lumMod val="20000"/>
                  <a:lumOff val="80000"/>
                </a:schemeClr>
              </a:gs>
              <a:gs pos="50000">
                <a:schemeClr val="accent1">
                  <a:lumMod val="20000"/>
                  <a:lumOff val="80000"/>
                </a:schemeClr>
              </a:gs>
            </a:gsLst>
            <a:lin ang="10800000" scaled="1"/>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sp>
        <p:nvSpPr>
          <p:cNvPr id="80" name="Content Placeholder 2">
            <a:extLst>
              <a:ext uri="{FF2B5EF4-FFF2-40B4-BE49-F238E27FC236}">
                <a16:creationId xmlns:a16="http://schemas.microsoft.com/office/drawing/2014/main" id="{B82E60EA-96D5-534A-A708-E71ABC7F9F56}"/>
              </a:ext>
            </a:extLst>
          </p:cNvPr>
          <p:cNvSpPr txBox="1">
            <a:spLocks/>
          </p:cNvSpPr>
          <p:nvPr/>
        </p:nvSpPr>
        <p:spPr bwMode="auto">
          <a:xfrm>
            <a:off x="239096" y="1492874"/>
            <a:ext cx="2849646" cy="1569660"/>
          </a:xfrm>
          <a:prstGeom prst="rect">
            <a:avLst/>
          </a:prstGeom>
          <a:noFill/>
          <a:ln>
            <a:noFill/>
          </a:ln>
        </p:spPr>
        <p:txBody>
          <a:bodyPr wrap="square">
            <a:spAutoFit/>
          </a:bodyPr>
          <a:lstStyle>
            <a:defPPr>
              <a:defRPr lang="en-US"/>
            </a:defPPr>
            <a:lvl1pPr>
              <a:spcAft>
                <a:spcPts val="75"/>
              </a:spcAft>
              <a:defRPr sz="1400" b="1">
                <a:cs typeface="Arial" charset="0"/>
              </a:defRPr>
            </a:lvl1p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en-US" sz="1600" b="0" i="0" u="sng" strike="noStrike" kern="1200" cap="none" spc="0" normalizeH="0" baseline="0" noProof="0" dirty="0">
                <a:ln>
                  <a:noFill/>
                </a:ln>
                <a:solidFill>
                  <a:prstClr val="black"/>
                </a:solidFill>
                <a:effectLst/>
                <a:uLnTx/>
                <a:uFillTx/>
                <a:latin typeface="Helvetica" pitchFamily="2" charset="0"/>
                <a:ea typeface="+mn-ea"/>
                <a:cs typeface="Arial" charset="0"/>
                <a:hlinkClick r:id="" action="ppaction://noaction">
                  <a:extLst>
                    <a:ext uri="{A12FA001-AC4F-418D-AE19-62706E023703}">
                      <ahyp:hlinkClr xmlns:ahyp="http://schemas.microsoft.com/office/drawing/2018/hyperlinkcolor" val="tx"/>
                    </a:ext>
                  </a:extLst>
                </a:hlinkClick>
              </a:rPr>
              <a:t>Design</a:t>
            </a:r>
            <a:r>
              <a:rPr kumimoji="0" lang="en-US" sz="1600" b="0" i="0" u="sng" strike="noStrike" kern="1200" cap="none" spc="0" normalizeH="0" baseline="0" noProof="0" dirty="0">
                <a:ln>
                  <a:noFill/>
                </a:ln>
                <a:solidFill>
                  <a:prstClr val="black"/>
                </a:solidFill>
                <a:effectLst/>
                <a:uLnTx/>
                <a:uFillTx/>
                <a:latin typeface="Helvetica" pitchFamily="2" charset="0"/>
                <a:ea typeface="+mn-ea"/>
                <a:cs typeface="Arial" charset="0"/>
              </a:rPr>
              <a:t> and Integration</a:t>
            </a:r>
            <a:endParaRPr kumimoji="0" lang="en-US" sz="1600" b="0" i="0" u="sng" strike="noStrike" kern="1200" cap="none" spc="0" normalizeH="0" baseline="0" noProof="0" dirty="0">
              <a:ln>
                <a:noFill/>
              </a:ln>
              <a:solidFill>
                <a:srgbClr val="000000"/>
              </a:solidFill>
              <a:effectLst/>
              <a:uLnTx/>
              <a:uFillTx/>
              <a:latin typeface="Helvetica" pitchFamily="2" charset="0"/>
              <a:ea typeface="+mn-ea"/>
              <a:cs typeface="Arial" charset="0"/>
            </a:endParaRPr>
          </a:p>
          <a:p>
            <a:pPr marL="228600" marR="0" lvl="1" indent="-137160" algn="l" defTabSz="914400" rtl="0" eaLnBrk="1" fontAlgn="auto" latinLnBrk="0" hangingPunct="1">
              <a:lnSpc>
                <a:spcPct val="100000"/>
              </a:lnSpc>
              <a:spcBef>
                <a:spcPts val="0"/>
              </a:spcBef>
              <a:spcAft>
                <a:spcPts val="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Systems integration </a:t>
            </a:r>
          </a:p>
          <a:p>
            <a:pPr marL="274320" marR="0" lvl="1" indent="0" algn="l" defTabSz="914400" rtl="0" eaLnBrk="1" fontAlgn="auto" latinLnBrk="0" hangingPunct="1">
              <a:lnSpc>
                <a:spcPct val="100000"/>
              </a:lnSpc>
              <a:spcBef>
                <a:spcPts val="0"/>
              </a:spcBef>
              <a:spcAft>
                <a:spcPts val="200"/>
              </a:spcAft>
              <a:buClr>
                <a:srgbClr val="0039A6"/>
              </a:buClr>
              <a:buSzTx/>
              <a:buFontTx/>
              <a:buNone/>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(no ice protection or wing fold)</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prstClr val="black"/>
                </a:solidFill>
                <a:effectLst/>
                <a:uLnTx/>
                <a:uFillTx/>
                <a:latin typeface="Helvetica" pitchFamily="2" charset="0"/>
                <a:ea typeface="+mn-ea"/>
                <a:cs typeface="+mn-cs"/>
              </a:rPr>
              <a:t>Pylon fail-safe integration</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prstClr val="black"/>
                </a:solidFill>
                <a:effectLst/>
                <a:uLnTx/>
                <a:uFillTx/>
                <a:latin typeface="Helvetica" pitchFamily="2" charset="0"/>
                <a:ea typeface="+mn-ea"/>
                <a:cs typeface="+mn-cs"/>
              </a:rPr>
              <a:t>Fail-safe strut requirements</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Wing crush loads</a:t>
            </a:r>
          </a:p>
        </p:txBody>
      </p:sp>
      <p:sp>
        <p:nvSpPr>
          <p:cNvPr id="81" name="Content Placeholder 2">
            <a:extLst>
              <a:ext uri="{FF2B5EF4-FFF2-40B4-BE49-F238E27FC236}">
                <a16:creationId xmlns:a16="http://schemas.microsoft.com/office/drawing/2014/main" id="{D6A5C73A-9ED2-35B7-BE46-22F813F70738}"/>
              </a:ext>
            </a:extLst>
          </p:cNvPr>
          <p:cNvSpPr txBox="1">
            <a:spLocks/>
          </p:cNvSpPr>
          <p:nvPr/>
        </p:nvSpPr>
        <p:spPr bwMode="auto">
          <a:xfrm>
            <a:off x="592772" y="3342107"/>
            <a:ext cx="3436729" cy="1328569"/>
          </a:xfrm>
          <a:prstGeom prst="rect">
            <a:avLst/>
          </a:prstGeom>
          <a:noFill/>
          <a:ln>
            <a:noFill/>
          </a:ln>
        </p:spPr>
        <p:txBody>
          <a:bodyPr wrap="square">
            <a:spAutoFit/>
          </a:bodyPr>
          <a:lstStyle>
            <a:defPPr>
              <a:defRPr lang="en-US"/>
            </a:defPPr>
            <a:lvl1pPr>
              <a:spcAft>
                <a:spcPts val="75"/>
              </a:spcAft>
              <a:defRPr sz="1400" b="1">
                <a:cs typeface="Arial" charset="0"/>
              </a:defRPr>
            </a:lvl1p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en-US" sz="1600" b="0" i="0" u="sng" strike="noStrike" kern="1200" cap="none" spc="0" normalizeH="0" baseline="0" noProof="0" dirty="0">
                <a:ln>
                  <a:noFill/>
                </a:ln>
                <a:solidFill>
                  <a:prstClr val="black"/>
                </a:solidFill>
                <a:effectLst/>
                <a:uLnTx/>
                <a:uFillTx/>
                <a:latin typeface="Helvetica" pitchFamily="2" charset="0"/>
                <a:ea typeface="+mn-ea"/>
                <a:cs typeface="Arial" charset="0"/>
                <a:hlinkClick r:id="" action="ppaction://noaction">
                  <a:extLst>
                    <a:ext uri="{A12FA001-AC4F-418D-AE19-62706E023703}">
                      <ahyp:hlinkClr xmlns:ahyp="http://schemas.microsoft.com/office/drawing/2018/hyperlinkcolor" val="tx"/>
                    </a:ext>
                  </a:extLst>
                </a:hlinkClick>
              </a:rPr>
              <a:t>Validation</a:t>
            </a:r>
            <a:r>
              <a:rPr kumimoji="0" lang="en-US" sz="1600" b="0" i="0" u="sng" strike="noStrike" kern="1200" cap="none" spc="0" normalizeH="0" baseline="0" noProof="0" dirty="0">
                <a:ln>
                  <a:noFill/>
                </a:ln>
                <a:solidFill>
                  <a:prstClr val="black"/>
                </a:solidFill>
                <a:effectLst/>
                <a:uLnTx/>
                <a:uFillTx/>
                <a:latin typeface="Helvetica" pitchFamily="2" charset="0"/>
                <a:ea typeface="+mn-ea"/>
                <a:cs typeface="Arial" charset="0"/>
              </a:rPr>
              <a:t> of Tools &amp; Models</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prstClr val="black"/>
                </a:solidFill>
                <a:effectLst/>
                <a:uLnTx/>
                <a:uFillTx/>
                <a:latin typeface="Helvetica" pitchFamily="2" charset="0"/>
                <a:ea typeface="+mn-ea"/>
                <a:cs typeface="+mn-cs"/>
              </a:rPr>
              <a:t>Aero performance</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prstClr val="black"/>
                </a:solidFill>
                <a:effectLst/>
                <a:uLnTx/>
                <a:uFillTx/>
                <a:latin typeface="Helvetica" pitchFamily="2" charset="0"/>
                <a:ea typeface="+mn-ea"/>
                <a:cs typeface="+mn-cs"/>
              </a:rPr>
              <a:t>Aeroelasticity</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prstClr val="black"/>
                </a:solidFill>
                <a:effectLst/>
                <a:uLnTx/>
                <a:uFillTx/>
                <a:latin typeface="Helvetica" pitchFamily="2" charset="0"/>
                <a:ea typeface="+mn-ea"/>
                <a:cs typeface="+mn-cs"/>
              </a:rPr>
              <a:t>Loads</a:t>
            </a:r>
          </a:p>
          <a:p>
            <a:pPr marL="228600" marR="0" lvl="1" indent="-137160" algn="l" defTabSz="914400" rtl="0" eaLnBrk="1" fontAlgn="auto" latinLnBrk="0" hangingPunct="1">
              <a:lnSpc>
                <a:spcPct val="100000"/>
              </a:lnSpc>
              <a:spcBef>
                <a:spcPts val="0"/>
              </a:spcBef>
              <a:spcAft>
                <a:spcPts val="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prstClr val="black"/>
                </a:solidFill>
                <a:effectLst/>
                <a:uLnTx/>
                <a:uFillTx/>
                <a:latin typeface="Helvetica" pitchFamily="2" charset="0"/>
                <a:ea typeface="+mn-ea"/>
                <a:cs typeface="+mn-cs"/>
              </a:rPr>
              <a:t>Primary architecture &amp; joint design</a:t>
            </a:r>
            <a:endPar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endParaRPr>
          </a:p>
        </p:txBody>
      </p:sp>
      <p:sp>
        <p:nvSpPr>
          <p:cNvPr id="82" name="Content Placeholder 2">
            <a:extLst>
              <a:ext uri="{FF2B5EF4-FFF2-40B4-BE49-F238E27FC236}">
                <a16:creationId xmlns:a16="http://schemas.microsoft.com/office/drawing/2014/main" id="{1E3D7F6B-7639-F179-10A5-ED4DCF73D4D1}"/>
              </a:ext>
            </a:extLst>
          </p:cNvPr>
          <p:cNvSpPr txBox="1">
            <a:spLocks/>
          </p:cNvSpPr>
          <p:nvPr/>
        </p:nvSpPr>
        <p:spPr bwMode="auto">
          <a:xfrm>
            <a:off x="2965769" y="1748322"/>
            <a:ext cx="2761380" cy="1277273"/>
          </a:xfrm>
          <a:prstGeom prst="rect">
            <a:avLst/>
          </a:prstGeom>
          <a:noFill/>
          <a:ln>
            <a:noFill/>
          </a:ln>
        </p:spPr>
        <p:txBody>
          <a:bodyPr wrap="square">
            <a:spAutoFit/>
          </a:bodyPr>
          <a:lstStyle>
            <a:defPPr>
              <a:defRPr lang="en-US"/>
            </a:defPPr>
            <a:lvl1pPr>
              <a:spcAft>
                <a:spcPts val="75"/>
              </a:spcAft>
              <a:defRPr sz="1400" b="1">
                <a:cs typeface="Arial" charset="0"/>
              </a:defRPr>
            </a:lvl1pPr>
          </a:lstStyle>
          <a:p>
            <a:pPr marL="0" marR="0" lvl="0" indent="0" algn="l" defTabSz="914400" rtl="0" eaLnBrk="1" fontAlgn="auto" latinLnBrk="0" hangingPunct="1">
              <a:lnSpc>
                <a:spcPct val="100000"/>
              </a:lnSpc>
              <a:spcBef>
                <a:spcPts val="0"/>
              </a:spcBef>
              <a:spcAft>
                <a:spcPts val="200"/>
              </a:spcAft>
              <a:buClrTx/>
              <a:buSzTx/>
              <a:buFontTx/>
              <a:buNone/>
              <a:tabLst/>
              <a:defRPr/>
            </a:pPr>
            <a:r>
              <a:rPr kumimoji="0" lang="en-US" sz="1600" b="0" i="0" u="sng" strike="noStrike" kern="1200" cap="none" spc="0" normalizeH="0" baseline="0" noProof="0" dirty="0">
                <a:ln>
                  <a:noFill/>
                </a:ln>
                <a:solidFill>
                  <a:prstClr val="black"/>
                </a:solidFill>
                <a:effectLst/>
                <a:uLnTx/>
                <a:uFillTx/>
                <a:latin typeface="Helvetica" pitchFamily="2" charset="0"/>
                <a:ea typeface="+mn-ea"/>
                <a:cs typeface="Arial" charset="0"/>
              </a:rPr>
              <a:t>Flight Characteristics</a:t>
            </a:r>
            <a:endParaRPr kumimoji="0" lang="en-US" sz="1600" b="0" i="0" u="none" strike="noStrike" kern="1200" cap="none" spc="0" normalizeH="0" baseline="0" noProof="0" dirty="0">
              <a:ln>
                <a:noFill/>
              </a:ln>
              <a:solidFill>
                <a:srgbClr val="000000"/>
              </a:solidFill>
              <a:effectLst/>
              <a:uLnTx/>
              <a:uFillTx/>
              <a:latin typeface="Helvetica" pitchFamily="2" charset="0"/>
              <a:ea typeface="+mn-ea"/>
              <a:cs typeface="Arial" charset="0"/>
            </a:endParaRP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Typical flight envelope operability</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Stability &amp; Control</a:t>
            </a:r>
          </a:p>
          <a:p>
            <a:pPr marL="228600" marR="0" lvl="1" indent="-137160" algn="l" defTabSz="914400" rtl="0" eaLnBrk="1" fontAlgn="auto" latinLnBrk="0" hangingPunct="1">
              <a:lnSpc>
                <a:spcPct val="100000"/>
              </a:lnSpc>
              <a:spcBef>
                <a:spcPts val="0"/>
              </a:spcBef>
              <a:spcAft>
                <a:spcPts val="200"/>
              </a:spcAft>
              <a:buClr>
                <a:srgbClr val="0039A6"/>
              </a:buClr>
              <a:buSzTx/>
              <a:buFont typeface="Wingdings" panose="05000000000000000000" pitchFamily="2" charset="2"/>
              <a:buChar char="§"/>
              <a:tabLst/>
              <a:defRPr/>
            </a:pPr>
            <a:r>
              <a:rPr kumimoji="0" lang="en-US" sz="1400" b="0" i="0" u="none" strike="noStrike" kern="1200" cap="none" spc="0" normalizeH="0" baseline="0" noProof="0" dirty="0">
                <a:ln>
                  <a:noFill/>
                </a:ln>
                <a:solidFill>
                  <a:srgbClr val="000000"/>
                </a:solidFill>
                <a:effectLst/>
                <a:uLnTx/>
                <a:uFillTx/>
                <a:latin typeface="Helvetica" pitchFamily="2" charset="0"/>
                <a:ea typeface="+mn-ea"/>
                <a:cs typeface="+mn-cs"/>
              </a:rPr>
              <a:t>Flutter</a:t>
            </a:r>
          </a:p>
        </p:txBody>
      </p:sp>
      <p:sp>
        <p:nvSpPr>
          <p:cNvPr id="83" name="TextBox 82">
            <a:extLst>
              <a:ext uri="{FF2B5EF4-FFF2-40B4-BE49-F238E27FC236}">
                <a16:creationId xmlns:a16="http://schemas.microsoft.com/office/drawing/2014/main" id="{E891652D-E13A-46F3-DC0C-61D9EB4896C6}"/>
              </a:ext>
            </a:extLst>
          </p:cNvPr>
          <p:cNvSpPr txBox="1"/>
          <p:nvPr/>
        </p:nvSpPr>
        <p:spPr>
          <a:xfrm>
            <a:off x="9692451" y="5560871"/>
            <a:ext cx="1951881"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70C0"/>
                </a:solidFill>
                <a:effectLst/>
                <a:uLnTx/>
                <a:uFillTx/>
                <a:latin typeface="Helvetica" pitchFamily="2" charset="0"/>
                <a:ea typeface="+mn-ea"/>
                <a:cs typeface="+mn-cs"/>
              </a:rPr>
              <a:t>NASA’s Vision Vehicle</a:t>
            </a:r>
          </a:p>
        </p:txBody>
      </p:sp>
      <p:pic>
        <p:nvPicPr>
          <p:cNvPr id="3" name="Picture 2">
            <a:extLst>
              <a:ext uri="{FF2B5EF4-FFF2-40B4-BE49-F238E27FC236}">
                <a16:creationId xmlns:a16="http://schemas.microsoft.com/office/drawing/2014/main" id="{647054CA-400D-2019-E8E8-04E167E6B427}"/>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10945581" y="1943717"/>
            <a:ext cx="1120778" cy="1407742"/>
          </a:xfrm>
          <a:prstGeom prst="rect">
            <a:avLst/>
          </a:prstGeom>
          <a:solidFill>
            <a:schemeClr val="tx2"/>
          </a:solidFill>
          <a:ln w="34925">
            <a:noFill/>
          </a:ln>
          <a:effectLst>
            <a:outerShdw blurRad="50800" dist="50800" dir="5400000" sx="1000" sy="1000" algn="ctr" rotWithShape="0">
              <a:srgbClr val="000000">
                <a:alpha val="43137"/>
              </a:srgbClr>
            </a:outerShdw>
          </a:effectLst>
        </p:spPr>
      </p:pic>
      <p:sp>
        <p:nvSpPr>
          <p:cNvPr id="4" name="TextBox 3">
            <a:extLst>
              <a:ext uri="{FF2B5EF4-FFF2-40B4-BE49-F238E27FC236}">
                <a16:creationId xmlns:a16="http://schemas.microsoft.com/office/drawing/2014/main" id="{522D1284-0836-13AB-496C-35ACB5E13188}"/>
              </a:ext>
            </a:extLst>
          </p:cNvPr>
          <p:cNvSpPr txBox="1"/>
          <p:nvPr/>
        </p:nvSpPr>
        <p:spPr>
          <a:xfrm>
            <a:off x="10827945" y="1469034"/>
            <a:ext cx="1329447" cy="769441"/>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400" dirty="0">
                <a:solidFill>
                  <a:srgbClr val="0070C0"/>
                </a:solidFill>
                <a:latin typeface="Helvetica" pitchFamily="2" charset="0"/>
              </a:rPr>
              <a:t>High-Speed </a:t>
            </a:r>
          </a:p>
          <a:p>
            <a:pPr algn="ctr"/>
            <a:r>
              <a:rPr lang="en-US" sz="1400" dirty="0">
                <a:solidFill>
                  <a:srgbClr val="0070C0"/>
                </a:solidFill>
                <a:latin typeface="Helvetica" pitchFamily="2" charset="0"/>
              </a:rPr>
              <a:t>Buffet Test</a:t>
            </a:r>
          </a:p>
          <a:p>
            <a:pPr algn="ctr"/>
            <a:endParaRPr lang="en-US" sz="1600" b="1" dirty="0">
              <a:solidFill>
                <a:srgbClr val="FF0000"/>
              </a:solidFill>
            </a:endParaRPr>
          </a:p>
        </p:txBody>
      </p:sp>
    </p:spTree>
    <p:extLst>
      <p:ext uri="{BB962C8B-B14F-4D97-AF65-F5344CB8AC3E}">
        <p14:creationId xmlns:p14="http://schemas.microsoft.com/office/powerpoint/2010/main" val="760856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BBFF-2595-6379-EA74-073495873F3A}"/>
              </a:ext>
            </a:extLst>
          </p:cNvPr>
          <p:cNvSpPr>
            <a:spLocks noGrp="1"/>
          </p:cNvSpPr>
          <p:nvPr>
            <p:ph type="title"/>
          </p:nvPr>
        </p:nvSpPr>
        <p:spPr/>
        <p:txBody>
          <a:bodyPr/>
          <a:lstStyle/>
          <a:p>
            <a:r>
              <a:rPr lang="en-US" dirty="0"/>
              <a:t>Fixed-Base Correction (FBC) Method - Motivation</a:t>
            </a:r>
          </a:p>
        </p:txBody>
      </p:sp>
      <p:sp>
        <p:nvSpPr>
          <p:cNvPr id="4" name="TextBox 3">
            <a:extLst>
              <a:ext uri="{FF2B5EF4-FFF2-40B4-BE49-F238E27FC236}">
                <a16:creationId xmlns:a16="http://schemas.microsoft.com/office/drawing/2014/main" id="{0839778D-51BE-E628-D367-E5BC6116F41E}"/>
              </a:ext>
            </a:extLst>
          </p:cNvPr>
          <p:cNvSpPr txBox="1"/>
          <p:nvPr/>
        </p:nvSpPr>
        <p:spPr>
          <a:xfrm>
            <a:off x="508496" y="819046"/>
            <a:ext cx="11378704" cy="4678204"/>
          </a:xfrm>
          <a:prstGeom prst="rect">
            <a:avLst/>
          </a:prstGeom>
          <a:noFill/>
        </p:spPr>
        <p:txBody>
          <a:bodyPr wrap="square" rtlCol="0">
            <a:spAutoFit/>
          </a:bodyPr>
          <a:lstStyle/>
          <a:p>
            <a:pPr marL="285750" indent="-285750">
              <a:buFont typeface="Arial" panose="020B0604020202020204" pitchFamily="34" charset="0"/>
              <a:buChar char="•"/>
            </a:pPr>
            <a:r>
              <a:rPr lang="en-US" sz="2000" dirty="0"/>
              <a:t>Why use Fixed-Based Correction (FBC) method?</a:t>
            </a:r>
          </a:p>
          <a:p>
            <a:pPr marL="742950" lvl="1" indent="-285750">
              <a:buFont typeface="Arial" panose="020B0604020202020204" pitchFamily="34" charset="0"/>
              <a:buChar char="•"/>
            </a:pPr>
            <a:r>
              <a:rPr lang="en-US" sz="2000" dirty="0"/>
              <a:t>Modeling the boundary conditions (BC) of a GVT test setup is challenging</a:t>
            </a:r>
          </a:p>
          <a:p>
            <a:pPr marL="1200150" lvl="2" indent="-285750">
              <a:buFont typeface="Arial" panose="020B0604020202020204" pitchFamily="34" charset="0"/>
              <a:buChar char="•"/>
            </a:pPr>
            <a:r>
              <a:rPr lang="en-US" sz="2000" dirty="0"/>
              <a:t>GVT &amp; finite element model (FEM) correlation desire free-free or rigid BC for comparisons</a:t>
            </a:r>
          </a:p>
          <a:p>
            <a:pPr marL="1657350" lvl="3" indent="-285750">
              <a:buFont typeface="Arial" panose="020B0604020202020204" pitchFamily="34" charset="0"/>
              <a:buChar char="•"/>
            </a:pPr>
            <a:r>
              <a:rPr lang="en-US" sz="2000" dirty="0"/>
              <a:t>Expensive in cost &amp; schedule to build &amp; test with BC that replicate free-free or rigid </a:t>
            </a:r>
          </a:p>
          <a:p>
            <a:pPr marL="742950" lvl="1" indent="-285750">
              <a:buFont typeface="Arial" panose="020B0604020202020204" pitchFamily="34" charset="0"/>
              <a:buChar char="•"/>
            </a:pPr>
            <a:r>
              <a:rPr lang="en-US" sz="2000" dirty="0"/>
              <a:t>Static test fixtures are large, heavy &amp; unyielding, but DO NOT provide adequate BC for GVTs</a:t>
            </a:r>
          </a:p>
          <a:p>
            <a:pPr marL="1200150" lvl="2" indent="-285750">
              <a:buFont typeface="Arial" panose="020B0604020202020204" pitchFamily="34" charset="0"/>
              <a:buChar char="•"/>
            </a:pPr>
            <a:r>
              <a:rPr lang="en-US" sz="2000" dirty="0"/>
              <a:t>Dynamically too flexible &amp; frequencies within test article frequency range of interest</a:t>
            </a:r>
          </a:p>
          <a:p>
            <a:pPr marL="1200150" lvl="2" indent="-285750">
              <a:buFont typeface="Arial" panose="020B0604020202020204" pitchFamily="34" charset="0"/>
              <a:buChar char="•"/>
            </a:pPr>
            <a:r>
              <a:rPr lang="en-US" sz="2000" dirty="0"/>
              <a:t>Dynamic coupling between test article &amp; test fixture causes significant FEM effort</a:t>
            </a:r>
          </a:p>
          <a:p>
            <a:pPr marL="742950" lvl="1" indent="-285750">
              <a:buFont typeface="Arial" panose="020B0604020202020204" pitchFamily="34" charset="0"/>
              <a:buChar char="•"/>
            </a:pPr>
            <a:r>
              <a:rPr lang="en-US" sz="2000" dirty="0"/>
              <a:t>Sometimes GVTs need to be performed in an operational environment </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r>
              <a:rPr lang="en-US" sz="2000" dirty="0"/>
              <a:t>Fixed-Based Correction (FBC) method numerically “fixes” degrees of freedom in the test model to decouple from test fixture </a:t>
            </a:r>
          </a:p>
          <a:p>
            <a:pPr marL="742950" lvl="1" indent="-285750">
              <a:buFont typeface="Arial" panose="020B0604020202020204" pitchFamily="34" charset="0"/>
              <a:buChar char="•"/>
            </a:pPr>
            <a:r>
              <a:rPr lang="en-US" sz="2000" dirty="0"/>
              <a:t>Allows significant cost &amp; schedule savings by eliminating a unique setup for modal testing</a:t>
            </a:r>
          </a:p>
          <a:p>
            <a:pPr marL="742950" lvl="1" indent="-285750">
              <a:buFont typeface="Arial" panose="020B0604020202020204" pitchFamily="34" charset="0"/>
              <a:buChar char="•"/>
            </a:pPr>
            <a:endParaRPr lang="en-US" dirty="0"/>
          </a:p>
        </p:txBody>
      </p:sp>
    </p:spTree>
    <p:extLst>
      <p:ext uri="{BB962C8B-B14F-4D97-AF65-F5344CB8AC3E}">
        <p14:creationId xmlns:p14="http://schemas.microsoft.com/office/powerpoint/2010/main" val="300741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F2605-42D1-B356-8F0E-E48C69E2D14A}"/>
              </a:ext>
            </a:extLst>
          </p:cNvPr>
          <p:cNvSpPr>
            <a:spLocks noGrp="1"/>
          </p:cNvSpPr>
          <p:nvPr>
            <p:ph type="title"/>
          </p:nvPr>
        </p:nvSpPr>
        <p:spPr/>
        <p:txBody>
          <a:bodyPr/>
          <a:lstStyle/>
          <a:p>
            <a:r>
              <a:rPr lang="en-US" dirty="0"/>
              <a:t>FBC Methodology</a:t>
            </a:r>
          </a:p>
        </p:txBody>
      </p:sp>
      <p:sp>
        <p:nvSpPr>
          <p:cNvPr id="7" name="Content Placeholder 2">
            <a:extLst>
              <a:ext uri="{FF2B5EF4-FFF2-40B4-BE49-F238E27FC236}">
                <a16:creationId xmlns:a16="http://schemas.microsoft.com/office/drawing/2014/main" id="{F05D514B-12F0-EB69-A7F8-4376FCFD71B0}"/>
              </a:ext>
            </a:extLst>
          </p:cNvPr>
          <p:cNvSpPr txBox="1">
            <a:spLocks/>
          </p:cNvSpPr>
          <p:nvPr/>
        </p:nvSpPr>
        <p:spPr>
          <a:xfrm>
            <a:off x="604734" y="769778"/>
            <a:ext cx="11035040" cy="60338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en-US" sz="1400" dirty="0"/>
              <a:t>FBC method can be illustrated with a simple spring-mass two degree-of-freedom (DOF) system</a:t>
            </a:r>
          </a:p>
          <a:p>
            <a:pPr lvl="1">
              <a:lnSpc>
                <a:spcPct val="100000"/>
              </a:lnSpc>
              <a:spcBef>
                <a:spcPts val="0"/>
              </a:spcBef>
            </a:pPr>
            <a:r>
              <a:rPr lang="en-US" sz="1400" dirty="0"/>
              <a:t>Equation of motion for an undamped system in the frequency domain</a:t>
            </a:r>
          </a:p>
          <a:p>
            <a:pPr lvl="1"/>
            <a:endParaRPr lang="en-US" sz="1400" dirty="0"/>
          </a:p>
          <a:p>
            <a:pPr lvl="1">
              <a:lnSpc>
                <a:spcPct val="100000"/>
              </a:lnSpc>
              <a:spcBef>
                <a:spcPts val="0"/>
              </a:spcBef>
            </a:pPr>
            <a:endParaRPr lang="en-US" sz="1400" dirty="0"/>
          </a:p>
          <a:p>
            <a:pPr lvl="1">
              <a:lnSpc>
                <a:spcPct val="100000"/>
              </a:lnSpc>
              <a:spcBef>
                <a:spcPts val="0"/>
              </a:spcBef>
            </a:pPr>
            <a:endParaRPr lang="en-US" sz="1400" dirty="0"/>
          </a:p>
          <a:p>
            <a:pPr lvl="1">
              <a:lnSpc>
                <a:spcPct val="100000"/>
              </a:lnSpc>
              <a:spcBef>
                <a:spcPts val="0"/>
              </a:spcBef>
            </a:pPr>
            <a:r>
              <a:rPr lang="en-US" sz="1400" dirty="0"/>
              <a:t>Traditional modal testing calculates FRFs using DOFs 1 &amp; 2 forces applied as references </a:t>
            </a:r>
          </a:p>
          <a:p>
            <a:pPr lvl="1">
              <a:lnSpc>
                <a:spcPct val="100000"/>
              </a:lnSpc>
              <a:spcBef>
                <a:spcPts val="0"/>
              </a:spcBef>
            </a:pPr>
            <a:endParaRPr lang="en-US" sz="1400" dirty="0"/>
          </a:p>
          <a:p>
            <a:pPr lvl="1"/>
            <a:endParaRPr lang="en-US" sz="1400" dirty="0"/>
          </a:p>
          <a:p>
            <a:pPr lvl="1">
              <a:lnSpc>
                <a:spcPct val="100000"/>
              </a:lnSpc>
              <a:spcBef>
                <a:spcPts val="0"/>
              </a:spcBef>
            </a:pPr>
            <a:endParaRPr lang="en-US" sz="1400" b="1" dirty="0"/>
          </a:p>
          <a:p>
            <a:pPr lvl="1">
              <a:lnSpc>
                <a:spcPct val="100000"/>
              </a:lnSpc>
              <a:spcBef>
                <a:spcPts val="0"/>
              </a:spcBef>
            </a:pPr>
            <a:r>
              <a:rPr lang="en-US" sz="1400" b="1" dirty="0"/>
              <a:t>FBC method </a:t>
            </a:r>
            <a:r>
              <a:rPr lang="en-US" sz="1400" dirty="0"/>
              <a:t>uses DOF 1 force &amp; </a:t>
            </a:r>
            <a:r>
              <a:rPr lang="en-US" sz="1400" b="1" dirty="0"/>
              <a:t>DOF 2 acceleration as references</a:t>
            </a:r>
            <a:r>
              <a:rPr lang="en-US" sz="1400" dirty="0"/>
              <a:t>, then resulting FRFs are                                      associated with a structural system with dynamics associated with DOF 2 fixed </a:t>
            </a:r>
          </a:p>
          <a:p>
            <a:endParaRPr lang="en-US" sz="1400" dirty="0"/>
          </a:p>
          <a:p>
            <a:endParaRPr lang="en-US" sz="1000" dirty="0"/>
          </a:p>
          <a:p>
            <a:endParaRPr lang="en-US" sz="1400" b="1" dirty="0"/>
          </a:p>
          <a:p>
            <a:r>
              <a:rPr lang="en-US" sz="1500" b="1" dirty="0"/>
              <a:t>FBC technique uses acceleration as references </a:t>
            </a:r>
            <a:r>
              <a:rPr lang="en-US" sz="1500" dirty="0"/>
              <a:t>at specified locations to numerically create a “fixed” boundary condition</a:t>
            </a:r>
          </a:p>
          <a:p>
            <a:pPr marL="742950" lvl="1" indent="-285750">
              <a:lnSpc>
                <a:spcPct val="100000"/>
              </a:lnSpc>
              <a:spcBef>
                <a:spcPts val="800"/>
              </a:spcBef>
              <a:buFont typeface="Arial" panose="020B0604020202020204" pitchFamily="34" charset="0"/>
              <a:buChar char="•"/>
              <a:defRPr/>
            </a:pPr>
            <a:r>
              <a:rPr lang="en-US" sz="1500" dirty="0"/>
              <a:t>Calculate A/F using H1 (traditional FRF)</a:t>
            </a:r>
          </a:p>
          <a:p>
            <a:pPr marL="742950" lvl="1" indent="-285750">
              <a:lnSpc>
                <a:spcPct val="100000"/>
              </a:lnSpc>
              <a:spcBef>
                <a:spcPts val="800"/>
              </a:spcBef>
              <a:buFont typeface="Arial" panose="020B0604020202020204" pitchFamily="34" charset="0"/>
              <a:buChar char="•"/>
              <a:defRPr/>
            </a:pPr>
            <a:r>
              <a:rPr lang="en-US" sz="1500" dirty="0"/>
              <a:t>Perform partial inversion of the FRF matrix for locations to be “fixed”</a:t>
            </a:r>
          </a:p>
          <a:p>
            <a:pPr marL="742950" lvl="1" indent="-285750">
              <a:lnSpc>
                <a:spcPct val="100000"/>
              </a:lnSpc>
              <a:spcBef>
                <a:spcPts val="800"/>
              </a:spcBef>
              <a:buFont typeface="Arial" panose="020B0604020202020204" pitchFamily="34" charset="0"/>
              <a:buChar char="•"/>
              <a:defRPr/>
            </a:pPr>
            <a:r>
              <a:rPr lang="en-US" sz="1500" dirty="0"/>
              <a:t>Calculate updated FRF (A/A) using Accelerations as references instead of forces</a:t>
            </a:r>
          </a:p>
          <a:p>
            <a:pPr marL="285750" indent="-285750">
              <a:lnSpc>
                <a:spcPct val="100000"/>
              </a:lnSpc>
              <a:spcBef>
                <a:spcPts val="800"/>
              </a:spcBef>
              <a:defRPr/>
            </a:pPr>
            <a:r>
              <a:rPr lang="en-US" sz="1500" dirty="0"/>
              <a:t>FBC methodology developed by ATA Engineering &amp; implemented in ATA’s IMAT software</a:t>
            </a:r>
          </a:p>
          <a:p>
            <a:pPr marL="742950" lvl="1" indent="-285750">
              <a:lnSpc>
                <a:spcPct val="100000"/>
              </a:lnSpc>
              <a:spcBef>
                <a:spcPts val="800"/>
              </a:spcBef>
              <a:defRPr/>
            </a:pPr>
            <a:r>
              <a:rPr lang="en-US" sz="1500" dirty="0"/>
              <a:t>IMAT inverts FRFs at candidate “fixed” locations using extensions implemented in </a:t>
            </a:r>
            <a:r>
              <a:rPr lang="en-US" sz="1500" u="sng" dirty="0"/>
              <a:t>S</a:t>
            </a:r>
            <a:r>
              <a:rPr lang="en-US" sz="1500" dirty="0"/>
              <a:t>tructural </a:t>
            </a:r>
            <a:r>
              <a:rPr lang="en-US" sz="1500" u="sng" dirty="0"/>
              <a:t>M</a:t>
            </a:r>
            <a:r>
              <a:rPr lang="en-US" sz="1500" dirty="0"/>
              <a:t>odification </a:t>
            </a:r>
            <a:r>
              <a:rPr lang="en-US" sz="1500" u="sng" dirty="0"/>
              <a:t>U</a:t>
            </a:r>
            <a:r>
              <a:rPr lang="en-US" sz="1500" dirty="0"/>
              <a:t>sing </a:t>
            </a:r>
            <a:r>
              <a:rPr lang="en-US" sz="1500" u="sng" dirty="0"/>
              <a:t>F</a:t>
            </a:r>
            <a:r>
              <a:rPr lang="en-US" sz="1500" dirty="0"/>
              <a:t>requency Response Function (SMURF) </a:t>
            </a:r>
          </a:p>
          <a:p>
            <a:endParaRPr lang="en-US" sz="1400" dirty="0"/>
          </a:p>
          <a:p>
            <a:pPr>
              <a:lnSpc>
                <a:spcPct val="100000"/>
              </a:lnSpc>
              <a:spcBef>
                <a:spcPts val="0"/>
              </a:spcBef>
            </a:pPr>
            <a:endParaRPr lang="en-US" sz="1600" dirty="0"/>
          </a:p>
          <a:p>
            <a:endParaRPr lang="en-US" sz="1400" dirty="0"/>
          </a:p>
          <a:p>
            <a:endParaRPr lang="en-US" sz="1400" dirty="0"/>
          </a:p>
        </p:txBody>
      </p:sp>
      <p:pic>
        <p:nvPicPr>
          <p:cNvPr id="8" name="Picture 7">
            <a:extLst>
              <a:ext uri="{FF2B5EF4-FFF2-40B4-BE49-F238E27FC236}">
                <a16:creationId xmlns:a16="http://schemas.microsoft.com/office/drawing/2014/main" id="{C4976649-BA0E-D551-D031-ABA7C8213F3A}"/>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3263319" y="1299109"/>
            <a:ext cx="3040380" cy="622935"/>
          </a:xfrm>
          <a:prstGeom prst="rect">
            <a:avLst/>
          </a:prstGeom>
        </p:spPr>
      </p:pic>
      <p:pic>
        <p:nvPicPr>
          <p:cNvPr id="9" name="Picture 8">
            <a:extLst>
              <a:ext uri="{FF2B5EF4-FFF2-40B4-BE49-F238E27FC236}">
                <a16:creationId xmlns:a16="http://schemas.microsoft.com/office/drawing/2014/main" id="{284601B4-70D6-16E3-91B1-22344B19BF49}"/>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1972768" y="2111707"/>
            <a:ext cx="6086475" cy="668655"/>
          </a:xfrm>
          <a:prstGeom prst="rect">
            <a:avLst/>
          </a:prstGeom>
        </p:spPr>
      </p:pic>
      <p:pic>
        <p:nvPicPr>
          <p:cNvPr id="11" name="Picture 10">
            <a:extLst>
              <a:ext uri="{FF2B5EF4-FFF2-40B4-BE49-F238E27FC236}">
                <a16:creationId xmlns:a16="http://schemas.microsoft.com/office/drawing/2014/main" id="{DAA3C5E1-6696-4779-1A82-EA5A71336C85}"/>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3335037" y="3199704"/>
            <a:ext cx="2897505" cy="714375"/>
          </a:xfrm>
          <a:prstGeom prst="rect">
            <a:avLst/>
          </a:prstGeom>
        </p:spPr>
      </p:pic>
      <p:sp>
        <p:nvSpPr>
          <p:cNvPr id="12" name="TextBox 11">
            <a:extLst>
              <a:ext uri="{FF2B5EF4-FFF2-40B4-BE49-F238E27FC236}">
                <a16:creationId xmlns:a16="http://schemas.microsoft.com/office/drawing/2014/main" id="{375D3FB7-387E-1313-5090-90878F7E70CD}"/>
              </a:ext>
            </a:extLst>
          </p:cNvPr>
          <p:cNvSpPr txBox="1"/>
          <p:nvPr/>
        </p:nvSpPr>
        <p:spPr>
          <a:xfrm>
            <a:off x="10246370" y="2313641"/>
            <a:ext cx="1945630" cy="1600438"/>
          </a:xfrm>
          <a:prstGeom prst="rect">
            <a:avLst/>
          </a:prstGeom>
          <a:noFill/>
        </p:spPr>
        <p:txBody>
          <a:bodyPr wrap="square" rtlCol="0">
            <a:spAutoFit/>
          </a:bodyPr>
          <a:lstStyle/>
          <a:p>
            <a:r>
              <a:rPr lang="en-US" sz="1400" dirty="0"/>
              <a:t>Where:</a:t>
            </a:r>
          </a:p>
          <a:p>
            <a:r>
              <a:rPr lang="en-US" sz="1400" i="1" dirty="0"/>
              <a:t>m </a:t>
            </a:r>
            <a:r>
              <a:rPr lang="en-US" sz="1400" dirty="0"/>
              <a:t>= mass</a:t>
            </a:r>
          </a:p>
          <a:p>
            <a:r>
              <a:rPr lang="en-US" sz="1400" dirty="0">
                <a:sym typeface="Symbol" panose="05050102010706020507" pitchFamily="18" charset="2"/>
              </a:rPr>
              <a:t> </a:t>
            </a:r>
            <a:r>
              <a:rPr lang="en-US" sz="1400" dirty="0"/>
              <a:t>= frequency</a:t>
            </a:r>
          </a:p>
          <a:p>
            <a:r>
              <a:rPr lang="en-US" sz="1400" i="1" dirty="0"/>
              <a:t>k</a:t>
            </a:r>
            <a:r>
              <a:rPr lang="en-US" sz="1400" dirty="0"/>
              <a:t> = structural stiffness</a:t>
            </a:r>
          </a:p>
          <a:p>
            <a:r>
              <a:rPr lang="en-US" sz="1400" i="1" dirty="0"/>
              <a:t>x </a:t>
            </a:r>
            <a:r>
              <a:rPr lang="en-US" sz="1400" dirty="0"/>
              <a:t>= displacement</a:t>
            </a:r>
          </a:p>
          <a:p>
            <a:r>
              <a:rPr lang="en-US" sz="1400" i="1" dirty="0"/>
              <a:t>f </a:t>
            </a:r>
            <a:r>
              <a:rPr lang="en-US" sz="1400" dirty="0"/>
              <a:t>= external force</a:t>
            </a:r>
          </a:p>
          <a:p>
            <a:r>
              <a:rPr lang="en-US" sz="1400" i="1" dirty="0"/>
              <a:t>a</a:t>
            </a:r>
            <a:r>
              <a:rPr lang="en-US" sz="1400" b="1" i="1" dirty="0"/>
              <a:t> </a:t>
            </a:r>
            <a:r>
              <a:rPr lang="en-US" sz="1400" dirty="0"/>
              <a:t>= acceleration</a:t>
            </a:r>
          </a:p>
        </p:txBody>
      </p:sp>
      <p:sp>
        <p:nvSpPr>
          <p:cNvPr id="14" name="TextBox 13">
            <a:extLst>
              <a:ext uri="{FF2B5EF4-FFF2-40B4-BE49-F238E27FC236}">
                <a16:creationId xmlns:a16="http://schemas.microsoft.com/office/drawing/2014/main" id="{F28A9479-E17C-245B-25D8-6F8B042FD81A}"/>
              </a:ext>
            </a:extLst>
          </p:cNvPr>
          <p:cNvSpPr txBox="1"/>
          <p:nvPr/>
        </p:nvSpPr>
        <p:spPr>
          <a:xfrm>
            <a:off x="9319261" y="770527"/>
            <a:ext cx="2644875" cy="307777"/>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400" b="1" dirty="0">
                <a:solidFill>
                  <a:srgbClr val="000000"/>
                </a:solidFill>
              </a:rPr>
              <a:t>Spring-Mass Two DOF System</a:t>
            </a:r>
          </a:p>
        </p:txBody>
      </p:sp>
      <p:pic>
        <p:nvPicPr>
          <p:cNvPr id="17" name="Picture 16">
            <a:extLst>
              <a:ext uri="{FF2B5EF4-FFF2-40B4-BE49-F238E27FC236}">
                <a16:creationId xmlns:a16="http://schemas.microsoft.com/office/drawing/2014/main" id="{CDF8006E-D5FA-3946-2AFA-D210F5CF3246}"/>
              </a:ext>
            </a:extLst>
          </p:cNvPr>
          <p:cNvPicPr>
            <a:picLocks noChangeAspect="1"/>
          </p:cNvPicPr>
          <p:nvPr/>
        </p:nvPicPr>
        <p:blipFill>
          <a:blip r:embed="rId6"/>
          <a:stretch>
            <a:fillRect/>
          </a:stretch>
        </p:blipFill>
        <p:spPr>
          <a:xfrm>
            <a:off x="9319261" y="1028231"/>
            <a:ext cx="2542502" cy="1250910"/>
          </a:xfrm>
          <a:prstGeom prst="rect">
            <a:avLst/>
          </a:prstGeom>
        </p:spPr>
      </p:pic>
    </p:spTree>
    <p:extLst>
      <p:ext uri="{BB962C8B-B14F-4D97-AF65-F5344CB8AC3E}">
        <p14:creationId xmlns:p14="http://schemas.microsoft.com/office/powerpoint/2010/main" val="1314307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BBFF-2595-6379-EA74-073495873F3A}"/>
              </a:ext>
            </a:extLst>
          </p:cNvPr>
          <p:cNvSpPr>
            <a:spLocks noGrp="1"/>
          </p:cNvSpPr>
          <p:nvPr>
            <p:ph type="title"/>
          </p:nvPr>
        </p:nvSpPr>
        <p:spPr/>
        <p:txBody>
          <a:bodyPr/>
          <a:lstStyle/>
          <a:p>
            <a:r>
              <a:rPr lang="en-US" dirty="0"/>
              <a:t>NASA Armstrong’s Fixed-Base Correction GVTs</a:t>
            </a:r>
          </a:p>
        </p:txBody>
      </p:sp>
      <p:sp>
        <p:nvSpPr>
          <p:cNvPr id="4" name="TextBox 3">
            <a:extLst>
              <a:ext uri="{FF2B5EF4-FFF2-40B4-BE49-F238E27FC236}">
                <a16:creationId xmlns:a16="http://schemas.microsoft.com/office/drawing/2014/main" id="{0839778D-51BE-E628-D367-E5BC6116F41E}"/>
              </a:ext>
            </a:extLst>
          </p:cNvPr>
          <p:cNvSpPr txBox="1"/>
          <p:nvPr/>
        </p:nvSpPr>
        <p:spPr>
          <a:xfrm>
            <a:off x="508496" y="819046"/>
            <a:ext cx="11378704" cy="2123658"/>
          </a:xfrm>
          <a:prstGeom prst="rect">
            <a:avLst/>
          </a:prstGeom>
          <a:noFill/>
        </p:spPr>
        <p:txBody>
          <a:bodyPr wrap="square" rtlCol="0">
            <a:spAutoFit/>
          </a:bodyPr>
          <a:lstStyle/>
          <a:p>
            <a:pPr marL="285750" indent="-285750">
              <a:buFont typeface="Arial" panose="020B0604020202020204" pitchFamily="34" charset="0"/>
              <a:buChar char="•"/>
            </a:pPr>
            <a:r>
              <a:rPr lang="en-US" dirty="0"/>
              <a:t>NASA Armstrong has used FBC method on 3 prior GVTs</a:t>
            </a:r>
          </a:p>
          <a:p>
            <a:pPr marL="742950" lvl="1" indent="-285750">
              <a:buFont typeface="Arial" panose="020B0604020202020204" pitchFamily="34" charset="0"/>
              <a:buChar char="•"/>
            </a:pPr>
            <a:r>
              <a:rPr lang="en-US" sz="1600" b="1" dirty="0"/>
              <a:t>CReW GVT </a:t>
            </a:r>
            <a:r>
              <a:rPr lang="en-US" sz="1600" dirty="0"/>
              <a:t>(June 2017) - Pathfinder test to investigate FBC method prior to PAT Wing GVT where wing was cantilevered from a static test fixture with the wingtip </a:t>
            </a:r>
            <a:r>
              <a:rPr lang="en-US" sz="1600" dirty="0">
                <a:sym typeface="Symbol" panose="05050102010706020507" pitchFamily="18" charset="2"/>
              </a:rPr>
              <a:t></a:t>
            </a:r>
            <a:r>
              <a:rPr lang="en-US" sz="1600" dirty="0"/>
              <a:t>10ft off the ground using 10 shakers </a:t>
            </a:r>
          </a:p>
          <a:p>
            <a:pPr marL="742950" lvl="1" indent="-285750">
              <a:buFont typeface="Arial" panose="020B0604020202020204" pitchFamily="34" charset="0"/>
              <a:buChar char="•"/>
            </a:pPr>
            <a:r>
              <a:rPr lang="en-US" sz="1600" b="1" dirty="0"/>
              <a:t>PAT Wing GVT </a:t>
            </a:r>
            <a:r>
              <a:rPr lang="en-US" sz="1600" dirty="0"/>
              <a:t>(July 2018) - FBC method using 14 shakers with wing cantilevered from static test fixture on lab floor</a:t>
            </a:r>
          </a:p>
          <a:p>
            <a:pPr marL="742950" lvl="1" indent="-285750">
              <a:buFont typeface="Arial" panose="020B0604020202020204" pitchFamily="34" charset="0"/>
              <a:buChar char="•"/>
            </a:pPr>
            <a:r>
              <a:rPr lang="en-US" sz="1600" b="1" dirty="0"/>
              <a:t>X-57 Mod II Cruise Motor GVT </a:t>
            </a:r>
            <a:r>
              <a:rPr lang="en-US" sz="1600" dirty="0"/>
              <a:t>(May 2023) – FBC method with motor installed on aircraft using impact hammer on desired “fixed” locations </a:t>
            </a:r>
          </a:p>
          <a:p>
            <a:pPr marL="285750" indent="-285750">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36249342-B541-5DBF-13C5-C8DC31E64428}"/>
              </a:ext>
            </a:extLst>
          </p:cNvPr>
          <p:cNvSpPr txBox="1"/>
          <p:nvPr/>
        </p:nvSpPr>
        <p:spPr>
          <a:xfrm>
            <a:off x="139916" y="2941434"/>
            <a:ext cx="3735143" cy="584775"/>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600" b="1" dirty="0">
                <a:solidFill>
                  <a:srgbClr val="000000"/>
                </a:solidFill>
              </a:rPr>
              <a:t>CReW GVT using FBC (10 shakers)</a:t>
            </a:r>
          </a:p>
          <a:p>
            <a:pPr algn="ctr"/>
            <a:r>
              <a:rPr lang="en-US" sz="1600" b="1" dirty="0">
                <a:solidFill>
                  <a:srgbClr val="000000"/>
                </a:solidFill>
              </a:rPr>
              <a:t>June 2017</a:t>
            </a:r>
          </a:p>
        </p:txBody>
      </p:sp>
      <p:pic>
        <p:nvPicPr>
          <p:cNvPr id="6" name="Picture 5">
            <a:extLst>
              <a:ext uri="{FF2B5EF4-FFF2-40B4-BE49-F238E27FC236}">
                <a16:creationId xmlns:a16="http://schemas.microsoft.com/office/drawing/2014/main" id="{D5F95EF9-E7B7-6770-E490-3825B0C0DCB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8130" t="1393" r="16536" b="9666"/>
          <a:stretch/>
        </p:blipFill>
        <p:spPr>
          <a:xfrm>
            <a:off x="139917" y="3526209"/>
            <a:ext cx="3735143" cy="2943265"/>
          </a:xfrm>
          <a:prstGeom prst="rect">
            <a:avLst/>
          </a:prstGeom>
        </p:spPr>
      </p:pic>
      <p:pic>
        <p:nvPicPr>
          <p:cNvPr id="7" name="Picture 6" descr="A picture containing indoor&#10;&#10;Description automatically generated">
            <a:extLst>
              <a:ext uri="{FF2B5EF4-FFF2-40B4-BE49-F238E27FC236}">
                <a16:creationId xmlns:a16="http://schemas.microsoft.com/office/drawing/2014/main" id="{749CF054-EEE2-C9C3-CEEC-B176749DF14A}"/>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8705570" y="3461108"/>
            <a:ext cx="3335823" cy="3073465"/>
          </a:xfrm>
          <a:prstGeom prst="rect">
            <a:avLst/>
          </a:prstGeom>
        </p:spPr>
      </p:pic>
      <p:pic>
        <p:nvPicPr>
          <p:cNvPr id="8" name="Picture 7">
            <a:extLst>
              <a:ext uri="{FF2B5EF4-FFF2-40B4-BE49-F238E27FC236}">
                <a16:creationId xmlns:a16="http://schemas.microsoft.com/office/drawing/2014/main" id="{FF1C037E-4195-0A2B-092B-DB474DA1383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6147" b="4124"/>
          <a:stretch/>
        </p:blipFill>
        <p:spPr>
          <a:xfrm>
            <a:off x="3964987" y="3857373"/>
            <a:ext cx="4650656" cy="2474606"/>
          </a:xfrm>
          <a:prstGeom prst="rect">
            <a:avLst/>
          </a:prstGeom>
        </p:spPr>
      </p:pic>
      <p:sp>
        <p:nvSpPr>
          <p:cNvPr id="9" name="TextBox 8">
            <a:extLst>
              <a:ext uri="{FF2B5EF4-FFF2-40B4-BE49-F238E27FC236}">
                <a16:creationId xmlns:a16="http://schemas.microsoft.com/office/drawing/2014/main" id="{80B96DAC-B2B8-E870-8B52-E3A5839DF306}"/>
              </a:ext>
            </a:extLst>
          </p:cNvPr>
          <p:cNvSpPr txBox="1"/>
          <p:nvPr/>
        </p:nvSpPr>
        <p:spPr>
          <a:xfrm>
            <a:off x="3964986" y="3272598"/>
            <a:ext cx="4650656" cy="584775"/>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600" b="1" dirty="0">
                <a:solidFill>
                  <a:srgbClr val="000000"/>
                </a:solidFill>
              </a:rPr>
              <a:t>PAT Wing GVT using FBC (14 shakers)</a:t>
            </a:r>
          </a:p>
          <a:p>
            <a:pPr algn="ctr"/>
            <a:r>
              <a:rPr lang="en-US" sz="1600" b="1" dirty="0">
                <a:solidFill>
                  <a:srgbClr val="000000"/>
                </a:solidFill>
              </a:rPr>
              <a:t>July 2018</a:t>
            </a:r>
          </a:p>
        </p:txBody>
      </p:sp>
      <p:sp>
        <p:nvSpPr>
          <p:cNvPr id="10" name="TextBox 9">
            <a:extLst>
              <a:ext uri="{FF2B5EF4-FFF2-40B4-BE49-F238E27FC236}">
                <a16:creationId xmlns:a16="http://schemas.microsoft.com/office/drawing/2014/main" id="{A39681ED-F056-A768-D11D-BB59B51FDEC0}"/>
              </a:ext>
            </a:extLst>
          </p:cNvPr>
          <p:cNvSpPr txBox="1"/>
          <p:nvPr/>
        </p:nvSpPr>
        <p:spPr>
          <a:xfrm>
            <a:off x="8520636" y="2661374"/>
            <a:ext cx="3735144" cy="830997"/>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600" b="1" dirty="0">
                <a:solidFill>
                  <a:srgbClr val="000000"/>
                </a:solidFill>
              </a:rPr>
              <a:t>X-57 Cruise Motor GVT using FBC (impact hammer) </a:t>
            </a:r>
          </a:p>
          <a:p>
            <a:pPr algn="ctr"/>
            <a:r>
              <a:rPr lang="en-US" sz="1600" b="1" dirty="0">
                <a:solidFill>
                  <a:srgbClr val="000000"/>
                </a:solidFill>
              </a:rPr>
              <a:t>May 2023</a:t>
            </a:r>
          </a:p>
        </p:txBody>
      </p:sp>
    </p:spTree>
    <p:extLst>
      <p:ext uri="{BB962C8B-B14F-4D97-AF65-F5344CB8AC3E}">
        <p14:creationId xmlns:p14="http://schemas.microsoft.com/office/powerpoint/2010/main" val="3576289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7A9C8768-2580-440A-A321-8241FCB35B28}"/>
              </a:ext>
            </a:extLst>
          </p:cNvPr>
          <p:cNvPicPr>
            <a:picLocks noChangeAspect="1"/>
          </p:cNvPicPr>
          <p:nvPr/>
        </p:nvPicPr>
        <p:blipFill>
          <a:blip r:embed="rId2"/>
          <a:stretch>
            <a:fillRect/>
          </a:stretch>
        </p:blipFill>
        <p:spPr>
          <a:xfrm>
            <a:off x="3817996" y="2105595"/>
            <a:ext cx="8374004" cy="4485328"/>
          </a:xfrm>
          <a:prstGeom prst="rect">
            <a:avLst/>
          </a:prstGeom>
        </p:spPr>
      </p:pic>
      <p:pic>
        <p:nvPicPr>
          <p:cNvPr id="12" name="Picture 11">
            <a:extLst>
              <a:ext uri="{FF2B5EF4-FFF2-40B4-BE49-F238E27FC236}">
                <a16:creationId xmlns:a16="http://schemas.microsoft.com/office/drawing/2014/main" id="{A33DA816-0A94-AD88-3300-CDA09CDFA470}"/>
              </a:ext>
            </a:extLst>
          </p:cNvPr>
          <p:cNvPicPr>
            <a:picLocks noChangeAspect="1"/>
          </p:cNvPicPr>
          <p:nvPr/>
        </p:nvPicPr>
        <p:blipFill>
          <a:blip r:embed="rId3"/>
          <a:stretch>
            <a:fillRect/>
          </a:stretch>
        </p:blipFill>
        <p:spPr>
          <a:xfrm>
            <a:off x="108219" y="1347484"/>
            <a:ext cx="6652655" cy="2399398"/>
          </a:xfrm>
          <a:prstGeom prst="parallelogram">
            <a:avLst>
              <a:gd name="adj" fmla="val 14182"/>
            </a:avLst>
          </a:prstGeom>
        </p:spPr>
      </p:pic>
      <p:sp>
        <p:nvSpPr>
          <p:cNvPr id="2" name="Title 1">
            <a:extLst>
              <a:ext uri="{FF2B5EF4-FFF2-40B4-BE49-F238E27FC236}">
                <a16:creationId xmlns:a16="http://schemas.microsoft.com/office/drawing/2014/main" id="{4BFF2605-42D1-B356-8F0E-E48C69E2D14A}"/>
              </a:ext>
            </a:extLst>
          </p:cNvPr>
          <p:cNvSpPr>
            <a:spLocks noGrp="1"/>
          </p:cNvSpPr>
          <p:nvPr>
            <p:ph type="title"/>
          </p:nvPr>
        </p:nvSpPr>
        <p:spPr/>
        <p:txBody>
          <a:bodyPr/>
          <a:lstStyle/>
          <a:p>
            <a:r>
              <a:rPr lang="en-US" dirty="0"/>
              <a:t>Mock Truss-Braced Wing (MTBW) GVT: Components</a:t>
            </a:r>
          </a:p>
        </p:txBody>
      </p:sp>
      <p:pic>
        <p:nvPicPr>
          <p:cNvPr id="4" name="Picture 3">
            <a:extLst>
              <a:ext uri="{FF2B5EF4-FFF2-40B4-BE49-F238E27FC236}">
                <a16:creationId xmlns:a16="http://schemas.microsoft.com/office/drawing/2014/main" id="{44064D7D-6BDD-F673-A8F0-77E32B05C3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074" y="3755782"/>
            <a:ext cx="3741556" cy="2494371"/>
          </a:xfrm>
          <a:prstGeom prst="rect">
            <a:avLst/>
          </a:prstGeom>
          <a:ln w="28575">
            <a:solidFill>
              <a:schemeClr val="tx1"/>
            </a:solidFill>
          </a:ln>
          <a:effectLst/>
        </p:spPr>
      </p:pic>
      <p:sp>
        <p:nvSpPr>
          <p:cNvPr id="6" name="TextBox 5">
            <a:extLst>
              <a:ext uri="{FF2B5EF4-FFF2-40B4-BE49-F238E27FC236}">
                <a16:creationId xmlns:a16="http://schemas.microsoft.com/office/drawing/2014/main" id="{878E694B-1724-F254-E118-7CC93E3840A1}"/>
              </a:ext>
            </a:extLst>
          </p:cNvPr>
          <p:cNvSpPr txBox="1"/>
          <p:nvPr/>
        </p:nvSpPr>
        <p:spPr>
          <a:xfrm>
            <a:off x="194598" y="2522113"/>
            <a:ext cx="684611" cy="338554"/>
          </a:xfrm>
          <a:prstGeom prst="rect">
            <a:avLst/>
          </a:prstGeom>
          <a:noFill/>
        </p:spPr>
        <p:txBody>
          <a:bodyPr wrap="none" rtlCol="0">
            <a:spAutoFit/>
          </a:bodyPr>
          <a:lstStyle/>
          <a:p>
            <a:r>
              <a:rPr lang="en-US" sz="1600" b="1" dirty="0"/>
              <a:t>Wing</a:t>
            </a:r>
          </a:p>
        </p:txBody>
      </p:sp>
      <p:sp>
        <p:nvSpPr>
          <p:cNvPr id="7" name="TextBox 6">
            <a:extLst>
              <a:ext uri="{FF2B5EF4-FFF2-40B4-BE49-F238E27FC236}">
                <a16:creationId xmlns:a16="http://schemas.microsoft.com/office/drawing/2014/main" id="{87FF11B8-A152-9B20-60C5-D52114451AA1}"/>
              </a:ext>
            </a:extLst>
          </p:cNvPr>
          <p:cNvSpPr txBox="1"/>
          <p:nvPr/>
        </p:nvSpPr>
        <p:spPr>
          <a:xfrm>
            <a:off x="2636394" y="1899217"/>
            <a:ext cx="1189749" cy="338554"/>
          </a:xfrm>
          <a:prstGeom prst="rect">
            <a:avLst/>
          </a:prstGeom>
          <a:noFill/>
        </p:spPr>
        <p:txBody>
          <a:bodyPr wrap="none" rtlCol="0">
            <a:spAutoFit/>
          </a:bodyPr>
          <a:lstStyle/>
          <a:p>
            <a:r>
              <a:rPr lang="en-US" sz="1600" b="1" dirty="0"/>
              <a:t>Main Strut</a:t>
            </a:r>
          </a:p>
        </p:txBody>
      </p:sp>
      <p:sp>
        <p:nvSpPr>
          <p:cNvPr id="8" name="TextBox 7">
            <a:extLst>
              <a:ext uri="{FF2B5EF4-FFF2-40B4-BE49-F238E27FC236}">
                <a16:creationId xmlns:a16="http://schemas.microsoft.com/office/drawing/2014/main" id="{B00BB886-0B6A-D714-AF62-7CF8A5958143}"/>
              </a:ext>
            </a:extLst>
          </p:cNvPr>
          <p:cNvSpPr txBox="1"/>
          <p:nvPr/>
        </p:nvSpPr>
        <p:spPr>
          <a:xfrm>
            <a:off x="4807573" y="2129076"/>
            <a:ext cx="1154483" cy="338554"/>
          </a:xfrm>
          <a:prstGeom prst="rect">
            <a:avLst/>
          </a:prstGeom>
          <a:noFill/>
        </p:spPr>
        <p:txBody>
          <a:bodyPr wrap="none" rtlCol="0">
            <a:spAutoFit/>
          </a:bodyPr>
          <a:lstStyle/>
          <a:p>
            <a:r>
              <a:rPr lang="en-US" sz="1600" b="1" dirty="0"/>
              <a:t>Jury Strut</a:t>
            </a:r>
          </a:p>
        </p:txBody>
      </p:sp>
      <p:cxnSp>
        <p:nvCxnSpPr>
          <p:cNvPr id="18" name="Straight Connector 17">
            <a:extLst>
              <a:ext uri="{FF2B5EF4-FFF2-40B4-BE49-F238E27FC236}">
                <a16:creationId xmlns:a16="http://schemas.microsoft.com/office/drawing/2014/main" id="{E36B6CF5-9C20-8B45-6EBD-031E487D0EBF}"/>
              </a:ext>
            </a:extLst>
          </p:cNvPr>
          <p:cNvCxnSpPr>
            <a:cxnSpLocks/>
          </p:cNvCxnSpPr>
          <p:nvPr/>
        </p:nvCxnSpPr>
        <p:spPr>
          <a:xfrm>
            <a:off x="642617" y="2891445"/>
            <a:ext cx="262432" cy="356817"/>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36F7F2F-71CB-FDC5-6930-CA24D587EDD7}"/>
              </a:ext>
            </a:extLst>
          </p:cNvPr>
          <p:cNvCxnSpPr>
            <a:cxnSpLocks/>
          </p:cNvCxnSpPr>
          <p:nvPr/>
        </p:nvCxnSpPr>
        <p:spPr>
          <a:xfrm>
            <a:off x="3800461" y="2095940"/>
            <a:ext cx="289125" cy="215470"/>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BCAAB0B-B91C-94FA-87CA-05B681A241A5}"/>
              </a:ext>
            </a:extLst>
          </p:cNvPr>
          <p:cNvCxnSpPr>
            <a:cxnSpLocks/>
          </p:cNvCxnSpPr>
          <p:nvPr/>
        </p:nvCxnSpPr>
        <p:spPr>
          <a:xfrm flipH="1">
            <a:off x="4089586" y="2348649"/>
            <a:ext cx="734445" cy="258968"/>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1270DD0-2D00-A0E9-2A06-A1B7C1675624}"/>
              </a:ext>
            </a:extLst>
          </p:cNvPr>
          <p:cNvCxnSpPr>
            <a:cxnSpLocks/>
          </p:cNvCxnSpPr>
          <p:nvPr/>
        </p:nvCxnSpPr>
        <p:spPr>
          <a:xfrm flipV="1">
            <a:off x="6655690" y="3990250"/>
            <a:ext cx="1731038" cy="1012718"/>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5A8D9B7-49A7-4293-748F-B5B94699225D}"/>
              </a:ext>
            </a:extLst>
          </p:cNvPr>
          <p:cNvCxnSpPr>
            <a:cxnSpLocks/>
          </p:cNvCxnSpPr>
          <p:nvPr/>
        </p:nvCxnSpPr>
        <p:spPr>
          <a:xfrm flipV="1">
            <a:off x="6655690" y="3360158"/>
            <a:ext cx="579642" cy="1642810"/>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09B9621E-23FE-A66F-BEAC-FC94B9D420E0}"/>
              </a:ext>
            </a:extLst>
          </p:cNvPr>
          <p:cNvSpPr txBox="1"/>
          <p:nvPr/>
        </p:nvSpPr>
        <p:spPr>
          <a:xfrm>
            <a:off x="5622185" y="5002968"/>
            <a:ext cx="1246297" cy="584775"/>
          </a:xfrm>
          <a:prstGeom prst="rect">
            <a:avLst/>
          </a:prstGeom>
          <a:noFill/>
        </p:spPr>
        <p:txBody>
          <a:bodyPr wrap="square" rtlCol="0">
            <a:spAutoFit/>
          </a:bodyPr>
          <a:lstStyle/>
          <a:p>
            <a:r>
              <a:rPr lang="en-US" sz="1600" b="1" dirty="0"/>
              <a:t>Interface Hardware</a:t>
            </a:r>
          </a:p>
        </p:txBody>
      </p:sp>
      <p:cxnSp>
        <p:nvCxnSpPr>
          <p:cNvPr id="30" name="Straight Connector 29">
            <a:extLst>
              <a:ext uri="{FF2B5EF4-FFF2-40B4-BE49-F238E27FC236}">
                <a16:creationId xmlns:a16="http://schemas.microsoft.com/office/drawing/2014/main" id="{749364A2-EA4B-75BC-9D1E-2E3D969664CA}"/>
              </a:ext>
            </a:extLst>
          </p:cNvPr>
          <p:cNvCxnSpPr>
            <a:cxnSpLocks/>
          </p:cNvCxnSpPr>
          <p:nvPr/>
        </p:nvCxnSpPr>
        <p:spPr>
          <a:xfrm flipH="1">
            <a:off x="8676318" y="2408368"/>
            <a:ext cx="734445" cy="258968"/>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54F097BC-825C-D12D-6B21-3B52380413A9}"/>
              </a:ext>
            </a:extLst>
          </p:cNvPr>
          <p:cNvSpPr txBox="1"/>
          <p:nvPr/>
        </p:nvSpPr>
        <p:spPr>
          <a:xfrm>
            <a:off x="9036925" y="2033729"/>
            <a:ext cx="1311578" cy="338554"/>
          </a:xfrm>
          <a:prstGeom prst="rect">
            <a:avLst/>
          </a:prstGeom>
          <a:noFill/>
        </p:spPr>
        <p:txBody>
          <a:bodyPr wrap="none" rtlCol="0">
            <a:spAutoFit/>
          </a:bodyPr>
          <a:lstStyle/>
          <a:p>
            <a:r>
              <a:rPr lang="en-US" sz="1600" b="1" dirty="0"/>
              <a:t>Strongback</a:t>
            </a:r>
          </a:p>
        </p:txBody>
      </p:sp>
      <p:sp>
        <p:nvSpPr>
          <p:cNvPr id="5" name="TextBox 4">
            <a:extLst>
              <a:ext uri="{FF2B5EF4-FFF2-40B4-BE49-F238E27FC236}">
                <a16:creationId xmlns:a16="http://schemas.microsoft.com/office/drawing/2014/main" id="{FB4A1862-D84D-12BD-0139-9FD0E0CF1607}"/>
              </a:ext>
            </a:extLst>
          </p:cNvPr>
          <p:cNvSpPr txBox="1"/>
          <p:nvPr/>
        </p:nvSpPr>
        <p:spPr>
          <a:xfrm>
            <a:off x="508496" y="819046"/>
            <a:ext cx="11378704" cy="707886"/>
          </a:xfrm>
          <a:prstGeom prst="rect">
            <a:avLst/>
          </a:prstGeom>
          <a:noFill/>
        </p:spPr>
        <p:txBody>
          <a:bodyPr wrap="square" rtlCol="0">
            <a:spAutoFit/>
          </a:bodyPr>
          <a:lstStyle/>
          <a:p>
            <a:pPr marL="285750" indent="-285750">
              <a:buFont typeface="Arial" panose="020B0604020202020204" pitchFamily="34" charset="0"/>
              <a:buChar char="•"/>
            </a:pPr>
            <a:r>
              <a:rPr lang="en-US" sz="2000" dirty="0"/>
              <a:t>MTBW test article (10ft AL wing) is mounted upside down on the Strongback for ease of applying vertical up static loads in the down direction for the loads test</a:t>
            </a:r>
          </a:p>
        </p:txBody>
      </p:sp>
    </p:spTree>
    <p:extLst>
      <p:ext uri="{BB962C8B-B14F-4D97-AF65-F5344CB8AC3E}">
        <p14:creationId xmlns:p14="http://schemas.microsoft.com/office/powerpoint/2010/main" val="807086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 name="Picture 98">
            <a:extLst>
              <a:ext uri="{FF2B5EF4-FFF2-40B4-BE49-F238E27FC236}">
                <a16:creationId xmlns:a16="http://schemas.microsoft.com/office/drawing/2014/main" id="{740BDFC9-FAB6-9204-3790-62DBE880049A}"/>
              </a:ext>
            </a:extLst>
          </p:cNvPr>
          <p:cNvPicPr>
            <a:picLocks noChangeAspect="1"/>
          </p:cNvPicPr>
          <p:nvPr/>
        </p:nvPicPr>
        <p:blipFill rotWithShape="1">
          <a:blip r:embed="rId2"/>
          <a:srcRect r="2409"/>
          <a:stretch/>
        </p:blipFill>
        <p:spPr>
          <a:xfrm>
            <a:off x="6443228" y="2197748"/>
            <a:ext cx="5656347" cy="4399703"/>
          </a:xfrm>
          <a:prstGeom prst="rect">
            <a:avLst/>
          </a:prstGeom>
        </p:spPr>
      </p:pic>
      <p:pic>
        <p:nvPicPr>
          <p:cNvPr id="100" name="Picture 99">
            <a:extLst>
              <a:ext uri="{FF2B5EF4-FFF2-40B4-BE49-F238E27FC236}">
                <a16:creationId xmlns:a16="http://schemas.microsoft.com/office/drawing/2014/main" id="{F61ACDCF-F85F-024D-BEC7-C36668C3B4BC}"/>
              </a:ext>
            </a:extLst>
          </p:cNvPr>
          <p:cNvPicPr>
            <a:picLocks noChangeAspect="1"/>
          </p:cNvPicPr>
          <p:nvPr/>
        </p:nvPicPr>
        <p:blipFill>
          <a:blip r:embed="rId3"/>
          <a:stretch>
            <a:fillRect/>
          </a:stretch>
        </p:blipFill>
        <p:spPr>
          <a:xfrm>
            <a:off x="298970" y="1188300"/>
            <a:ext cx="6652655" cy="2399398"/>
          </a:xfrm>
          <a:prstGeom prst="parallelogram">
            <a:avLst>
              <a:gd name="adj" fmla="val 14182"/>
            </a:avLst>
          </a:prstGeom>
        </p:spPr>
      </p:pic>
      <p:sp>
        <p:nvSpPr>
          <p:cNvPr id="2" name="Title 1">
            <a:extLst>
              <a:ext uri="{FF2B5EF4-FFF2-40B4-BE49-F238E27FC236}">
                <a16:creationId xmlns:a16="http://schemas.microsoft.com/office/drawing/2014/main" id="{4BFF2605-42D1-B356-8F0E-E48C69E2D14A}"/>
              </a:ext>
            </a:extLst>
          </p:cNvPr>
          <p:cNvSpPr>
            <a:spLocks noGrp="1"/>
          </p:cNvSpPr>
          <p:nvPr>
            <p:ph type="title"/>
          </p:nvPr>
        </p:nvSpPr>
        <p:spPr/>
        <p:txBody>
          <a:bodyPr/>
          <a:lstStyle/>
          <a:p>
            <a:r>
              <a:rPr lang="en-US" dirty="0"/>
              <a:t>MTBW GVT: Accelerometer Locations</a:t>
            </a:r>
          </a:p>
        </p:txBody>
      </p:sp>
      <p:grpSp>
        <p:nvGrpSpPr>
          <p:cNvPr id="94" name="Group 93">
            <a:extLst>
              <a:ext uri="{FF2B5EF4-FFF2-40B4-BE49-F238E27FC236}">
                <a16:creationId xmlns:a16="http://schemas.microsoft.com/office/drawing/2014/main" id="{0E14EF4B-91FD-B348-DA42-F227D9F72DF6}"/>
              </a:ext>
            </a:extLst>
          </p:cNvPr>
          <p:cNvGrpSpPr/>
          <p:nvPr/>
        </p:nvGrpSpPr>
        <p:grpSpPr>
          <a:xfrm>
            <a:off x="556402" y="1497365"/>
            <a:ext cx="5819670" cy="1816662"/>
            <a:chOff x="728262" y="1172449"/>
            <a:chExt cx="5819670" cy="1816662"/>
          </a:xfrm>
        </p:grpSpPr>
        <p:sp>
          <p:nvSpPr>
            <p:cNvPr id="63" name="Oval 62">
              <a:extLst>
                <a:ext uri="{FF2B5EF4-FFF2-40B4-BE49-F238E27FC236}">
                  <a16:creationId xmlns:a16="http://schemas.microsoft.com/office/drawing/2014/main" id="{B38AB4E5-4670-A6C9-FBE8-244E9212E924}"/>
                </a:ext>
              </a:extLst>
            </p:cNvPr>
            <p:cNvSpPr/>
            <p:nvPr/>
          </p:nvSpPr>
          <p:spPr>
            <a:xfrm>
              <a:off x="965219" y="2920542"/>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590FB3E5-8E15-0101-7C4B-45B30DEEE5BB}"/>
                </a:ext>
              </a:extLst>
            </p:cNvPr>
            <p:cNvSpPr/>
            <p:nvPr/>
          </p:nvSpPr>
          <p:spPr>
            <a:xfrm>
              <a:off x="728262" y="2777974"/>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7F1D0F71-9330-16C0-62AA-9693584A6992}"/>
                </a:ext>
              </a:extLst>
            </p:cNvPr>
            <p:cNvSpPr/>
            <p:nvPr/>
          </p:nvSpPr>
          <p:spPr>
            <a:xfrm>
              <a:off x="1914032" y="2777974"/>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86EAAA30-CB16-5BB3-210B-EC905D6C3564}"/>
                </a:ext>
              </a:extLst>
            </p:cNvPr>
            <p:cNvSpPr/>
            <p:nvPr/>
          </p:nvSpPr>
          <p:spPr>
            <a:xfrm>
              <a:off x="1654460" y="2630491"/>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AA29183F-C6FB-3CE5-1164-D68A3AFB801A}"/>
                </a:ext>
              </a:extLst>
            </p:cNvPr>
            <p:cNvSpPr/>
            <p:nvPr/>
          </p:nvSpPr>
          <p:spPr>
            <a:xfrm>
              <a:off x="3721947" y="2512631"/>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8ACFCD68-7841-75AA-A77C-BD9A08287407}"/>
                </a:ext>
              </a:extLst>
            </p:cNvPr>
            <p:cNvSpPr/>
            <p:nvPr/>
          </p:nvSpPr>
          <p:spPr>
            <a:xfrm>
              <a:off x="3418369" y="2353008"/>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A2870568-6F97-BE25-E426-BB436EBCAC9F}"/>
                </a:ext>
              </a:extLst>
            </p:cNvPr>
            <p:cNvSpPr/>
            <p:nvPr/>
          </p:nvSpPr>
          <p:spPr>
            <a:xfrm>
              <a:off x="3558456" y="2438035"/>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39B99D78-9AB0-4CDD-BE4E-6D27C063D9C3}"/>
                </a:ext>
              </a:extLst>
            </p:cNvPr>
            <p:cNvSpPr/>
            <p:nvPr/>
          </p:nvSpPr>
          <p:spPr>
            <a:xfrm>
              <a:off x="2876450" y="2641268"/>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87A36991-7A5F-9DE2-0E73-87D776B62110}"/>
                </a:ext>
              </a:extLst>
            </p:cNvPr>
            <p:cNvSpPr/>
            <p:nvPr/>
          </p:nvSpPr>
          <p:spPr>
            <a:xfrm>
              <a:off x="2616056" y="2477325"/>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82B9F8F8-BAF5-833C-8016-F6EA91CA719B}"/>
                </a:ext>
              </a:extLst>
            </p:cNvPr>
            <p:cNvSpPr/>
            <p:nvPr/>
          </p:nvSpPr>
          <p:spPr>
            <a:xfrm>
              <a:off x="4061397" y="2284439"/>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a:extLst>
                <a:ext uri="{FF2B5EF4-FFF2-40B4-BE49-F238E27FC236}">
                  <a16:creationId xmlns:a16="http://schemas.microsoft.com/office/drawing/2014/main" id="{F0673837-6F8F-1FCA-C964-1B8C1ACB3FEA}"/>
                </a:ext>
              </a:extLst>
            </p:cNvPr>
            <p:cNvSpPr/>
            <p:nvPr/>
          </p:nvSpPr>
          <p:spPr>
            <a:xfrm>
              <a:off x="4208881" y="2438035"/>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FEE6074-343A-5AF8-EB68-9DD6412D98C7}"/>
                </a:ext>
              </a:extLst>
            </p:cNvPr>
            <p:cNvSpPr/>
            <p:nvPr/>
          </p:nvSpPr>
          <p:spPr>
            <a:xfrm>
              <a:off x="4492050" y="2186464"/>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AA05975F-6024-EF7D-00E5-4B9B400ACFA7}"/>
                </a:ext>
              </a:extLst>
            </p:cNvPr>
            <p:cNvSpPr/>
            <p:nvPr/>
          </p:nvSpPr>
          <p:spPr>
            <a:xfrm>
              <a:off x="4704425" y="2351858"/>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94434D23-A86C-6E9E-ED4C-CB6A30EE4378}"/>
                </a:ext>
              </a:extLst>
            </p:cNvPr>
            <p:cNvSpPr/>
            <p:nvPr/>
          </p:nvSpPr>
          <p:spPr>
            <a:xfrm>
              <a:off x="6232360" y="1922567"/>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1E41D855-147A-123C-9A78-5D5E6A4D04E5}"/>
                </a:ext>
              </a:extLst>
            </p:cNvPr>
            <p:cNvSpPr/>
            <p:nvPr/>
          </p:nvSpPr>
          <p:spPr>
            <a:xfrm>
              <a:off x="6474233" y="2088489"/>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9F635CB3-08C6-83EE-B2E2-AF1E8A05F598}"/>
                </a:ext>
              </a:extLst>
            </p:cNvPr>
            <p:cNvSpPr/>
            <p:nvPr/>
          </p:nvSpPr>
          <p:spPr>
            <a:xfrm>
              <a:off x="5969620" y="2157058"/>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1FE9C6D5-B6A2-A441-FD2E-3B103B848806}"/>
                </a:ext>
              </a:extLst>
            </p:cNvPr>
            <p:cNvSpPr/>
            <p:nvPr/>
          </p:nvSpPr>
          <p:spPr>
            <a:xfrm>
              <a:off x="5742713" y="1995286"/>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F25A38BD-F0FC-52F5-53B3-148AFEC546E0}"/>
                </a:ext>
              </a:extLst>
            </p:cNvPr>
            <p:cNvSpPr/>
            <p:nvPr/>
          </p:nvSpPr>
          <p:spPr>
            <a:xfrm>
              <a:off x="5376359" y="2250154"/>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8ED37DC0-D868-9633-57EA-165672D6802D}"/>
                </a:ext>
              </a:extLst>
            </p:cNvPr>
            <p:cNvSpPr/>
            <p:nvPr/>
          </p:nvSpPr>
          <p:spPr>
            <a:xfrm>
              <a:off x="5068227" y="2108620"/>
              <a:ext cx="73699" cy="68569"/>
            </a:xfrm>
            <a:prstGeom prst="ellipse">
              <a:avLst/>
            </a:prstGeom>
            <a:solidFill>
              <a:schemeClr val="accent1">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1747EDF5-F1D7-768C-4014-40CFF92A88AA}"/>
                </a:ext>
              </a:extLst>
            </p:cNvPr>
            <p:cNvSpPr/>
            <p:nvPr/>
          </p:nvSpPr>
          <p:spPr>
            <a:xfrm>
              <a:off x="3846818" y="2369466"/>
              <a:ext cx="73699" cy="68569"/>
            </a:xfrm>
            <a:prstGeom prst="ellipse">
              <a:avLst/>
            </a:prstGeom>
            <a:solidFill>
              <a:schemeClr val="accent6">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BB261F78-2E63-0D8C-A727-193F7D8B48E7}"/>
                </a:ext>
              </a:extLst>
            </p:cNvPr>
            <p:cNvSpPr/>
            <p:nvPr/>
          </p:nvSpPr>
          <p:spPr>
            <a:xfrm>
              <a:off x="3704443" y="2300003"/>
              <a:ext cx="73699" cy="68569"/>
            </a:xfrm>
            <a:prstGeom prst="ellipse">
              <a:avLst/>
            </a:prstGeom>
            <a:solidFill>
              <a:schemeClr val="accent6">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41882AEA-D497-4438-8E75-36B3141EF4D2}"/>
                </a:ext>
              </a:extLst>
            </p:cNvPr>
            <p:cNvSpPr/>
            <p:nvPr/>
          </p:nvSpPr>
          <p:spPr>
            <a:xfrm>
              <a:off x="4041354" y="2220748"/>
              <a:ext cx="73699" cy="68569"/>
            </a:xfrm>
            <a:prstGeom prst="ellipse">
              <a:avLst/>
            </a:prstGeom>
            <a:solidFill>
              <a:schemeClr val="accent6">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4620181A-781D-6BC6-159A-3C95E01E8EAD}"/>
                </a:ext>
              </a:extLst>
            </p:cNvPr>
            <p:cNvSpPr/>
            <p:nvPr/>
          </p:nvSpPr>
          <p:spPr>
            <a:xfrm>
              <a:off x="3915536" y="2152179"/>
              <a:ext cx="73699" cy="68569"/>
            </a:xfrm>
            <a:prstGeom prst="ellipse">
              <a:avLst/>
            </a:prstGeom>
            <a:solidFill>
              <a:schemeClr val="accent6">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FA856E8B-D503-268F-F7F9-48730BA772C5}"/>
                </a:ext>
              </a:extLst>
            </p:cNvPr>
            <p:cNvSpPr/>
            <p:nvPr/>
          </p:nvSpPr>
          <p:spPr>
            <a:xfrm>
              <a:off x="4363452" y="1961001"/>
              <a:ext cx="73699" cy="68569"/>
            </a:xfrm>
            <a:prstGeom prst="ellipse">
              <a:avLst/>
            </a:prstGeom>
            <a:solidFill>
              <a:schemeClr val="accent6">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AD9A29A7-4EAB-8D8A-689C-1D6CA91FC26C}"/>
                </a:ext>
              </a:extLst>
            </p:cNvPr>
            <p:cNvSpPr/>
            <p:nvPr/>
          </p:nvSpPr>
          <p:spPr>
            <a:xfrm>
              <a:off x="4764535" y="1648761"/>
              <a:ext cx="73699" cy="68569"/>
            </a:xfrm>
            <a:prstGeom prst="ellipse">
              <a:avLst/>
            </a:prstGeom>
            <a:solidFill>
              <a:schemeClr val="accent6">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A0AC4364-04A1-6CAB-A7CA-D9C487FDFDF5}"/>
                </a:ext>
              </a:extLst>
            </p:cNvPr>
            <p:cNvSpPr/>
            <p:nvPr/>
          </p:nvSpPr>
          <p:spPr>
            <a:xfrm>
              <a:off x="4630389" y="1568704"/>
              <a:ext cx="73699" cy="68569"/>
            </a:xfrm>
            <a:prstGeom prst="ellipse">
              <a:avLst/>
            </a:prstGeom>
            <a:solidFill>
              <a:schemeClr val="accent6">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DCD3307F-B69C-8CD9-D5CD-F213BF899AE8}"/>
                </a:ext>
              </a:extLst>
            </p:cNvPr>
            <p:cNvSpPr/>
            <p:nvPr/>
          </p:nvSpPr>
          <p:spPr>
            <a:xfrm>
              <a:off x="5302323" y="1241018"/>
              <a:ext cx="73699" cy="68569"/>
            </a:xfrm>
            <a:prstGeom prst="ellipse">
              <a:avLst/>
            </a:prstGeom>
            <a:solidFill>
              <a:schemeClr val="accent6">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2F7CA584-8FB6-EB63-AFCA-DA3E664965D3}"/>
                </a:ext>
              </a:extLst>
            </p:cNvPr>
            <p:cNvSpPr/>
            <p:nvPr/>
          </p:nvSpPr>
          <p:spPr>
            <a:xfrm>
              <a:off x="5141926" y="1172449"/>
              <a:ext cx="73699" cy="68569"/>
            </a:xfrm>
            <a:prstGeom prst="ellipse">
              <a:avLst/>
            </a:prstGeom>
            <a:solidFill>
              <a:schemeClr val="accent6">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618323F6-0258-05ED-EA76-E989C10AC7AB}"/>
                </a:ext>
              </a:extLst>
            </p:cNvPr>
            <p:cNvSpPr/>
            <p:nvPr/>
          </p:nvSpPr>
          <p:spPr>
            <a:xfrm>
              <a:off x="4400982" y="2163010"/>
              <a:ext cx="73699" cy="68569"/>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FE59DFE2-FC1D-A2D3-6FE5-A7744B8D5354}"/>
                </a:ext>
              </a:extLst>
            </p:cNvPr>
            <p:cNvSpPr/>
            <p:nvPr/>
          </p:nvSpPr>
          <p:spPr>
            <a:xfrm>
              <a:off x="4245730" y="1876442"/>
              <a:ext cx="73699" cy="68569"/>
            </a:xfrm>
            <a:prstGeom prst="ellipse">
              <a:avLst/>
            </a:prstGeom>
            <a:solidFill>
              <a:schemeClr val="accent6">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a:extLst>
                <a:ext uri="{FF2B5EF4-FFF2-40B4-BE49-F238E27FC236}">
                  <a16:creationId xmlns:a16="http://schemas.microsoft.com/office/drawing/2014/main" id="{675E9123-556C-BB83-0BB3-48FE2AE785FC}"/>
                </a:ext>
              </a:extLst>
            </p:cNvPr>
            <p:cNvSpPr/>
            <p:nvPr/>
          </p:nvSpPr>
          <p:spPr>
            <a:xfrm>
              <a:off x="4338972" y="2128725"/>
              <a:ext cx="73699" cy="68569"/>
            </a:xfrm>
            <a:prstGeom prst="ellipse">
              <a:avLst/>
            </a:prstGeom>
            <a:solidFill>
              <a:schemeClr val="accent4">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5" name="Picture 94">
            <a:extLst>
              <a:ext uri="{FF2B5EF4-FFF2-40B4-BE49-F238E27FC236}">
                <a16:creationId xmlns:a16="http://schemas.microsoft.com/office/drawing/2014/main" id="{E7643F7E-41EB-2BC0-E588-CBC1B6F502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3794283"/>
            <a:ext cx="4136472" cy="2757648"/>
          </a:xfrm>
          <a:prstGeom prst="rect">
            <a:avLst/>
          </a:prstGeom>
          <a:ln w="28575">
            <a:solidFill>
              <a:schemeClr val="tx1"/>
            </a:solidFill>
          </a:ln>
          <a:effectLst/>
        </p:spPr>
      </p:pic>
      <p:sp>
        <p:nvSpPr>
          <p:cNvPr id="101" name="Oval 100">
            <a:extLst>
              <a:ext uri="{FF2B5EF4-FFF2-40B4-BE49-F238E27FC236}">
                <a16:creationId xmlns:a16="http://schemas.microsoft.com/office/drawing/2014/main" id="{80455C03-5FA9-7160-8623-43CBE93FE90D}"/>
              </a:ext>
            </a:extLst>
          </p:cNvPr>
          <p:cNvSpPr/>
          <p:nvPr/>
        </p:nvSpPr>
        <p:spPr>
          <a:xfrm>
            <a:off x="6951625" y="3381408"/>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a:extLst>
              <a:ext uri="{FF2B5EF4-FFF2-40B4-BE49-F238E27FC236}">
                <a16:creationId xmlns:a16="http://schemas.microsoft.com/office/drawing/2014/main" id="{9A03F94E-25B3-3C7A-4E98-7CD674599709}"/>
              </a:ext>
            </a:extLst>
          </p:cNvPr>
          <p:cNvSpPr/>
          <p:nvPr/>
        </p:nvSpPr>
        <p:spPr>
          <a:xfrm>
            <a:off x="7116384" y="3415692"/>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Oval 103">
            <a:extLst>
              <a:ext uri="{FF2B5EF4-FFF2-40B4-BE49-F238E27FC236}">
                <a16:creationId xmlns:a16="http://schemas.microsoft.com/office/drawing/2014/main" id="{5EDAA456-86E3-A9A6-9797-4C5C1912C195}"/>
              </a:ext>
            </a:extLst>
          </p:cNvPr>
          <p:cNvSpPr/>
          <p:nvPr/>
        </p:nvSpPr>
        <p:spPr>
          <a:xfrm>
            <a:off x="7042685" y="3519129"/>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Oval 104">
            <a:extLst>
              <a:ext uri="{FF2B5EF4-FFF2-40B4-BE49-F238E27FC236}">
                <a16:creationId xmlns:a16="http://schemas.microsoft.com/office/drawing/2014/main" id="{F652DA17-E097-CBFE-5887-125814F4723D}"/>
              </a:ext>
            </a:extLst>
          </p:cNvPr>
          <p:cNvSpPr/>
          <p:nvPr/>
        </p:nvSpPr>
        <p:spPr>
          <a:xfrm>
            <a:off x="6960305" y="3279742"/>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Oval 105">
            <a:extLst>
              <a:ext uri="{FF2B5EF4-FFF2-40B4-BE49-F238E27FC236}">
                <a16:creationId xmlns:a16="http://schemas.microsoft.com/office/drawing/2014/main" id="{53B5A547-7BE1-7013-8C17-B5F761AE6432}"/>
              </a:ext>
            </a:extLst>
          </p:cNvPr>
          <p:cNvSpPr/>
          <p:nvPr/>
        </p:nvSpPr>
        <p:spPr>
          <a:xfrm>
            <a:off x="7116384" y="3312255"/>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Oval 106">
            <a:extLst>
              <a:ext uri="{FF2B5EF4-FFF2-40B4-BE49-F238E27FC236}">
                <a16:creationId xmlns:a16="http://schemas.microsoft.com/office/drawing/2014/main" id="{6E90A575-4D8E-E1D8-3678-9FBA42EA8EE1}"/>
              </a:ext>
            </a:extLst>
          </p:cNvPr>
          <p:cNvSpPr/>
          <p:nvPr/>
        </p:nvSpPr>
        <p:spPr>
          <a:xfrm>
            <a:off x="7034004" y="3794283"/>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Oval 107">
            <a:extLst>
              <a:ext uri="{FF2B5EF4-FFF2-40B4-BE49-F238E27FC236}">
                <a16:creationId xmlns:a16="http://schemas.microsoft.com/office/drawing/2014/main" id="{DF293043-4816-AE07-A249-F79A999EC53A}"/>
              </a:ext>
            </a:extLst>
          </p:cNvPr>
          <p:cNvSpPr/>
          <p:nvPr/>
        </p:nvSpPr>
        <p:spPr>
          <a:xfrm>
            <a:off x="6692583" y="3725714"/>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a:extLst>
              <a:ext uri="{FF2B5EF4-FFF2-40B4-BE49-F238E27FC236}">
                <a16:creationId xmlns:a16="http://schemas.microsoft.com/office/drawing/2014/main" id="{DC97612C-D4EB-3D4F-2B8D-62856043F3E3}"/>
              </a:ext>
            </a:extLst>
          </p:cNvPr>
          <p:cNvSpPr/>
          <p:nvPr/>
        </p:nvSpPr>
        <p:spPr>
          <a:xfrm>
            <a:off x="7418048" y="3874804"/>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Oval 109">
            <a:extLst>
              <a:ext uri="{FF2B5EF4-FFF2-40B4-BE49-F238E27FC236}">
                <a16:creationId xmlns:a16="http://schemas.microsoft.com/office/drawing/2014/main" id="{43A60527-76DB-6A9C-9760-153DDBB2EDA4}"/>
              </a:ext>
            </a:extLst>
          </p:cNvPr>
          <p:cNvSpPr/>
          <p:nvPr/>
        </p:nvSpPr>
        <p:spPr>
          <a:xfrm>
            <a:off x="7297503" y="3415692"/>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Oval 110">
            <a:extLst>
              <a:ext uri="{FF2B5EF4-FFF2-40B4-BE49-F238E27FC236}">
                <a16:creationId xmlns:a16="http://schemas.microsoft.com/office/drawing/2014/main" id="{C7F95EF0-F25D-662F-7B79-374DDAEA460F}"/>
              </a:ext>
            </a:extLst>
          </p:cNvPr>
          <p:cNvSpPr/>
          <p:nvPr/>
        </p:nvSpPr>
        <p:spPr>
          <a:xfrm>
            <a:off x="7384500" y="3256683"/>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Oval 111">
            <a:extLst>
              <a:ext uri="{FF2B5EF4-FFF2-40B4-BE49-F238E27FC236}">
                <a16:creationId xmlns:a16="http://schemas.microsoft.com/office/drawing/2014/main" id="{BA683532-C997-7B31-9A23-FE12B3F1BD8C}"/>
              </a:ext>
            </a:extLst>
          </p:cNvPr>
          <p:cNvSpPr/>
          <p:nvPr/>
        </p:nvSpPr>
        <p:spPr>
          <a:xfrm>
            <a:off x="7159046" y="3208818"/>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2FF127E8-6D72-D1FD-B704-551CF07E77FA}"/>
              </a:ext>
            </a:extLst>
          </p:cNvPr>
          <p:cNvSpPr/>
          <p:nvPr/>
        </p:nvSpPr>
        <p:spPr>
          <a:xfrm>
            <a:off x="7782393" y="4399008"/>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CBC8BC04-AFCF-8FDD-2F8D-1899B066C523}"/>
              </a:ext>
            </a:extLst>
          </p:cNvPr>
          <p:cNvSpPr/>
          <p:nvPr/>
        </p:nvSpPr>
        <p:spPr>
          <a:xfrm>
            <a:off x="7268784" y="3568092"/>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a:extLst>
              <a:ext uri="{FF2B5EF4-FFF2-40B4-BE49-F238E27FC236}">
                <a16:creationId xmlns:a16="http://schemas.microsoft.com/office/drawing/2014/main" id="{2C3ED360-5BCB-BCDF-0F18-D0942502FBD7}"/>
              </a:ext>
            </a:extLst>
          </p:cNvPr>
          <p:cNvSpPr/>
          <p:nvPr/>
        </p:nvSpPr>
        <p:spPr>
          <a:xfrm>
            <a:off x="8117443" y="4578115"/>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Oval 115">
            <a:extLst>
              <a:ext uri="{FF2B5EF4-FFF2-40B4-BE49-F238E27FC236}">
                <a16:creationId xmlns:a16="http://schemas.microsoft.com/office/drawing/2014/main" id="{7B4CEB16-D1B1-A36D-9617-9277AF3D9E58}"/>
              </a:ext>
            </a:extLst>
          </p:cNvPr>
          <p:cNvSpPr/>
          <p:nvPr/>
        </p:nvSpPr>
        <p:spPr>
          <a:xfrm>
            <a:off x="8391011" y="4397599"/>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Oval 116">
            <a:extLst>
              <a:ext uri="{FF2B5EF4-FFF2-40B4-BE49-F238E27FC236}">
                <a16:creationId xmlns:a16="http://schemas.microsoft.com/office/drawing/2014/main" id="{984DD9B1-B0AA-AB68-6D4B-F786F259956B}"/>
              </a:ext>
            </a:extLst>
          </p:cNvPr>
          <p:cNvSpPr/>
          <p:nvPr/>
        </p:nvSpPr>
        <p:spPr>
          <a:xfrm>
            <a:off x="7421184" y="3720492"/>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Oval 117">
            <a:extLst>
              <a:ext uri="{FF2B5EF4-FFF2-40B4-BE49-F238E27FC236}">
                <a16:creationId xmlns:a16="http://schemas.microsoft.com/office/drawing/2014/main" id="{9A9E10CB-DF5D-3A7C-CDEE-E175CFF03CDD}"/>
              </a:ext>
            </a:extLst>
          </p:cNvPr>
          <p:cNvSpPr/>
          <p:nvPr/>
        </p:nvSpPr>
        <p:spPr>
          <a:xfrm>
            <a:off x="8900005" y="4085056"/>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Oval 118">
            <a:extLst>
              <a:ext uri="{FF2B5EF4-FFF2-40B4-BE49-F238E27FC236}">
                <a16:creationId xmlns:a16="http://schemas.microsoft.com/office/drawing/2014/main" id="{84B07B1D-F541-6284-1420-3416B89510C1}"/>
              </a:ext>
            </a:extLst>
          </p:cNvPr>
          <p:cNvSpPr/>
          <p:nvPr/>
        </p:nvSpPr>
        <p:spPr>
          <a:xfrm>
            <a:off x="8708641" y="3943373"/>
            <a:ext cx="73699" cy="68569"/>
          </a:xfrm>
          <a:prstGeom prst="ellipse">
            <a:avLst/>
          </a:prstGeom>
          <a:solidFill>
            <a:schemeClr val="accent2">
              <a:lumMod val="60000"/>
              <a:lumOff val="4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Oval 119">
            <a:extLst>
              <a:ext uri="{FF2B5EF4-FFF2-40B4-BE49-F238E27FC236}">
                <a16:creationId xmlns:a16="http://schemas.microsoft.com/office/drawing/2014/main" id="{38A0BE82-73CA-8E6B-8AC5-181CC69CA51F}"/>
              </a:ext>
            </a:extLst>
          </p:cNvPr>
          <p:cNvSpPr/>
          <p:nvPr/>
        </p:nvSpPr>
        <p:spPr>
          <a:xfrm>
            <a:off x="6872082" y="2408526"/>
            <a:ext cx="73699" cy="68569"/>
          </a:xfrm>
          <a:prstGeom prst="ellipse">
            <a:avLst/>
          </a:prstGeom>
          <a:solidFill>
            <a:srgbClr val="7030A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Oval 120">
            <a:extLst>
              <a:ext uri="{FF2B5EF4-FFF2-40B4-BE49-F238E27FC236}">
                <a16:creationId xmlns:a16="http://schemas.microsoft.com/office/drawing/2014/main" id="{18C2E240-B605-BBF1-91E7-3E72ED080196}"/>
              </a:ext>
            </a:extLst>
          </p:cNvPr>
          <p:cNvSpPr/>
          <p:nvPr/>
        </p:nvSpPr>
        <p:spPr>
          <a:xfrm>
            <a:off x="10024670" y="4796372"/>
            <a:ext cx="73699" cy="68569"/>
          </a:xfrm>
          <a:prstGeom prst="ellipse">
            <a:avLst/>
          </a:prstGeom>
          <a:solidFill>
            <a:srgbClr val="7030A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a:extLst>
              <a:ext uri="{FF2B5EF4-FFF2-40B4-BE49-F238E27FC236}">
                <a16:creationId xmlns:a16="http://schemas.microsoft.com/office/drawing/2014/main" id="{1BA7A7C8-B96C-F7C4-13F1-3D2571DA8944}"/>
              </a:ext>
            </a:extLst>
          </p:cNvPr>
          <p:cNvSpPr/>
          <p:nvPr/>
        </p:nvSpPr>
        <p:spPr>
          <a:xfrm>
            <a:off x="10024671" y="3102890"/>
            <a:ext cx="73699" cy="68569"/>
          </a:xfrm>
          <a:prstGeom prst="ellipse">
            <a:avLst/>
          </a:prstGeom>
          <a:solidFill>
            <a:srgbClr val="7030A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22">
            <a:extLst>
              <a:ext uri="{FF2B5EF4-FFF2-40B4-BE49-F238E27FC236}">
                <a16:creationId xmlns:a16="http://schemas.microsoft.com/office/drawing/2014/main" id="{4539BE18-F066-F479-8942-04BFF6B7E86E}"/>
              </a:ext>
            </a:extLst>
          </p:cNvPr>
          <p:cNvSpPr/>
          <p:nvPr/>
        </p:nvSpPr>
        <p:spPr>
          <a:xfrm>
            <a:off x="6863639" y="4119340"/>
            <a:ext cx="73699" cy="68569"/>
          </a:xfrm>
          <a:prstGeom prst="ellipse">
            <a:avLst/>
          </a:prstGeom>
          <a:solidFill>
            <a:srgbClr val="7030A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EA8BE3EA-FA66-2ADD-717A-A932C1A98317}"/>
              </a:ext>
            </a:extLst>
          </p:cNvPr>
          <p:cNvSpPr/>
          <p:nvPr/>
        </p:nvSpPr>
        <p:spPr>
          <a:xfrm>
            <a:off x="7711097" y="2933612"/>
            <a:ext cx="73699" cy="68569"/>
          </a:xfrm>
          <a:prstGeom prst="ellipse">
            <a:avLst/>
          </a:prstGeom>
          <a:solidFill>
            <a:srgbClr val="7030A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25">
            <a:extLst>
              <a:ext uri="{FF2B5EF4-FFF2-40B4-BE49-F238E27FC236}">
                <a16:creationId xmlns:a16="http://schemas.microsoft.com/office/drawing/2014/main" id="{A2101D28-C3DB-4FFE-54F6-B5529DB429EF}"/>
              </a:ext>
            </a:extLst>
          </p:cNvPr>
          <p:cNvSpPr/>
          <p:nvPr/>
        </p:nvSpPr>
        <p:spPr>
          <a:xfrm>
            <a:off x="8081809" y="3000884"/>
            <a:ext cx="73699" cy="68569"/>
          </a:xfrm>
          <a:prstGeom prst="ellipse">
            <a:avLst/>
          </a:prstGeom>
          <a:solidFill>
            <a:srgbClr val="7030A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Oval 126">
            <a:extLst>
              <a:ext uri="{FF2B5EF4-FFF2-40B4-BE49-F238E27FC236}">
                <a16:creationId xmlns:a16="http://schemas.microsoft.com/office/drawing/2014/main" id="{74BD5B1E-44D5-661E-2342-D6C3F7378747}"/>
              </a:ext>
            </a:extLst>
          </p:cNvPr>
          <p:cNvSpPr/>
          <p:nvPr/>
        </p:nvSpPr>
        <p:spPr>
          <a:xfrm>
            <a:off x="7560243" y="3381407"/>
            <a:ext cx="73699" cy="68569"/>
          </a:xfrm>
          <a:prstGeom prst="ellipse">
            <a:avLst/>
          </a:prstGeom>
          <a:solidFill>
            <a:srgbClr val="7030A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a:extLst>
              <a:ext uri="{FF2B5EF4-FFF2-40B4-BE49-F238E27FC236}">
                <a16:creationId xmlns:a16="http://schemas.microsoft.com/office/drawing/2014/main" id="{07575A4B-2460-5FA8-99D9-4ABC4756A3AD}"/>
              </a:ext>
            </a:extLst>
          </p:cNvPr>
          <p:cNvSpPr/>
          <p:nvPr/>
        </p:nvSpPr>
        <p:spPr>
          <a:xfrm>
            <a:off x="8281414" y="3550318"/>
            <a:ext cx="73699" cy="68569"/>
          </a:xfrm>
          <a:prstGeom prst="ellipse">
            <a:avLst/>
          </a:prstGeom>
          <a:solidFill>
            <a:srgbClr val="7030A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Oval 129">
            <a:extLst>
              <a:ext uri="{FF2B5EF4-FFF2-40B4-BE49-F238E27FC236}">
                <a16:creationId xmlns:a16="http://schemas.microsoft.com/office/drawing/2014/main" id="{9860E4DC-42DD-B23C-0A6A-DBEB91A9236C}"/>
              </a:ext>
            </a:extLst>
          </p:cNvPr>
          <p:cNvSpPr/>
          <p:nvPr/>
        </p:nvSpPr>
        <p:spPr>
          <a:xfrm>
            <a:off x="9343631" y="4056400"/>
            <a:ext cx="73699" cy="68569"/>
          </a:xfrm>
          <a:prstGeom prst="ellipse">
            <a:avLst/>
          </a:prstGeom>
          <a:solidFill>
            <a:srgbClr val="7030A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BC5F978-46D7-0B84-925F-ABA0285D4184}"/>
              </a:ext>
            </a:extLst>
          </p:cNvPr>
          <p:cNvSpPr txBox="1"/>
          <p:nvPr/>
        </p:nvSpPr>
        <p:spPr>
          <a:xfrm>
            <a:off x="30218" y="2376011"/>
            <a:ext cx="2898229" cy="338554"/>
          </a:xfrm>
          <a:prstGeom prst="rect">
            <a:avLst/>
          </a:prstGeom>
          <a:noFill/>
        </p:spPr>
        <p:txBody>
          <a:bodyPr wrap="none" rtlCol="0">
            <a:spAutoFit/>
          </a:bodyPr>
          <a:lstStyle/>
          <a:p>
            <a:r>
              <a:rPr lang="en-US" sz="1600" b="1" dirty="0"/>
              <a:t>Wing: 19 Triax, 57 Channels</a:t>
            </a:r>
          </a:p>
        </p:txBody>
      </p:sp>
      <p:sp>
        <p:nvSpPr>
          <p:cNvPr id="4" name="TextBox 3">
            <a:extLst>
              <a:ext uri="{FF2B5EF4-FFF2-40B4-BE49-F238E27FC236}">
                <a16:creationId xmlns:a16="http://schemas.microsoft.com/office/drawing/2014/main" id="{A9CE128A-3434-5D24-25A2-29996093B702}"/>
              </a:ext>
            </a:extLst>
          </p:cNvPr>
          <p:cNvSpPr txBox="1"/>
          <p:nvPr/>
        </p:nvSpPr>
        <p:spPr>
          <a:xfrm>
            <a:off x="723827" y="1618265"/>
            <a:ext cx="3403368" cy="338554"/>
          </a:xfrm>
          <a:prstGeom prst="rect">
            <a:avLst/>
          </a:prstGeom>
          <a:noFill/>
        </p:spPr>
        <p:txBody>
          <a:bodyPr wrap="none" rtlCol="0">
            <a:spAutoFit/>
          </a:bodyPr>
          <a:lstStyle/>
          <a:p>
            <a:r>
              <a:rPr lang="en-US" sz="1600" b="1" dirty="0"/>
              <a:t>Main Strut: 10 Triax, 30 Channels</a:t>
            </a:r>
          </a:p>
        </p:txBody>
      </p:sp>
      <p:sp>
        <p:nvSpPr>
          <p:cNvPr id="5" name="TextBox 4">
            <a:extLst>
              <a:ext uri="{FF2B5EF4-FFF2-40B4-BE49-F238E27FC236}">
                <a16:creationId xmlns:a16="http://schemas.microsoft.com/office/drawing/2014/main" id="{1BA47683-3624-06D7-85A3-7214005DE892}"/>
              </a:ext>
            </a:extLst>
          </p:cNvPr>
          <p:cNvSpPr txBox="1"/>
          <p:nvPr/>
        </p:nvSpPr>
        <p:spPr>
          <a:xfrm>
            <a:off x="4841257" y="1841255"/>
            <a:ext cx="3308689" cy="338554"/>
          </a:xfrm>
          <a:prstGeom prst="rect">
            <a:avLst/>
          </a:prstGeom>
          <a:noFill/>
        </p:spPr>
        <p:txBody>
          <a:bodyPr wrap="square" rtlCol="0">
            <a:spAutoFit/>
          </a:bodyPr>
          <a:lstStyle/>
          <a:p>
            <a:r>
              <a:rPr lang="en-US" sz="1600" b="1" dirty="0"/>
              <a:t>Jury Strut: 2 Triax, 6 Channels</a:t>
            </a:r>
          </a:p>
        </p:txBody>
      </p:sp>
      <p:cxnSp>
        <p:nvCxnSpPr>
          <p:cNvPr id="6" name="Straight Connector 5">
            <a:extLst>
              <a:ext uri="{FF2B5EF4-FFF2-40B4-BE49-F238E27FC236}">
                <a16:creationId xmlns:a16="http://schemas.microsoft.com/office/drawing/2014/main" id="{CAD9654C-7B51-8EFA-1A84-F9FFDEFB6BA3}"/>
              </a:ext>
            </a:extLst>
          </p:cNvPr>
          <p:cNvCxnSpPr>
            <a:cxnSpLocks/>
          </p:cNvCxnSpPr>
          <p:nvPr/>
        </p:nvCxnSpPr>
        <p:spPr>
          <a:xfrm>
            <a:off x="833368" y="2732261"/>
            <a:ext cx="262432" cy="356817"/>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AAE01DF-17DB-FC2B-264A-2165CD5E0811}"/>
              </a:ext>
            </a:extLst>
          </p:cNvPr>
          <p:cNvCxnSpPr>
            <a:cxnSpLocks/>
          </p:cNvCxnSpPr>
          <p:nvPr/>
        </p:nvCxnSpPr>
        <p:spPr>
          <a:xfrm>
            <a:off x="2027734" y="1984645"/>
            <a:ext cx="1955076" cy="393242"/>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CC0A5DA-2F44-47A4-7FD8-A22675D89CD5}"/>
              </a:ext>
            </a:extLst>
          </p:cNvPr>
          <p:cNvCxnSpPr>
            <a:cxnSpLocks/>
          </p:cNvCxnSpPr>
          <p:nvPr/>
        </p:nvCxnSpPr>
        <p:spPr>
          <a:xfrm flipH="1">
            <a:off x="4282224" y="2197748"/>
            <a:ext cx="821828" cy="239732"/>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60DB097-D318-C08B-B354-F24ED4067345}"/>
              </a:ext>
            </a:extLst>
          </p:cNvPr>
          <p:cNvCxnSpPr>
            <a:cxnSpLocks/>
          </p:cNvCxnSpPr>
          <p:nvPr/>
        </p:nvCxnSpPr>
        <p:spPr>
          <a:xfrm flipV="1">
            <a:off x="6547871" y="3969881"/>
            <a:ext cx="1731038" cy="1012718"/>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AE271FE-44E5-28F2-7EFC-F775221A347A}"/>
              </a:ext>
            </a:extLst>
          </p:cNvPr>
          <p:cNvCxnSpPr>
            <a:cxnSpLocks/>
          </p:cNvCxnSpPr>
          <p:nvPr/>
        </p:nvCxnSpPr>
        <p:spPr>
          <a:xfrm flipV="1">
            <a:off x="6547871" y="3339789"/>
            <a:ext cx="579642" cy="1642810"/>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E9639DE0-7D87-0288-91F3-86F657866223}"/>
              </a:ext>
            </a:extLst>
          </p:cNvPr>
          <p:cNvSpPr txBox="1"/>
          <p:nvPr/>
        </p:nvSpPr>
        <p:spPr>
          <a:xfrm>
            <a:off x="5380612" y="4681171"/>
            <a:ext cx="1491469" cy="1077218"/>
          </a:xfrm>
          <a:prstGeom prst="rect">
            <a:avLst/>
          </a:prstGeom>
          <a:noFill/>
        </p:spPr>
        <p:txBody>
          <a:bodyPr wrap="square" rtlCol="0">
            <a:spAutoFit/>
          </a:bodyPr>
          <a:lstStyle/>
          <a:p>
            <a:r>
              <a:rPr lang="en-US" sz="1600" b="1" dirty="0"/>
              <a:t>Interface Hardware: </a:t>
            </a:r>
          </a:p>
          <a:p>
            <a:r>
              <a:rPr lang="en-US" sz="1600" b="1" dirty="0"/>
              <a:t>24 Triax,   </a:t>
            </a:r>
          </a:p>
          <a:p>
            <a:r>
              <a:rPr lang="en-US" sz="1600" b="1" dirty="0"/>
              <a:t>72 Channels</a:t>
            </a:r>
          </a:p>
        </p:txBody>
      </p:sp>
      <p:cxnSp>
        <p:nvCxnSpPr>
          <p:cNvPr id="12" name="Straight Connector 11">
            <a:extLst>
              <a:ext uri="{FF2B5EF4-FFF2-40B4-BE49-F238E27FC236}">
                <a16:creationId xmlns:a16="http://schemas.microsoft.com/office/drawing/2014/main" id="{3868FC39-19A9-347E-9D4B-418DCB8EFC2F}"/>
              </a:ext>
            </a:extLst>
          </p:cNvPr>
          <p:cNvCxnSpPr>
            <a:cxnSpLocks/>
          </p:cNvCxnSpPr>
          <p:nvPr/>
        </p:nvCxnSpPr>
        <p:spPr>
          <a:xfrm flipH="1">
            <a:off x="8568499" y="2387999"/>
            <a:ext cx="734445" cy="258968"/>
          </a:xfrm>
          <a:prstGeom prst="line">
            <a:avLst/>
          </a:prstGeom>
          <a:ln w="19050">
            <a:solidFill>
              <a:srgbClr val="FF0000"/>
            </a:solidFill>
            <a:tailEnd type="ova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A551FA7B-0AE3-82BD-C7B4-7B1E225EC2B1}"/>
              </a:ext>
            </a:extLst>
          </p:cNvPr>
          <p:cNvSpPr txBox="1"/>
          <p:nvPr/>
        </p:nvSpPr>
        <p:spPr>
          <a:xfrm>
            <a:off x="8203967" y="2068148"/>
            <a:ext cx="3914340" cy="338554"/>
          </a:xfrm>
          <a:prstGeom prst="rect">
            <a:avLst/>
          </a:prstGeom>
          <a:noFill/>
        </p:spPr>
        <p:txBody>
          <a:bodyPr wrap="square" rtlCol="0">
            <a:spAutoFit/>
          </a:bodyPr>
          <a:lstStyle/>
          <a:p>
            <a:r>
              <a:rPr lang="en-US" sz="1600" b="1" dirty="0"/>
              <a:t>Strongback: 12 Seismic, 12 Channels</a:t>
            </a:r>
          </a:p>
        </p:txBody>
      </p:sp>
      <p:sp>
        <p:nvSpPr>
          <p:cNvPr id="15" name="TextBox 14">
            <a:extLst>
              <a:ext uri="{FF2B5EF4-FFF2-40B4-BE49-F238E27FC236}">
                <a16:creationId xmlns:a16="http://schemas.microsoft.com/office/drawing/2014/main" id="{A792C86F-D724-BB7B-B3B9-BC139A9D6025}"/>
              </a:ext>
            </a:extLst>
          </p:cNvPr>
          <p:cNvSpPr txBox="1"/>
          <p:nvPr/>
        </p:nvSpPr>
        <p:spPr>
          <a:xfrm>
            <a:off x="508496" y="819046"/>
            <a:ext cx="11378704" cy="707886"/>
          </a:xfrm>
          <a:prstGeom prst="rect">
            <a:avLst/>
          </a:prstGeom>
          <a:noFill/>
        </p:spPr>
        <p:txBody>
          <a:bodyPr wrap="square" rtlCol="0">
            <a:spAutoFit/>
          </a:bodyPr>
          <a:lstStyle/>
          <a:p>
            <a:pPr marL="285750" indent="-285750">
              <a:buFont typeface="Arial" panose="020B0604020202020204" pitchFamily="34" charset="0"/>
              <a:buChar char="•"/>
            </a:pPr>
            <a:r>
              <a:rPr lang="en-US" sz="2000" dirty="0"/>
              <a:t>Total of 79 accelerometers (67 Triax, 12 Uniaxial Seismic)</a:t>
            </a:r>
          </a:p>
          <a:p>
            <a:pPr marL="285750" indent="-285750">
              <a:buFont typeface="Arial" panose="020B0604020202020204" pitchFamily="34" charset="0"/>
              <a:buChar char="•"/>
            </a:pPr>
            <a:r>
              <a:rPr lang="en-US" sz="2000" dirty="0"/>
              <a:t>Total of 213 accel channels</a:t>
            </a:r>
          </a:p>
        </p:txBody>
      </p:sp>
    </p:spTree>
    <p:extLst>
      <p:ext uri="{BB962C8B-B14F-4D97-AF65-F5344CB8AC3E}">
        <p14:creationId xmlns:p14="http://schemas.microsoft.com/office/powerpoint/2010/main" val="1905913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 name="Picture 98">
            <a:extLst>
              <a:ext uri="{FF2B5EF4-FFF2-40B4-BE49-F238E27FC236}">
                <a16:creationId xmlns:a16="http://schemas.microsoft.com/office/drawing/2014/main" id="{740BDFC9-FAB6-9204-3790-62DBE880049A}"/>
              </a:ext>
            </a:extLst>
          </p:cNvPr>
          <p:cNvPicPr>
            <a:picLocks noChangeAspect="1"/>
          </p:cNvPicPr>
          <p:nvPr/>
        </p:nvPicPr>
        <p:blipFill rotWithShape="1">
          <a:blip r:embed="rId2"/>
          <a:srcRect r="2409"/>
          <a:stretch/>
        </p:blipFill>
        <p:spPr>
          <a:xfrm>
            <a:off x="6443228" y="2224911"/>
            <a:ext cx="5656347" cy="4399703"/>
          </a:xfrm>
          <a:prstGeom prst="rect">
            <a:avLst/>
          </a:prstGeom>
        </p:spPr>
      </p:pic>
      <p:sp>
        <p:nvSpPr>
          <p:cNvPr id="2" name="Title 1">
            <a:extLst>
              <a:ext uri="{FF2B5EF4-FFF2-40B4-BE49-F238E27FC236}">
                <a16:creationId xmlns:a16="http://schemas.microsoft.com/office/drawing/2014/main" id="{4BFF2605-42D1-B356-8F0E-E48C69E2D14A}"/>
              </a:ext>
            </a:extLst>
          </p:cNvPr>
          <p:cNvSpPr>
            <a:spLocks noGrp="1"/>
          </p:cNvSpPr>
          <p:nvPr>
            <p:ph type="title"/>
          </p:nvPr>
        </p:nvSpPr>
        <p:spPr/>
        <p:txBody>
          <a:bodyPr/>
          <a:lstStyle/>
          <a:p>
            <a:r>
              <a:rPr lang="en-US" sz="2700" dirty="0"/>
              <a:t>MTBW GVT: Accelerometer Locations – Wing Interface Hardware</a:t>
            </a:r>
          </a:p>
        </p:txBody>
      </p:sp>
      <p:pic>
        <p:nvPicPr>
          <p:cNvPr id="8" name="Picture 7">
            <a:extLst>
              <a:ext uri="{FF2B5EF4-FFF2-40B4-BE49-F238E27FC236}">
                <a16:creationId xmlns:a16="http://schemas.microsoft.com/office/drawing/2014/main" id="{4F9CD39A-6B99-64A1-E468-EE2472EB24A3}"/>
              </a:ext>
            </a:extLst>
          </p:cNvPr>
          <p:cNvPicPr>
            <a:picLocks noChangeAspect="1"/>
          </p:cNvPicPr>
          <p:nvPr/>
        </p:nvPicPr>
        <p:blipFill>
          <a:blip r:embed="rId3"/>
          <a:stretch>
            <a:fillRect/>
          </a:stretch>
        </p:blipFill>
        <p:spPr>
          <a:xfrm>
            <a:off x="1456612" y="4061291"/>
            <a:ext cx="3435349" cy="2563323"/>
          </a:xfrm>
          <a:prstGeom prst="rect">
            <a:avLst/>
          </a:prstGeom>
          <a:ln w="19050">
            <a:solidFill>
              <a:srgbClr val="FF0000"/>
            </a:solidFill>
          </a:ln>
        </p:spPr>
      </p:pic>
      <p:sp>
        <p:nvSpPr>
          <p:cNvPr id="10" name="Arc 9">
            <a:extLst>
              <a:ext uri="{FF2B5EF4-FFF2-40B4-BE49-F238E27FC236}">
                <a16:creationId xmlns:a16="http://schemas.microsoft.com/office/drawing/2014/main" id="{325BB793-D652-E800-685F-25F1DEEF7140}"/>
              </a:ext>
            </a:extLst>
          </p:cNvPr>
          <p:cNvSpPr/>
          <p:nvPr/>
        </p:nvSpPr>
        <p:spPr>
          <a:xfrm rot="4865065">
            <a:off x="3250461" y="1053034"/>
            <a:ext cx="2647919" cy="7648036"/>
          </a:xfrm>
          <a:prstGeom prst="arc">
            <a:avLst>
              <a:gd name="adj1" fmla="val 16200000"/>
              <a:gd name="adj2" fmla="val 21291686"/>
            </a:avLst>
          </a:prstGeom>
          <a:ln w="19050">
            <a:solidFill>
              <a:srgbClr val="FF0000"/>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1" name="Arc 10">
            <a:extLst>
              <a:ext uri="{FF2B5EF4-FFF2-40B4-BE49-F238E27FC236}">
                <a16:creationId xmlns:a16="http://schemas.microsoft.com/office/drawing/2014/main" id="{A491EB03-C7D1-DB41-99C8-B8440AF59974}"/>
              </a:ext>
            </a:extLst>
          </p:cNvPr>
          <p:cNvSpPr/>
          <p:nvPr/>
        </p:nvSpPr>
        <p:spPr>
          <a:xfrm rot="16034402" flipV="1">
            <a:off x="2677305" y="-298692"/>
            <a:ext cx="2252687" cy="8880728"/>
          </a:xfrm>
          <a:prstGeom prst="arc">
            <a:avLst>
              <a:gd name="adj1" fmla="val 16221288"/>
              <a:gd name="adj2" fmla="val 18825146"/>
            </a:avLst>
          </a:prstGeom>
          <a:ln w="19050">
            <a:solidFill>
              <a:srgbClr val="FF0000"/>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12" name="Picture 11">
            <a:extLst>
              <a:ext uri="{FF2B5EF4-FFF2-40B4-BE49-F238E27FC236}">
                <a16:creationId xmlns:a16="http://schemas.microsoft.com/office/drawing/2014/main" id="{C29DBF9F-13E7-CCBC-E14C-A3216DBC680B}"/>
              </a:ext>
            </a:extLst>
          </p:cNvPr>
          <p:cNvPicPr>
            <a:picLocks noChangeAspect="1"/>
          </p:cNvPicPr>
          <p:nvPr/>
        </p:nvPicPr>
        <p:blipFill>
          <a:blip r:embed="rId4"/>
          <a:stretch>
            <a:fillRect/>
          </a:stretch>
        </p:blipFill>
        <p:spPr>
          <a:xfrm>
            <a:off x="1942613" y="1296782"/>
            <a:ext cx="2949348" cy="2677698"/>
          </a:xfrm>
          <a:prstGeom prst="rect">
            <a:avLst/>
          </a:prstGeom>
          <a:ln w="19050">
            <a:solidFill>
              <a:srgbClr val="FF0000"/>
            </a:solidFill>
          </a:ln>
        </p:spPr>
      </p:pic>
      <p:cxnSp>
        <p:nvCxnSpPr>
          <p:cNvPr id="14" name="Straight Connector 13">
            <a:extLst>
              <a:ext uri="{FF2B5EF4-FFF2-40B4-BE49-F238E27FC236}">
                <a16:creationId xmlns:a16="http://schemas.microsoft.com/office/drawing/2014/main" id="{3E194938-98FE-EC8D-55E8-8F8FFD8DED68}"/>
              </a:ext>
            </a:extLst>
          </p:cNvPr>
          <p:cNvCxnSpPr/>
          <p:nvPr/>
        </p:nvCxnSpPr>
        <p:spPr>
          <a:xfrm flipV="1">
            <a:off x="7970045" y="3891930"/>
            <a:ext cx="476250" cy="8998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7241024-0C34-6557-2055-000EF546AEB6}"/>
              </a:ext>
            </a:extLst>
          </p:cNvPr>
          <p:cNvCxnSpPr/>
          <p:nvPr/>
        </p:nvCxnSpPr>
        <p:spPr>
          <a:xfrm flipV="1">
            <a:off x="8155782" y="4016299"/>
            <a:ext cx="476250" cy="8998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A84C37D-75DA-383A-FB77-DE1B5CC25513}"/>
              </a:ext>
            </a:extLst>
          </p:cNvPr>
          <p:cNvCxnSpPr>
            <a:cxnSpLocks/>
          </p:cNvCxnSpPr>
          <p:nvPr/>
        </p:nvCxnSpPr>
        <p:spPr>
          <a:xfrm>
            <a:off x="7970045" y="3981914"/>
            <a:ext cx="185737" cy="124369"/>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5CFB2A4-DDD9-7F02-92AF-8D1162E768F3}"/>
              </a:ext>
            </a:extLst>
          </p:cNvPr>
          <p:cNvCxnSpPr>
            <a:cxnSpLocks/>
          </p:cNvCxnSpPr>
          <p:nvPr/>
        </p:nvCxnSpPr>
        <p:spPr>
          <a:xfrm>
            <a:off x="8427248" y="3891930"/>
            <a:ext cx="185737" cy="124369"/>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C9977C6-F3AE-EFD1-1863-A0082D4F2F06}"/>
              </a:ext>
            </a:extLst>
          </p:cNvPr>
          <p:cNvCxnSpPr>
            <a:cxnSpLocks/>
          </p:cNvCxnSpPr>
          <p:nvPr/>
        </p:nvCxnSpPr>
        <p:spPr>
          <a:xfrm>
            <a:off x="7784308" y="4120620"/>
            <a:ext cx="390128" cy="208376"/>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663DA3C-8830-1F1D-2304-246C1ACAFCC6}"/>
              </a:ext>
            </a:extLst>
          </p:cNvPr>
          <p:cNvCxnSpPr>
            <a:cxnSpLocks/>
          </p:cNvCxnSpPr>
          <p:nvPr/>
        </p:nvCxnSpPr>
        <p:spPr>
          <a:xfrm flipV="1">
            <a:off x="8165109" y="4155537"/>
            <a:ext cx="566141" cy="173459"/>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DB980C-B1D8-8DB2-DFD2-7E4AD36CB9AF}"/>
              </a:ext>
            </a:extLst>
          </p:cNvPr>
          <p:cNvCxnSpPr>
            <a:cxnSpLocks/>
          </p:cNvCxnSpPr>
          <p:nvPr/>
        </p:nvCxnSpPr>
        <p:spPr>
          <a:xfrm flipV="1">
            <a:off x="7785103" y="4065553"/>
            <a:ext cx="194269" cy="3755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EFDB6D2-3FC8-71B4-32B9-FE97EF7D8ED0}"/>
              </a:ext>
            </a:extLst>
          </p:cNvPr>
          <p:cNvCxnSpPr>
            <a:cxnSpLocks/>
          </p:cNvCxnSpPr>
          <p:nvPr/>
        </p:nvCxnSpPr>
        <p:spPr>
          <a:xfrm flipH="1" flipV="1">
            <a:off x="8632032" y="4103111"/>
            <a:ext cx="99218" cy="6358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34" name="Oval 33">
            <a:extLst>
              <a:ext uri="{FF2B5EF4-FFF2-40B4-BE49-F238E27FC236}">
                <a16:creationId xmlns:a16="http://schemas.microsoft.com/office/drawing/2014/main" id="{E18DB4E0-C305-8FF1-293A-40F3FA32E109}"/>
              </a:ext>
            </a:extLst>
          </p:cNvPr>
          <p:cNvSpPr/>
          <p:nvPr/>
        </p:nvSpPr>
        <p:spPr>
          <a:xfrm>
            <a:off x="3150433" y="2224911"/>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val 2">
            <a:extLst>
              <a:ext uri="{FF2B5EF4-FFF2-40B4-BE49-F238E27FC236}">
                <a16:creationId xmlns:a16="http://schemas.microsoft.com/office/drawing/2014/main" id="{B4113AA8-E6C1-7FC2-F272-A98121215CBB}"/>
              </a:ext>
            </a:extLst>
          </p:cNvPr>
          <p:cNvSpPr/>
          <p:nvPr/>
        </p:nvSpPr>
        <p:spPr>
          <a:xfrm>
            <a:off x="3803648" y="2528713"/>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BFC689B0-410C-A727-20CC-A8BA5306BA90}"/>
              </a:ext>
            </a:extLst>
          </p:cNvPr>
          <p:cNvSpPr/>
          <p:nvPr/>
        </p:nvSpPr>
        <p:spPr>
          <a:xfrm>
            <a:off x="3483469" y="3162796"/>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3CAB3A33-89DD-A3C4-0B19-F1DD0E9FA643}"/>
              </a:ext>
            </a:extLst>
          </p:cNvPr>
          <p:cNvSpPr/>
          <p:nvPr/>
        </p:nvSpPr>
        <p:spPr>
          <a:xfrm>
            <a:off x="2830371" y="2844062"/>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033A6AC8-D03A-73FE-B320-90736C4E4E86}"/>
              </a:ext>
            </a:extLst>
          </p:cNvPr>
          <p:cNvSpPr/>
          <p:nvPr/>
        </p:nvSpPr>
        <p:spPr>
          <a:xfrm>
            <a:off x="3446620" y="5062508"/>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108A8C74-208F-528C-5EC2-CAF2743A01DF}"/>
              </a:ext>
            </a:extLst>
          </p:cNvPr>
          <p:cNvSpPr/>
          <p:nvPr/>
        </p:nvSpPr>
        <p:spPr>
          <a:xfrm>
            <a:off x="2142687" y="4989372"/>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C4BAD498-DDAC-B3EB-CB08-6E5CC9F38F9A}"/>
              </a:ext>
            </a:extLst>
          </p:cNvPr>
          <p:cNvSpPr/>
          <p:nvPr/>
        </p:nvSpPr>
        <p:spPr>
          <a:xfrm>
            <a:off x="2626973" y="6208352"/>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4E3A63C7-0965-227A-37CF-C1228CD571DB}"/>
              </a:ext>
            </a:extLst>
          </p:cNvPr>
          <p:cNvSpPr txBox="1"/>
          <p:nvPr/>
        </p:nvSpPr>
        <p:spPr>
          <a:xfrm>
            <a:off x="508496" y="819046"/>
            <a:ext cx="11378704" cy="400110"/>
          </a:xfrm>
          <a:prstGeom prst="rect">
            <a:avLst/>
          </a:prstGeom>
          <a:noFill/>
        </p:spPr>
        <p:txBody>
          <a:bodyPr wrap="square" rtlCol="0">
            <a:spAutoFit/>
          </a:bodyPr>
          <a:lstStyle/>
          <a:p>
            <a:pPr marL="285750" indent="-285750">
              <a:buFont typeface="Arial" panose="020B0604020202020204" pitchFamily="34" charset="0"/>
              <a:buChar char="•"/>
            </a:pPr>
            <a:r>
              <a:rPr lang="en-US" sz="2000" dirty="0"/>
              <a:t>Wing interface hardware accelerometers</a:t>
            </a:r>
            <a:endParaRPr lang="en-US" dirty="0"/>
          </a:p>
        </p:txBody>
      </p:sp>
      <p:sp>
        <p:nvSpPr>
          <p:cNvPr id="16" name="TextBox 15">
            <a:extLst>
              <a:ext uri="{FF2B5EF4-FFF2-40B4-BE49-F238E27FC236}">
                <a16:creationId xmlns:a16="http://schemas.microsoft.com/office/drawing/2014/main" id="{0CC56899-707D-D3A9-15A4-F1A069EBB6FC}"/>
              </a:ext>
            </a:extLst>
          </p:cNvPr>
          <p:cNvSpPr txBox="1"/>
          <p:nvPr/>
        </p:nvSpPr>
        <p:spPr>
          <a:xfrm>
            <a:off x="417591" y="2635631"/>
            <a:ext cx="1491469" cy="1323439"/>
          </a:xfrm>
          <a:prstGeom prst="rect">
            <a:avLst/>
          </a:prstGeom>
          <a:noFill/>
        </p:spPr>
        <p:txBody>
          <a:bodyPr wrap="square" rtlCol="0">
            <a:spAutoFit/>
          </a:bodyPr>
          <a:lstStyle/>
          <a:p>
            <a:r>
              <a:rPr lang="en-US" sz="1600" b="1" dirty="0"/>
              <a:t>Wing Interface Hardware: </a:t>
            </a:r>
          </a:p>
          <a:p>
            <a:r>
              <a:rPr lang="en-US" sz="1600" b="1" dirty="0"/>
              <a:t>12 Triax,   </a:t>
            </a:r>
          </a:p>
          <a:p>
            <a:r>
              <a:rPr lang="en-US" sz="1600" b="1" dirty="0"/>
              <a:t>36 Channels</a:t>
            </a:r>
          </a:p>
        </p:txBody>
      </p:sp>
      <p:sp>
        <p:nvSpPr>
          <p:cNvPr id="21" name="Oval 20">
            <a:extLst>
              <a:ext uri="{FF2B5EF4-FFF2-40B4-BE49-F238E27FC236}">
                <a16:creationId xmlns:a16="http://schemas.microsoft.com/office/drawing/2014/main" id="{FEAD7EE4-B5A2-2C96-DB5D-1604B2D03D70}"/>
              </a:ext>
            </a:extLst>
          </p:cNvPr>
          <p:cNvSpPr/>
          <p:nvPr/>
        </p:nvSpPr>
        <p:spPr>
          <a:xfrm>
            <a:off x="7733424" y="4447683"/>
            <a:ext cx="101768" cy="105268"/>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0FAC38C7-6A40-2F56-1C0A-4F0B25558B7C}"/>
              </a:ext>
            </a:extLst>
          </p:cNvPr>
          <p:cNvSpPr/>
          <p:nvPr/>
        </p:nvSpPr>
        <p:spPr>
          <a:xfrm>
            <a:off x="8096463" y="4580551"/>
            <a:ext cx="101768" cy="105268"/>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EC676545-D70D-8280-43B1-BFB225778964}"/>
              </a:ext>
            </a:extLst>
          </p:cNvPr>
          <p:cNvSpPr/>
          <p:nvPr/>
        </p:nvSpPr>
        <p:spPr>
          <a:xfrm>
            <a:off x="8371060" y="4396822"/>
            <a:ext cx="101768" cy="105268"/>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337F7D8-A6A0-4A54-E9FE-EA6AE471C5C3}"/>
              </a:ext>
            </a:extLst>
          </p:cNvPr>
          <p:cNvSpPr/>
          <p:nvPr/>
        </p:nvSpPr>
        <p:spPr>
          <a:xfrm>
            <a:off x="8707761" y="3963665"/>
            <a:ext cx="101768" cy="105268"/>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A7EC9D6-2392-B41D-4397-EC81DD751A28}"/>
              </a:ext>
            </a:extLst>
          </p:cNvPr>
          <p:cNvSpPr/>
          <p:nvPr/>
        </p:nvSpPr>
        <p:spPr>
          <a:xfrm>
            <a:off x="8930921" y="4082001"/>
            <a:ext cx="101768" cy="105268"/>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621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Picture 46">
            <a:extLst>
              <a:ext uri="{FF2B5EF4-FFF2-40B4-BE49-F238E27FC236}">
                <a16:creationId xmlns:a16="http://schemas.microsoft.com/office/drawing/2014/main" id="{28643417-4ED4-CA0E-BF12-D652AE50B1EF}"/>
              </a:ext>
            </a:extLst>
          </p:cNvPr>
          <p:cNvPicPr>
            <a:picLocks noChangeAspect="1"/>
          </p:cNvPicPr>
          <p:nvPr/>
        </p:nvPicPr>
        <p:blipFill>
          <a:blip r:embed="rId2"/>
          <a:stretch>
            <a:fillRect/>
          </a:stretch>
        </p:blipFill>
        <p:spPr>
          <a:xfrm>
            <a:off x="298970" y="1179248"/>
            <a:ext cx="6652655" cy="2399398"/>
          </a:xfrm>
          <a:prstGeom prst="parallelogram">
            <a:avLst>
              <a:gd name="adj" fmla="val 14182"/>
            </a:avLst>
          </a:prstGeom>
        </p:spPr>
      </p:pic>
      <p:sp>
        <p:nvSpPr>
          <p:cNvPr id="2" name="Title 1">
            <a:extLst>
              <a:ext uri="{FF2B5EF4-FFF2-40B4-BE49-F238E27FC236}">
                <a16:creationId xmlns:a16="http://schemas.microsoft.com/office/drawing/2014/main" id="{4BFF2605-42D1-B356-8F0E-E48C69E2D14A}"/>
              </a:ext>
            </a:extLst>
          </p:cNvPr>
          <p:cNvSpPr>
            <a:spLocks noGrp="1"/>
          </p:cNvSpPr>
          <p:nvPr>
            <p:ph type="title"/>
          </p:nvPr>
        </p:nvSpPr>
        <p:spPr/>
        <p:txBody>
          <a:bodyPr/>
          <a:lstStyle/>
          <a:p>
            <a:r>
              <a:rPr lang="en-US" dirty="0"/>
              <a:t>MTBW GVT: Test Article Tap Locations</a:t>
            </a:r>
          </a:p>
        </p:txBody>
      </p:sp>
      <p:pic>
        <p:nvPicPr>
          <p:cNvPr id="4" name="Picture 3" descr="A picture containing floor, indoor&#10;&#10;Description automatically generated">
            <a:extLst>
              <a:ext uri="{FF2B5EF4-FFF2-40B4-BE49-F238E27FC236}">
                <a16:creationId xmlns:a16="http://schemas.microsoft.com/office/drawing/2014/main" id="{6A37421A-3099-3EE2-AEEA-0C70A8D6A2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23335" y="1758188"/>
            <a:ext cx="4547532" cy="3031688"/>
          </a:xfrm>
          <a:prstGeom prst="rect">
            <a:avLst/>
          </a:prstGeom>
          <a:effectLst>
            <a:softEdge rad="31750"/>
          </a:effectLst>
        </p:spPr>
      </p:pic>
      <p:pic>
        <p:nvPicPr>
          <p:cNvPr id="8" name="Picture 7" descr="A picture containing floor, indoor, tool&#10;&#10;Description automatically generated">
            <a:extLst>
              <a:ext uri="{FF2B5EF4-FFF2-40B4-BE49-F238E27FC236}">
                <a16:creationId xmlns:a16="http://schemas.microsoft.com/office/drawing/2014/main" id="{9832B0E1-3B74-2A14-C0D8-66263CD64D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66168" y="3481327"/>
            <a:ext cx="4547532" cy="3031687"/>
          </a:xfrm>
          <a:prstGeom prst="rect">
            <a:avLst/>
          </a:prstGeom>
          <a:effectLst>
            <a:softEdge rad="31750"/>
          </a:effectLst>
        </p:spPr>
      </p:pic>
      <p:grpSp>
        <p:nvGrpSpPr>
          <p:cNvPr id="54" name="Group 53">
            <a:extLst>
              <a:ext uri="{FF2B5EF4-FFF2-40B4-BE49-F238E27FC236}">
                <a16:creationId xmlns:a16="http://schemas.microsoft.com/office/drawing/2014/main" id="{2D3E9620-1FE8-E6A8-3748-2019635E317A}"/>
              </a:ext>
            </a:extLst>
          </p:cNvPr>
          <p:cNvGrpSpPr/>
          <p:nvPr/>
        </p:nvGrpSpPr>
        <p:grpSpPr>
          <a:xfrm>
            <a:off x="414783" y="2442414"/>
            <a:ext cx="1242227" cy="566738"/>
            <a:chOff x="7092040" y="4166487"/>
            <a:chExt cx="957156" cy="444944"/>
          </a:xfrm>
        </p:grpSpPr>
        <p:pic>
          <p:nvPicPr>
            <p:cNvPr id="55" name="Picture 54" descr="Búa tạo xung lực Dytran 5800B4 2.2mV/N - Giải Pháp Đo Kiểm">
              <a:extLst>
                <a:ext uri="{FF2B5EF4-FFF2-40B4-BE49-F238E27FC236}">
                  <a16:creationId xmlns:a16="http://schemas.microsoft.com/office/drawing/2014/main" id="{F55AFE1F-82A5-F457-7715-4116F4BC3F16}"/>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5356" t="27037" r="24438" b="32121"/>
            <a:stretch/>
          </p:blipFill>
          <p:spPr bwMode="auto">
            <a:xfrm>
              <a:off x="7092040" y="4166487"/>
              <a:ext cx="957156" cy="444944"/>
            </a:xfrm>
            <a:prstGeom prst="rect">
              <a:avLst/>
            </a:prstGeom>
            <a:noFill/>
            <a:extLst>
              <a:ext uri="{909E8E84-426E-40DD-AFC4-6F175D3DCCD1}">
                <a14:hiddenFill xmlns:a14="http://schemas.microsoft.com/office/drawing/2010/main">
                  <a:solidFill>
                    <a:srgbClr val="FFFFFF"/>
                  </a:solidFill>
                </a14:hiddenFill>
              </a:ext>
            </a:extLst>
          </p:spPr>
        </p:pic>
        <p:sp>
          <p:nvSpPr>
            <p:cNvPr id="56" name="Rectangle 55">
              <a:extLst>
                <a:ext uri="{FF2B5EF4-FFF2-40B4-BE49-F238E27FC236}">
                  <a16:creationId xmlns:a16="http://schemas.microsoft.com/office/drawing/2014/main" id="{C2066432-DF64-3731-96EF-42D6524C6E9A}"/>
                </a:ext>
              </a:extLst>
            </p:cNvPr>
            <p:cNvSpPr/>
            <p:nvPr/>
          </p:nvSpPr>
          <p:spPr>
            <a:xfrm>
              <a:off x="7303401" y="4518906"/>
              <a:ext cx="289069" cy="76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Oval 2">
            <a:extLst>
              <a:ext uri="{FF2B5EF4-FFF2-40B4-BE49-F238E27FC236}">
                <a16:creationId xmlns:a16="http://schemas.microsoft.com/office/drawing/2014/main" id="{CD47830B-0F39-6E9F-9CA1-56E45A9B3786}"/>
              </a:ext>
            </a:extLst>
          </p:cNvPr>
          <p:cNvSpPr/>
          <p:nvPr/>
        </p:nvSpPr>
        <p:spPr>
          <a:xfrm>
            <a:off x="547686" y="3058889"/>
            <a:ext cx="141408" cy="146272"/>
          </a:xfrm>
          <a:prstGeom prst="ellipse">
            <a:avLst/>
          </a:prstGeom>
          <a:solidFill>
            <a:schemeClr val="accent1">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D32CCDFC-42AE-1D8D-1569-2BF7055325A3}"/>
              </a:ext>
            </a:extLst>
          </p:cNvPr>
          <p:cNvSpPr/>
          <p:nvPr/>
        </p:nvSpPr>
        <p:spPr>
          <a:xfrm>
            <a:off x="805971" y="3220763"/>
            <a:ext cx="141408" cy="146272"/>
          </a:xfrm>
          <a:prstGeom prst="ellipse">
            <a:avLst/>
          </a:prstGeom>
          <a:solidFill>
            <a:schemeClr val="accent1">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49708B9-049D-3F9A-8FE3-44D2E8981275}"/>
              </a:ext>
            </a:extLst>
          </p:cNvPr>
          <p:cNvSpPr txBox="1"/>
          <p:nvPr/>
        </p:nvSpPr>
        <p:spPr>
          <a:xfrm>
            <a:off x="508496" y="819046"/>
            <a:ext cx="11378704" cy="984885"/>
          </a:xfrm>
          <a:prstGeom prst="rect">
            <a:avLst/>
          </a:prstGeom>
          <a:noFill/>
        </p:spPr>
        <p:txBody>
          <a:bodyPr wrap="square" rtlCol="0">
            <a:spAutoFit/>
          </a:bodyPr>
          <a:lstStyle/>
          <a:p>
            <a:pPr marL="285750" indent="-285750">
              <a:buFont typeface="Arial" panose="020B0604020202020204" pitchFamily="34" charset="0"/>
              <a:buChar char="•"/>
            </a:pPr>
            <a:r>
              <a:rPr lang="en-US" sz="2000" dirty="0"/>
              <a:t>Tapped vertically and fore/aft at wingtip to excite modes</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45774319-0A40-F606-DC94-1DF7D4288A4D}"/>
              </a:ext>
            </a:extLst>
          </p:cNvPr>
          <p:cNvSpPr txBox="1"/>
          <p:nvPr/>
        </p:nvSpPr>
        <p:spPr>
          <a:xfrm>
            <a:off x="4286564" y="3009152"/>
            <a:ext cx="2681953" cy="338554"/>
          </a:xfrm>
          <a:prstGeom prst="rect">
            <a:avLst/>
          </a:prstGeom>
          <a:noFill/>
        </p:spPr>
        <p:txBody>
          <a:bodyPr wrap="none" rtlCol="0">
            <a:spAutoFit/>
          </a:bodyPr>
          <a:lstStyle/>
          <a:p>
            <a:r>
              <a:rPr lang="en-US" sz="1600" b="1" dirty="0"/>
              <a:t>Wingtip Impact Locations</a:t>
            </a:r>
          </a:p>
        </p:txBody>
      </p:sp>
    </p:spTree>
    <p:extLst>
      <p:ext uri="{BB962C8B-B14F-4D97-AF65-F5344CB8AC3E}">
        <p14:creationId xmlns:p14="http://schemas.microsoft.com/office/powerpoint/2010/main" val="1031075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BD6424-F739-8473-EF83-92ECBB149257}"/>
              </a:ext>
            </a:extLst>
          </p:cNvPr>
          <p:cNvPicPr>
            <a:picLocks noChangeAspect="1"/>
          </p:cNvPicPr>
          <p:nvPr/>
        </p:nvPicPr>
        <p:blipFill>
          <a:blip r:embed="rId2"/>
          <a:stretch>
            <a:fillRect/>
          </a:stretch>
        </p:blipFill>
        <p:spPr>
          <a:xfrm>
            <a:off x="1456612" y="4106569"/>
            <a:ext cx="3435349" cy="2563323"/>
          </a:xfrm>
          <a:prstGeom prst="rect">
            <a:avLst/>
          </a:prstGeom>
          <a:ln w="19050">
            <a:solidFill>
              <a:srgbClr val="FF0000"/>
            </a:solidFill>
          </a:ln>
        </p:spPr>
      </p:pic>
      <p:sp>
        <p:nvSpPr>
          <p:cNvPr id="2" name="Title 1">
            <a:extLst>
              <a:ext uri="{FF2B5EF4-FFF2-40B4-BE49-F238E27FC236}">
                <a16:creationId xmlns:a16="http://schemas.microsoft.com/office/drawing/2014/main" id="{4BFF2605-42D1-B356-8F0E-E48C69E2D14A}"/>
              </a:ext>
            </a:extLst>
          </p:cNvPr>
          <p:cNvSpPr>
            <a:spLocks noGrp="1"/>
          </p:cNvSpPr>
          <p:nvPr>
            <p:ph type="title"/>
          </p:nvPr>
        </p:nvSpPr>
        <p:spPr/>
        <p:txBody>
          <a:bodyPr/>
          <a:lstStyle/>
          <a:p>
            <a:r>
              <a:rPr lang="en-US" dirty="0"/>
              <a:t>MTBW GVT: Wing Root FBC Tap Locations</a:t>
            </a:r>
          </a:p>
        </p:txBody>
      </p:sp>
      <p:pic>
        <p:nvPicPr>
          <p:cNvPr id="6" name="Picture 5">
            <a:extLst>
              <a:ext uri="{FF2B5EF4-FFF2-40B4-BE49-F238E27FC236}">
                <a16:creationId xmlns:a16="http://schemas.microsoft.com/office/drawing/2014/main" id="{1560D90D-9B43-8ABB-FF4A-9A80A38F9682}"/>
              </a:ext>
            </a:extLst>
          </p:cNvPr>
          <p:cNvPicPr>
            <a:picLocks noChangeAspect="1"/>
          </p:cNvPicPr>
          <p:nvPr/>
        </p:nvPicPr>
        <p:blipFill>
          <a:blip r:embed="rId3"/>
          <a:stretch>
            <a:fillRect/>
          </a:stretch>
        </p:blipFill>
        <p:spPr>
          <a:xfrm>
            <a:off x="5654410" y="3786543"/>
            <a:ext cx="5631809" cy="2924060"/>
          </a:xfrm>
          <a:prstGeom prst="rect">
            <a:avLst/>
          </a:prstGeom>
        </p:spPr>
      </p:pic>
      <p:cxnSp>
        <p:nvCxnSpPr>
          <p:cNvPr id="19" name="Straight Connector 18">
            <a:extLst>
              <a:ext uri="{FF2B5EF4-FFF2-40B4-BE49-F238E27FC236}">
                <a16:creationId xmlns:a16="http://schemas.microsoft.com/office/drawing/2014/main" id="{43BDE4E7-21F4-1A3A-2FDA-76F53FF97E66}"/>
              </a:ext>
            </a:extLst>
          </p:cNvPr>
          <p:cNvCxnSpPr>
            <a:cxnSpLocks/>
          </p:cNvCxnSpPr>
          <p:nvPr/>
        </p:nvCxnSpPr>
        <p:spPr>
          <a:xfrm flipH="1">
            <a:off x="8637819" y="5121732"/>
            <a:ext cx="358544" cy="84173"/>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753BB22-386A-3EBE-B159-1DD24B48BFF1}"/>
              </a:ext>
            </a:extLst>
          </p:cNvPr>
          <p:cNvCxnSpPr>
            <a:cxnSpLocks/>
          </p:cNvCxnSpPr>
          <p:nvPr/>
        </p:nvCxnSpPr>
        <p:spPr>
          <a:xfrm>
            <a:off x="8939213" y="4991812"/>
            <a:ext cx="57150" cy="12992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C67725C-F744-C98D-06E2-97813BBFA170}"/>
              </a:ext>
            </a:extLst>
          </p:cNvPr>
          <p:cNvCxnSpPr>
            <a:cxnSpLocks/>
          </p:cNvCxnSpPr>
          <p:nvPr/>
        </p:nvCxnSpPr>
        <p:spPr>
          <a:xfrm>
            <a:off x="8567738" y="5121732"/>
            <a:ext cx="78250" cy="84172"/>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48" name="Arc 47">
            <a:extLst>
              <a:ext uri="{FF2B5EF4-FFF2-40B4-BE49-F238E27FC236}">
                <a16:creationId xmlns:a16="http://schemas.microsoft.com/office/drawing/2014/main" id="{3AF2DF6B-9601-A7E9-69B3-64554DE5C0B8}"/>
              </a:ext>
            </a:extLst>
          </p:cNvPr>
          <p:cNvSpPr/>
          <p:nvPr/>
        </p:nvSpPr>
        <p:spPr>
          <a:xfrm rot="4865065">
            <a:off x="4521421" y="1439546"/>
            <a:ext cx="705626" cy="7950300"/>
          </a:xfrm>
          <a:prstGeom prst="arc">
            <a:avLst>
              <a:gd name="adj1" fmla="val 16200000"/>
              <a:gd name="adj2" fmla="val 377280"/>
            </a:avLst>
          </a:prstGeom>
          <a:ln w="19050">
            <a:solidFill>
              <a:srgbClr val="FF0000"/>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4" name="Picture 3" descr="A picture containing person&#10;&#10;Description automatically generated">
            <a:extLst>
              <a:ext uri="{FF2B5EF4-FFF2-40B4-BE49-F238E27FC236}">
                <a16:creationId xmlns:a16="http://schemas.microsoft.com/office/drawing/2014/main" id="{8234367F-F4F7-CFBD-3DFD-40F6A4B5B1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1472050"/>
            <a:ext cx="3352732" cy="2235155"/>
          </a:xfrm>
          <a:prstGeom prst="rect">
            <a:avLst/>
          </a:prstGeom>
          <a:effectLst>
            <a:softEdge rad="31750"/>
          </a:effectLst>
        </p:spPr>
      </p:pic>
      <p:pic>
        <p:nvPicPr>
          <p:cNvPr id="8" name="Picture 7" descr="A picture containing miller&#10;&#10;Description automatically generated">
            <a:extLst>
              <a:ext uri="{FF2B5EF4-FFF2-40B4-BE49-F238E27FC236}">
                <a16:creationId xmlns:a16="http://schemas.microsoft.com/office/drawing/2014/main" id="{9D0C75F7-4BC5-D4ED-3CDB-0B7B49DF66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77448" y="1484768"/>
            <a:ext cx="3352732" cy="2235154"/>
          </a:xfrm>
          <a:prstGeom prst="rect">
            <a:avLst/>
          </a:prstGeom>
          <a:effectLst>
            <a:softEdge rad="31750"/>
          </a:effectLst>
        </p:spPr>
      </p:pic>
      <p:pic>
        <p:nvPicPr>
          <p:cNvPr id="11" name="Picture 10">
            <a:extLst>
              <a:ext uri="{FF2B5EF4-FFF2-40B4-BE49-F238E27FC236}">
                <a16:creationId xmlns:a16="http://schemas.microsoft.com/office/drawing/2014/main" id="{198FC3C7-0000-AF02-D2DA-74BA82B0FDA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01070" y="1484768"/>
            <a:ext cx="3352732" cy="2235154"/>
          </a:xfrm>
          <a:prstGeom prst="rect">
            <a:avLst/>
          </a:prstGeom>
          <a:effectLst>
            <a:softEdge rad="31750"/>
          </a:effectLst>
        </p:spPr>
      </p:pic>
      <p:sp>
        <p:nvSpPr>
          <p:cNvPr id="5" name="Oval 4">
            <a:extLst>
              <a:ext uri="{FF2B5EF4-FFF2-40B4-BE49-F238E27FC236}">
                <a16:creationId xmlns:a16="http://schemas.microsoft.com/office/drawing/2014/main" id="{D840CA0E-9F2F-E221-EE7F-14017C68C234}"/>
              </a:ext>
            </a:extLst>
          </p:cNvPr>
          <p:cNvSpPr/>
          <p:nvPr/>
        </p:nvSpPr>
        <p:spPr>
          <a:xfrm>
            <a:off x="2138584" y="5059632"/>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A5926288-37F8-E648-6E00-E57F7B29AE0B}"/>
              </a:ext>
            </a:extLst>
          </p:cNvPr>
          <p:cNvSpPr/>
          <p:nvPr/>
        </p:nvSpPr>
        <p:spPr>
          <a:xfrm>
            <a:off x="3489087" y="5137186"/>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19BF4276-D068-CA48-DAEC-C4C674A04F17}"/>
              </a:ext>
            </a:extLst>
          </p:cNvPr>
          <p:cNvSpPr/>
          <p:nvPr/>
        </p:nvSpPr>
        <p:spPr>
          <a:xfrm>
            <a:off x="2643620" y="6253668"/>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33C287F1-108B-63D7-DF3D-E1F0E216DD2F}"/>
              </a:ext>
            </a:extLst>
          </p:cNvPr>
          <p:cNvSpPr txBox="1"/>
          <p:nvPr/>
        </p:nvSpPr>
        <p:spPr>
          <a:xfrm>
            <a:off x="508496" y="819046"/>
            <a:ext cx="11378704" cy="984885"/>
          </a:xfrm>
          <a:prstGeom prst="rect">
            <a:avLst/>
          </a:prstGeom>
          <a:noFill/>
        </p:spPr>
        <p:txBody>
          <a:bodyPr wrap="square" rtlCol="0">
            <a:spAutoFit/>
          </a:bodyPr>
          <a:lstStyle/>
          <a:p>
            <a:pPr marL="285750" indent="-285750">
              <a:buFont typeface="Arial" panose="020B0604020202020204" pitchFamily="34" charset="0"/>
              <a:buChar char="•"/>
            </a:pPr>
            <a:r>
              <a:rPr lang="en-US" sz="2000" dirty="0"/>
              <a:t>Drive point FRF’s required for FBC method; tapped in each X, Y, Z direction at each location</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endParaRPr lang="en-US" dirty="0"/>
          </a:p>
        </p:txBody>
      </p:sp>
      <p:sp>
        <p:nvSpPr>
          <p:cNvPr id="12" name="TextBox 11">
            <a:extLst>
              <a:ext uri="{FF2B5EF4-FFF2-40B4-BE49-F238E27FC236}">
                <a16:creationId xmlns:a16="http://schemas.microsoft.com/office/drawing/2014/main" id="{04E669F7-84C1-9E3F-D685-562015C8DC58}"/>
              </a:ext>
            </a:extLst>
          </p:cNvPr>
          <p:cNvSpPr txBox="1"/>
          <p:nvPr/>
        </p:nvSpPr>
        <p:spPr>
          <a:xfrm>
            <a:off x="1697054" y="3786543"/>
            <a:ext cx="2954463" cy="338554"/>
          </a:xfrm>
          <a:prstGeom prst="rect">
            <a:avLst/>
          </a:prstGeom>
          <a:noFill/>
        </p:spPr>
        <p:txBody>
          <a:bodyPr wrap="none" rtlCol="0">
            <a:spAutoFit/>
          </a:bodyPr>
          <a:lstStyle/>
          <a:p>
            <a:r>
              <a:rPr lang="en-US" sz="1600" b="1" dirty="0"/>
              <a:t>Wing Root Impact Locations</a:t>
            </a:r>
          </a:p>
        </p:txBody>
      </p:sp>
      <p:sp>
        <p:nvSpPr>
          <p:cNvPr id="13" name="TextBox 12">
            <a:extLst>
              <a:ext uri="{FF2B5EF4-FFF2-40B4-BE49-F238E27FC236}">
                <a16:creationId xmlns:a16="http://schemas.microsoft.com/office/drawing/2014/main" id="{49151B6F-B2B5-C1B8-4F04-7288B9CFE8EE}"/>
              </a:ext>
            </a:extLst>
          </p:cNvPr>
          <p:cNvSpPr txBox="1"/>
          <p:nvPr/>
        </p:nvSpPr>
        <p:spPr>
          <a:xfrm>
            <a:off x="892435" y="1170820"/>
            <a:ext cx="3181624" cy="338554"/>
          </a:xfrm>
          <a:prstGeom prst="rect">
            <a:avLst/>
          </a:prstGeom>
          <a:noFill/>
        </p:spPr>
        <p:txBody>
          <a:bodyPr wrap="square" rtlCol="0">
            <a:spAutoFit/>
          </a:bodyPr>
          <a:lstStyle/>
          <a:p>
            <a:pPr algn="ctr"/>
            <a:r>
              <a:rPr lang="en-US" sz="1600" b="1" dirty="0"/>
              <a:t>Z-axis Impact</a:t>
            </a:r>
          </a:p>
        </p:txBody>
      </p:sp>
      <p:sp>
        <p:nvSpPr>
          <p:cNvPr id="14" name="TextBox 13">
            <a:extLst>
              <a:ext uri="{FF2B5EF4-FFF2-40B4-BE49-F238E27FC236}">
                <a16:creationId xmlns:a16="http://schemas.microsoft.com/office/drawing/2014/main" id="{1AA9D9D9-65FF-8E83-C43C-1586D2942180}"/>
              </a:ext>
            </a:extLst>
          </p:cNvPr>
          <p:cNvSpPr txBox="1"/>
          <p:nvPr/>
        </p:nvSpPr>
        <p:spPr>
          <a:xfrm>
            <a:off x="4563002" y="1195602"/>
            <a:ext cx="3181624" cy="338554"/>
          </a:xfrm>
          <a:prstGeom prst="rect">
            <a:avLst/>
          </a:prstGeom>
          <a:noFill/>
        </p:spPr>
        <p:txBody>
          <a:bodyPr wrap="square" rtlCol="0">
            <a:spAutoFit/>
          </a:bodyPr>
          <a:lstStyle/>
          <a:p>
            <a:pPr algn="ctr"/>
            <a:r>
              <a:rPr lang="en-US" sz="1600" b="1" dirty="0"/>
              <a:t>X-axis Impact</a:t>
            </a:r>
          </a:p>
        </p:txBody>
      </p:sp>
      <p:sp>
        <p:nvSpPr>
          <p:cNvPr id="15" name="TextBox 14">
            <a:extLst>
              <a:ext uri="{FF2B5EF4-FFF2-40B4-BE49-F238E27FC236}">
                <a16:creationId xmlns:a16="http://schemas.microsoft.com/office/drawing/2014/main" id="{CCC8EA9F-7582-0CE0-4E3D-971BB1522853}"/>
              </a:ext>
            </a:extLst>
          </p:cNvPr>
          <p:cNvSpPr txBox="1"/>
          <p:nvPr/>
        </p:nvSpPr>
        <p:spPr>
          <a:xfrm>
            <a:off x="8086624" y="1204180"/>
            <a:ext cx="3181624" cy="338554"/>
          </a:xfrm>
          <a:prstGeom prst="rect">
            <a:avLst/>
          </a:prstGeom>
          <a:noFill/>
        </p:spPr>
        <p:txBody>
          <a:bodyPr wrap="square" rtlCol="0">
            <a:spAutoFit/>
          </a:bodyPr>
          <a:lstStyle/>
          <a:p>
            <a:pPr algn="ctr"/>
            <a:r>
              <a:rPr lang="en-US" sz="1600" b="1" dirty="0"/>
              <a:t>Y-axis Impact</a:t>
            </a:r>
          </a:p>
        </p:txBody>
      </p:sp>
    </p:spTree>
    <p:extLst>
      <p:ext uri="{BB962C8B-B14F-4D97-AF65-F5344CB8AC3E}">
        <p14:creationId xmlns:p14="http://schemas.microsoft.com/office/powerpoint/2010/main" val="1210765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0239C1-BD37-5ECE-67BC-FC6B81166299}"/>
              </a:ext>
            </a:extLst>
          </p:cNvPr>
          <p:cNvPicPr>
            <a:picLocks noChangeAspect="1"/>
          </p:cNvPicPr>
          <p:nvPr/>
        </p:nvPicPr>
        <p:blipFill>
          <a:blip r:embed="rId2"/>
          <a:stretch>
            <a:fillRect/>
          </a:stretch>
        </p:blipFill>
        <p:spPr>
          <a:xfrm>
            <a:off x="8880396" y="1347759"/>
            <a:ext cx="2931344" cy="2509196"/>
          </a:xfrm>
          <a:prstGeom prst="rect">
            <a:avLst/>
          </a:prstGeom>
          <a:ln w="19050">
            <a:solidFill>
              <a:srgbClr val="FF0000"/>
            </a:solidFill>
          </a:ln>
        </p:spPr>
      </p:pic>
      <p:sp>
        <p:nvSpPr>
          <p:cNvPr id="2" name="Title 1">
            <a:extLst>
              <a:ext uri="{FF2B5EF4-FFF2-40B4-BE49-F238E27FC236}">
                <a16:creationId xmlns:a16="http://schemas.microsoft.com/office/drawing/2014/main" id="{4BFF2605-42D1-B356-8F0E-E48C69E2D14A}"/>
              </a:ext>
            </a:extLst>
          </p:cNvPr>
          <p:cNvSpPr>
            <a:spLocks noGrp="1"/>
          </p:cNvSpPr>
          <p:nvPr>
            <p:ph type="title"/>
          </p:nvPr>
        </p:nvSpPr>
        <p:spPr/>
        <p:txBody>
          <a:bodyPr/>
          <a:lstStyle/>
          <a:p>
            <a:r>
              <a:rPr lang="en-US" dirty="0"/>
              <a:t>MTBW GVT: Strut Root FBC Tap Locations</a:t>
            </a:r>
          </a:p>
        </p:txBody>
      </p:sp>
      <p:pic>
        <p:nvPicPr>
          <p:cNvPr id="6" name="Picture 5">
            <a:extLst>
              <a:ext uri="{FF2B5EF4-FFF2-40B4-BE49-F238E27FC236}">
                <a16:creationId xmlns:a16="http://schemas.microsoft.com/office/drawing/2014/main" id="{1560D90D-9B43-8ABB-FF4A-9A80A38F9682}"/>
              </a:ext>
            </a:extLst>
          </p:cNvPr>
          <p:cNvPicPr>
            <a:picLocks noChangeAspect="1"/>
          </p:cNvPicPr>
          <p:nvPr/>
        </p:nvPicPr>
        <p:blipFill>
          <a:blip r:embed="rId3"/>
          <a:stretch>
            <a:fillRect/>
          </a:stretch>
        </p:blipFill>
        <p:spPr>
          <a:xfrm>
            <a:off x="5654410" y="3904224"/>
            <a:ext cx="5631809" cy="2924060"/>
          </a:xfrm>
          <a:prstGeom prst="rect">
            <a:avLst/>
          </a:prstGeom>
        </p:spPr>
      </p:pic>
      <p:cxnSp>
        <p:nvCxnSpPr>
          <p:cNvPr id="38" name="Straight Connector 37">
            <a:extLst>
              <a:ext uri="{FF2B5EF4-FFF2-40B4-BE49-F238E27FC236}">
                <a16:creationId xmlns:a16="http://schemas.microsoft.com/office/drawing/2014/main" id="{5AC0EA75-484F-7F8C-DC18-E7CCE1412968}"/>
              </a:ext>
            </a:extLst>
          </p:cNvPr>
          <p:cNvCxnSpPr>
            <a:cxnSpLocks/>
          </p:cNvCxnSpPr>
          <p:nvPr/>
        </p:nvCxnSpPr>
        <p:spPr>
          <a:xfrm>
            <a:off x="8194907" y="4657055"/>
            <a:ext cx="0" cy="152181"/>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17DB943-668D-5598-2450-5833F74E7413}"/>
              </a:ext>
            </a:extLst>
          </p:cNvPr>
          <p:cNvCxnSpPr>
            <a:cxnSpLocks/>
          </p:cNvCxnSpPr>
          <p:nvPr/>
        </p:nvCxnSpPr>
        <p:spPr>
          <a:xfrm>
            <a:off x="8070977" y="4589438"/>
            <a:ext cx="0" cy="152181"/>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236FE1-BA21-50DD-0DE7-8671D5BA78C6}"/>
              </a:ext>
            </a:extLst>
          </p:cNvPr>
          <p:cNvCxnSpPr>
            <a:cxnSpLocks/>
          </p:cNvCxnSpPr>
          <p:nvPr/>
        </p:nvCxnSpPr>
        <p:spPr>
          <a:xfrm>
            <a:off x="8070977" y="4741619"/>
            <a:ext cx="123930" cy="67617"/>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0F3D71D-B252-3B75-938B-721932606DB9}"/>
              </a:ext>
            </a:extLst>
          </p:cNvPr>
          <p:cNvCxnSpPr>
            <a:cxnSpLocks/>
          </p:cNvCxnSpPr>
          <p:nvPr/>
        </p:nvCxnSpPr>
        <p:spPr>
          <a:xfrm>
            <a:off x="8070977" y="4589376"/>
            <a:ext cx="123930" cy="67617"/>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57" name="Arc 56">
            <a:extLst>
              <a:ext uri="{FF2B5EF4-FFF2-40B4-BE49-F238E27FC236}">
                <a16:creationId xmlns:a16="http://schemas.microsoft.com/office/drawing/2014/main" id="{8C7D4416-F9D1-2A63-1F13-1250B97A920B}"/>
              </a:ext>
            </a:extLst>
          </p:cNvPr>
          <p:cNvSpPr/>
          <p:nvPr/>
        </p:nvSpPr>
        <p:spPr>
          <a:xfrm rot="11881635">
            <a:off x="7324191" y="3156572"/>
            <a:ext cx="1948052" cy="1514343"/>
          </a:xfrm>
          <a:prstGeom prst="arc">
            <a:avLst>
              <a:gd name="adj1" fmla="val 16200000"/>
              <a:gd name="adj2" fmla="val 7034546"/>
            </a:avLst>
          </a:prstGeom>
          <a:ln w="19050">
            <a:solidFill>
              <a:srgbClr val="FF0000"/>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descr="A close-up of a machine&#10;&#10;Description automatically generated with low confidence">
            <a:extLst>
              <a:ext uri="{FF2B5EF4-FFF2-40B4-BE49-F238E27FC236}">
                <a16:creationId xmlns:a16="http://schemas.microsoft.com/office/drawing/2014/main" id="{485D941F-68CD-36D0-AF96-F58F2DB1C4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8889" y="1531268"/>
            <a:ext cx="3344696" cy="2229797"/>
          </a:xfrm>
          <a:prstGeom prst="rect">
            <a:avLst/>
          </a:prstGeom>
          <a:effectLst>
            <a:softEdge rad="31750"/>
          </a:effectLst>
        </p:spPr>
      </p:pic>
      <p:pic>
        <p:nvPicPr>
          <p:cNvPr id="8" name="Picture 7" descr="A picture containing blue&#10;&#10;Description automatically generated">
            <a:extLst>
              <a:ext uri="{FF2B5EF4-FFF2-40B4-BE49-F238E27FC236}">
                <a16:creationId xmlns:a16="http://schemas.microsoft.com/office/drawing/2014/main" id="{CD76A3BA-6FF8-743F-FFE0-F554F275531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92989" y="1526182"/>
            <a:ext cx="3344696" cy="2229797"/>
          </a:xfrm>
          <a:prstGeom prst="rect">
            <a:avLst/>
          </a:prstGeom>
          <a:effectLst>
            <a:softEdge rad="31750"/>
          </a:effectLst>
        </p:spPr>
      </p:pic>
      <p:pic>
        <p:nvPicPr>
          <p:cNvPr id="10" name="Picture 9">
            <a:extLst>
              <a:ext uri="{FF2B5EF4-FFF2-40B4-BE49-F238E27FC236}">
                <a16:creationId xmlns:a16="http://schemas.microsoft.com/office/drawing/2014/main" id="{6F533DAD-CE49-9144-9E13-7D858706EA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58676" y="4099748"/>
            <a:ext cx="3344696" cy="2229797"/>
          </a:xfrm>
          <a:prstGeom prst="rect">
            <a:avLst/>
          </a:prstGeom>
          <a:effectLst>
            <a:softEdge rad="31750"/>
          </a:effectLst>
        </p:spPr>
      </p:pic>
      <p:sp>
        <p:nvSpPr>
          <p:cNvPr id="4" name="Oval 3">
            <a:extLst>
              <a:ext uri="{FF2B5EF4-FFF2-40B4-BE49-F238E27FC236}">
                <a16:creationId xmlns:a16="http://schemas.microsoft.com/office/drawing/2014/main" id="{CD9A8D0B-4A72-B944-01BC-F3828EB9840A}"/>
              </a:ext>
            </a:extLst>
          </p:cNvPr>
          <p:cNvSpPr/>
          <p:nvPr/>
        </p:nvSpPr>
        <p:spPr>
          <a:xfrm>
            <a:off x="9639546" y="1930482"/>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B8AE42C6-2457-C9FB-FC44-CDCD22872DD1}"/>
              </a:ext>
            </a:extLst>
          </p:cNvPr>
          <p:cNvSpPr/>
          <p:nvPr/>
        </p:nvSpPr>
        <p:spPr>
          <a:xfrm>
            <a:off x="9909891" y="2076754"/>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8A1570E-6771-CDC7-1AE0-8B0433BA51A7}"/>
              </a:ext>
            </a:extLst>
          </p:cNvPr>
          <p:cNvSpPr txBox="1"/>
          <p:nvPr/>
        </p:nvSpPr>
        <p:spPr>
          <a:xfrm>
            <a:off x="508496" y="819046"/>
            <a:ext cx="11378704" cy="984885"/>
          </a:xfrm>
          <a:prstGeom prst="rect">
            <a:avLst/>
          </a:prstGeom>
          <a:noFill/>
        </p:spPr>
        <p:txBody>
          <a:bodyPr wrap="square" rtlCol="0">
            <a:spAutoFit/>
          </a:bodyPr>
          <a:lstStyle/>
          <a:p>
            <a:pPr marL="285750" indent="-285750">
              <a:buFont typeface="Arial" panose="020B0604020202020204" pitchFamily="34" charset="0"/>
              <a:buChar char="•"/>
            </a:pPr>
            <a:r>
              <a:rPr lang="en-US" sz="2000" dirty="0"/>
              <a:t>Drive point FRF’s required for FBC method; tapped in each X, Y, Z direction at each location</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endParaRPr lang="en-US" dirty="0"/>
          </a:p>
        </p:txBody>
      </p:sp>
      <p:sp>
        <p:nvSpPr>
          <p:cNvPr id="11" name="TextBox 10">
            <a:extLst>
              <a:ext uri="{FF2B5EF4-FFF2-40B4-BE49-F238E27FC236}">
                <a16:creationId xmlns:a16="http://schemas.microsoft.com/office/drawing/2014/main" id="{8ECE91EE-3A7D-5E01-3EC8-4B2D13D28CC2}"/>
              </a:ext>
            </a:extLst>
          </p:cNvPr>
          <p:cNvSpPr txBox="1"/>
          <p:nvPr/>
        </p:nvSpPr>
        <p:spPr>
          <a:xfrm>
            <a:off x="8899665" y="3856955"/>
            <a:ext cx="2933816" cy="338554"/>
          </a:xfrm>
          <a:prstGeom prst="rect">
            <a:avLst/>
          </a:prstGeom>
          <a:noFill/>
        </p:spPr>
        <p:txBody>
          <a:bodyPr wrap="none" rtlCol="0">
            <a:spAutoFit/>
          </a:bodyPr>
          <a:lstStyle/>
          <a:p>
            <a:r>
              <a:rPr lang="en-US" sz="1600" b="1" dirty="0"/>
              <a:t>Strut Root Impact Locations</a:t>
            </a:r>
          </a:p>
        </p:txBody>
      </p:sp>
      <p:sp>
        <p:nvSpPr>
          <p:cNvPr id="12" name="TextBox 11">
            <a:extLst>
              <a:ext uri="{FF2B5EF4-FFF2-40B4-BE49-F238E27FC236}">
                <a16:creationId xmlns:a16="http://schemas.microsoft.com/office/drawing/2014/main" id="{118AA5A9-3953-F084-9DD7-BE73BA65F506}"/>
              </a:ext>
            </a:extLst>
          </p:cNvPr>
          <p:cNvSpPr txBox="1"/>
          <p:nvPr/>
        </p:nvSpPr>
        <p:spPr>
          <a:xfrm>
            <a:off x="224272" y="1225085"/>
            <a:ext cx="3181624" cy="338554"/>
          </a:xfrm>
          <a:prstGeom prst="rect">
            <a:avLst/>
          </a:prstGeom>
          <a:noFill/>
        </p:spPr>
        <p:txBody>
          <a:bodyPr wrap="square" rtlCol="0">
            <a:spAutoFit/>
          </a:bodyPr>
          <a:lstStyle/>
          <a:p>
            <a:pPr algn="ctr"/>
            <a:r>
              <a:rPr lang="en-US" sz="1600" b="1" dirty="0"/>
              <a:t>Z-axis Impact</a:t>
            </a:r>
          </a:p>
        </p:txBody>
      </p:sp>
      <p:sp>
        <p:nvSpPr>
          <p:cNvPr id="13" name="TextBox 12">
            <a:extLst>
              <a:ext uri="{FF2B5EF4-FFF2-40B4-BE49-F238E27FC236}">
                <a16:creationId xmlns:a16="http://schemas.microsoft.com/office/drawing/2014/main" id="{1118D9E6-6036-062E-4B19-8AE68414B67A}"/>
              </a:ext>
            </a:extLst>
          </p:cNvPr>
          <p:cNvSpPr txBox="1"/>
          <p:nvPr/>
        </p:nvSpPr>
        <p:spPr>
          <a:xfrm>
            <a:off x="3894839" y="1249867"/>
            <a:ext cx="3181624" cy="338554"/>
          </a:xfrm>
          <a:prstGeom prst="rect">
            <a:avLst/>
          </a:prstGeom>
          <a:noFill/>
        </p:spPr>
        <p:txBody>
          <a:bodyPr wrap="square" rtlCol="0">
            <a:spAutoFit/>
          </a:bodyPr>
          <a:lstStyle/>
          <a:p>
            <a:pPr algn="ctr"/>
            <a:r>
              <a:rPr lang="en-US" sz="1600" b="1" dirty="0"/>
              <a:t>Y-axis Impact</a:t>
            </a:r>
          </a:p>
        </p:txBody>
      </p:sp>
      <p:sp>
        <p:nvSpPr>
          <p:cNvPr id="14" name="TextBox 13">
            <a:extLst>
              <a:ext uri="{FF2B5EF4-FFF2-40B4-BE49-F238E27FC236}">
                <a16:creationId xmlns:a16="http://schemas.microsoft.com/office/drawing/2014/main" id="{A94FFDF2-7C87-9FCC-87F1-337F9CBF37AD}"/>
              </a:ext>
            </a:extLst>
          </p:cNvPr>
          <p:cNvSpPr txBox="1"/>
          <p:nvPr/>
        </p:nvSpPr>
        <p:spPr>
          <a:xfrm>
            <a:off x="2122047" y="3784386"/>
            <a:ext cx="3181624" cy="338554"/>
          </a:xfrm>
          <a:prstGeom prst="rect">
            <a:avLst/>
          </a:prstGeom>
          <a:noFill/>
        </p:spPr>
        <p:txBody>
          <a:bodyPr wrap="square" rtlCol="0">
            <a:spAutoFit/>
          </a:bodyPr>
          <a:lstStyle/>
          <a:p>
            <a:pPr algn="ctr"/>
            <a:r>
              <a:rPr lang="en-US" sz="1600" b="1" dirty="0"/>
              <a:t>X-axis Impact</a:t>
            </a:r>
          </a:p>
        </p:txBody>
      </p:sp>
    </p:spTree>
    <p:extLst>
      <p:ext uri="{BB962C8B-B14F-4D97-AF65-F5344CB8AC3E}">
        <p14:creationId xmlns:p14="http://schemas.microsoft.com/office/powerpoint/2010/main" val="3840014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BC21E80-A63A-5E7C-6416-2B1122B3BE2D}"/>
              </a:ext>
            </a:extLst>
          </p:cNvPr>
          <p:cNvPicPr>
            <a:picLocks noChangeAspect="1"/>
          </p:cNvPicPr>
          <p:nvPr/>
        </p:nvPicPr>
        <p:blipFill>
          <a:blip r:embed="rId2"/>
          <a:stretch>
            <a:fillRect/>
          </a:stretch>
        </p:blipFill>
        <p:spPr>
          <a:xfrm>
            <a:off x="8880396" y="1257234"/>
            <a:ext cx="2931344" cy="2509196"/>
          </a:xfrm>
          <a:prstGeom prst="rect">
            <a:avLst/>
          </a:prstGeom>
          <a:ln w="19050">
            <a:solidFill>
              <a:srgbClr val="FF0000"/>
            </a:solidFill>
          </a:ln>
        </p:spPr>
      </p:pic>
      <p:pic>
        <p:nvPicPr>
          <p:cNvPr id="6" name="Picture 5">
            <a:extLst>
              <a:ext uri="{FF2B5EF4-FFF2-40B4-BE49-F238E27FC236}">
                <a16:creationId xmlns:a16="http://schemas.microsoft.com/office/drawing/2014/main" id="{1560D90D-9B43-8ABB-FF4A-9A80A38F9682}"/>
              </a:ext>
            </a:extLst>
          </p:cNvPr>
          <p:cNvPicPr>
            <a:picLocks noChangeAspect="1"/>
          </p:cNvPicPr>
          <p:nvPr/>
        </p:nvPicPr>
        <p:blipFill>
          <a:blip r:embed="rId3"/>
          <a:stretch>
            <a:fillRect/>
          </a:stretch>
        </p:blipFill>
        <p:spPr>
          <a:xfrm>
            <a:off x="5654410" y="3813699"/>
            <a:ext cx="5631809" cy="2924060"/>
          </a:xfrm>
          <a:prstGeom prst="rect">
            <a:avLst/>
          </a:prstGeom>
        </p:spPr>
      </p:pic>
      <p:sp>
        <p:nvSpPr>
          <p:cNvPr id="2" name="Title 1">
            <a:extLst>
              <a:ext uri="{FF2B5EF4-FFF2-40B4-BE49-F238E27FC236}">
                <a16:creationId xmlns:a16="http://schemas.microsoft.com/office/drawing/2014/main" id="{4BFF2605-42D1-B356-8F0E-E48C69E2D14A}"/>
              </a:ext>
            </a:extLst>
          </p:cNvPr>
          <p:cNvSpPr>
            <a:spLocks noGrp="1"/>
          </p:cNvSpPr>
          <p:nvPr>
            <p:ph type="title"/>
          </p:nvPr>
        </p:nvSpPr>
        <p:spPr/>
        <p:txBody>
          <a:bodyPr/>
          <a:lstStyle/>
          <a:p>
            <a:r>
              <a:rPr lang="en-US" dirty="0"/>
              <a:t>MTBW GVT: Other FBC Tap Locations Considered</a:t>
            </a:r>
          </a:p>
        </p:txBody>
      </p:sp>
      <p:cxnSp>
        <p:nvCxnSpPr>
          <p:cNvPr id="19" name="Straight Connector 18">
            <a:extLst>
              <a:ext uri="{FF2B5EF4-FFF2-40B4-BE49-F238E27FC236}">
                <a16:creationId xmlns:a16="http://schemas.microsoft.com/office/drawing/2014/main" id="{43BDE4E7-21F4-1A3A-2FDA-76F53FF97E66}"/>
              </a:ext>
            </a:extLst>
          </p:cNvPr>
          <p:cNvCxnSpPr>
            <a:cxnSpLocks/>
          </p:cNvCxnSpPr>
          <p:nvPr/>
        </p:nvCxnSpPr>
        <p:spPr>
          <a:xfrm flipH="1">
            <a:off x="8666978" y="5066794"/>
            <a:ext cx="288428" cy="3386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753BB22-386A-3EBE-B159-1DD24B48BFF1}"/>
              </a:ext>
            </a:extLst>
          </p:cNvPr>
          <p:cNvCxnSpPr>
            <a:cxnSpLocks/>
          </p:cNvCxnSpPr>
          <p:nvPr/>
        </p:nvCxnSpPr>
        <p:spPr>
          <a:xfrm>
            <a:off x="8873432" y="4965065"/>
            <a:ext cx="79207" cy="11163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C67725C-F744-C98D-06E2-97813BBFA170}"/>
              </a:ext>
            </a:extLst>
          </p:cNvPr>
          <p:cNvCxnSpPr>
            <a:cxnSpLocks/>
          </p:cNvCxnSpPr>
          <p:nvPr/>
        </p:nvCxnSpPr>
        <p:spPr>
          <a:xfrm>
            <a:off x="8615849" y="5009997"/>
            <a:ext cx="59149" cy="98447"/>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AC0EA75-484F-7F8C-DC18-E7CCE1412968}"/>
              </a:ext>
            </a:extLst>
          </p:cNvPr>
          <p:cNvCxnSpPr>
            <a:cxnSpLocks/>
          </p:cNvCxnSpPr>
          <p:nvPr/>
        </p:nvCxnSpPr>
        <p:spPr>
          <a:xfrm>
            <a:off x="8194907" y="4566530"/>
            <a:ext cx="0" cy="152181"/>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17DB943-668D-5598-2450-5833F74E7413}"/>
              </a:ext>
            </a:extLst>
          </p:cNvPr>
          <p:cNvCxnSpPr>
            <a:cxnSpLocks/>
          </p:cNvCxnSpPr>
          <p:nvPr/>
        </p:nvCxnSpPr>
        <p:spPr>
          <a:xfrm>
            <a:off x="8070977" y="4498913"/>
            <a:ext cx="0" cy="152181"/>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236FE1-BA21-50DD-0DE7-8671D5BA78C6}"/>
              </a:ext>
            </a:extLst>
          </p:cNvPr>
          <p:cNvCxnSpPr>
            <a:cxnSpLocks/>
          </p:cNvCxnSpPr>
          <p:nvPr/>
        </p:nvCxnSpPr>
        <p:spPr>
          <a:xfrm>
            <a:off x="8118282" y="4684971"/>
            <a:ext cx="76625" cy="3374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0F3D71D-B252-3B75-938B-721932606DB9}"/>
              </a:ext>
            </a:extLst>
          </p:cNvPr>
          <p:cNvCxnSpPr>
            <a:cxnSpLocks/>
          </p:cNvCxnSpPr>
          <p:nvPr/>
        </p:nvCxnSpPr>
        <p:spPr>
          <a:xfrm>
            <a:off x="8070977" y="4498851"/>
            <a:ext cx="123930" cy="67617"/>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48" name="Arc 47">
            <a:extLst>
              <a:ext uri="{FF2B5EF4-FFF2-40B4-BE49-F238E27FC236}">
                <a16:creationId xmlns:a16="http://schemas.microsoft.com/office/drawing/2014/main" id="{3AF2DF6B-9601-A7E9-69B3-64554DE5C0B8}"/>
              </a:ext>
            </a:extLst>
          </p:cNvPr>
          <p:cNvSpPr/>
          <p:nvPr/>
        </p:nvSpPr>
        <p:spPr>
          <a:xfrm rot="15387376" flipV="1">
            <a:off x="4521421" y="1439546"/>
            <a:ext cx="705626" cy="7950300"/>
          </a:xfrm>
          <a:prstGeom prst="arc">
            <a:avLst/>
          </a:prstGeom>
          <a:ln w="19050">
            <a:solidFill>
              <a:srgbClr val="FF0000"/>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7" name="Arc 56">
            <a:extLst>
              <a:ext uri="{FF2B5EF4-FFF2-40B4-BE49-F238E27FC236}">
                <a16:creationId xmlns:a16="http://schemas.microsoft.com/office/drawing/2014/main" id="{8C7D4416-F9D1-2A63-1F13-1250B97A920B}"/>
              </a:ext>
            </a:extLst>
          </p:cNvPr>
          <p:cNvSpPr/>
          <p:nvPr/>
        </p:nvSpPr>
        <p:spPr>
          <a:xfrm rot="11881635">
            <a:off x="7324191" y="3066047"/>
            <a:ext cx="1948052" cy="1514343"/>
          </a:xfrm>
          <a:prstGeom prst="arc">
            <a:avLst>
              <a:gd name="adj1" fmla="val 16200000"/>
              <a:gd name="adj2" fmla="val 7034546"/>
            </a:avLst>
          </a:prstGeom>
          <a:ln w="19050">
            <a:solidFill>
              <a:srgbClr val="FF0000"/>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E0DD0D32-6832-89C8-B639-00AFA42D9BCF}"/>
              </a:ext>
            </a:extLst>
          </p:cNvPr>
          <p:cNvCxnSpPr>
            <a:cxnSpLocks/>
          </p:cNvCxnSpPr>
          <p:nvPr/>
        </p:nvCxnSpPr>
        <p:spPr>
          <a:xfrm flipH="1">
            <a:off x="8596798" y="4969104"/>
            <a:ext cx="288428" cy="3386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0CF80C46-4093-FF99-0D44-1BE65CD4FAD8}"/>
              </a:ext>
            </a:extLst>
          </p:cNvPr>
          <p:cNvPicPr>
            <a:picLocks noChangeAspect="1"/>
          </p:cNvPicPr>
          <p:nvPr/>
        </p:nvPicPr>
        <p:blipFill>
          <a:blip r:embed="rId4"/>
          <a:stretch>
            <a:fillRect/>
          </a:stretch>
        </p:blipFill>
        <p:spPr>
          <a:xfrm>
            <a:off x="1363412" y="3608171"/>
            <a:ext cx="3417811" cy="3103013"/>
          </a:xfrm>
          <a:prstGeom prst="rect">
            <a:avLst/>
          </a:prstGeom>
          <a:ln w="19050">
            <a:solidFill>
              <a:srgbClr val="FF0000"/>
            </a:solidFill>
          </a:ln>
        </p:spPr>
      </p:pic>
      <p:sp>
        <p:nvSpPr>
          <p:cNvPr id="4" name="Oval 3">
            <a:extLst>
              <a:ext uri="{FF2B5EF4-FFF2-40B4-BE49-F238E27FC236}">
                <a16:creationId xmlns:a16="http://schemas.microsoft.com/office/drawing/2014/main" id="{7D142D9F-B2FF-43E9-73B8-2008AB5F8736}"/>
              </a:ext>
            </a:extLst>
          </p:cNvPr>
          <p:cNvSpPr/>
          <p:nvPr/>
        </p:nvSpPr>
        <p:spPr>
          <a:xfrm>
            <a:off x="2794694" y="4718711"/>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ADC21E5F-64C5-8421-867D-850883918A4B}"/>
              </a:ext>
            </a:extLst>
          </p:cNvPr>
          <p:cNvSpPr/>
          <p:nvPr/>
        </p:nvSpPr>
        <p:spPr>
          <a:xfrm>
            <a:off x="3510311" y="5035308"/>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32813907-3DB6-B32D-8A3E-95F38A4208A4}"/>
              </a:ext>
            </a:extLst>
          </p:cNvPr>
          <p:cNvSpPr/>
          <p:nvPr/>
        </p:nvSpPr>
        <p:spPr>
          <a:xfrm>
            <a:off x="3149298" y="5812340"/>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6B1FAF8-7AC2-A30A-25AD-51A2223C9454}"/>
              </a:ext>
            </a:extLst>
          </p:cNvPr>
          <p:cNvSpPr/>
          <p:nvPr/>
        </p:nvSpPr>
        <p:spPr>
          <a:xfrm>
            <a:off x="2413032" y="5459371"/>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F2171BC-31B3-E353-3EFC-E6C868472513}"/>
              </a:ext>
            </a:extLst>
          </p:cNvPr>
          <p:cNvSpPr/>
          <p:nvPr/>
        </p:nvSpPr>
        <p:spPr>
          <a:xfrm>
            <a:off x="9647497" y="1583783"/>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9E7079B-1BED-96D3-7757-007F56C2FAB3}"/>
              </a:ext>
            </a:extLst>
          </p:cNvPr>
          <p:cNvSpPr/>
          <p:nvPr/>
        </p:nvSpPr>
        <p:spPr>
          <a:xfrm>
            <a:off x="10060965" y="1800564"/>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5E744A8-66AA-3590-886A-70B431C2E256}"/>
              </a:ext>
            </a:extLst>
          </p:cNvPr>
          <p:cNvSpPr/>
          <p:nvPr/>
        </p:nvSpPr>
        <p:spPr>
          <a:xfrm>
            <a:off x="9788905" y="2203757"/>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6AED47A-5FFD-4E40-37D4-2F560A1CFE1C}"/>
              </a:ext>
            </a:extLst>
          </p:cNvPr>
          <p:cNvSpPr/>
          <p:nvPr/>
        </p:nvSpPr>
        <p:spPr>
          <a:xfrm>
            <a:off x="10275364" y="1283808"/>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E1D210FB-07EB-FB2C-3B84-C3CC29F42EC1}"/>
              </a:ext>
            </a:extLst>
          </p:cNvPr>
          <p:cNvSpPr/>
          <p:nvPr/>
        </p:nvSpPr>
        <p:spPr>
          <a:xfrm>
            <a:off x="10872225" y="1654292"/>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D259304D-C4BC-DC61-D823-4838063C74EF}"/>
              </a:ext>
            </a:extLst>
          </p:cNvPr>
          <p:cNvSpPr/>
          <p:nvPr/>
        </p:nvSpPr>
        <p:spPr>
          <a:xfrm>
            <a:off x="10438657" y="3237177"/>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444C96B3-46F3-43B2-F7EF-F60F9D413127}"/>
              </a:ext>
            </a:extLst>
          </p:cNvPr>
          <p:cNvSpPr/>
          <p:nvPr/>
        </p:nvSpPr>
        <p:spPr>
          <a:xfrm>
            <a:off x="9202224" y="2579643"/>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descr="A picture containing blue&#10;&#10;Description automatically generated">
            <a:extLst>
              <a:ext uri="{FF2B5EF4-FFF2-40B4-BE49-F238E27FC236}">
                <a16:creationId xmlns:a16="http://schemas.microsoft.com/office/drawing/2014/main" id="{9355A447-C9FC-C64F-049A-11CA1B91B5C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89395" y="1309704"/>
            <a:ext cx="3133725" cy="2089150"/>
          </a:xfrm>
          <a:prstGeom prst="rect">
            <a:avLst/>
          </a:prstGeom>
          <a:effectLst>
            <a:softEdge rad="31750"/>
          </a:effectLst>
        </p:spPr>
      </p:pic>
      <p:pic>
        <p:nvPicPr>
          <p:cNvPr id="32" name="Picture 31">
            <a:extLst>
              <a:ext uri="{FF2B5EF4-FFF2-40B4-BE49-F238E27FC236}">
                <a16:creationId xmlns:a16="http://schemas.microsoft.com/office/drawing/2014/main" id="{D61E1558-BD19-5318-923D-93FC5E41D46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1572" y="1356944"/>
            <a:ext cx="3054033" cy="2036022"/>
          </a:xfrm>
          <a:prstGeom prst="rect">
            <a:avLst/>
          </a:prstGeom>
          <a:effectLst>
            <a:softEdge rad="31750"/>
          </a:effectLst>
        </p:spPr>
      </p:pic>
      <p:sp>
        <p:nvSpPr>
          <p:cNvPr id="3" name="TextBox 2">
            <a:extLst>
              <a:ext uri="{FF2B5EF4-FFF2-40B4-BE49-F238E27FC236}">
                <a16:creationId xmlns:a16="http://schemas.microsoft.com/office/drawing/2014/main" id="{DA3752B0-3D0C-EF8D-8388-D440C26D99D4}"/>
              </a:ext>
            </a:extLst>
          </p:cNvPr>
          <p:cNvSpPr txBox="1"/>
          <p:nvPr/>
        </p:nvSpPr>
        <p:spPr>
          <a:xfrm>
            <a:off x="508496" y="819046"/>
            <a:ext cx="11378704" cy="677108"/>
          </a:xfrm>
          <a:prstGeom prst="rect">
            <a:avLst/>
          </a:prstGeom>
          <a:noFill/>
        </p:spPr>
        <p:txBody>
          <a:bodyPr wrap="square" rtlCol="0">
            <a:spAutoFit/>
          </a:bodyPr>
          <a:lstStyle/>
          <a:p>
            <a:pPr marL="342900" indent="-342900">
              <a:buFont typeface="Arial" panose="020B0604020202020204" pitchFamily="34" charset="0"/>
              <a:buChar char="•"/>
            </a:pPr>
            <a:r>
              <a:rPr lang="en-US" sz="2000" dirty="0"/>
              <a:t>Collected drive point FRF’s at additional wing &amp; strut root candidate locations for FBC method</a:t>
            </a:r>
          </a:p>
          <a:p>
            <a:pPr marL="285750" indent="-285750">
              <a:buFont typeface="Arial" panose="020B0604020202020204" pitchFamily="34" charset="0"/>
              <a:buChar char="•"/>
            </a:pPr>
            <a:endParaRPr lang="en-US" dirty="0"/>
          </a:p>
        </p:txBody>
      </p:sp>
      <p:sp>
        <p:nvSpPr>
          <p:cNvPr id="10" name="TextBox 9">
            <a:extLst>
              <a:ext uri="{FF2B5EF4-FFF2-40B4-BE49-F238E27FC236}">
                <a16:creationId xmlns:a16="http://schemas.microsoft.com/office/drawing/2014/main" id="{FD770308-7E1F-5055-FFEB-FA936BB44C71}"/>
              </a:ext>
            </a:extLst>
          </p:cNvPr>
          <p:cNvSpPr txBox="1"/>
          <p:nvPr/>
        </p:nvSpPr>
        <p:spPr>
          <a:xfrm>
            <a:off x="1202165" y="6530630"/>
            <a:ext cx="4015651" cy="338554"/>
          </a:xfrm>
          <a:prstGeom prst="rect">
            <a:avLst/>
          </a:prstGeom>
          <a:solidFill>
            <a:schemeClr val="bg1"/>
          </a:solidFill>
        </p:spPr>
        <p:txBody>
          <a:bodyPr wrap="none" rtlCol="0">
            <a:spAutoFit/>
          </a:bodyPr>
          <a:lstStyle/>
          <a:p>
            <a:r>
              <a:rPr lang="en-US" sz="1600" b="1" dirty="0"/>
              <a:t>Additional Wing Root Impact Locations</a:t>
            </a:r>
          </a:p>
        </p:txBody>
      </p:sp>
      <p:sp>
        <p:nvSpPr>
          <p:cNvPr id="11" name="TextBox 10">
            <a:extLst>
              <a:ext uri="{FF2B5EF4-FFF2-40B4-BE49-F238E27FC236}">
                <a16:creationId xmlns:a16="http://schemas.microsoft.com/office/drawing/2014/main" id="{E7BCEFC9-CD5C-1DA3-DDDE-81E897CA73B6}"/>
              </a:ext>
            </a:extLst>
          </p:cNvPr>
          <p:cNvSpPr txBox="1"/>
          <p:nvPr/>
        </p:nvSpPr>
        <p:spPr>
          <a:xfrm>
            <a:off x="9298367" y="3766430"/>
            <a:ext cx="2307042" cy="584775"/>
          </a:xfrm>
          <a:prstGeom prst="rect">
            <a:avLst/>
          </a:prstGeom>
          <a:noFill/>
        </p:spPr>
        <p:txBody>
          <a:bodyPr wrap="none" rtlCol="0">
            <a:spAutoFit/>
          </a:bodyPr>
          <a:lstStyle/>
          <a:p>
            <a:pPr algn="ctr"/>
            <a:r>
              <a:rPr lang="en-US" sz="1600" b="1" dirty="0"/>
              <a:t>Additional Strut Root </a:t>
            </a:r>
          </a:p>
          <a:p>
            <a:pPr algn="ctr"/>
            <a:r>
              <a:rPr lang="en-US" sz="1600" b="1" dirty="0"/>
              <a:t>Impact Locations</a:t>
            </a:r>
          </a:p>
        </p:txBody>
      </p:sp>
    </p:spTree>
    <p:extLst>
      <p:ext uri="{BB962C8B-B14F-4D97-AF65-F5344CB8AC3E}">
        <p14:creationId xmlns:p14="http://schemas.microsoft.com/office/powerpoint/2010/main" val="4053711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4A30C96E-29B3-9505-BA72-3BCBDEE28C68}"/>
              </a:ext>
            </a:extLst>
          </p:cNvPr>
          <p:cNvPicPr>
            <a:picLocks noChangeAspect="1"/>
          </p:cNvPicPr>
          <p:nvPr/>
        </p:nvPicPr>
        <p:blipFill>
          <a:blip r:embed="rId2"/>
          <a:stretch>
            <a:fillRect/>
          </a:stretch>
        </p:blipFill>
        <p:spPr>
          <a:xfrm>
            <a:off x="832501" y="1995541"/>
            <a:ext cx="9001597" cy="4591073"/>
          </a:xfrm>
          <a:prstGeom prst="rect">
            <a:avLst/>
          </a:prstGeom>
        </p:spPr>
      </p:pic>
      <p:pic>
        <p:nvPicPr>
          <p:cNvPr id="4" name="Picture 3">
            <a:extLst>
              <a:ext uri="{FF2B5EF4-FFF2-40B4-BE49-F238E27FC236}">
                <a16:creationId xmlns:a16="http://schemas.microsoft.com/office/drawing/2014/main" id="{7BA8E8E7-B89D-73FD-BE54-582B25529DDA}"/>
              </a:ext>
            </a:extLst>
          </p:cNvPr>
          <p:cNvPicPr>
            <a:picLocks noChangeAspect="1"/>
          </p:cNvPicPr>
          <p:nvPr/>
        </p:nvPicPr>
        <p:blipFill>
          <a:blip r:embed="rId3"/>
          <a:stretch>
            <a:fillRect/>
          </a:stretch>
        </p:blipFill>
        <p:spPr>
          <a:xfrm>
            <a:off x="7398161" y="1616258"/>
            <a:ext cx="4050943" cy="3467559"/>
          </a:xfrm>
          <a:prstGeom prst="rect">
            <a:avLst/>
          </a:prstGeom>
          <a:ln w="19050">
            <a:solidFill>
              <a:schemeClr val="tx1"/>
            </a:solidFill>
          </a:ln>
        </p:spPr>
      </p:pic>
      <p:sp>
        <p:nvSpPr>
          <p:cNvPr id="2" name="Title 1">
            <a:extLst>
              <a:ext uri="{FF2B5EF4-FFF2-40B4-BE49-F238E27FC236}">
                <a16:creationId xmlns:a16="http://schemas.microsoft.com/office/drawing/2014/main" id="{4C08D313-F46F-7CCC-501A-9E35B8B049E7}"/>
              </a:ext>
            </a:extLst>
          </p:cNvPr>
          <p:cNvSpPr>
            <a:spLocks noGrp="1"/>
          </p:cNvSpPr>
          <p:nvPr>
            <p:ph type="title"/>
          </p:nvPr>
        </p:nvSpPr>
        <p:spPr/>
        <p:txBody>
          <a:bodyPr/>
          <a:lstStyle/>
          <a:p>
            <a:r>
              <a:rPr lang="en-US" sz="2800" dirty="0"/>
              <a:t>MTBW GVT: Triaxial vs. Seismic Drive Point FRF</a:t>
            </a:r>
          </a:p>
        </p:txBody>
      </p:sp>
      <p:sp>
        <p:nvSpPr>
          <p:cNvPr id="26" name="TextBox 25">
            <a:extLst>
              <a:ext uri="{FF2B5EF4-FFF2-40B4-BE49-F238E27FC236}">
                <a16:creationId xmlns:a16="http://schemas.microsoft.com/office/drawing/2014/main" id="{C173CF11-600F-7465-77C1-A721A383DFA2}"/>
              </a:ext>
            </a:extLst>
          </p:cNvPr>
          <p:cNvSpPr txBox="1"/>
          <p:nvPr/>
        </p:nvSpPr>
        <p:spPr>
          <a:xfrm>
            <a:off x="7254292" y="2096060"/>
            <a:ext cx="1063112" cy="338554"/>
          </a:xfrm>
          <a:prstGeom prst="rect">
            <a:avLst/>
          </a:prstGeom>
          <a:solidFill>
            <a:schemeClr val="accent2">
              <a:lumMod val="60000"/>
              <a:lumOff val="40000"/>
            </a:schemeClr>
          </a:solidFill>
          <a:ln>
            <a:solidFill>
              <a:schemeClr val="tx1"/>
            </a:solidFill>
          </a:ln>
        </p:spPr>
        <p:txBody>
          <a:bodyPr wrap="none" rtlCol="0">
            <a:spAutoFit/>
          </a:bodyPr>
          <a:lstStyle/>
          <a:p>
            <a:r>
              <a:rPr lang="en-US" sz="1600" b="1" dirty="0">
                <a:solidFill>
                  <a:srgbClr val="FF0000"/>
                </a:solidFill>
                <a:latin typeface="Arial" panose="020B0604020202020204" pitchFamily="34" charset="0"/>
                <a:cs typeface="Arial" panose="020B0604020202020204" pitchFamily="34" charset="0"/>
              </a:rPr>
              <a:t>417 (917)</a:t>
            </a:r>
            <a:endParaRPr lang="en-US" dirty="0">
              <a:solidFill>
                <a:srgbClr val="FF0000"/>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38A8E9F3-E5CD-269A-4A37-8A25B864F2AF}"/>
              </a:ext>
            </a:extLst>
          </p:cNvPr>
          <p:cNvSpPr txBox="1"/>
          <p:nvPr/>
        </p:nvSpPr>
        <p:spPr>
          <a:xfrm>
            <a:off x="8977872" y="2835040"/>
            <a:ext cx="1063112" cy="338554"/>
          </a:xfrm>
          <a:prstGeom prst="rect">
            <a:avLst/>
          </a:prstGeom>
          <a:solidFill>
            <a:schemeClr val="accent2">
              <a:lumMod val="60000"/>
              <a:lumOff val="40000"/>
            </a:schemeClr>
          </a:solidFill>
          <a:ln>
            <a:solidFill>
              <a:schemeClr val="tx1"/>
            </a:solidFill>
          </a:ln>
        </p:spPr>
        <p:txBody>
          <a:bodyPr wrap="none" rtlCol="0">
            <a:spAutoFit/>
          </a:bodyPr>
          <a:lstStyle/>
          <a:p>
            <a:r>
              <a:rPr lang="en-US" sz="1600" b="1" dirty="0">
                <a:latin typeface="Arial" panose="020B0604020202020204" pitchFamily="34" charset="0"/>
                <a:cs typeface="Arial" panose="020B0604020202020204" pitchFamily="34" charset="0"/>
              </a:rPr>
              <a:t>416 (916)</a:t>
            </a:r>
            <a:endParaRPr lang="en-US" dirty="0">
              <a:latin typeface="Arial" panose="020B0604020202020204" pitchFamily="34" charset="0"/>
              <a:cs typeface="Arial" panose="020B0604020202020204" pitchFamily="34" charset="0"/>
            </a:endParaRPr>
          </a:p>
        </p:txBody>
      </p:sp>
      <p:grpSp>
        <p:nvGrpSpPr>
          <p:cNvPr id="28" name="Group 27">
            <a:extLst>
              <a:ext uri="{FF2B5EF4-FFF2-40B4-BE49-F238E27FC236}">
                <a16:creationId xmlns:a16="http://schemas.microsoft.com/office/drawing/2014/main" id="{9FD4E05F-3558-C676-B5E2-83DC63AFF8D5}"/>
              </a:ext>
            </a:extLst>
          </p:cNvPr>
          <p:cNvGrpSpPr/>
          <p:nvPr/>
        </p:nvGrpSpPr>
        <p:grpSpPr>
          <a:xfrm flipH="1">
            <a:off x="7465540" y="1544754"/>
            <a:ext cx="1242227" cy="566738"/>
            <a:chOff x="7092040" y="4166487"/>
            <a:chExt cx="957156" cy="444944"/>
          </a:xfrm>
        </p:grpSpPr>
        <p:pic>
          <p:nvPicPr>
            <p:cNvPr id="29" name="Picture 28" descr="Búa tạo xung lực Dytran 5800B4 2.2mV/N - Giải Pháp Đo Kiểm">
              <a:extLst>
                <a:ext uri="{FF2B5EF4-FFF2-40B4-BE49-F238E27FC236}">
                  <a16:creationId xmlns:a16="http://schemas.microsoft.com/office/drawing/2014/main" id="{03BB61D2-ECB9-0F98-A8F4-0A57639B9A7F}"/>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5356" t="27037" r="24438" b="32121"/>
            <a:stretch/>
          </p:blipFill>
          <p:spPr bwMode="auto">
            <a:xfrm>
              <a:off x="7092040" y="4166487"/>
              <a:ext cx="957156" cy="444944"/>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29">
              <a:extLst>
                <a:ext uri="{FF2B5EF4-FFF2-40B4-BE49-F238E27FC236}">
                  <a16:creationId xmlns:a16="http://schemas.microsoft.com/office/drawing/2014/main" id="{92F91C68-32CF-1DBA-5D13-D6FAE4B7CBCA}"/>
                </a:ext>
              </a:extLst>
            </p:cNvPr>
            <p:cNvSpPr/>
            <p:nvPr/>
          </p:nvSpPr>
          <p:spPr>
            <a:xfrm>
              <a:off x="7303401" y="4518906"/>
              <a:ext cx="289069" cy="76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34" name="Straight Arrow Connector 33">
            <a:extLst>
              <a:ext uri="{FF2B5EF4-FFF2-40B4-BE49-F238E27FC236}">
                <a16:creationId xmlns:a16="http://schemas.microsoft.com/office/drawing/2014/main" id="{51CC8B02-4EB8-09E8-8108-43E5DF59F716}"/>
              </a:ext>
            </a:extLst>
          </p:cNvPr>
          <p:cNvCxnSpPr>
            <a:cxnSpLocks/>
          </p:cNvCxnSpPr>
          <p:nvPr/>
        </p:nvCxnSpPr>
        <p:spPr>
          <a:xfrm flipH="1">
            <a:off x="3145871" y="5589476"/>
            <a:ext cx="1451296" cy="260973"/>
          </a:xfrm>
          <a:prstGeom prst="straightConnector1">
            <a:avLst/>
          </a:prstGeom>
          <a:ln w="9525">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9D49FD2-085E-AB27-0BF4-ED81EC1883D8}"/>
              </a:ext>
            </a:extLst>
          </p:cNvPr>
          <p:cNvCxnSpPr>
            <a:cxnSpLocks/>
          </p:cNvCxnSpPr>
          <p:nvPr/>
        </p:nvCxnSpPr>
        <p:spPr>
          <a:xfrm flipH="1">
            <a:off x="2664762" y="5589476"/>
            <a:ext cx="1932405" cy="180683"/>
          </a:xfrm>
          <a:prstGeom prst="straightConnector1">
            <a:avLst/>
          </a:prstGeom>
          <a:ln w="9525">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27A627EA-0EFE-0AD3-0934-F084C4D8A0A2}"/>
              </a:ext>
            </a:extLst>
          </p:cNvPr>
          <p:cNvSpPr txBox="1"/>
          <p:nvPr/>
        </p:nvSpPr>
        <p:spPr>
          <a:xfrm>
            <a:off x="4597167" y="5392792"/>
            <a:ext cx="835870" cy="338554"/>
          </a:xfrm>
          <a:prstGeom prst="rect">
            <a:avLst/>
          </a:prstGeom>
          <a:noFill/>
        </p:spPr>
        <p:txBody>
          <a:bodyPr wrap="none" rtlCol="0">
            <a:spAutoFit/>
          </a:bodyPr>
          <a:lstStyle/>
          <a:p>
            <a:r>
              <a:rPr lang="en-US" sz="1600" dirty="0"/>
              <a:t>Triaxial</a:t>
            </a:r>
          </a:p>
        </p:txBody>
      </p:sp>
      <p:cxnSp>
        <p:nvCxnSpPr>
          <p:cNvPr id="42" name="Straight Arrow Connector 41">
            <a:extLst>
              <a:ext uri="{FF2B5EF4-FFF2-40B4-BE49-F238E27FC236}">
                <a16:creationId xmlns:a16="http://schemas.microsoft.com/office/drawing/2014/main" id="{5DF0D64C-9B89-C15F-C251-CA718671561E}"/>
              </a:ext>
            </a:extLst>
          </p:cNvPr>
          <p:cNvCxnSpPr>
            <a:cxnSpLocks/>
          </p:cNvCxnSpPr>
          <p:nvPr/>
        </p:nvCxnSpPr>
        <p:spPr>
          <a:xfrm flipH="1">
            <a:off x="2561158" y="4604969"/>
            <a:ext cx="207209" cy="559355"/>
          </a:xfrm>
          <a:prstGeom prst="straightConnector1">
            <a:avLst/>
          </a:prstGeom>
          <a:ln w="952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61281028-6F79-156B-CD7F-BF6B3DF9E444}"/>
              </a:ext>
            </a:extLst>
          </p:cNvPr>
          <p:cNvCxnSpPr>
            <a:cxnSpLocks/>
          </p:cNvCxnSpPr>
          <p:nvPr/>
        </p:nvCxnSpPr>
        <p:spPr>
          <a:xfrm>
            <a:off x="2768367" y="4604969"/>
            <a:ext cx="316776" cy="468841"/>
          </a:xfrm>
          <a:prstGeom prst="straightConnector1">
            <a:avLst/>
          </a:prstGeom>
          <a:ln w="952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3C288286-EDA4-6F2D-0732-8FC87C0D5BB8}"/>
              </a:ext>
            </a:extLst>
          </p:cNvPr>
          <p:cNvSpPr txBox="1"/>
          <p:nvPr/>
        </p:nvSpPr>
        <p:spPr>
          <a:xfrm>
            <a:off x="2357902" y="4263374"/>
            <a:ext cx="901209" cy="338554"/>
          </a:xfrm>
          <a:prstGeom prst="rect">
            <a:avLst/>
          </a:prstGeom>
          <a:noFill/>
        </p:spPr>
        <p:txBody>
          <a:bodyPr wrap="none" rtlCol="0">
            <a:spAutoFit/>
          </a:bodyPr>
          <a:lstStyle/>
          <a:p>
            <a:r>
              <a:rPr lang="en-US" sz="1600" dirty="0"/>
              <a:t>Seismic</a:t>
            </a:r>
          </a:p>
        </p:txBody>
      </p:sp>
      <p:sp>
        <p:nvSpPr>
          <p:cNvPr id="5" name="Oval 4">
            <a:extLst>
              <a:ext uri="{FF2B5EF4-FFF2-40B4-BE49-F238E27FC236}">
                <a16:creationId xmlns:a16="http://schemas.microsoft.com/office/drawing/2014/main" id="{691ED1C5-28D2-FB28-00A5-D019527EF35A}"/>
              </a:ext>
            </a:extLst>
          </p:cNvPr>
          <p:cNvSpPr/>
          <p:nvPr/>
        </p:nvSpPr>
        <p:spPr>
          <a:xfrm>
            <a:off x="8461273" y="2434614"/>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C63C78EA-568C-030E-4B1F-27A53F142078}"/>
              </a:ext>
            </a:extLst>
          </p:cNvPr>
          <p:cNvSpPr/>
          <p:nvPr/>
        </p:nvSpPr>
        <p:spPr>
          <a:xfrm>
            <a:off x="8836464" y="2688768"/>
            <a:ext cx="141408" cy="146272"/>
          </a:xfrm>
          <a:prstGeom prst="ellipse">
            <a:avLst/>
          </a:prstGeom>
          <a:solidFill>
            <a:schemeClr val="accent2">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2DD99CA-8477-4C55-4922-75B84512D255}"/>
              </a:ext>
            </a:extLst>
          </p:cNvPr>
          <p:cNvSpPr txBox="1"/>
          <p:nvPr/>
        </p:nvSpPr>
        <p:spPr>
          <a:xfrm>
            <a:off x="508496" y="819046"/>
            <a:ext cx="11378704" cy="707886"/>
          </a:xfrm>
          <a:prstGeom prst="rect">
            <a:avLst/>
          </a:prstGeom>
          <a:noFill/>
        </p:spPr>
        <p:txBody>
          <a:bodyPr wrap="square" rtlCol="0">
            <a:spAutoFit/>
          </a:bodyPr>
          <a:lstStyle/>
          <a:p>
            <a:pPr marL="285750" indent="-285750">
              <a:buFont typeface="Arial" panose="020B0604020202020204" pitchFamily="34" charset="0"/>
              <a:buChar char="•"/>
            </a:pPr>
            <a:r>
              <a:rPr lang="en-US" sz="2000" dirty="0"/>
              <a:t>Able to find lower frequency modes (&lt;15 Hz) with FBC when using seismic accelerometer (1000mV/g) responses at the desired “fixed” location </a:t>
            </a:r>
          </a:p>
        </p:txBody>
      </p:sp>
    </p:spTree>
    <p:extLst>
      <p:ext uri="{BB962C8B-B14F-4D97-AF65-F5344CB8AC3E}">
        <p14:creationId xmlns:p14="http://schemas.microsoft.com/office/powerpoint/2010/main" val="1185622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282F2-7611-82D4-C4BE-20BBF8D8C38C}"/>
              </a:ext>
            </a:extLst>
          </p:cNvPr>
          <p:cNvSpPr>
            <a:spLocks noGrp="1"/>
          </p:cNvSpPr>
          <p:nvPr>
            <p:ph type="title"/>
          </p:nvPr>
        </p:nvSpPr>
        <p:spPr/>
        <p:txBody>
          <a:bodyPr/>
          <a:lstStyle/>
          <a:p>
            <a:r>
              <a:rPr lang="en-US" sz="2800" dirty="0"/>
              <a:t>MTBW GVT Results: Baseline “Traditional” Modes Comparison</a:t>
            </a:r>
          </a:p>
        </p:txBody>
      </p:sp>
      <p:pic>
        <p:nvPicPr>
          <p:cNvPr id="9" name="Picture 8" descr="Chart, surface chart&#10;&#10;Description automatically generated">
            <a:extLst>
              <a:ext uri="{FF2B5EF4-FFF2-40B4-BE49-F238E27FC236}">
                <a16:creationId xmlns:a16="http://schemas.microsoft.com/office/drawing/2014/main" id="{66F5BCC0-EB3A-4825-E07D-514E5B9E3425}"/>
              </a:ext>
            </a:extLst>
          </p:cNvPr>
          <p:cNvPicPr>
            <a:picLocks noChangeAspect="1"/>
          </p:cNvPicPr>
          <p:nvPr/>
        </p:nvPicPr>
        <p:blipFill rotWithShape="1">
          <a:blip r:embed="rId2">
            <a:extLst>
              <a:ext uri="{28A0092B-C50C-407E-A947-70E740481C1C}">
                <a14:useLocalDpi xmlns:a14="http://schemas.microsoft.com/office/drawing/2010/main" val="0"/>
              </a:ext>
            </a:extLst>
          </a:blip>
          <a:srcRect l="17647" t="6584" r="19349" b="26430"/>
          <a:stretch/>
        </p:blipFill>
        <p:spPr>
          <a:xfrm>
            <a:off x="120650" y="1333176"/>
            <a:ext cx="3523720" cy="1879044"/>
          </a:xfrm>
          <a:prstGeom prst="rect">
            <a:avLst/>
          </a:prstGeom>
        </p:spPr>
      </p:pic>
      <p:pic>
        <p:nvPicPr>
          <p:cNvPr id="11" name="Picture 10" descr="Chart, surface chart&#10;&#10;Description automatically generated">
            <a:extLst>
              <a:ext uri="{FF2B5EF4-FFF2-40B4-BE49-F238E27FC236}">
                <a16:creationId xmlns:a16="http://schemas.microsoft.com/office/drawing/2014/main" id="{FF355D3D-10FE-7F52-2152-E6F6B23C1B78}"/>
              </a:ext>
            </a:extLst>
          </p:cNvPr>
          <p:cNvPicPr>
            <a:picLocks noChangeAspect="1"/>
          </p:cNvPicPr>
          <p:nvPr/>
        </p:nvPicPr>
        <p:blipFill rotWithShape="1">
          <a:blip r:embed="rId3">
            <a:extLst>
              <a:ext uri="{28A0092B-C50C-407E-A947-70E740481C1C}">
                <a14:useLocalDpi xmlns:a14="http://schemas.microsoft.com/office/drawing/2010/main" val="0"/>
              </a:ext>
            </a:extLst>
          </a:blip>
          <a:srcRect l="16102" t="7507" r="17912" b="23077"/>
          <a:stretch/>
        </p:blipFill>
        <p:spPr>
          <a:xfrm>
            <a:off x="3919173" y="1333176"/>
            <a:ext cx="3561269" cy="1879044"/>
          </a:xfrm>
          <a:prstGeom prst="rect">
            <a:avLst/>
          </a:prstGeom>
        </p:spPr>
      </p:pic>
      <p:pic>
        <p:nvPicPr>
          <p:cNvPr id="4" name="Picture 3" descr="Chart, surface chart&#10;&#10;Description automatically generated">
            <a:extLst>
              <a:ext uri="{FF2B5EF4-FFF2-40B4-BE49-F238E27FC236}">
                <a16:creationId xmlns:a16="http://schemas.microsoft.com/office/drawing/2014/main" id="{BB0E87F3-B80E-CF0F-CA88-87AFF5E1E360}"/>
              </a:ext>
            </a:extLst>
          </p:cNvPr>
          <p:cNvPicPr>
            <a:picLocks noChangeAspect="1"/>
          </p:cNvPicPr>
          <p:nvPr/>
        </p:nvPicPr>
        <p:blipFill rotWithShape="1">
          <a:blip r:embed="rId4">
            <a:extLst>
              <a:ext uri="{28A0092B-C50C-407E-A947-70E740481C1C}">
                <a14:useLocalDpi xmlns:a14="http://schemas.microsoft.com/office/drawing/2010/main" val="0"/>
              </a:ext>
            </a:extLst>
          </a:blip>
          <a:srcRect l="16996" t="7232" r="18463" b="27879"/>
          <a:stretch/>
        </p:blipFill>
        <p:spPr>
          <a:xfrm>
            <a:off x="7755246" y="1333176"/>
            <a:ext cx="3738254" cy="1885069"/>
          </a:xfrm>
          <a:prstGeom prst="rect">
            <a:avLst/>
          </a:prstGeom>
        </p:spPr>
      </p:pic>
      <p:pic>
        <p:nvPicPr>
          <p:cNvPr id="12" name="Picture 11" descr="Diagram&#10;&#10;Description automatically generated">
            <a:extLst>
              <a:ext uri="{FF2B5EF4-FFF2-40B4-BE49-F238E27FC236}">
                <a16:creationId xmlns:a16="http://schemas.microsoft.com/office/drawing/2014/main" id="{651384D3-0B32-41A4-C066-4DDBA3CF22E5}"/>
              </a:ext>
            </a:extLst>
          </p:cNvPr>
          <p:cNvPicPr>
            <a:picLocks noChangeAspect="1"/>
          </p:cNvPicPr>
          <p:nvPr/>
        </p:nvPicPr>
        <p:blipFill rotWithShape="1">
          <a:blip r:embed="rId5">
            <a:extLst>
              <a:ext uri="{28A0092B-C50C-407E-A947-70E740481C1C}">
                <a14:useLocalDpi xmlns:a14="http://schemas.microsoft.com/office/drawing/2010/main" val="0"/>
              </a:ext>
            </a:extLst>
          </a:blip>
          <a:srcRect l="14926" t="9638" r="14518" b="15880"/>
          <a:stretch/>
        </p:blipFill>
        <p:spPr>
          <a:xfrm>
            <a:off x="120650" y="4045587"/>
            <a:ext cx="3909373" cy="1969779"/>
          </a:xfrm>
          <a:prstGeom prst="rect">
            <a:avLst/>
          </a:prstGeom>
        </p:spPr>
      </p:pic>
      <p:pic>
        <p:nvPicPr>
          <p:cNvPr id="14" name="Picture 13" descr="Diagram&#10;&#10;Description automatically generated">
            <a:extLst>
              <a:ext uri="{FF2B5EF4-FFF2-40B4-BE49-F238E27FC236}">
                <a16:creationId xmlns:a16="http://schemas.microsoft.com/office/drawing/2014/main" id="{F5DDC0F1-C089-B168-7A29-434202C20D42}"/>
              </a:ext>
            </a:extLst>
          </p:cNvPr>
          <p:cNvPicPr>
            <a:picLocks noChangeAspect="1"/>
          </p:cNvPicPr>
          <p:nvPr/>
        </p:nvPicPr>
        <p:blipFill rotWithShape="1">
          <a:blip r:embed="rId6">
            <a:extLst>
              <a:ext uri="{28A0092B-C50C-407E-A947-70E740481C1C}">
                <a14:useLocalDpi xmlns:a14="http://schemas.microsoft.com/office/drawing/2010/main" val="0"/>
              </a:ext>
            </a:extLst>
          </a:blip>
          <a:srcRect l="13377" t="9613" r="14806" b="13934"/>
          <a:stretch/>
        </p:blipFill>
        <p:spPr>
          <a:xfrm>
            <a:off x="4030023" y="4045586"/>
            <a:ext cx="3876690" cy="1969779"/>
          </a:xfrm>
          <a:prstGeom prst="rect">
            <a:avLst/>
          </a:prstGeom>
        </p:spPr>
      </p:pic>
      <p:pic>
        <p:nvPicPr>
          <p:cNvPr id="16" name="Picture 15" descr="A picture containing diagram&#10;&#10;Description automatically generated">
            <a:extLst>
              <a:ext uri="{FF2B5EF4-FFF2-40B4-BE49-F238E27FC236}">
                <a16:creationId xmlns:a16="http://schemas.microsoft.com/office/drawing/2014/main" id="{8A3305CA-EEED-24FF-D24A-F9EF3BBB6E90}"/>
              </a:ext>
            </a:extLst>
          </p:cNvPr>
          <p:cNvPicPr>
            <a:picLocks noChangeAspect="1"/>
          </p:cNvPicPr>
          <p:nvPr/>
        </p:nvPicPr>
        <p:blipFill rotWithShape="1">
          <a:blip r:embed="rId7">
            <a:extLst>
              <a:ext uri="{28A0092B-C50C-407E-A947-70E740481C1C}">
                <a14:useLocalDpi xmlns:a14="http://schemas.microsoft.com/office/drawing/2010/main" val="0"/>
              </a:ext>
            </a:extLst>
          </a:blip>
          <a:srcRect l="14120" t="13589" r="13601" b="11728"/>
          <a:stretch/>
        </p:blipFill>
        <p:spPr>
          <a:xfrm>
            <a:off x="7906713" y="4045586"/>
            <a:ext cx="4037005" cy="1990967"/>
          </a:xfrm>
          <a:prstGeom prst="rect">
            <a:avLst/>
          </a:prstGeom>
        </p:spPr>
      </p:pic>
      <p:sp>
        <p:nvSpPr>
          <p:cNvPr id="8" name="TextBox 7">
            <a:extLst>
              <a:ext uri="{FF2B5EF4-FFF2-40B4-BE49-F238E27FC236}">
                <a16:creationId xmlns:a16="http://schemas.microsoft.com/office/drawing/2014/main" id="{B1B46108-76DD-EB92-558C-446E89C699CE}"/>
              </a:ext>
            </a:extLst>
          </p:cNvPr>
          <p:cNvSpPr txBox="1"/>
          <p:nvPr/>
        </p:nvSpPr>
        <p:spPr>
          <a:xfrm>
            <a:off x="1168678" y="2871029"/>
            <a:ext cx="1725152" cy="338554"/>
          </a:xfrm>
          <a:prstGeom prst="rect">
            <a:avLst/>
          </a:prstGeom>
          <a:noFill/>
        </p:spPr>
        <p:txBody>
          <a:bodyPr wrap="none" rtlCol="0">
            <a:spAutoFit/>
          </a:bodyPr>
          <a:lstStyle/>
          <a:p>
            <a:pPr algn="ctr"/>
            <a:r>
              <a:rPr lang="en-US" sz="1600" b="1" dirty="0"/>
              <a:t>Mode 1: 6.15 Hz</a:t>
            </a:r>
          </a:p>
        </p:txBody>
      </p:sp>
      <p:sp>
        <p:nvSpPr>
          <p:cNvPr id="10" name="TextBox 9">
            <a:extLst>
              <a:ext uri="{FF2B5EF4-FFF2-40B4-BE49-F238E27FC236}">
                <a16:creationId xmlns:a16="http://schemas.microsoft.com/office/drawing/2014/main" id="{46C9EE28-0C15-2D9D-B5D3-7EC0C53D378F}"/>
              </a:ext>
            </a:extLst>
          </p:cNvPr>
          <p:cNvSpPr txBox="1"/>
          <p:nvPr/>
        </p:nvSpPr>
        <p:spPr>
          <a:xfrm>
            <a:off x="5414370" y="2871029"/>
            <a:ext cx="1838965" cy="338554"/>
          </a:xfrm>
          <a:prstGeom prst="rect">
            <a:avLst/>
          </a:prstGeom>
          <a:noFill/>
        </p:spPr>
        <p:txBody>
          <a:bodyPr wrap="none" rtlCol="0">
            <a:spAutoFit/>
          </a:bodyPr>
          <a:lstStyle/>
          <a:p>
            <a:r>
              <a:rPr lang="en-US" sz="1600" b="1" dirty="0"/>
              <a:t>Mode 2: 12.54 Hz</a:t>
            </a:r>
          </a:p>
        </p:txBody>
      </p:sp>
      <p:sp>
        <p:nvSpPr>
          <p:cNvPr id="13" name="TextBox 12">
            <a:extLst>
              <a:ext uri="{FF2B5EF4-FFF2-40B4-BE49-F238E27FC236}">
                <a16:creationId xmlns:a16="http://schemas.microsoft.com/office/drawing/2014/main" id="{56ED523D-8F15-F928-B24B-2EA3EB852DED}"/>
              </a:ext>
            </a:extLst>
          </p:cNvPr>
          <p:cNvSpPr txBox="1"/>
          <p:nvPr/>
        </p:nvSpPr>
        <p:spPr>
          <a:xfrm>
            <a:off x="9371217" y="2871029"/>
            <a:ext cx="1838965" cy="338554"/>
          </a:xfrm>
          <a:prstGeom prst="rect">
            <a:avLst/>
          </a:prstGeom>
          <a:noFill/>
        </p:spPr>
        <p:txBody>
          <a:bodyPr wrap="none" rtlCol="0">
            <a:spAutoFit/>
          </a:bodyPr>
          <a:lstStyle/>
          <a:p>
            <a:r>
              <a:rPr lang="en-US" sz="1600" b="1" dirty="0"/>
              <a:t>Mode 3: 19.09 Hz</a:t>
            </a:r>
          </a:p>
        </p:txBody>
      </p:sp>
      <p:sp>
        <p:nvSpPr>
          <p:cNvPr id="15" name="TextBox 14">
            <a:extLst>
              <a:ext uri="{FF2B5EF4-FFF2-40B4-BE49-F238E27FC236}">
                <a16:creationId xmlns:a16="http://schemas.microsoft.com/office/drawing/2014/main" id="{1DD72829-804D-ABD5-1C43-C60F29937E25}"/>
              </a:ext>
            </a:extLst>
          </p:cNvPr>
          <p:cNvSpPr txBox="1"/>
          <p:nvPr/>
        </p:nvSpPr>
        <p:spPr>
          <a:xfrm>
            <a:off x="218682" y="1640953"/>
            <a:ext cx="1239035" cy="338554"/>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600" b="1" dirty="0">
                <a:solidFill>
                  <a:srgbClr val="000000"/>
                </a:solidFill>
              </a:rPr>
              <a:t>GVT</a:t>
            </a:r>
          </a:p>
        </p:txBody>
      </p:sp>
      <p:sp>
        <p:nvSpPr>
          <p:cNvPr id="17" name="TextBox 16">
            <a:extLst>
              <a:ext uri="{FF2B5EF4-FFF2-40B4-BE49-F238E27FC236}">
                <a16:creationId xmlns:a16="http://schemas.microsoft.com/office/drawing/2014/main" id="{05818426-C8B1-F7F9-F2B0-64AC7F19190C}"/>
              </a:ext>
            </a:extLst>
          </p:cNvPr>
          <p:cNvSpPr txBox="1"/>
          <p:nvPr/>
        </p:nvSpPr>
        <p:spPr>
          <a:xfrm>
            <a:off x="248282" y="4129614"/>
            <a:ext cx="1239035" cy="584775"/>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600" b="1" dirty="0">
                <a:solidFill>
                  <a:srgbClr val="000000"/>
                </a:solidFill>
              </a:rPr>
              <a:t>FEM</a:t>
            </a:r>
          </a:p>
          <a:p>
            <a:pPr algn="ctr"/>
            <a:r>
              <a:rPr lang="en-US" sz="1600" b="1" dirty="0">
                <a:solidFill>
                  <a:srgbClr val="000000"/>
                </a:solidFill>
              </a:rPr>
              <a:t>(Pre-Test)</a:t>
            </a:r>
          </a:p>
        </p:txBody>
      </p:sp>
      <p:sp>
        <p:nvSpPr>
          <p:cNvPr id="18" name="TextBox 17">
            <a:extLst>
              <a:ext uri="{FF2B5EF4-FFF2-40B4-BE49-F238E27FC236}">
                <a16:creationId xmlns:a16="http://schemas.microsoft.com/office/drawing/2014/main" id="{34D84951-B1D5-35AD-FE97-6124F6684BBE}"/>
              </a:ext>
            </a:extLst>
          </p:cNvPr>
          <p:cNvSpPr txBox="1"/>
          <p:nvPr/>
        </p:nvSpPr>
        <p:spPr>
          <a:xfrm>
            <a:off x="508496" y="819046"/>
            <a:ext cx="11378704" cy="677108"/>
          </a:xfrm>
          <a:prstGeom prst="rect">
            <a:avLst/>
          </a:prstGeom>
          <a:noFill/>
        </p:spPr>
        <p:txBody>
          <a:bodyPr wrap="square" rtlCol="0">
            <a:spAutoFit/>
          </a:bodyPr>
          <a:lstStyle/>
          <a:p>
            <a:pPr marL="285750" indent="-285750">
              <a:buFont typeface="Arial" panose="020B0604020202020204" pitchFamily="34" charset="0"/>
              <a:buChar char="•"/>
            </a:pPr>
            <a:r>
              <a:rPr lang="en-US" sz="2000" dirty="0"/>
              <a:t>Baseline or “Traditional” GVT vs. FEM pre-test mode shapes &amp; frequencies</a:t>
            </a:r>
          </a:p>
          <a:p>
            <a:pPr marL="285750" indent="-285750">
              <a:buFont typeface="Arial" panose="020B0604020202020204" pitchFamily="34" charset="0"/>
              <a:buChar char="•"/>
            </a:pPr>
            <a:endParaRPr lang="en-US" dirty="0"/>
          </a:p>
        </p:txBody>
      </p:sp>
      <p:sp>
        <p:nvSpPr>
          <p:cNvPr id="19" name="TextBox 18">
            <a:extLst>
              <a:ext uri="{FF2B5EF4-FFF2-40B4-BE49-F238E27FC236}">
                <a16:creationId xmlns:a16="http://schemas.microsoft.com/office/drawing/2014/main" id="{D1B8E4E4-7D7F-37AF-672A-AFDB14086F90}"/>
              </a:ext>
            </a:extLst>
          </p:cNvPr>
          <p:cNvSpPr txBox="1"/>
          <p:nvPr/>
        </p:nvSpPr>
        <p:spPr>
          <a:xfrm>
            <a:off x="1168677" y="5938421"/>
            <a:ext cx="1725152" cy="338554"/>
          </a:xfrm>
          <a:prstGeom prst="rect">
            <a:avLst/>
          </a:prstGeom>
          <a:noFill/>
        </p:spPr>
        <p:txBody>
          <a:bodyPr wrap="none" rtlCol="0">
            <a:spAutoFit/>
          </a:bodyPr>
          <a:lstStyle/>
          <a:p>
            <a:pPr algn="ctr"/>
            <a:r>
              <a:rPr lang="en-US" sz="1600" b="1" dirty="0"/>
              <a:t>Mode 1: 6.77 Hz</a:t>
            </a:r>
          </a:p>
        </p:txBody>
      </p:sp>
      <p:sp>
        <p:nvSpPr>
          <p:cNvPr id="20" name="TextBox 19">
            <a:extLst>
              <a:ext uri="{FF2B5EF4-FFF2-40B4-BE49-F238E27FC236}">
                <a16:creationId xmlns:a16="http://schemas.microsoft.com/office/drawing/2014/main" id="{4DCA213C-2A2C-A9AD-0418-30CC229C01E2}"/>
              </a:ext>
            </a:extLst>
          </p:cNvPr>
          <p:cNvSpPr txBox="1"/>
          <p:nvPr/>
        </p:nvSpPr>
        <p:spPr>
          <a:xfrm>
            <a:off x="5414370" y="5938421"/>
            <a:ext cx="1838965" cy="338554"/>
          </a:xfrm>
          <a:prstGeom prst="rect">
            <a:avLst/>
          </a:prstGeom>
          <a:noFill/>
        </p:spPr>
        <p:txBody>
          <a:bodyPr wrap="none" rtlCol="0">
            <a:spAutoFit/>
          </a:bodyPr>
          <a:lstStyle/>
          <a:p>
            <a:r>
              <a:rPr lang="en-US" sz="1600" b="1" dirty="0"/>
              <a:t>Mode 2: 13.33 Hz</a:t>
            </a:r>
          </a:p>
        </p:txBody>
      </p:sp>
      <p:sp>
        <p:nvSpPr>
          <p:cNvPr id="21" name="TextBox 20">
            <a:extLst>
              <a:ext uri="{FF2B5EF4-FFF2-40B4-BE49-F238E27FC236}">
                <a16:creationId xmlns:a16="http://schemas.microsoft.com/office/drawing/2014/main" id="{ABCB6618-BF44-7AB7-AC1E-274A3DDC72F3}"/>
              </a:ext>
            </a:extLst>
          </p:cNvPr>
          <p:cNvSpPr txBox="1"/>
          <p:nvPr/>
        </p:nvSpPr>
        <p:spPr>
          <a:xfrm>
            <a:off x="9371217" y="5938421"/>
            <a:ext cx="1838965" cy="338554"/>
          </a:xfrm>
          <a:prstGeom prst="rect">
            <a:avLst/>
          </a:prstGeom>
          <a:noFill/>
        </p:spPr>
        <p:txBody>
          <a:bodyPr wrap="none" rtlCol="0">
            <a:spAutoFit/>
          </a:bodyPr>
          <a:lstStyle/>
          <a:p>
            <a:r>
              <a:rPr lang="en-US" sz="1600" b="1" dirty="0"/>
              <a:t>Mode 3: 20.49 Hz</a:t>
            </a:r>
          </a:p>
        </p:txBody>
      </p:sp>
    </p:spTree>
    <p:extLst>
      <p:ext uri="{BB962C8B-B14F-4D97-AF65-F5344CB8AC3E}">
        <p14:creationId xmlns:p14="http://schemas.microsoft.com/office/powerpoint/2010/main" val="2603177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282F2-7611-82D4-C4BE-20BBF8D8C38C}"/>
              </a:ext>
            </a:extLst>
          </p:cNvPr>
          <p:cNvSpPr>
            <a:spLocks noGrp="1"/>
          </p:cNvSpPr>
          <p:nvPr>
            <p:ph type="title"/>
          </p:nvPr>
        </p:nvSpPr>
        <p:spPr/>
        <p:txBody>
          <a:bodyPr/>
          <a:lstStyle/>
          <a:p>
            <a:r>
              <a:rPr lang="en-US" sz="2800" dirty="0"/>
              <a:t>MTBW GVT Results: FBC at Wing Root &amp; Strut Root</a:t>
            </a:r>
          </a:p>
        </p:txBody>
      </p:sp>
      <p:pic>
        <p:nvPicPr>
          <p:cNvPr id="5" name="Picture 4" descr="Chart&#10;&#10;Description automatically generated">
            <a:extLst>
              <a:ext uri="{FF2B5EF4-FFF2-40B4-BE49-F238E27FC236}">
                <a16:creationId xmlns:a16="http://schemas.microsoft.com/office/drawing/2014/main" id="{957601F7-3BBB-FD21-1769-BD07A1E7C769}"/>
              </a:ext>
            </a:extLst>
          </p:cNvPr>
          <p:cNvPicPr>
            <a:picLocks noChangeAspect="1"/>
          </p:cNvPicPr>
          <p:nvPr/>
        </p:nvPicPr>
        <p:blipFill rotWithShape="1">
          <a:blip r:embed="rId2">
            <a:extLst>
              <a:ext uri="{28A0092B-C50C-407E-A947-70E740481C1C}">
                <a14:useLocalDpi xmlns:a14="http://schemas.microsoft.com/office/drawing/2010/main" val="0"/>
              </a:ext>
            </a:extLst>
          </a:blip>
          <a:srcRect l="15890" t="8314" r="13620" b="27133"/>
          <a:stretch/>
        </p:blipFill>
        <p:spPr>
          <a:xfrm>
            <a:off x="142875" y="1570012"/>
            <a:ext cx="5308693" cy="2438399"/>
          </a:xfrm>
          <a:prstGeom prst="rect">
            <a:avLst/>
          </a:prstGeom>
        </p:spPr>
      </p:pic>
      <p:sp>
        <p:nvSpPr>
          <p:cNvPr id="6" name="Oval 5">
            <a:extLst>
              <a:ext uri="{FF2B5EF4-FFF2-40B4-BE49-F238E27FC236}">
                <a16:creationId xmlns:a16="http://schemas.microsoft.com/office/drawing/2014/main" id="{D9F64492-5D68-80D3-AD60-E4C30F57D52E}"/>
              </a:ext>
            </a:extLst>
          </p:cNvPr>
          <p:cNvSpPr/>
          <p:nvPr/>
        </p:nvSpPr>
        <p:spPr>
          <a:xfrm>
            <a:off x="2962275" y="2398687"/>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C59E6E6B-D5C2-B5CE-B885-A58BEF920E6C}"/>
              </a:ext>
            </a:extLst>
          </p:cNvPr>
          <p:cNvSpPr/>
          <p:nvPr/>
        </p:nvSpPr>
        <p:spPr>
          <a:xfrm>
            <a:off x="3105150" y="2465362"/>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6EBB0F0B-D561-B0DB-009C-E8448CF0B4CB}"/>
              </a:ext>
            </a:extLst>
          </p:cNvPr>
          <p:cNvSpPr/>
          <p:nvPr/>
        </p:nvSpPr>
        <p:spPr>
          <a:xfrm>
            <a:off x="3638550" y="2998762"/>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7D8518D9-A579-6761-A524-B9906CD2293F}"/>
              </a:ext>
            </a:extLst>
          </p:cNvPr>
          <p:cNvSpPr/>
          <p:nvPr/>
        </p:nvSpPr>
        <p:spPr>
          <a:xfrm>
            <a:off x="3781425" y="3132112"/>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82371F7-6723-719B-BB3C-1A97730D2072}"/>
              </a:ext>
            </a:extLst>
          </p:cNvPr>
          <p:cNvSpPr/>
          <p:nvPr/>
        </p:nvSpPr>
        <p:spPr>
          <a:xfrm>
            <a:off x="4067175" y="2998762"/>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hart&#10;&#10;Description automatically generated">
            <a:extLst>
              <a:ext uri="{FF2B5EF4-FFF2-40B4-BE49-F238E27FC236}">
                <a16:creationId xmlns:a16="http://schemas.microsoft.com/office/drawing/2014/main" id="{44CA60D6-276A-7F1D-E573-896F70B40299}"/>
              </a:ext>
            </a:extLst>
          </p:cNvPr>
          <p:cNvPicPr>
            <a:picLocks noChangeAspect="1"/>
          </p:cNvPicPr>
          <p:nvPr/>
        </p:nvPicPr>
        <p:blipFill rotWithShape="1">
          <a:blip r:embed="rId3">
            <a:extLst>
              <a:ext uri="{28A0092B-C50C-407E-A947-70E740481C1C}">
                <a14:useLocalDpi xmlns:a14="http://schemas.microsoft.com/office/drawing/2010/main" val="0"/>
              </a:ext>
            </a:extLst>
          </a:blip>
          <a:srcRect l="16172" t="11215" r="13438" b="28349"/>
          <a:stretch/>
        </p:blipFill>
        <p:spPr>
          <a:xfrm>
            <a:off x="6296025" y="1570012"/>
            <a:ext cx="5662363" cy="2438399"/>
          </a:xfrm>
          <a:prstGeom prst="rect">
            <a:avLst/>
          </a:prstGeom>
        </p:spPr>
      </p:pic>
      <p:sp>
        <p:nvSpPr>
          <p:cNvPr id="13" name="Oval 12">
            <a:extLst>
              <a:ext uri="{FF2B5EF4-FFF2-40B4-BE49-F238E27FC236}">
                <a16:creationId xmlns:a16="http://schemas.microsoft.com/office/drawing/2014/main" id="{F45CFCE9-F29E-C139-D33E-41C7127DCD19}"/>
              </a:ext>
            </a:extLst>
          </p:cNvPr>
          <p:cNvSpPr/>
          <p:nvPr/>
        </p:nvSpPr>
        <p:spPr>
          <a:xfrm>
            <a:off x="9315450" y="2398687"/>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E337318-5589-C363-D298-F6A77B47415B}"/>
              </a:ext>
            </a:extLst>
          </p:cNvPr>
          <p:cNvSpPr/>
          <p:nvPr/>
        </p:nvSpPr>
        <p:spPr>
          <a:xfrm>
            <a:off x="9458325" y="2465362"/>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6E8FB30F-6131-E6C6-BC9B-7405B246F348}"/>
              </a:ext>
            </a:extLst>
          </p:cNvPr>
          <p:cNvSpPr/>
          <p:nvPr/>
        </p:nvSpPr>
        <p:spPr>
          <a:xfrm>
            <a:off x="9991725" y="2998762"/>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E998EE8-D7DE-DA90-1F7B-7319D94CCD92}"/>
              </a:ext>
            </a:extLst>
          </p:cNvPr>
          <p:cNvSpPr/>
          <p:nvPr/>
        </p:nvSpPr>
        <p:spPr>
          <a:xfrm>
            <a:off x="10134600" y="3132112"/>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A035C5C-C47D-9A2A-DF52-546FA7DFE64C}"/>
              </a:ext>
            </a:extLst>
          </p:cNvPr>
          <p:cNvSpPr/>
          <p:nvPr/>
        </p:nvSpPr>
        <p:spPr>
          <a:xfrm>
            <a:off x="10420350" y="2998762"/>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Chart&#10;&#10;Description automatically generated with medium confidence">
            <a:extLst>
              <a:ext uri="{FF2B5EF4-FFF2-40B4-BE49-F238E27FC236}">
                <a16:creationId xmlns:a16="http://schemas.microsoft.com/office/drawing/2014/main" id="{5A15D265-77F7-3C42-AF85-089CBBE0C15B}"/>
              </a:ext>
            </a:extLst>
          </p:cNvPr>
          <p:cNvPicPr>
            <a:picLocks noChangeAspect="1"/>
          </p:cNvPicPr>
          <p:nvPr/>
        </p:nvPicPr>
        <p:blipFill rotWithShape="1">
          <a:blip r:embed="rId4">
            <a:extLst>
              <a:ext uri="{28A0092B-C50C-407E-A947-70E740481C1C}">
                <a14:useLocalDpi xmlns:a14="http://schemas.microsoft.com/office/drawing/2010/main" val="0"/>
              </a:ext>
            </a:extLst>
          </a:blip>
          <a:srcRect l="15405" t="10822" r="13134" b="22209"/>
          <a:stretch/>
        </p:blipFill>
        <p:spPr>
          <a:xfrm>
            <a:off x="3144533" y="4055652"/>
            <a:ext cx="6302984" cy="2962617"/>
          </a:xfrm>
          <a:prstGeom prst="rect">
            <a:avLst/>
          </a:prstGeom>
        </p:spPr>
      </p:pic>
      <p:sp>
        <p:nvSpPr>
          <p:cNvPr id="20" name="Oval 19">
            <a:extLst>
              <a:ext uri="{FF2B5EF4-FFF2-40B4-BE49-F238E27FC236}">
                <a16:creationId xmlns:a16="http://schemas.microsoft.com/office/drawing/2014/main" id="{4B1AB374-5181-D8BE-ACB8-CA4D7040D915}"/>
              </a:ext>
            </a:extLst>
          </p:cNvPr>
          <p:cNvSpPr/>
          <p:nvPr/>
        </p:nvSpPr>
        <p:spPr>
          <a:xfrm>
            <a:off x="6524625" y="4770411"/>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278CF2C6-4295-43BA-6291-BEDB2D75301A}"/>
              </a:ext>
            </a:extLst>
          </p:cNvPr>
          <p:cNvSpPr/>
          <p:nvPr/>
        </p:nvSpPr>
        <p:spPr>
          <a:xfrm>
            <a:off x="6667500" y="4837086"/>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49C6FD2-9BC3-B13F-EC7D-9D856825EE38}"/>
              </a:ext>
            </a:extLst>
          </p:cNvPr>
          <p:cNvSpPr/>
          <p:nvPr/>
        </p:nvSpPr>
        <p:spPr>
          <a:xfrm>
            <a:off x="7305675" y="5405978"/>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E7CFF44D-3885-0258-99CD-29CC32F7580C}"/>
              </a:ext>
            </a:extLst>
          </p:cNvPr>
          <p:cNvSpPr/>
          <p:nvPr/>
        </p:nvSpPr>
        <p:spPr>
          <a:xfrm>
            <a:off x="7448550" y="5570511"/>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58EBCD1D-BBD3-B8DD-BE5B-E3B726685F92}"/>
              </a:ext>
            </a:extLst>
          </p:cNvPr>
          <p:cNvSpPr/>
          <p:nvPr/>
        </p:nvSpPr>
        <p:spPr>
          <a:xfrm>
            <a:off x="7839075" y="5437161"/>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ED68100-46B3-5F4E-7E06-AD07B9B2AD0C}"/>
              </a:ext>
            </a:extLst>
          </p:cNvPr>
          <p:cNvSpPr txBox="1"/>
          <p:nvPr/>
        </p:nvSpPr>
        <p:spPr>
          <a:xfrm>
            <a:off x="508496" y="819046"/>
            <a:ext cx="11378704" cy="677108"/>
          </a:xfrm>
          <a:prstGeom prst="rect">
            <a:avLst/>
          </a:prstGeom>
          <a:noFill/>
        </p:spPr>
        <p:txBody>
          <a:bodyPr wrap="square" rtlCol="0">
            <a:spAutoFit/>
          </a:bodyPr>
          <a:lstStyle/>
          <a:p>
            <a:pPr marL="285750" indent="-285750">
              <a:buFont typeface="Arial" panose="020B0604020202020204" pitchFamily="34" charset="0"/>
              <a:buChar char="•"/>
            </a:pPr>
            <a:r>
              <a:rPr lang="en-US" sz="2000" dirty="0"/>
              <a:t>Applying FBC to GVT results with “fixing” at wing root and strut root (first 3 modes) – 1</a:t>
            </a:r>
            <a:r>
              <a:rPr lang="en-US" sz="2000" baseline="30000" dirty="0"/>
              <a:t>st</a:t>
            </a:r>
            <a:r>
              <a:rPr lang="en-US" sz="2000" dirty="0"/>
              <a:t> Attempt  </a:t>
            </a:r>
          </a:p>
          <a:p>
            <a:pPr marL="742950" lvl="1" indent="-285750">
              <a:buFont typeface="Arial" panose="020B0604020202020204" pitchFamily="34" charset="0"/>
              <a:buChar char="•"/>
            </a:pPr>
            <a:r>
              <a:rPr lang="en-US" dirty="0"/>
              <a:t>Pinned (rotate freely but is fixed against any translation) at desired “fixed” location</a:t>
            </a:r>
          </a:p>
        </p:txBody>
      </p:sp>
      <p:sp>
        <p:nvSpPr>
          <p:cNvPr id="18" name="Oval 17">
            <a:extLst>
              <a:ext uri="{FF2B5EF4-FFF2-40B4-BE49-F238E27FC236}">
                <a16:creationId xmlns:a16="http://schemas.microsoft.com/office/drawing/2014/main" id="{7CBDD2A3-D884-258E-EC6F-87451E3E8A90}"/>
              </a:ext>
            </a:extLst>
          </p:cNvPr>
          <p:cNvSpPr/>
          <p:nvPr/>
        </p:nvSpPr>
        <p:spPr>
          <a:xfrm>
            <a:off x="9638172" y="1219906"/>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20F3EFFE-AF9E-458B-70FC-4FD3FFF5E1CE}"/>
              </a:ext>
            </a:extLst>
          </p:cNvPr>
          <p:cNvSpPr txBox="1"/>
          <p:nvPr/>
        </p:nvSpPr>
        <p:spPr>
          <a:xfrm>
            <a:off x="2484898" y="3725889"/>
            <a:ext cx="1725152" cy="338554"/>
          </a:xfrm>
          <a:prstGeom prst="rect">
            <a:avLst/>
          </a:prstGeom>
          <a:noFill/>
        </p:spPr>
        <p:txBody>
          <a:bodyPr wrap="none" rtlCol="0">
            <a:spAutoFit/>
          </a:bodyPr>
          <a:lstStyle/>
          <a:p>
            <a:pPr algn="ctr"/>
            <a:r>
              <a:rPr lang="en-US" sz="1600" b="1" dirty="0"/>
              <a:t>Mode 1: 6.61 Hz</a:t>
            </a:r>
          </a:p>
        </p:txBody>
      </p:sp>
      <p:sp>
        <p:nvSpPr>
          <p:cNvPr id="26" name="TextBox 25">
            <a:extLst>
              <a:ext uri="{FF2B5EF4-FFF2-40B4-BE49-F238E27FC236}">
                <a16:creationId xmlns:a16="http://schemas.microsoft.com/office/drawing/2014/main" id="{8AF33553-D8CB-357A-DA4D-56647CAD8A6A}"/>
              </a:ext>
            </a:extLst>
          </p:cNvPr>
          <p:cNvSpPr txBox="1"/>
          <p:nvPr/>
        </p:nvSpPr>
        <p:spPr>
          <a:xfrm>
            <a:off x="8787619" y="3725889"/>
            <a:ext cx="1838965" cy="338554"/>
          </a:xfrm>
          <a:prstGeom prst="rect">
            <a:avLst/>
          </a:prstGeom>
          <a:noFill/>
        </p:spPr>
        <p:txBody>
          <a:bodyPr wrap="none" rtlCol="0">
            <a:spAutoFit/>
          </a:bodyPr>
          <a:lstStyle/>
          <a:p>
            <a:r>
              <a:rPr lang="en-US" sz="1600" b="1" dirty="0"/>
              <a:t>Mode 2: 13.41 Hz</a:t>
            </a:r>
          </a:p>
        </p:txBody>
      </p:sp>
      <p:sp>
        <p:nvSpPr>
          <p:cNvPr id="27" name="TextBox 26">
            <a:extLst>
              <a:ext uri="{FF2B5EF4-FFF2-40B4-BE49-F238E27FC236}">
                <a16:creationId xmlns:a16="http://schemas.microsoft.com/office/drawing/2014/main" id="{D92C55FB-48A2-1212-809A-72B533485E98}"/>
              </a:ext>
            </a:extLst>
          </p:cNvPr>
          <p:cNvSpPr txBox="1"/>
          <p:nvPr/>
        </p:nvSpPr>
        <p:spPr>
          <a:xfrm>
            <a:off x="5605142" y="6377719"/>
            <a:ext cx="1838965" cy="338554"/>
          </a:xfrm>
          <a:prstGeom prst="rect">
            <a:avLst/>
          </a:prstGeom>
          <a:noFill/>
        </p:spPr>
        <p:txBody>
          <a:bodyPr wrap="none" rtlCol="0">
            <a:spAutoFit/>
          </a:bodyPr>
          <a:lstStyle/>
          <a:p>
            <a:r>
              <a:rPr lang="en-US" sz="1600" b="1" dirty="0"/>
              <a:t>Mode 3: 18.97 Hz</a:t>
            </a:r>
          </a:p>
        </p:txBody>
      </p:sp>
    </p:spTree>
    <p:extLst>
      <p:ext uri="{BB962C8B-B14F-4D97-AF65-F5344CB8AC3E}">
        <p14:creationId xmlns:p14="http://schemas.microsoft.com/office/powerpoint/2010/main" val="33814206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hart&#10;&#10;Description automatically generated with medium confidence">
            <a:extLst>
              <a:ext uri="{FF2B5EF4-FFF2-40B4-BE49-F238E27FC236}">
                <a16:creationId xmlns:a16="http://schemas.microsoft.com/office/drawing/2014/main" id="{E61D84BE-AB44-6483-AA70-2E27C8829541}"/>
              </a:ext>
            </a:extLst>
          </p:cNvPr>
          <p:cNvPicPr>
            <a:picLocks noChangeAspect="1"/>
          </p:cNvPicPr>
          <p:nvPr/>
        </p:nvPicPr>
        <p:blipFill rotWithShape="1">
          <a:blip r:embed="rId2">
            <a:extLst>
              <a:ext uri="{28A0092B-C50C-407E-A947-70E740481C1C}">
                <a14:useLocalDpi xmlns:a14="http://schemas.microsoft.com/office/drawing/2010/main" val="0"/>
              </a:ext>
            </a:extLst>
          </a:blip>
          <a:srcRect l="15405" t="10822" r="13134" b="22209"/>
          <a:stretch/>
        </p:blipFill>
        <p:spPr>
          <a:xfrm>
            <a:off x="6076873" y="1471057"/>
            <a:ext cx="5276927" cy="2480336"/>
          </a:xfrm>
          <a:prstGeom prst="rect">
            <a:avLst/>
          </a:prstGeom>
        </p:spPr>
      </p:pic>
      <p:sp>
        <p:nvSpPr>
          <p:cNvPr id="2" name="Title 1">
            <a:extLst>
              <a:ext uri="{FF2B5EF4-FFF2-40B4-BE49-F238E27FC236}">
                <a16:creationId xmlns:a16="http://schemas.microsoft.com/office/drawing/2014/main" id="{B21282F2-7611-82D4-C4BE-20BBF8D8C38C}"/>
              </a:ext>
            </a:extLst>
          </p:cNvPr>
          <p:cNvSpPr>
            <a:spLocks noGrp="1"/>
          </p:cNvSpPr>
          <p:nvPr>
            <p:ph type="title"/>
          </p:nvPr>
        </p:nvSpPr>
        <p:spPr/>
        <p:txBody>
          <a:bodyPr/>
          <a:lstStyle/>
          <a:p>
            <a:r>
              <a:rPr lang="en-US" sz="2500" dirty="0"/>
              <a:t>MTBW GVT Results: FBC at Wing &amp; Strut Roots &amp; Additional Locations</a:t>
            </a:r>
          </a:p>
        </p:txBody>
      </p:sp>
      <p:pic>
        <p:nvPicPr>
          <p:cNvPr id="4" name="Picture 3" descr="Chart, surface chart&#10;&#10;Description automatically generated">
            <a:extLst>
              <a:ext uri="{FF2B5EF4-FFF2-40B4-BE49-F238E27FC236}">
                <a16:creationId xmlns:a16="http://schemas.microsoft.com/office/drawing/2014/main" id="{3189396C-6CA0-5075-A34C-B0FF5EAEBE48}"/>
              </a:ext>
            </a:extLst>
          </p:cNvPr>
          <p:cNvPicPr>
            <a:picLocks noChangeAspect="1"/>
          </p:cNvPicPr>
          <p:nvPr/>
        </p:nvPicPr>
        <p:blipFill rotWithShape="1">
          <a:blip r:embed="rId3">
            <a:extLst>
              <a:ext uri="{28A0092B-C50C-407E-A947-70E740481C1C}">
                <a14:useLocalDpi xmlns:a14="http://schemas.microsoft.com/office/drawing/2010/main" val="0"/>
              </a:ext>
            </a:extLst>
          </a:blip>
          <a:srcRect l="16996" t="7232" r="18463" b="27879"/>
          <a:stretch/>
        </p:blipFill>
        <p:spPr>
          <a:xfrm>
            <a:off x="497195" y="1379047"/>
            <a:ext cx="4789179" cy="2415014"/>
          </a:xfrm>
          <a:prstGeom prst="rect">
            <a:avLst/>
          </a:prstGeom>
        </p:spPr>
      </p:pic>
      <p:grpSp>
        <p:nvGrpSpPr>
          <p:cNvPr id="13" name="Group 12">
            <a:extLst>
              <a:ext uri="{FF2B5EF4-FFF2-40B4-BE49-F238E27FC236}">
                <a16:creationId xmlns:a16="http://schemas.microsoft.com/office/drawing/2014/main" id="{F4FEDE4F-290E-F1BD-5174-018D50DB9CAC}"/>
              </a:ext>
            </a:extLst>
          </p:cNvPr>
          <p:cNvGrpSpPr/>
          <p:nvPr/>
        </p:nvGrpSpPr>
        <p:grpSpPr>
          <a:xfrm>
            <a:off x="1933575" y="3453790"/>
            <a:ext cx="7816335" cy="3063256"/>
            <a:chOff x="1933575" y="2964904"/>
            <a:chExt cx="7816335" cy="3063256"/>
          </a:xfrm>
        </p:grpSpPr>
        <p:pic>
          <p:nvPicPr>
            <p:cNvPr id="10" name="Picture 9" descr="A picture containing chart&#10;&#10;Description automatically generated">
              <a:extLst>
                <a:ext uri="{FF2B5EF4-FFF2-40B4-BE49-F238E27FC236}">
                  <a16:creationId xmlns:a16="http://schemas.microsoft.com/office/drawing/2014/main" id="{F5D4C9D8-2467-5EEF-B066-088C4AF99D10}"/>
                </a:ext>
              </a:extLst>
            </p:cNvPr>
            <p:cNvPicPr>
              <a:picLocks noChangeAspect="1"/>
            </p:cNvPicPr>
            <p:nvPr/>
          </p:nvPicPr>
          <p:blipFill rotWithShape="1">
            <a:blip r:embed="rId4">
              <a:extLst>
                <a:ext uri="{28A0092B-C50C-407E-A947-70E740481C1C}">
                  <a14:useLocalDpi xmlns:a14="http://schemas.microsoft.com/office/drawing/2010/main" val="0"/>
                </a:ext>
              </a:extLst>
            </a:blip>
            <a:srcRect b="21987"/>
            <a:stretch/>
          </p:blipFill>
          <p:spPr>
            <a:xfrm>
              <a:off x="2024388" y="3005307"/>
              <a:ext cx="7725522" cy="3022853"/>
            </a:xfrm>
            <a:prstGeom prst="rect">
              <a:avLst/>
            </a:prstGeom>
          </p:spPr>
        </p:pic>
        <p:sp>
          <p:nvSpPr>
            <p:cNvPr id="12" name="Rectangle 11">
              <a:extLst>
                <a:ext uri="{FF2B5EF4-FFF2-40B4-BE49-F238E27FC236}">
                  <a16:creationId xmlns:a16="http://schemas.microsoft.com/office/drawing/2014/main" id="{C09156B0-E865-0DF7-56FB-8A5CA0731D2C}"/>
                </a:ext>
              </a:extLst>
            </p:cNvPr>
            <p:cNvSpPr/>
            <p:nvPr/>
          </p:nvSpPr>
          <p:spPr>
            <a:xfrm>
              <a:off x="1933575" y="2964904"/>
              <a:ext cx="1362075" cy="62602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Oval 13">
            <a:extLst>
              <a:ext uri="{FF2B5EF4-FFF2-40B4-BE49-F238E27FC236}">
                <a16:creationId xmlns:a16="http://schemas.microsoft.com/office/drawing/2014/main" id="{58E78B8B-B1BA-CA2F-AE53-C14ACA5C6655}"/>
              </a:ext>
            </a:extLst>
          </p:cNvPr>
          <p:cNvSpPr/>
          <p:nvPr/>
        </p:nvSpPr>
        <p:spPr>
          <a:xfrm>
            <a:off x="8825985" y="2199680"/>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343FC5E7-D3D8-AF5B-A793-7149A258DD13}"/>
              </a:ext>
            </a:extLst>
          </p:cNvPr>
          <p:cNvSpPr/>
          <p:nvPr/>
        </p:nvSpPr>
        <p:spPr>
          <a:xfrm>
            <a:off x="8968860" y="2266355"/>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77797D07-CAE6-8907-DBB7-92482DBF13CD}"/>
              </a:ext>
            </a:extLst>
          </p:cNvPr>
          <p:cNvSpPr/>
          <p:nvPr/>
        </p:nvSpPr>
        <p:spPr>
          <a:xfrm>
            <a:off x="9512933" y="2743831"/>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1517FB0-C197-94AC-6101-209D8C4913B2}"/>
              </a:ext>
            </a:extLst>
          </p:cNvPr>
          <p:cNvSpPr/>
          <p:nvPr/>
        </p:nvSpPr>
        <p:spPr>
          <a:xfrm>
            <a:off x="9693870" y="2895618"/>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86CD549-9772-03D6-2005-A768B86993E4}"/>
              </a:ext>
            </a:extLst>
          </p:cNvPr>
          <p:cNvSpPr/>
          <p:nvPr/>
        </p:nvSpPr>
        <p:spPr>
          <a:xfrm>
            <a:off x="9978510" y="2810506"/>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6D6D9BF-15E5-3B17-1F30-BF03257CAD48}"/>
              </a:ext>
            </a:extLst>
          </p:cNvPr>
          <p:cNvSpPr/>
          <p:nvPr/>
        </p:nvSpPr>
        <p:spPr>
          <a:xfrm>
            <a:off x="6292335" y="4647605"/>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B3B6F13-EDA6-3B5D-359B-368751AACAB6}"/>
              </a:ext>
            </a:extLst>
          </p:cNvPr>
          <p:cNvSpPr/>
          <p:nvPr/>
        </p:nvSpPr>
        <p:spPr>
          <a:xfrm>
            <a:off x="6435210" y="4703812"/>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98801360-C775-D90B-DC75-583C64B4CF8D}"/>
              </a:ext>
            </a:extLst>
          </p:cNvPr>
          <p:cNvSpPr/>
          <p:nvPr/>
        </p:nvSpPr>
        <p:spPr>
          <a:xfrm>
            <a:off x="6526770" y="4435055"/>
            <a:ext cx="142875" cy="133350"/>
          </a:xfrm>
          <a:prstGeom prst="ellipse">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0870EDFB-537C-7105-6576-FA3894FB0050}"/>
              </a:ext>
            </a:extLst>
          </p:cNvPr>
          <p:cNvSpPr/>
          <p:nvPr/>
        </p:nvSpPr>
        <p:spPr>
          <a:xfrm>
            <a:off x="6760458" y="4514255"/>
            <a:ext cx="142875" cy="133350"/>
          </a:xfrm>
          <a:prstGeom prst="ellipse">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9746A7A-8223-B76B-9FBD-0A6B2C6C36E4}"/>
              </a:ext>
            </a:extLst>
          </p:cNvPr>
          <p:cNvSpPr/>
          <p:nvPr/>
        </p:nvSpPr>
        <p:spPr>
          <a:xfrm>
            <a:off x="6095999" y="5005619"/>
            <a:ext cx="142875" cy="133350"/>
          </a:xfrm>
          <a:prstGeom prst="ellipse">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8A5ECFA5-B687-145B-B165-FE6A65D4B08D}"/>
              </a:ext>
            </a:extLst>
          </p:cNvPr>
          <p:cNvSpPr/>
          <p:nvPr/>
        </p:nvSpPr>
        <p:spPr>
          <a:xfrm>
            <a:off x="6669645" y="5197942"/>
            <a:ext cx="142875" cy="133350"/>
          </a:xfrm>
          <a:prstGeom prst="ellipse">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3AD23354-979A-77BB-56AE-5BBE5624B74E}"/>
              </a:ext>
            </a:extLst>
          </p:cNvPr>
          <p:cNvSpPr/>
          <p:nvPr/>
        </p:nvSpPr>
        <p:spPr>
          <a:xfrm>
            <a:off x="7082910" y="5376058"/>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2E4AADB8-563D-28AC-B275-E11A56E682C6}"/>
              </a:ext>
            </a:extLst>
          </p:cNvPr>
          <p:cNvSpPr/>
          <p:nvPr/>
        </p:nvSpPr>
        <p:spPr>
          <a:xfrm>
            <a:off x="7245160" y="5503928"/>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5D2E1BF4-C058-6672-BE24-A004D23C2D1D}"/>
              </a:ext>
            </a:extLst>
          </p:cNvPr>
          <p:cNvSpPr/>
          <p:nvPr/>
        </p:nvSpPr>
        <p:spPr>
          <a:xfrm>
            <a:off x="7635360" y="5383103"/>
            <a:ext cx="142875" cy="133350"/>
          </a:xfrm>
          <a:prstGeom prst="ellipse">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Arrow: Right 27">
            <a:extLst>
              <a:ext uri="{FF2B5EF4-FFF2-40B4-BE49-F238E27FC236}">
                <a16:creationId xmlns:a16="http://schemas.microsoft.com/office/drawing/2014/main" id="{A76F1D3F-5467-F99B-37A4-8BEF0CF68922}"/>
              </a:ext>
            </a:extLst>
          </p:cNvPr>
          <p:cNvSpPr/>
          <p:nvPr/>
        </p:nvSpPr>
        <p:spPr>
          <a:xfrm>
            <a:off x="5638800" y="2489136"/>
            <a:ext cx="796410" cy="454720"/>
          </a:xfrm>
          <a:prstGeom prst="rightArrow">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Arrow: Right 28">
            <a:extLst>
              <a:ext uri="{FF2B5EF4-FFF2-40B4-BE49-F238E27FC236}">
                <a16:creationId xmlns:a16="http://schemas.microsoft.com/office/drawing/2014/main" id="{80E0F019-2B92-0FD0-16F4-8C83505FAA18}"/>
              </a:ext>
            </a:extLst>
          </p:cNvPr>
          <p:cNvSpPr/>
          <p:nvPr/>
        </p:nvSpPr>
        <p:spPr>
          <a:xfrm rot="8094219">
            <a:off x="8050657" y="3615213"/>
            <a:ext cx="796410" cy="454720"/>
          </a:xfrm>
          <a:prstGeom prst="rightArrow">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13FA98A-9B93-8D3E-FB1C-4E05D17AF448}"/>
              </a:ext>
            </a:extLst>
          </p:cNvPr>
          <p:cNvSpPr txBox="1"/>
          <p:nvPr/>
        </p:nvSpPr>
        <p:spPr>
          <a:xfrm>
            <a:off x="508496" y="819046"/>
            <a:ext cx="11614094" cy="400110"/>
          </a:xfrm>
          <a:prstGeom prst="rect">
            <a:avLst/>
          </a:prstGeom>
          <a:noFill/>
        </p:spPr>
        <p:txBody>
          <a:bodyPr wrap="square" rtlCol="0">
            <a:spAutoFit/>
          </a:bodyPr>
          <a:lstStyle/>
          <a:p>
            <a:pPr marL="285750" indent="-285750">
              <a:buFont typeface="Arial" panose="020B0604020202020204" pitchFamily="34" charset="0"/>
              <a:buChar char="•"/>
            </a:pPr>
            <a:r>
              <a:rPr lang="en-US" sz="2000" dirty="0"/>
              <a:t>Further applying FBC to additional locations    on interface hardware (3</a:t>
            </a:r>
            <a:r>
              <a:rPr lang="en-US" sz="2000" baseline="30000" dirty="0"/>
              <a:t>rd</a:t>
            </a:r>
            <a:r>
              <a:rPr lang="en-US" sz="2000" dirty="0"/>
              <a:t> mode only) – 2</a:t>
            </a:r>
            <a:r>
              <a:rPr lang="en-US" sz="2000" baseline="30000" dirty="0"/>
              <a:t>nd</a:t>
            </a:r>
            <a:r>
              <a:rPr lang="en-US" sz="2000" dirty="0"/>
              <a:t> Attempt </a:t>
            </a:r>
          </a:p>
        </p:txBody>
      </p:sp>
      <p:sp>
        <p:nvSpPr>
          <p:cNvPr id="9" name="Oval 8">
            <a:extLst>
              <a:ext uri="{FF2B5EF4-FFF2-40B4-BE49-F238E27FC236}">
                <a16:creationId xmlns:a16="http://schemas.microsoft.com/office/drawing/2014/main" id="{DD4D5403-D7AC-480B-0C0B-79D669918FB7}"/>
              </a:ext>
            </a:extLst>
          </p:cNvPr>
          <p:cNvSpPr/>
          <p:nvPr/>
        </p:nvSpPr>
        <p:spPr>
          <a:xfrm>
            <a:off x="5893444" y="971944"/>
            <a:ext cx="142875" cy="133350"/>
          </a:xfrm>
          <a:prstGeom prst="ellipse">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8DB141D2-84AF-1CAA-4DCC-01B64C622BA4}"/>
              </a:ext>
            </a:extLst>
          </p:cNvPr>
          <p:cNvSpPr txBox="1"/>
          <p:nvPr/>
        </p:nvSpPr>
        <p:spPr>
          <a:xfrm>
            <a:off x="2614612" y="3452410"/>
            <a:ext cx="1838965" cy="584775"/>
          </a:xfrm>
          <a:prstGeom prst="rect">
            <a:avLst/>
          </a:prstGeom>
          <a:noFill/>
        </p:spPr>
        <p:txBody>
          <a:bodyPr wrap="none" rtlCol="0">
            <a:spAutoFit/>
          </a:bodyPr>
          <a:lstStyle/>
          <a:p>
            <a:pPr algn="ctr"/>
            <a:r>
              <a:rPr lang="en-US" sz="1600" b="1" dirty="0"/>
              <a:t>Baseline</a:t>
            </a:r>
          </a:p>
          <a:p>
            <a:pPr algn="ctr"/>
            <a:r>
              <a:rPr lang="en-US" sz="1600" b="1" dirty="0"/>
              <a:t>Mode 3: 19.09 Hz</a:t>
            </a:r>
          </a:p>
        </p:txBody>
      </p:sp>
      <p:sp>
        <p:nvSpPr>
          <p:cNvPr id="33" name="TextBox 32">
            <a:extLst>
              <a:ext uri="{FF2B5EF4-FFF2-40B4-BE49-F238E27FC236}">
                <a16:creationId xmlns:a16="http://schemas.microsoft.com/office/drawing/2014/main" id="{E225DACB-E1B8-2F4D-4316-3D26EC77350A}"/>
              </a:ext>
            </a:extLst>
          </p:cNvPr>
          <p:cNvSpPr txBox="1"/>
          <p:nvPr/>
        </p:nvSpPr>
        <p:spPr>
          <a:xfrm>
            <a:off x="8891000" y="3535994"/>
            <a:ext cx="2782941" cy="584775"/>
          </a:xfrm>
          <a:prstGeom prst="rect">
            <a:avLst/>
          </a:prstGeom>
          <a:noFill/>
        </p:spPr>
        <p:txBody>
          <a:bodyPr wrap="none" rtlCol="0">
            <a:spAutoFit/>
          </a:bodyPr>
          <a:lstStyle/>
          <a:p>
            <a:r>
              <a:rPr lang="en-US" sz="1600" b="1" dirty="0"/>
              <a:t>FBC at Wing &amp; Strut Roots</a:t>
            </a:r>
          </a:p>
          <a:p>
            <a:pPr algn="ctr"/>
            <a:r>
              <a:rPr lang="en-US" sz="1600" b="1" dirty="0"/>
              <a:t>Mode 3: 18.97 Hz</a:t>
            </a:r>
          </a:p>
        </p:txBody>
      </p:sp>
      <p:sp>
        <p:nvSpPr>
          <p:cNvPr id="34" name="TextBox 33">
            <a:extLst>
              <a:ext uri="{FF2B5EF4-FFF2-40B4-BE49-F238E27FC236}">
                <a16:creationId xmlns:a16="http://schemas.microsoft.com/office/drawing/2014/main" id="{B09EE7CF-4853-E582-4FE3-71BC661E226D}"/>
              </a:ext>
            </a:extLst>
          </p:cNvPr>
          <p:cNvSpPr txBox="1"/>
          <p:nvPr/>
        </p:nvSpPr>
        <p:spPr>
          <a:xfrm>
            <a:off x="4336408" y="5985904"/>
            <a:ext cx="3952108" cy="584775"/>
          </a:xfrm>
          <a:prstGeom prst="rect">
            <a:avLst/>
          </a:prstGeom>
          <a:noFill/>
        </p:spPr>
        <p:txBody>
          <a:bodyPr wrap="none" rtlCol="0">
            <a:spAutoFit/>
          </a:bodyPr>
          <a:lstStyle/>
          <a:p>
            <a:r>
              <a:rPr lang="en-US" sz="1600" b="1" dirty="0"/>
              <a:t>FBC with Additional “Fixed” Locations</a:t>
            </a:r>
          </a:p>
          <a:p>
            <a:pPr algn="ctr"/>
            <a:r>
              <a:rPr lang="en-US" sz="1600" b="1" dirty="0"/>
              <a:t>Mode 3: 26.70 Hz</a:t>
            </a:r>
          </a:p>
        </p:txBody>
      </p:sp>
    </p:spTree>
    <p:extLst>
      <p:ext uri="{BB962C8B-B14F-4D97-AF65-F5344CB8AC3E}">
        <p14:creationId xmlns:p14="http://schemas.microsoft.com/office/powerpoint/2010/main" val="944041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282F2-7611-82D4-C4BE-20BBF8D8C38C}"/>
              </a:ext>
            </a:extLst>
          </p:cNvPr>
          <p:cNvSpPr>
            <a:spLocks noGrp="1"/>
          </p:cNvSpPr>
          <p:nvPr>
            <p:ph type="title"/>
          </p:nvPr>
        </p:nvSpPr>
        <p:spPr/>
        <p:txBody>
          <a:bodyPr/>
          <a:lstStyle/>
          <a:p>
            <a:r>
              <a:rPr lang="en-US" sz="2800" dirty="0"/>
              <a:t>MTBW GVT Results: CMIF</a:t>
            </a:r>
          </a:p>
        </p:txBody>
      </p:sp>
      <p:pic>
        <p:nvPicPr>
          <p:cNvPr id="5" name="Picture 4">
            <a:extLst>
              <a:ext uri="{FF2B5EF4-FFF2-40B4-BE49-F238E27FC236}">
                <a16:creationId xmlns:a16="http://schemas.microsoft.com/office/drawing/2014/main" id="{5BB3D97D-B434-5647-DD92-523F35A1325B}"/>
              </a:ext>
            </a:extLst>
          </p:cNvPr>
          <p:cNvPicPr>
            <a:picLocks noChangeAspect="1"/>
          </p:cNvPicPr>
          <p:nvPr/>
        </p:nvPicPr>
        <p:blipFill>
          <a:blip r:embed="rId2"/>
          <a:stretch>
            <a:fillRect/>
          </a:stretch>
        </p:blipFill>
        <p:spPr>
          <a:xfrm>
            <a:off x="1178826" y="1200824"/>
            <a:ext cx="9526538" cy="5289255"/>
          </a:xfrm>
          <a:prstGeom prst="rect">
            <a:avLst/>
          </a:prstGeom>
        </p:spPr>
      </p:pic>
      <p:sp>
        <p:nvSpPr>
          <p:cNvPr id="6" name="TextBox 5">
            <a:extLst>
              <a:ext uri="{FF2B5EF4-FFF2-40B4-BE49-F238E27FC236}">
                <a16:creationId xmlns:a16="http://schemas.microsoft.com/office/drawing/2014/main" id="{70893C2C-8189-4672-5BB5-70D11ED22735}"/>
              </a:ext>
            </a:extLst>
          </p:cNvPr>
          <p:cNvSpPr txBox="1"/>
          <p:nvPr/>
        </p:nvSpPr>
        <p:spPr>
          <a:xfrm>
            <a:off x="508496" y="819046"/>
            <a:ext cx="11378704" cy="677108"/>
          </a:xfrm>
          <a:prstGeom prst="rect">
            <a:avLst/>
          </a:prstGeom>
          <a:noFill/>
        </p:spPr>
        <p:txBody>
          <a:bodyPr wrap="square" rtlCol="0">
            <a:spAutoFit/>
          </a:bodyPr>
          <a:lstStyle/>
          <a:p>
            <a:pPr marL="285750" indent="-285750">
              <a:buFont typeface="Arial" panose="020B0604020202020204" pitchFamily="34" charset="0"/>
              <a:buChar char="•"/>
            </a:pPr>
            <a:r>
              <a:rPr lang="en-US" sz="2000" dirty="0"/>
              <a:t>Shift in frequency and increase in amplitude from baseline modes after applying FBC method</a:t>
            </a:r>
          </a:p>
          <a:p>
            <a:pPr marL="285750" indent="-285750">
              <a:buFont typeface="Arial" panose="020B0604020202020204" pitchFamily="34" charset="0"/>
              <a:buChar char="•"/>
            </a:pPr>
            <a:endParaRPr lang="en-US" dirty="0"/>
          </a:p>
        </p:txBody>
      </p:sp>
      <p:cxnSp>
        <p:nvCxnSpPr>
          <p:cNvPr id="8" name="Straight Connector 7">
            <a:extLst>
              <a:ext uri="{FF2B5EF4-FFF2-40B4-BE49-F238E27FC236}">
                <a16:creationId xmlns:a16="http://schemas.microsoft.com/office/drawing/2014/main" id="{85B63EED-4599-90F0-B785-532084D658DC}"/>
              </a:ext>
            </a:extLst>
          </p:cNvPr>
          <p:cNvCxnSpPr/>
          <p:nvPr/>
        </p:nvCxnSpPr>
        <p:spPr>
          <a:xfrm>
            <a:off x="2815626" y="2661716"/>
            <a:ext cx="0" cy="2127565"/>
          </a:xfrm>
          <a:prstGeom prst="line">
            <a:avLst/>
          </a:prstGeom>
          <a:ln w="127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93AF00F-231B-09DD-58AE-C2C8EACF516E}"/>
              </a:ext>
            </a:extLst>
          </p:cNvPr>
          <p:cNvCxnSpPr/>
          <p:nvPr/>
        </p:nvCxnSpPr>
        <p:spPr>
          <a:xfrm>
            <a:off x="2902712" y="2661716"/>
            <a:ext cx="0" cy="2127565"/>
          </a:xfrm>
          <a:prstGeom prst="line">
            <a:avLst/>
          </a:prstGeom>
          <a:ln w="12700">
            <a:solidFill>
              <a:srgbClr val="0033CC"/>
            </a:solidFill>
            <a:prstDash val="sysDash"/>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1D9A146E-A405-040F-D22B-D6EC933962CA}"/>
              </a:ext>
            </a:extLst>
          </p:cNvPr>
          <p:cNvSpPr txBox="1"/>
          <p:nvPr/>
        </p:nvSpPr>
        <p:spPr>
          <a:xfrm>
            <a:off x="2131508" y="2130578"/>
            <a:ext cx="1542410" cy="584775"/>
          </a:xfrm>
          <a:prstGeom prst="rect">
            <a:avLst/>
          </a:prstGeom>
          <a:noFill/>
        </p:spPr>
        <p:txBody>
          <a:bodyPr wrap="none" rtlCol="0">
            <a:spAutoFit/>
          </a:bodyPr>
          <a:lstStyle/>
          <a:p>
            <a:pPr algn="ctr"/>
            <a:r>
              <a:rPr lang="en-US" sz="1600" b="1" dirty="0"/>
              <a:t>Mode 1</a:t>
            </a:r>
          </a:p>
          <a:p>
            <a:pPr algn="ctr"/>
            <a:r>
              <a:rPr lang="en-US" sz="1600" b="1" dirty="0"/>
              <a:t>6.15 to </a:t>
            </a:r>
            <a:r>
              <a:rPr lang="en-US" sz="1600" b="1" dirty="0">
                <a:solidFill>
                  <a:srgbClr val="FF00FF"/>
                </a:solidFill>
              </a:rPr>
              <a:t>6.61Hz</a:t>
            </a:r>
          </a:p>
        </p:txBody>
      </p:sp>
      <p:cxnSp>
        <p:nvCxnSpPr>
          <p:cNvPr id="14" name="Straight Connector 13">
            <a:extLst>
              <a:ext uri="{FF2B5EF4-FFF2-40B4-BE49-F238E27FC236}">
                <a16:creationId xmlns:a16="http://schemas.microsoft.com/office/drawing/2014/main" id="{E7BF9039-C250-11C0-FDE0-CAB5B8515AB2}"/>
              </a:ext>
            </a:extLst>
          </p:cNvPr>
          <p:cNvCxnSpPr/>
          <p:nvPr/>
        </p:nvCxnSpPr>
        <p:spPr>
          <a:xfrm>
            <a:off x="2918197" y="2661715"/>
            <a:ext cx="0" cy="2127565"/>
          </a:xfrm>
          <a:prstGeom prst="line">
            <a:avLst/>
          </a:prstGeom>
          <a:ln w="12700">
            <a:solidFill>
              <a:srgbClr val="FF00FF"/>
            </a:solidFill>
            <a:prstDash val="sys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635546-B3BC-B4C3-BA93-6117C988AB12}"/>
              </a:ext>
            </a:extLst>
          </p:cNvPr>
          <p:cNvCxnSpPr/>
          <p:nvPr/>
        </p:nvCxnSpPr>
        <p:spPr>
          <a:xfrm>
            <a:off x="3945798" y="2035529"/>
            <a:ext cx="0" cy="2127565"/>
          </a:xfrm>
          <a:prstGeom prst="line">
            <a:avLst/>
          </a:prstGeom>
          <a:ln w="127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954CE17-D9F6-C8BC-7DE9-B2917C5F29E8}"/>
              </a:ext>
            </a:extLst>
          </p:cNvPr>
          <p:cNvCxnSpPr/>
          <p:nvPr/>
        </p:nvCxnSpPr>
        <p:spPr>
          <a:xfrm>
            <a:off x="4299582" y="2035529"/>
            <a:ext cx="0" cy="2127565"/>
          </a:xfrm>
          <a:prstGeom prst="line">
            <a:avLst/>
          </a:prstGeom>
          <a:ln w="12700">
            <a:solidFill>
              <a:srgbClr val="0033CC"/>
            </a:solidFill>
            <a:prstDash val="sysDash"/>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974B8D68-9132-5E64-8FF4-37E7B2A2055F}"/>
              </a:ext>
            </a:extLst>
          </p:cNvPr>
          <p:cNvSpPr txBox="1"/>
          <p:nvPr/>
        </p:nvSpPr>
        <p:spPr>
          <a:xfrm>
            <a:off x="3099568" y="1504391"/>
            <a:ext cx="2135521" cy="584775"/>
          </a:xfrm>
          <a:prstGeom prst="rect">
            <a:avLst/>
          </a:prstGeom>
          <a:noFill/>
        </p:spPr>
        <p:txBody>
          <a:bodyPr wrap="none" rtlCol="0">
            <a:spAutoFit/>
          </a:bodyPr>
          <a:lstStyle/>
          <a:p>
            <a:pPr algn="ctr"/>
            <a:r>
              <a:rPr lang="en-US" sz="1600" b="1" dirty="0"/>
              <a:t>Mode 2</a:t>
            </a:r>
          </a:p>
          <a:p>
            <a:pPr algn="ctr"/>
            <a:r>
              <a:rPr lang="en-US" sz="1600" b="1" dirty="0"/>
              <a:t>12.54 Hz to </a:t>
            </a:r>
            <a:r>
              <a:rPr lang="en-US" sz="1600" b="1" dirty="0">
                <a:solidFill>
                  <a:srgbClr val="0000FF"/>
                </a:solidFill>
              </a:rPr>
              <a:t>13.41 Hz</a:t>
            </a:r>
          </a:p>
        </p:txBody>
      </p:sp>
      <p:cxnSp>
        <p:nvCxnSpPr>
          <p:cNvPr id="18" name="Straight Connector 17">
            <a:extLst>
              <a:ext uri="{FF2B5EF4-FFF2-40B4-BE49-F238E27FC236}">
                <a16:creationId xmlns:a16="http://schemas.microsoft.com/office/drawing/2014/main" id="{F68B1C6D-1CEF-C686-B5B0-A1D724F0BB94}"/>
              </a:ext>
            </a:extLst>
          </p:cNvPr>
          <p:cNvCxnSpPr/>
          <p:nvPr/>
        </p:nvCxnSpPr>
        <p:spPr>
          <a:xfrm>
            <a:off x="4213466" y="2035528"/>
            <a:ext cx="0" cy="2127565"/>
          </a:xfrm>
          <a:prstGeom prst="line">
            <a:avLst/>
          </a:prstGeom>
          <a:ln w="12700">
            <a:solidFill>
              <a:srgbClr val="FF00FF"/>
            </a:solidFill>
            <a:prstDash val="sys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95A70C5-9302-F4CA-A35B-6D7835E9643B}"/>
              </a:ext>
            </a:extLst>
          </p:cNvPr>
          <p:cNvCxnSpPr/>
          <p:nvPr/>
        </p:nvCxnSpPr>
        <p:spPr>
          <a:xfrm>
            <a:off x="5075964" y="2948409"/>
            <a:ext cx="0" cy="2127565"/>
          </a:xfrm>
          <a:prstGeom prst="line">
            <a:avLst/>
          </a:prstGeom>
          <a:ln w="127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7D1411-FA91-0E17-504F-A8C2801CA57D}"/>
              </a:ext>
            </a:extLst>
          </p:cNvPr>
          <p:cNvCxnSpPr/>
          <p:nvPr/>
        </p:nvCxnSpPr>
        <p:spPr>
          <a:xfrm>
            <a:off x="5091087" y="2948409"/>
            <a:ext cx="0" cy="2127565"/>
          </a:xfrm>
          <a:prstGeom prst="line">
            <a:avLst/>
          </a:prstGeom>
          <a:ln w="12700">
            <a:solidFill>
              <a:srgbClr val="0033CC"/>
            </a:solidFill>
            <a:prstDash val="sysDash"/>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64CAD3FE-A724-EAF2-00D5-824CFC20EEA2}"/>
              </a:ext>
            </a:extLst>
          </p:cNvPr>
          <p:cNvSpPr txBox="1"/>
          <p:nvPr/>
        </p:nvSpPr>
        <p:spPr>
          <a:xfrm>
            <a:off x="4837950" y="2384050"/>
            <a:ext cx="1827744" cy="584775"/>
          </a:xfrm>
          <a:prstGeom prst="rect">
            <a:avLst/>
          </a:prstGeom>
          <a:noFill/>
        </p:spPr>
        <p:txBody>
          <a:bodyPr wrap="none" rtlCol="0">
            <a:spAutoFit/>
          </a:bodyPr>
          <a:lstStyle/>
          <a:p>
            <a:pPr algn="ctr"/>
            <a:r>
              <a:rPr lang="en-US" sz="1600" b="1" dirty="0"/>
              <a:t>Mode 3</a:t>
            </a:r>
          </a:p>
          <a:p>
            <a:pPr algn="ctr"/>
            <a:r>
              <a:rPr lang="en-US" sz="1600" b="1" dirty="0"/>
              <a:t>19.09 to </a:t>
            </a:r>
            <a:r>
              <a:rPr lang="en-US" sz="1600" b="1" dirty="0">
                <a:solidFill>
                  <a:srgbClr val="FF00FF"/>
                </a:solidFill>
              </a:rPr>
              <a:t>26.70 Hz</a:t>
            </a:r>
          </a:p>
        </p:txBody>
      </p:sp>
      <p:cxnSp>
        <p:nvCxnSpPr>
          <p:cNvPr id="22" name="Straight Connector 21">
            <a:extLst>
              <a:ext uri="{FF2B5EF4-FFF2-40B4-BE49-F238E27FC236}">
                <a16:creationId xmlns:a16="http://schemas.microsoft.com/office/drawing/2014/main" id="{2D6D11EB-1C44-491B-621F-BF2988BD630A}"/>
              </a:ext>
            </a:extLst>
          </p:cNvPr>
          <p:cNvCxnSpPr/>
          <p:nvPr/>
        </p:nvCxnSpPr>
        <p:spPr>
          <a:xfrm>
            <a:off x="6409882" y="2948409"/>
            <a:ext cx="0" cy="2127565"/>
          </a:xfrm>
          <a:prstGeom prst="line">
            <a:avLst/>
          </a:prstGeom>
          <a:ln w="12700">
            <a:solidFill>
              <a:srgbClr val="FF00FF"/>
            </a:solidFill>
            <a:prstDash val="sys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7170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BBFF-2595-6379-EA74-073495873F3A}"/>
              </a:ext>
            </a:extLst>
          </p:cNvPr>
          <p:cNvSpPr>
            <a:spLocks noGrp="1"/>
          </p:cNvSpPr>
          <p:nvPr>
            <p:ph type="title"/>
          </p:nvPr>
        </p:nvSpPr>
        <p:spPr/>
        <p:txBody>
          <a:bodyPr/>
          <a:lstStyle/>
          <a:p>
            <a:r>
              <a:rPr lang="en-US" sz="2800" dirty="0"/>
              <a:t>MTBW GVT: </a:t>
            </a:r>
            <a:r>
              <a:rPr lang="en-US" dirty="0"/>
              <a:t>Summary</a:t>
            </a:r>
          </a:p>
        </p:txBody>
      </p:sp>
      <p:sp>
        <p:nvSpPr>
          <p:cNvPr id="4" name="TextBox 3">
            <a:extLst>
              <a:ext uri="{FF2B5EF4-FFF2-40B4-BE49-F238E27FC236}">
                <a16:creationId xmlns:a16="http://schemas.microsoft.com/office/drawing/2014/main" id="{0839778D-51BE-E628-D367-E5BC6116F41E}"/>
              </a:ext>
            </a:extLst>
          </p:cNvPr>
          <p:cNvSpPr txBox="1"/>
          <p:nvPr/>
        </p:nvSpPr>
        <p:spPr>
          <a:xfrm>
            <a:off x="691376" y="905107"/>
            <a:ext cx="10515600" cy="3949799"/>
          </a:xfrm>
          <a:prstGeom prst="rect">
            <a:avLst/>
          </a:prstGeom>
          <a:noFill/>
        </p:spPr>
        <p:txBody>
          <a:bodyPr wrap="square" rtlCol="0">
            <a:spAutoFit/>
          </a:bodyPr>
          <a:lstStyle/>
          <a:p>
            <a:pPr marL="285750" indent="-285750">
              <a:lnSpc>
                <a:spcPct val="110000"/>
              </a:lnSpc>
              <a:buFont typeface="Arial" panose="020B0604020202020204" pitchFamily="34" charset="0"/>
              <a:buChar char="•"/>
            </a:pPr>
            <a:r>
              <a:rPr lang="en-US" sz="2000" dirty="0"/>
              <a:t>Fixed-Based Correction (FBC) technique can be utilized with impact hammer GVTs using ATA Engineering’s IMAT tool suite</a:t>
            </a:r>
          </a:p>
          <a:p>
            <a:pPr marL="742950" lvl="1" indent="-285750">
              <a:lnSpc>
                <a:spcPct val="110000"/>
              </a:lnSpc>
              <a:buFont typeface="Arial" panose="020B0604020202020204" pitchFamily="34" charset="0"/>
              <a:buChar char="•"/>
            </a:pPr>
            <a:r>
              <a:rPr lang="en-US" sz="2000" dirty="0"/>
              <a:t>Shaker excitation not required; much faster/simpler with hammer</a:t>
            </a:r>
          </a:p>
          <a:p>
            <a:pPr marL="285750" indent="-285750">
              <a:lnSpc>
                <a:spcPct val="110000"/>
              </a:lnSpc>
              <a:buFont typeface="Arial" panose="020B0604020202020204" pitchFamily="34" charset="0"/>
              <a:buChar char="•"/>
            </a:pPr>
            <a:r>
              <a:rPr lang="en-US" sz="2000" dirty="0"/>
              <a:t>FBC technique successfully removed Interface Hardware and Strongback modes when GVT data was numerically “fixed”</a:t>
            </a:r>
          </a:p>
          <a:p>
            <a:pPr marL="285750" indent="-285750">
              <a:lnSpc>
                <a:spcPct val="110000"/>
              </a:lnSpc>
              <a:buFont typeface="Arial" panose="020B0604020202020204" pitchFamily="34" charset="0"/>
              <a:buChar char="•"/>
            </a:pPr>
            <a:r>
              <a:rPr lang="en-US" sz="2000" dirty="0"/>
              <a:t>Continued using of impact hammer FBC technique on future tests will help build up knowledge of FBC best-practices, and conditions under which good test data can be attained</a:t>
            </a:r>
          </a:p>
          <a:p>
            <a:pPr marL="742950" lvl="1" indent="-285750">
              <a:lnSpc>
                <a:spcPct val="110000"/>
              </a:lnSpc>
              <a:buFont typeface="Arial" panose="020B0604020202020204" pitchFamily="34" charset="0"/>
              <a:buChar char="•"/>
            </a:pPr>
            <a:r>
              <a:rPr lang="en-US" sz="2000" dirty="0"/>
              <a:t>Ideal for test articles attached to a test stand, strongback, or when only interested in part of a structure </a:t>
            </a:r>
          </a:p>
          <a:p>
            <a:pPr marL="457200" indent="-457200" defTabSz="1219170">
              <a:lnSpc>
                <a:spcPct val="100000"/>
              </a:lnSpc>
              <a:spcBef>
                <a:spcPts val="800"/>
              </a:spcBef>
              <a:buFont typeface="Arial" panose="020B0604020202020204" pitchFamily="34" charset="0"/>
              <a:buChar char="•"/>
              <a:defRPr/>
            </a:pPr>
            <a:endParaRPr lang="en-US" sz="2400" dirty="0">
              <a:highlight>
                <a:srgbClr val="FFFF00"/>
              </a:highlight>
            </a:endParaRPr>
          </a:p>
        </p:txBody>
      </p:sp>
    </p:spTree>
    <p:extLst>
      <p:ext uri="{BB962C8B-B14F-4D97-AF65-F5344CB8AC3E}">
        <p14:creationId xmlns:p14="http://schemas.microsoft.com/office/powerpoint/2010/main" val="15095146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BBFF-2595-6379-EA74-073495873F3A}"/>
              </a:ext>
            </a:extLst>
          </p:cNvPr>
          <p:cNvSpPr>
            <a:spLocks noGrp="1"/>
          </p:cNvSpPr>
          <p:nvPr>
            <p:ph type="title"/>
          </p:nvPr>
        </p:nvSpPr>
        <p:spPr/>
        <p:txBody>
          <a:bodyPr/>
          <a:lstStyle/>
          <a:p>
            <a:r>
              <a:rPr lang="en-US" sz="2800" dirty="0"/>
              <a:t>NASA TTBW - Future Work</a:t>
            </a:r>
          </a:p>
        </p:txBody>
      </p:sp>
      <p:sp>
        <p:nvSpPr>
          <p:cNvPr id="4" name="TextBox 3">
            <a:extLst>
              <a:ext uri="{FF2B5EF4-FFF2-40B4-BE49-F238E27FC236}">
                <a16:creationId xmlns:a16="http://schemas.microsoft.com/office/drawing/2014/main" id="{0839778D-51BE-E628-D367-E5BC6116F41E}"/>
              </a:ext>
            </a:extLst>
          </p:cNvPr>
          <p:cNvSpPr txBox="1"/>
          <p:nvPr/>
        </p:nvSpPr>
        <p:spPr>
          <a:xfrm>
            <a:off x="691376" y="905107"/>
            <a:ext cx="10515600" cy="2811026"/>
          </a:xfrm>
          <a:prstGeom prst="rect">
            <a:avLst/>
          </a:prstGeom>
          <a:noFill/>
        </p:spPr>
        <p:txBody>
          <a:bodyPr wrap="square" rtlCol="0">
            <a:spAutoFit/>
          </a:bodyPr>
          <a:lstStyle/>
          <a:p>
            <a:pPr marL="342900" indent="-342900">
              <a:lnSpc>
                <a:spcPct val="100000"/>
              </a:lnSpc>
              <a:spcBef>
                <a:spcPts val="400"/>
              </a:spcBef>
              <a:buFont typeface="Arial" panose="020B0604020202020204" pitchFamily="34" charset="0"/>
              <a:buChar char="•"/>
            </a:pPr>
            <a:r>
              <a:rPr lang="en-US" sz="2000" dirty="0"/>
              <a:t>SWEET-15 (</a:t>
            </a:r>
            <a:r>
              <a:rPr lang="en-US" sz="2000" u="sng" dirty="0">
                <a:effectLst/>
                <a:ea typeface="Times New Roman" panose="02020603050405020304" pitchFamily="18" charset="0"/>
              </a:rPr>
              <a:t>S</a:t>
            </a:r>
            <a:r>
              <a:rPr lang="en-US" sz="2000" dirty="0">
                <a:effectLst/>
                <a:ea typeface="Times New Roman" panose="02020603050405020304" pitchFamily="18" charset="0"/>
              </a:rPr>
              <a:t>tructural </a:t>
            </a:r>
            <a:r>
              <a:rPr lang="en-US" sz="2000" u="sng" dirty="0">
                <a:effectLst/>
                <a:ea typeface="Times New Roman" panose="02020603050405020304" pitchFamily="18" charset="0"/>
              </a:rPr>
              <a:t>W</a:t>
            </a:r>
            <a:r>
              <a:rPr lang="en-US" sz="2000" dirty="0">
                <a:effectLst/>
                <a:ea typeface="Times New Roman" panose="02020603050405020304" pitchFamily="18" charset="0"/>
              </a:rPr>
              <a:t>ing </a:t>
            </a:r>
            <a:r>
              <a:rPr lang="en-US" sz="2000" u="sng" dirty="0">
                <a:effectLst/>
                <a:ea typeface="Times New Roman" panose="02020603050405020304" pitchFamily="18" charset="0"/>
              </a:rPr>
              <a:t>E</a:t>
            </a:r>
            <a:r>
              <a:rPr lang="en-US" sz="2000" dirty="0">
                <a:effectLst/>
                <a:ea typeface="Times New Roman" panose="02020603050405020304" pitchFamily="18" charset="0"/>
              </a:rPr>
              <a:t>xperiment </a:t>
            </a:r>
            <a:r>
              <a:rPr lang="en-US" sz="2000" u="sng" dirty="0">
                <a:effectLst/>
                <a:ea typeface="Times New Roman" panose="02020603050405020304" pitchFamily="18" charset="0"/>
              </a:rPr>
              <a:t>E</a:t>
            </a:r>
            <a:r>
              <a:rPr lang="en-US" sz="2000" dirty="0">
                <a:effectLst/>
                <a:ea typeface="Times New Roman" panose="02020603050405020304" pitchFamily="18" charset="0"/>
              </a:rPr>
              <a:t>valuating </a:t>
            </a:r>
            <a:r>
              <a:rPr lang="en-US" sz="2000" u="sng" dirty="0">
                <a:effectLst/>
                <a:ea typeface="Times New Roman" panose="02020603050405020304" pitchFamily="18" charset="0"/>
              </a:rPr>
              <a:t>T</a:t>
            </a:r>
            <a:r>
              <a:rPr lang="en-US" sz="2000" dirty="0">
                <a:effectLst/>
                <a:ea typeface="Times New Roman" panose="02020603050405020304" pitchFamily="18" charset="0"/>
              </a:rPr>
              <a:t>russ-bracing</a:t>
            </a:r>
            <a:r>
              <a:rPr lang="en-US" sz="2000" dirty="0"/>
              <a:t>)</a:t>
            </a:r>
          </a:p>
          <a:p>
            <a:pPr marL="800100" lvl="1" indent="-342900">
              <a:spcBef>
                <a:spcPts val="400"/>
              </a:spcBef>
              <a:buFont typeface="Arial" panose="020B0604020202020204" pitchFamily="34" charset="0"/>
              <a:buChar char="•"/>
            </a:pPr>
            <a:r>
              <a:rPr lang="en-US" sz="2000" dirty="0"/>
              <a:t>15-ft composite truss-braced wing NASA Armstrong is testing later this year</a:t>
            </a:r>
          </a:p>
          <a:p>
            <a:pPr marL="800100" lvl="1" indent="-342900">
              <a:spcBef>
                <a:spcPts val="400"/>
              </a:spcBef>
              <a:buFont typeface="Arial" panose="020B0604020202020204" pitchFamily="34" charset="0"/>
              <a:buChar char="•"/>
            </a:pPr>
            <a:r>
              <a:rPr lang="en-US" sz="2000" dirty="0"/>
              <a:t>Many challenges when trying to apply FBC method to very flexible structure</a:t>
            </a:r>
          </a:p>
          <a:p>
            <a:pPr marL="800100" lvl="1" indent="-342900">
              <a:spcBef>
                <a:spcPts val="400"/>
              </a:spcBef>
              <a:buFont typeface="Arial" panose="020B0604020202020204" pitchFamily="34" charset="0"/>
              <a:buChar char="•"/>
            </a:pPr>
            <a:r>
              <a:rPr lang="en-US" sz="2000" dirty="0"/>
              <a:t>Strongback &amp; Interface hardware coupled with SWEET-15, so will apply FBC method at test article roots</a:t>
            </a:r>
          </a:p>
          <a:p>
            <a:pPr marL="800100" lvl="1" indent="-342900">
              <a:spcBef>
                <a:spcPts val="400"/>
              </a:spcBef>
              <a:buFont typeface="Arial" panose="020B0604020202020204" pitchFamily="34" charset="0"/>
              <a:buChar char="•"/>
            </a:pPr>
            <a:r>
              <a:rPr lang="en-US" sz="2000" dirty="0"/>
              <a:t>Try to develop a new method for conducting a GVT while test article is under static load (i.e. Loaded GVT)</a:t>
            </a:r>
          </a:p>
          <a:p>
            <a:pPr marL="342900" indent="-342900">
              <a:lnSpc>
                <a:spcPct val="100000"/>
              </a:lnSpc>
              <a:spcBef>
                <a:spcPts val="400"/>
              </a:spcBef>
              <a:buFont typeface="Arial" panose="020B0604020202020204" pitchFamily="34" charset="0"/>
              <a:buChar char="•"/>
            </a:pPr>
            <a:endParaRPr lang="en-US" dirty="0"/>
          </a:p>
        </p:txBody>
      </p:sp>
      <p:pic>
        <p:nvPicPr>
          <p:cNvPr id="5" name="Picture 4">
            <a:extLst>
              <a:ext uri="{FF2B5EF4-FFF2-40B4-BE49-F238E27FC236}">
                <a16:creationId xmlns:a16="http://schemas.microsoft.com/office/drawing/2014/main" id="{E43AF0AC-D98F-D88A-E8B4-C2FE91D89A3E}"/>
              </a:ext>
            </a:extLst>
          </p:cNvPr>
          <p:cNvPicPr>
            <a:picLocks noChangeAspect="1"/>
          </p:cNvPicPr>
          <p:nvPr/>
        </p:nvPicPr>
        <p:blipFill>
          <a:blip r:embed="rId2"/>
          <a:stretch>
            <a:fillRect/>
          </a:stretch>
        </p:blipFill>
        <p:spPr>
          <a:xfrm>
            <a:off x="1337639" y="3905607"/>
            <a:ext cx="5053245" cy="2612669"/>
          </a:xfrm>
          <a:prstGeom prst="rect">
            <a:avLst/>
          </a:prstGeom>
        </p:spPr>
      </p:pic>
      <p:pic>
        <p:nvPicPr>
          <p:cNvPr id="6" name="Picture 5">
            <a:extLst>
              <a:ext uri="{FF2B5EF4-FFF2-40B4-BE49-F238E27FC236}">
                <a16:creationId xmlns:a16="http://schemas.microsoft.com/office/drawing/2014/main" id="{99DDE92D-1CEA-CABA-2362-990294E264D8}"/>
              </a:ext>
            </a:extLst>
          </p:cNvPr>
          <p:cNvPicPr>
            <a:picLocks noChangeAspect="1"/>
          </p:cNvPicPr>
          <p:nvPr/>
        </p:nvPicPr>
        <p:blipFill>
          <a:blip r:embed="rId3"/>
          <a:stretch>
            <a:fillRect/>
          </a:stretch>
        </p:blipFill>
        <p:spPr>
          <a:xfrm>
            <a:off x="6753921" y="3905607"/>
            <a:ext cx="4100440" cy="2596275"/>
          </a:xfrm>
          <a:prstGeom prst="rect">
            <a:avLst/>
          </a:prstGeom>
        </p:spPr>
      </p:pic>
      <p:sp>
        <p:nvSpPr>
          <p:cNvPr id="9" name="TextBox 8">
            <a:extLst>
              <a:ext uri="{FF2B5EF4-FFF2-40B4-BE49-F238E27FC236}">
                <a16:creationId xmlns:a16="http://schemas.microsoft.com/office/drawing/2014/main" id="{73BAEF10-91CE-341A-C47D-233883B6519C}"/>
              </a:ext>
            </a:extLst>
          </p:cNvPr>
          <p:cNvSpPr txBox="1"/>
          <p:nvPr/>
        </p:nvSpPr>
        <p:spPr>
          <a:xfrm>
            <a:off x="1538933" y="3567053"/>
            <a:ext cx="4650656" cy="338554"/>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600" b="1" dirty="0">
                <a:solidFill>
                  <a:srgbClr val="000000"/>
                </a:solidFill>
              </a:rPr>
              <a:t>SWEET-15 GVT on Strongback using FBC</a:t>
            </a:r>
          </a:p>
        </p:txBody>
      </p:sp>
      <p:sp>
        <p:nvSpPr>
          <p:cNvPr id="10" name="TextBox 9">
            <a:extLst>
              <a:ext uri="{FF2B5EF4-FFF2-40B4-BE49-F238E27FC236}">
                <a16:creationId xmlns:a16="http://schemas.microsoft.com/office/drawing/2014/main" id="{E74278CB-6462-7AB3-0C4A-27A6858EE882}"/>
              </a:ext>
            </a:extLst>
          </p:cNvPr>
          <p:cNvSpPr txBox="1"/>
          <p:nvPr/>
        </p:nvSpPr>
        <p:spPr>
          <a:xfrm>
            <a:off x="6753919" y="3571577"/>
            <a:ext cx="4100441" cy="338554"/>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600" b="1" dirty="0">
                <a:solidFill>
                  <a:srgbClr val="000000"/>
                </a:solidFill>
              </a:rPr>
              <a:t>SWEET-15 “Loaded” GVT</a:t>
            </a:r>
          </a:p>
        </p:txBody>
      </p:sp>
    </p:spTree>
    <p:extLst>
      <p:ext uri="{BB962C8B-B14F-4D97-AF65-F5344CB8AC3E}">
        <p14:creationId xmlns:p14="http://schemas.microsoft.com/office/powerpoint/2010/main" val="2680163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group of men posing for a photo&#10;&#10;Description automatically generated">
            <a:extLst>
              <a:ext uri="{FF2B5EF4-FFF2-40B4-BE49-F238E27FC236}">
                <a16:creationId xmlns:a16="http://schemas.microsoft.com/office/drawing/2014/main" id="{4C1E1B50-769D-BC16-D264-537A26AD864B}"/>
              </a:ext>
            </a:extLst>
          </p:cNvPr>
          <p:cNvPicPr>
            <a:picLocks noChangeAspect="1"/>
          </p:cNvPicPr>
          <p:nvPr/>
        </p:nvPicPr>
        <p:blipFill rotWithShape="1">
          <a:blip r:embed="rId2">
            <a:extLst>
              <a:ext uri="{28A0092B-C50C-407E-A947-70E740481C1C}">
                <a14:useLocalDpi xmlns:a14="http://schemas.microsoft.com/office/drawing/2010/main" val="0"/>
              </a:ext>
            </a:extLst>
          </a:blip>
          <a:srcRect b="11354"/>
          <a:stretch/>
        </p:blipFill>
        <p:spPr>
          <a:xfrm>
            <a:off x="816061" y="2727931"/>
            <a:ext cx="5572077" cy="3951564"/>
          </a:xfrm>
          <a:prstGeom prst="rect">
            <a:avLst/>
          </a:prstGeom>
        </p:spPr>
      </p:pic>
      <p:sp>
        <p:nvSpPr>
          <p:cNvPr id="2" name="Title 1">
            <a:extLst>
              <a:ext uri="{FF2B5EF4-FFF2-40B4-BE49-F238E27FC236}">
                <a16:creationId xmlns:a16="http://schemas.microsoft.com/office/drawing/2014/main" id="{4BFF2605-42D1-B356-8F0E-E48C69E2D14A}"/>
              </a:ext>
            </a:extLst>
          </p:cNvPr>
          <p:cNvSpPr>
            <a:spLocks noGrp="1"/>
          </p:cNvSpPr>
          <p:nvPr>
            <p:ph type="title"/>
          </p:nvPr>
        </p:nvSpPr>
        <p:spPr/>
        <p:txBody>
          <a:bodyPr/>
          <a:lstStyle/>
          <a:p>
            <a:r>
              <a:rPr lang="en-US" sz="2800" dirty="0"/>
              <a:t>Acknowledgements</a:t>
            </a:r>
          </a:p>
        </p:txBody>
      </p:sp>
      <p:sp>
        <p:nvSpPr>
          <p:cNvPr id="3" name="TextBox 2">
            <a:extLst>
              <a:ext uri="{FF2B5EF4-FFF2-40B4-BE49-F238E27FC236}">
                <a16:creationId xmlns:a16="http://schemas.microsoft.com/office/drawing/2014/main" id="{F2EE2A90-20C9-64DB-6DE9-41D8F65AF563}"/>
              </a:ext>
            </a:extLst>
          </p:cNvPr>
          <p:cNvSpPr txBox="1"/>
          <p:nvPr/>
        </p:nvSpPr>
        <p:spPr>
          <a:xfrm>
            <a:off x="6624543" y="1130496"/>
            <a:ext cx="4448599" cy="1261884"/>
          </a:xfrm>
          <a:prstGeom prst="rect">
            <a:avLst/>
          </a:prstGeom>
          <a:noFill/>
        </p:spPr>
        <p:txBody>
          <a:bodyPr wrap="square" rtlCol="0">
            <a:spAutoFit/>
          </a:bodyPr>
          <a:lstStyle/>
          <a:p>
            <a:pPr algn="ctr"/>
            <a:r>
              <a:rPr lang="en-US" sz="2000" b="1" dirty="0"/>
              <a:t>Samuel Tilmann (AFRL WPAFB)</a:t>
            </a:r>
          </a:p>
          <a:p>
            <a:pPr algn="ctr"/>
            <a:r>
              <a:rPr lang="en-US" dirty="0"/>
              <a:t>for visiting during the test &amp; helping      with data collection</a:t>
            </a:r>
          </a:p>
          <a:p>
            <a:pPr algn="ctr"/>
            <a:endParaRPr lang="en-US" dirty="0"/>
          </a:p>
        </p:txBody>
      </p:sp>
      <p:sp>
        <p:nvSpPr>
          <p:cNvPr id="5" name="TextBox 4">
            <a:extLst>
              <a:ext uri="{FF2B5EF4-FFF2-40B4-BE49-F238E27FC236}">
                <a16:creationId xmlns:a16="http://schemas.microsoft.com/office/drawing/2014/main" id="{E8796118-A481-AD21-71C3-FA0C199CCE76}"/>
              </a:ext>
            </a:extLst>
          </p:cNvPr>
          <p:cNvSpPr txBox="1"/>
          <p:nvPr/>
        </p:nvSpPr>
        <p:spPr>
          <a:xfrm>
            <a:off x="2196619" y="3431043"/>
            <a:ext cx="585417" cy="276999"/>
          </a:xfrm>
          <a:prstGeom prst="rect">
            <a:avLst/>
          </a:prstGeom>
          <a:solidFill>
            <a:schemeClr val="bg1">
              <a:lumMod val="75000"/>
            </a:schemeClr>
          </a:solidFill>
        </p:spPr>
        <p:txBody>
          <a:bodyPr wrap="none" rtlCol="0">
            <a:spAutoFit/>
          </a:bodyPr>
          <a:lstStyle/>
          <a:p>
            <a:r>
              <a:rPr lang="en-US" sz="1200" dirty="0"/>
              <a:t>Keerti</a:t>
            </a:r>
          </a:p>
        </p:txBody>
      </p:sp>
      <p:sp>
        <p:nvSpPr>
          <p:cNvPr id="6" name="TextBox 5">
            <a:extLst>
              <a:ext uri="{FF2B5EF4-FFF2-40B4-BE49-F238E27FC236}">
                <a16:creationId xmlns:a16="http://schemas.microsoft.com/office/drawing/2014/main" id="{C07BE22E-42B1-C1D0-4D7F-86C310C76267}"/>
              </a:ext>
            </a:extLst>
          </p:cNvPr>
          <p:cNvSpPr txBox="1"/>
          <p:nvPr/>
        </p:nvSpPr>
        <p:spPr>
          <a:xfrm>
            <a:off x="3540338" y="6364903"/>
            <a:ext cx="704039" cy="276999"/>
          </a:xfrm>
          <a:prstGeom prst="rect">
            <a:avLst/>
          </a:prstGeom>
          <a:solidFill>
            <a:schemeClr val="bg1">
              <a:lumMod val="75000"/>
            </a:schemeClr>
          </a:solidFill>
        </p:spPr>
        <p:txBody>
          <a:bodyPr wrap="none" rtlCol="0">
            <a:spAutoFit/>
          </a:bodyPr>
          <a:lstStyle/>
          <a:p>
            <a:r>
              <a:rPr lang="en-US" sz="1200" dirty="0"/>
              <a:t>Samuel</a:t>
            </a:r>
          </a:p>
        </p:txBody>
      </p:sp>
      <p:sp>
        <p:nvSpPr>
          <p:cNvPr id="8" name="TextBox 7">
            <a:extLst>
              <a:ext uri="{FF2B5EF4-FFF2-40B4-BE49-F238E27FC236}">
                <a16:creationId xmlns:a16="http://schemas.microsoft.com/office/drawing/2014/main" id="{545EFAD6-50A5-AC4F-2CDE-ED4ABCECD0FC}"/>
              </a:ext>
            </a:extLst>
          </p:cNvPr>
          <p:cNvSpPr txBox="1"/>
          <p:nvPr/>
        </p:nvSpPr>
        <p:spPr>
          <a:xfrm>
            <a:off x="2871944" y="3310886"/>
            <a:ext cx="747320" cy="276999"/>
          </a:xfrm>
          <a:prstGeom prst="rect">
            <a:avLst/>
          </a:prstGeom>
          <a:solidFill>
            <a:schemeClr val="bg1">
              <a:lumMod val="75000"/>
            </a:schemeClr>
          </a:solidFill>
        </p:spPr>
        <p:txBody>
          <a:bodyPr wrap="none" rtlCol="0">
            <a:spAutoFit/>
          </a:bodyPr>
          <a:lstStyle/>
          <a:p>
            <a:r>
              <a:rPr lang="en-US" sz="1200" dirty="0"/>
              <a:t>Samson</a:t>
            </a:r>
          </a:p>
        </p:txBody>
      </p:sp>
      <p:sp>
        <p:nvSpPr>
          <p:cNvPr id="10" name="TextBox 9">
            <a:extLst>
              <a:ext uri="{FF2B5EF4-FFF2-40B4-BE49-F238E27FC236}">
                <a16:creationId xmlns:a16="http://schemas.microsoft.com/office/drawing/2014/main" id="{7BD3AD85-1A35-26D0-B2AB-1FBFCC76B5A4}"/>
              </a:ext>
            </a:extLst>
          </p:cNvPr>
          <p:cNvSpPr txBox="1"/>
          <p:nvPr/>
        </p:nvSpPr>
        <p:spPr>
          <a:xfrm>
            <a:off x="4489092" y="6294484"/>
            <a:ext cx="457176" cy="276999"/>
          </a:xfrm>
          <a:prstGeom prst="rect">
            <a:avLst/>
          </a:prstGeom>
          <a:solidFill>
            <a:schemeClr val="bg1">
              <a:lumMod val="75000"/>
            </a:schemeClr>
          </a:solidFill>
        </p:spPr>
        <p:txBody>
          <a:bodyPr wrap="none" rtlCol="0">
            <a:spAutoFit/>
          </a:bodyPr>
          <a:lstStyle/>
          <a:p>
            <a:r>
              <a:rPr lang="en-US" sz="1200" dirty="0"/>
              <a:t>Ben</a:t>
            </a:r>
          </a:p>
        </p:txBody>
      </p:sp>
      <p:sp>
        <p:nvSpPr>
          <p:cNvPr id="11" name="TextBox 10">
            <a:extLst>
              <a:ext uri="{FF2B5EF4-FFF2-40B4-BE49-F238E27FC236}">
                <a16:creationId xmlns:a16="http://schemas.microsoft.com/office/drawing/2014/main" id="{D8574C81-EC0E-C8EE-84EE-4E8B2717AF8A}"/>
              </a:ext>
            </a:extLst>
          </p:cNvPr>
          <p:cNvSpPr txBox="1"/>
          <p:nvPr/>
        </p:nvSpPr>
        <p:spPr>
          <a:xfrm>
            <a:off x="3990188" y="2843097"/>
            <a:ext cx="662361" cy="276999"/>
          </a:xfrm>
          <a:prstGeom prst="rect">
            <a:avLst/>
          </a:prstGeom>
          <a:solidFill>
            <a:schemeClr val="bg1">
              <a:lumMod val="75000"/>
            </a:schemeClr>
          </a:solidFill>
        </p:spPr>
        <p:txBody>
          <a:bodyPr wrap="none" rtlCol="0">
            <a:spAutoFit/>
          </a:bodyPr>
          <a:lstStyle/>
          <a:p>
            <a:r>
              <a:rPr lang="en-US" sz="1200" dirty="0"/>
              <a:t>Saketh</a:t>
            </a:r>
          </a:p>
        </p:txBody>
      </p:sp>
      <p:sp>
        <p:nvSpPr>
          <p:cNvPr id="12" name="TextBox 11">
            <a:extLst>
              <a:ext uri="{FF2B5EF4-FFF2-40B4-BE49-F238E27FC236}">
                <a16:creationId xmlns:a16="http://schemas.microsoft.com/office/drawing/2014/main" id="{CBD593A7-3B46-D1D6-3A58-3AC8530A1438}"/>
              </a:ext>
            </a:extLst>
          </p:cNvPr>
          <p:cNvSpPr txBox="1"/>
          <p:nvPr/>
        </p:nvSpPr>
        <p:spPr>
          <a:xfrm>
            <a:off x="5247371" y="2972482"/>
            <a:ext cx="430374" cy="276999"/>
          </a:xfrm>
          <a:prstGeom prst="rect">
            <a:avLst/>
          </a:prstGeom>
          <a:solidFill>
            <a:schemeClr val="bg1">
              <a:lumMod val="75000"/>
            </a:schemeClr>
          </a:solidFill>
        </p:spPr>
        <p:txBody>
          <a:bodyPr wrap="none" rtlCol="0">
            <a:spAutoFit/>
          </a:bodyPr>
          <a:lstStyle/>
          <a:p>
            <a:r>
              <a:rPr lang="en-US" sz="1200" dirty="0"/>
              <a:t>Jeff</a:t>
            </a:r>
          </a:p>
        </p:txBody>
      </p:sp>
      <p:sp>
        <p:nvSpPr>
          <p:cNvPr id="13" name="TextBox 12">
            <a:extLst>
              <a:ext uri="{FF2B5EF4-FFF2-40B4-BE49-F238E27FC236}">
                <a16:creationId xmlns:a16="http://schemas.microsoft.com/office/drawing/2014/main" id="{5DFC0036-EF9A-44BC-1D03-87ABDEB8C532}"/>
              </a:ext>
            </a:extLst>
          </p:cNvPr>
          <p:cNvSpPr txBox="1"/>
          <p:nvPr/>
        </p:nvSpPr>
        <p:spPr>
          <a:xfrm>
            <a:off x="5670970" y="4841975"/>
            <a:ext cx="619080" cy="276999"/>
          </a:xfrm>
          <a:prstGeom prst="rect">
            <a:avLst/>
          </a:prstGeom>
          <a:solidFill>
            <a:schemeClr val="bg1">
              <a:lumMod val="75000"/>
            </a:schemeClr>
          </a:solidFill>
        </p:spPr>
        <p:txBody>
          <a:bodyPr wrap="none" rtlCol="0">
            <a:spAutoFit/>
          </a:bodyPr>
          <a:lstStyle/>
          <a:p>
            <a:r>
              <a:rPr lang="en-US" sz="1200" dirty="0"/>
              <a:t>Chuck</a:t>
            </a:r>
          </a:p>
        </p:txBody>
      </p:sp>
      <p:sp>
        <p:nvSpPr>
          <p:cNvPr id="14" name="TextBox 13">
            <a:extLst>
              <a:ext uri="{FF2B5EF4-FFF2-40B4-BE49-F238E27FC236}">
                <a16:creationId xmlns:a16="http://schemas.microsoft.com/office/drawing/2014/main" id="{50DACEB6-3582-FB1B-5379-374DBDC1BC9F}"/>
              </a:ext>
            </a:extLst>
          </p:cNvPr>
          <p:cNvSpPr txBox="1"/>
          <p:nvPr/>
        </p:nvSpPr>
        <p:spPr>
          <a:xfrm>
            <a:off x="5319752" y="6226403"/>
            <a:ext cx="660758" cy="276999"/>
          </a:xfrm>
          <a:prstGeom prst="rect">
            <a:avLst/>
          </a:prstGeom>
          <a:solidFill>
            <a:schemeClr val="bg1">
              <a:lumMod val="75000"/>
            </a:schemeClr>
          </a:solidFill>
        </p:spPr>
        <p:txBody>
          <a:bodyPr wrap="none" rtlCol="0">
            <a:spAutoFit/>
          </a:bodyPr>
          <a:lstStyle/>
          <a:p>
            <a:r>
              <a:rPr lang="en-US" sz="1200" dirty="0"/>
              <a:t>Natalie</a:t>
            </a:r>
          </a:p>
        </p:txBody>
      </p:sp>
      <p:cxnSp>
        <p:nvCxnSpPr>
          <p:cNvPr id="16" name="Straight Arrow Connector 15">
            <a:extLst>
              <a:ext uri="{FF2B5EF4-FFF2-40B4-BE49-F238E27FC236}">
                <a16:creationId xmlns:a16="http://schemas.microsoft.com/office/drawing/2014/main" id="{445E6303-F9AE-DFE0-CE98-24FDE9349CD8}"/>
              </a:ext>
            </a:extLst>
          </p:cNvPr>
          <p:cNvCxnSpPr>
            <a:cxnSpLocks/>
          </p:cNvCxnSpPr>
          <p:nvPr/>
        </p:nvCxnSpPr>
        <p:spPr>
          <a:xfrm flipH="1" flipV="1">
            <a:off x="3540338" y="5225389"/>
            <a:ext cx="344325" cy="1143372"/>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B5807A7A-7B0E-9E2B-175C-BB10D1B0A30A}"/>
              </a:ext>
            </a:extLst>
          </p:cNvPr>
          <p:cNvCxnSpPr>
            <a:cxnSpLocks/>
          </p:cNvCxnSpPr>
          <p:nvPr/>
        </p:nvCxnSpPr>
        <p:spPr>
          <a:xfrm flipH="1" flipV="1">
            <a:off x="4177426" y="5050281"/>
            <a:ext cx="537897" cy="1226382"/>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C98DEE29-D4F9-32AC-A38E-06A74F2D442E}"/>
              </a:ext>
            </a:extLst>
          </p:cNvPr>
          <p:cNvCxnSpPr>
            <a:cxnSpLocks/>
          </p:cNvCxnSpPr>
          <p:nvPr/>
        </p:nvCxnSpPr>
        <p:spPr>
          <a:xfrm flipH="1" flipV="1">
            <a:off x="5319752" y="5191265"/>
            <a:ext cx="331742" cy="1016796"/>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138B64E-ABB4-7116-6A51-958D5ABBC608}"/>
              </a:ext>
            </a:extLst>
          </p:cNvPr>
          <p:cNvCxnSpPr>
            <a:cxnSpLocks/>
          </p:cNvCxnSpPr>
          <p:nvPr/>
        </p:nvCxnSpPr>
        <p:spPr>
          <a:xfrm>
            <a:off x="2493115" y="3708042"/>
            <a:ext cx="177788" cy="26835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56210B2-21DA-F8BD-397D-7AA775B6013C}"/>
              </a:ext>
            </a:extLst>
          </p:cNvPr>
          <p:cNvCxnSpPr>
            <a:cxnSpLocks/>
          </p:cNvCxnSpPr>
          <p:nvPr/>
        </p:nvCxnSpPr>
        <p:spPr>
          <a:xfrm>
            <a:off x="3245604" y="3587885"/>
            <a:ext cx="339641" cy="36406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FA9B15E8-7080-2CA1-D051-3EBE77D38530}"/>
              </a:ext>
            </a:extLst>
          </p:cNvPr>
          <p:cNvCxnSpPr>
            <a:cxnSpLocks/>
          </p:cNvCxnSpPr>
          <p:nvPr/>
        </p:nvCxnSpPr>
        <p:spPr>
          <a:xfrm>
            <a:off x="4321368" y="3120096"/>
            <a:ext cx="125006" cy="856299"/>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249AC91-0BCC-C6D2-307D-051A1CD92794}"/>
              </a:ext>
            </a:extLst>
          </p:cNvPr>
          <p:cNvCxnSpPr>
            <a:cxnSpLocks/>
          </p:cNvCxnSpPr>
          <p:nvPr/>
        </p:nvCxnSpPr>
        <p:spPr>
          <a:xfrm flipH="1">
            <a:off x="4931367" y="3249481"/>
            <a:ext cx="531191" cy="54919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EC1C02D7-5D23-B2C6-5ACE-13AC984B3A3E}"/>
              </a:ext>
            </a:extLst>
          </p:cNvPr>
          <p:cNvCxnSpPr>
            <a:cxnSpLocks/>
            <a:stCxn id="13" idx="0"/>
          </p:cNvCxnSpPr>
          <p:nvPr/>
        </p:nvCxnSpPr>
        <p:spPr>
          <a:xfrm flipH="1" flipV="1">
            <a:off x="5485623" y="4381877"/>
            <a:ext cx="494887" cy="460098"/>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E78D1913-B51D-793E-4747-D703ADBF9C3F}"/>
              </a:ext>
            </a:extLst>
          </p:cNvPr>
          <p:cNvSpPr txBox="1"/>
          <p:nvPr/>
        </p:nvSpPr>
        <p:spPr>
          <a:xfrm>
            <a:off x="333963" y="1131914"/>
            <a:ext cx="6032626" cy="984885"/>
          </a:xfrm>
          <a:prstGeom prst="rect">
            <a:avLst/>
          </a:prstGeom>
          <a:noFill/>
        </p:spPr>
        <p:txBody>
          <a:bodyPr wrap="square" rtlCol="0">
            <a:spAutoFit/>
          </a:bodyPr>
          <a:lstStyle/>
          <a:p>
            <a:pPr algn="ctr"/>
            <a:r>
              <a:rPr lang="en-US" sz="2000" b="1" dirty="0"/>
              <a:t>Kevin Napolitano (ATA Engineering)</a:t>
            </a:r>
          </a:p>
          <a:p>
            <a:pPr algn="ctr"/>
            <a:r>
              <a:rPr lang="en-US" sz="2000" b="1" dirty="0"/>
              <a:t>James Winkel (NASA LaRC)</a:t>
            </a:r>
          </a:p>
          <a:p>
            <a:pPr algn="ctr"/>
            <a:r>
              <a:rPr lang="en-US" dirty="0"/>
              <a:t>for technical guidance on the FBC Method</a:t>
            </a:r>
          </a:p>
        </p:txBody>
      </p:sp>
      <p:sp>
        <p:nvSpPr>
          <p:cNvPr id="22" name="TextBox 21">
            <a:extLst>
              <a:ext uri="{FF2B5EF4-FFF2-40B4-BE49-F238E27FC236}">
                <a16:creationId xmlns:a16="http://schemas.microsoft.com/office/drawing/2014/main" id="{7DEA49AA-B330-64B3-C5C7-3F0A7D9F92DC}"/>
              </a:ext>
            </a:extLst>
          </p:cNvPr>
          <p:cNvSpPr txBox="1"/>
          <p:nvPr/>
        </p:nvSpPr>
        <p:spPr>
          <a:xfrm>
            <a:off x="4244377" y="779168"/>
            <a:ext cx="3703245" cy="400110"/>
          </a:xfrm>
          <a:prstGeom prst="rect">
            <a:avLst/>
          </a:prstGeom>
          <a:noFill/>
        </p:spPr>
        <p:txBody>
          <a:bodyPr wrap="square" rtlCol="0">
            <a:spAutoFit/>
          </a:bodyPr>
          <a:lstStyle/>
          <a:p>
            <a:pPr algn="ctr"/>
            <a:r>
              <a:rPr lang="en-US" sz="2000" i="1" dirty="0"/>
              <a:t>Special Thanks to</a:t>
            </a:r>
          </a:p>
        </p:txBody>
      </p:sp>
      <p:sp>
        <p:nvSpPr>
          <p:cNvPr id="24" name="TextBox 23">
            <a:extLst>
              <a:ext uri="{FF2B5EF4-FFF2-40B4-BE49-F238E27FC236}">
                <a16:creationId xmlns:a16="http://schemas.microsoft.com/office/drawing/2014/main" id="{DE3D92D2-725F-62B9-292D-30C026C3FC1C}"/>
              </a:ext>
            </a:extLst>
          </p:cNvPr>
          <p:cNvSpPr txBox="1"/>
          <p:nvPr/>
        </p:nvSpPr>
        <p:spPr>
          <a:xfrm>
            <a:off x="3166676" y="2352692"/>
            <a:ext cx="6144984" cy="338554"/>
          </a:xfrm>
          <a:prstGeom prst="rect">
            <a:avLst/>
          </a:prstGeom>
          <a:noFill/>
        </p:spPr>
        <p:txBody>
          <a:bodyPr wrap="square" rtlCol="0">
            <a:spAutoFit/>
          </a:bodyPr>
          <a:lstStyle>
            <a:defPPr>
              <a:defRPr lang="en-US"/>
            </a:defPPr>
            <a:lvl2pPr marL="0" lvl="1">
              <a:defRPr sz="1600">
                <a:solidFill>
                  <a:srgbClr val="000000"/>
                </a:solidFill>
              </a:defRPr>
            </a:lvl2pPr>
          </a:lstStyle>
          <a:p>
            <a:pPr algn="ctr"/>
            <a:r>
              <a:rPr lang="en-US" sz="1600" b="1" dirty="0">
                <a:solidFill>
                  <a:srgbClr val="000000"/>
                </a:solidFill>
              </a:rPr>
              <a:t>Mock Truss-Braced Wing (MTBW) GVT Test Team</a:t>
            </a:r>
            <a:endParaRPr lang="en-US" sz="1600" b="1" dirty="0"/>
          </a:p>
        </p:txBody>
      </p:sp>
      <p:pic>
        <p:nvPicPr>
          <p:cNvPr id="21" name="Picture 20" descr="A group of people posing for a photo&#10;&#10;Description automatically generated with medium confidence">
            <a:extLst>
              <a:ext uri="{FF2B5EF4-FFF2-40B4-BE49-F238E27FC236}">
                <a16:creationId xmlns:a16="http://schemas.microsoft.com/office/drawing/2014/main" id="{38C6C93E-BEFE-6338-057A-F90D525E8C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7141" y="2727931"/>
            <a:ext cx="4939454" cy="3951564"/>
          </a:xfrm>
          <a:prstGeom prst="rect">
            <a:avLst/>
          </a:prstGeom>
        </p:spPr>
      </p:pic>
    </p:spTree>
    <p:extLst>
      <p:ext uri="{BB962C8B-B14F-4D97-AF65-F5344CB8AC3E}">
        <p14:creationId xmlns:p14="http://schemas.microsoft.com/office/powerpoint/2010/main" val="1460184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688C8A-88B0-178A-540D-EACDDD68303E}"/>
              </a:ext>
            </a:extLst>
          </p:cNvPr>
          <p:cNvPicPr>
            <a:picLocks noChangeAspect="1"/>
          </p:cNvPicPr>
          <p:nvPr/>
        </p:nvPicPr>
        <p:blipFill rotWithShape="1">
          <a:blip r:embed="rId2"/>
          <a:srcRect r="3841"/>
          <a:stretch/>
        </p:blipFill>
        <p:spPr>
          <a:xfrm>
            <a:off x="0" y="-11057"/>
            <a:ext cx="12192000" cy="6869057"/>
          </a:xfrm>
          <a:prstGeom prst="rect">
            <a:avLst/>
          </a:prstGeom>
        </p:spPr>
      </p:pic>
    </p:spTree>
    <p:extLst>
      <p:ext uri="{BB962C8B-B14F-4D97-AF65-F5344CB8AC3E}">
        <p14:creationId xmlns:p14="http://schemas.microsoft.com/office/powerpoint/2010/main" val="76071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RC-2024-14295_TTBW_Loads_Lab_sm">
            <a:hlinkClick r:id="" action="ppaction://media"/>
            <a:extLst>
              <a:ext uri="{FF2B5EF4-FFF2-40B4-BE49-F238E27FC236}">
                <a16:creationId xmlns:a16="http://schemas.microsoft.com/office/drawing/2014/main" id="{873C25BD-2FD8-05AF-7D56-5BF43233088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96641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72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CE610E-28C9-72A6-970D-654691549BB6}"/>
              </a:ext>
            </a:extLst>
          </p:cNvPr>
          <p:cNvSpPr txBox="1"/>
          <p:nvPr/>
        </p:nvSpPr>
        <p:spPr>
          <a:xfrm>
            <a:off x="0" y="2721114"/>
            <a:ext cx="12192000" cy="707886"/>
          </a:xfrm>
          <a:prstGeom prst="rect">
            <a:avLst/>
          </a:prstGeom>
          <a:noFill/>
        </p:spPr>
        <p:txBody>
          <a:bodyPr wrap="square" rtlCol="0">
            <a:spAutoFit/>
          </a:bodyPr>
          <a:lstStyle/>
          <a:p>
            <a:pPr algn="ctr"/>
            <a:r>
              <a:rPr lang="en-US" sz="4000" b="1" dirty="0"/>
              <a:t>Backup Slides</a:t>
            </a:r>
          </a:p>
        </p:txBody>
      </p:sp>
    </p:spTree>
    <p:extLst>
      <p:ext uri="{BB962C8B-B14F-4D97-AF65-F5344CB8AC3E}">
        <p14:creationId xmlns:p14="http://schemas.microsoft.com/office/powerpoint/2010/main" val="3876669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BBFF-2595-6379-EA74-073495873F3A}"/>
              </a:ext>
            </a:extLst>
          </p:cNvPr>
          <p:cNvSpPr>
            <a:spLocks noGrp="1"/>
          </p:cNvSpPr>
          <p:nvPr>
            <p:ph type="title"/>
          </p:nvPr>
        </p:nvSpPr>
        <p:spPr/>
        <p:txBody>
          <a:bodyPr/>
          <a:lstStyle/>
          <a:p>
            <a:r>
              <a:rPr lang="en-US" sz="2800" dirty="0"/>
              <a:t>RDI’s Motion Amplification &amp; Modal Amplified System</a:t>
            </a:r>
          </a:p>
        </p:txBody>
      </p:sp>
      <p:sp>
        <p:nvSpPr>
          <p:cNvPr id="4" name="TextBox 3">
            <a:extLst>
              <a:ext uri="{FF2B5EF4-FFF2-40B4-BE49-F238E27FC236}">
                <a16:creationId xmlns:a16="http://schemas.microsoft.com/office/drawing/2014/main" id="{0839778D-51BE-E628-D367-E5BC6116F41E}"/>
              </a:ext>
            </a:extLst>
          </p:cNvPr>
          <p:cNvSpPr txBox="1"/>
          <p:nvPr/>
        </p:nvSpPr>
        <p:spPr>
          <a:xfrm>
            <a:off x="691376" y="905107"/>
            <a:ext cx="10490430" cy="3477875"/>
          </a:xfrm>
          <a:prstGeom prst="rect">
            <a:avLst/>
          </a:prstGeom>
          <a:noFill/>
        </p:spPr>
        <p:txBody>
          <a:bodyPr wrap="square" rtlCol="0">
            <a:spAutoFit/>
          </a:bodyPr>
          <a:lstStyle/>
          <a:p>
            <a:pPr marL="342900" indent="-342900">
              <a:buFont typeface="Arial" panose="020B0604020202020204" pitchFamily="34" charset="0"/>
              <a:buChar char="•"/>
            </a:pPr>
            <a:r>
              <a:rPr lang="en-US" sz="2000" dirty="0"/>
              <a:t>Modal Amplified is a camera-based Modal Test and Analysis solution, enables a new shift from the time-consuming sensor mapping, placement, fixation, and animated modeling of typical Modal Testing to instant capture, visualization, and analysis on real-life structures. </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Modal Amplified leverages simultaneous measurement of the force input with the response measured directly from the camera. Users can not only immediately visualize the resulting modes shapes, but they can place an unlimited number of sensors across the structure through virtual regions of interests. This approach allows users to have Modal results in a matter of minutes, from capture to visualizing the modes shapes, complete with dozens, even hundreds of sensors measured across the structure  </a:t>
            </a:r>
          </a:p>
        </p:txBody>
      </p:sp>
      <p:pic>
        <p:nvPicPr>
          <p:cNvPr id="6" name="Picture 5">
            <a:extLst>
              <a:ext uri="{FF2B5EF4-FFF2-40B4-BE49-F238E27FC236}">
                <a16:creationId xmlns:a16="http://schemas.microsoft.com/office/drawing/2014/main" id="{C3D1D299-B244-7475-4F8E-AD239E3F03B1}"/>
              </a:ext>
            </a:extLst>
          </p:cNvPr>
          <p:cNvPicPr>
            <a:picLocks noChangeAspect="1"/>
          </p:cNvPicPr>
          <p:nvPr/>
        </p:nvPicPr>
        <p:blipFill>
          <a:blip r:embed="rId2"/>
          <a:stretch>
            <a:fillRect/>
          </a:stretch>
        </p:blipFill>
        <p:spPr>
          <a:xfrm>
            <a:off x="1441656" y="4473524"/>
            <a:ext cx="2731992" cy="2283401"/>
          </a:xfrm>
          <a:prstGeom prst="rect">
            <a:avLst/>
          </a:prstGeom>
        </p:spPr>
      </p:pic>
    </p:spTree>
    <p:extLst>
      <p:ext uri="{BB962C8B-B14F-4D97-AF65-F5344CB8AC3E}">
        <p14:creationId xmlns:p14="http://schemas.microsoft.com/office/powerpoint/2010/main" val="914541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282F2-7611-82D4-C4BE-20BBF8D8C38C}"/>
              </a:ext>
            </a:extLst>
          </p:cNvPr>
          <p:cNvSpPr>
            <a:spLocks noGrp="1"/>
          </p:cNvSpPr>
          <p:nvPr>
            <p:ph type="title"/>
          </p:nvPr>
        </p:nvSpPr>
        <p:spPr/>
        <p:txBody>
          <a:bodyPr/>
          <a:lstStyle/>
          <a:p>
            <a:r>
              <a:rPr lang="en-US" dirty="0"/>
              <a:t>RDI Results: Unfiltered Wingtip Tap</a:t>
            </a:r>
          </a:p>
        </p:txBody>
      </p:sp>
      <p:pic>
        <p:nvPicPr>
          <p:cNvPr id="4" name="R1_Iris_12mm_Ref115Z-_FOV_W+IH_240fps_exp">
            <a:hlinkClick r:id="" action="ppaction://media"/>
            <a:extLst>
              <a:ext uri="{FF2B5EF4-FFF2-40B4-BE49-F238E27FC236}">
                <a16:creationId xmlns:a16="http://schemas.microsoft.com/office/drawing/2014/main" id="{78091820-6DFC-F25F-628D-E463AA443B0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8200" y="1253331"/>
            <a:ext cx="7735887" cy="4351338"/>
          </a:xfrm>
          <a:prstGeom prst="rect">
            <a:avLst/>
          </a:prstGeom>
        </p:spPr>
      </p:pic>
      <p:graphicFrame>
        <p:nvGraphicFramePr>
          <p:cNvPr id="7" name="Table 5">
            <a:extLst>
              <a:ext uri="{FF2B5EF4-FFF2-40B4-BE49-F238E27FC236}">
                <a16:creationId xmlns:a16="http://schemas.microsoft.com/office/drawing/2014/main" id="{E82BC7DC-9759-42C7-2F7C-988FB5843E2B}"/>
              </a:ext>
            </a:extLst>
          </p:cNvPr>
          <p:cNvGraphicFramePr>
            <a:graphicFrameLocks noGrp="1"/>
          </p:cNvGraphicFramePr>
          <p:nvPr>
            <p:extLst>
              <p:ext uri="{D42A27DB-BD31-4B8C-83A1-F6EECF244321}">
                <p14:modId xmlns:p14="http://schemas.microsoft.com/office/powerpoint/2010/main" val="96031126"/>
              </p:ext>
            </p:extLst>
          </p:nvPr>
        </p:nvGraphicFramePr>
        <p:xfrm>
          <a:off x="8684794" y="738060"/>
          <a:ext cx="2669006" cy="5381880"/>
        </p:xfrm>
        <a:graphic>
          <a:graphicData uri="http://schemas.openxmlformats.org/drawingml/2006/table">
            <a:tbl>
              <a:tblPr firstRow="1" bandRow="1">
                <a:tableStyleId>{5C22544A-7EE6-4342-B048-85BDC9FD1C3A}</a:tableStyleId>
              </a:tblPr>
              <a:tblGrid>
                <a:gridCol w="1334503">
                  <a:extLst>
                    <a:ext uri="{9D8B030D-6E8A-4147-A177-3AD203B41FA5}">
                      <a16:colId xmlns:a16="http://schemas.microsoft.com/office/drawing/2014/main" val="1393330846"/>
                    </a:ext>
                  </a:extLst>
                </a:gridCol>
                <a:gridCol w="1334503">
                  <a:extLst>
                    <a:ext uri="{9D8B030D-6E8A-4147-A177-3AD203B41FA5}">
                      <a16:colId xmlns:a16="http://schemas.microsoft.com/office/drawing/2014/main" val="2540681924"/>
                    </a:ext>
                  </a:extLst>
                </a:gridCol>
              </a:tblGrid>
              <a:tr h="533640">
                <a:tc gridSpan="2">
                  <a:txBody>
                    <a:bodyPr/>
                    <a:lstStyle/>
                    <a:p>
                      <a:pPr algn="ctr"/>
                      <a:r>
                        <a:rPr lang="en-US" dirty="0">
                          <a:latin typeface="Arial" panose="020B0604020202020204" pitchFamily="34" charset="0"/>
                          <a:cs typeface="Arial" panose="020B0604020202020204" pitchFamily="34" charset="0"/>
                        </a:rPr>
                        <a:t>Modal Amplified</a:t>
                      </a:r>
                    </a:p>
                  </a:txBody>
                  <a:tcPr anchor="ctr"/>
                </a:tc>
                <a:tc hMerge="1">
                  <a:txBody>
                    <a:bodyPr/>
                    <a:lstStyle/>
                    <a:p>
                      <a:pPr algn="ctr"/>
                      <a:r>
                        <a:rPr lang="en-US" dirty="0">
                          <a:latin typeface="Arial" panose="020B0604020202020204" pitchFamily="34" charset="0"/>
                          <a:cs typeface="Arial" panose="020B0604020202020204" pitchFamily="34" charset="0"/>
                        </a:rPr>
                        <a:t>Modal Amplified</a:t>
                      </a:r>
                    </a:p>
                  </a:txBody>
                  <a:tcPr anchor="ctr"/>
                </a:tc>
                <a:extLst>
                  <a:ext uri="{0D108BD9-81ED-4DB2-BD59-A6C34878D82A}">
                    <a16:rowId xmlns:a16="http://schemas.microsoft.com/office/drawing/2014/main" val="132539684"/>
                  </a:ext>
                </a:extLst>
              </a:tr>
              <a:tr h="533640">
                <a:tc>
                  <a:txBody>
                    <a:bodyPr/>
                    <a:lstStyle/>
                    <a:p>
                      <a:pPr algn="ctr"/>
                      <a:r>
                        <a:rPr lang="en-US" dirty="0">
                          <a:latin typeface="Arial" panose="020B0604020202020204" pitchFamily="34" charset="0"/>
                          <a:cs typeface="Arial" panose="020B0604020202020204" pitchFamily="34" charset="0"/>
                        </a:rPr>
                        <a:t>Camera</a:t>
                      </a:r>
                    </a:p>
                  </a:txBody>
                  <a:tcPr anchor="ctr"/>
                </a:tc>
                <a:tc>
                  <a:txBody>
                    <a:bodyPr/>
                    <a:lstStyle/>
                    <a:p>
                      <a:pPr algn="ctr"/>
                      <a:r>
                        <a:rPr lang="en-US" dirty="0">
                          <a:latin typeface="Arial" panose="020B0604020202020204" pitchFamily="34" charset="0"/>
                          <a:cs typeface="Arial" panose="020B0604020202020204" pitchFamily="34" charset="0"/>
                        </a:rPr>
                        <a:t>Iris M</a:t>
                      </a:r>
                    </a:p>
                  </a:txBody>
                  <a:tcPr anchor="ctr"/>
                </a:tc>
                <a:extLst>
                  <a:ext uri="{0D108BD9-81ED-4DB2-BD59-A6C34878D82A}">
                    <a16:rowId xmlns:a16="http://schemas.microsoft.com/office/drawing/2014/main" val="733066921"/>
                  </a:ext>
                </a:extLst>
              </a:tr>
              <a:tr h="533640">
                <a:tc>
                  <a:txBody>
                    <a:bodyPr/>
                    <a:lstStyle/>
                    <a:p>
                      <a:pPr algn="ctr"/>
                      <a:r>
                        <a:rPr lang="en-US" sz="1600" dirty="0">
                          <a:latin typeface="Arial" panose="020B0604020202020204" pitchFamily="34" charset="0"/>
                          <a:cs typeface="Arial" panose="020B0604020202020204" pitchFamily="34" charset="0"/>
                        </a:rPr>
                        <a:t>Distance</a:t>
                      </a:r>
                    </a:p>
                  </a:txBody>
                  <a:tcPr anchor="ctr"/>
                </a:tc>
                <a:tc>
                  <a:txBody>
                    <a:bodyPr/>
                    <a:lstStyle/>
                    <a:p>
                      <a:pPr algn="ctr"/>
                      <a:r>
                        <a:rPr lang="en-US" sz="1600" dirty="0">
                          <a:latin typeface="Arial" panose="020B0604020202020204" pitchFamily="34" charset="0"/>
                          <a:cs typeface="Arial" panose="020B0604020202020204" pitchFamily="34" charset="0"/>
                        </a:rPr>
                        <a:t>29.6 ft</a:t>
                      </a:r>
                    </a:p>
                  </a:txBody>
                  <a:tcPr anchor="ctr"/>
                </a:tc>
                <a:extLst>
                  <a:ext uri="{0D108BD9-81ED-4DB2-BD59-A6C34878D82A}">
                    <a16:rowId xmlns:a16="http://schemas.microsoft.com/office/drawing/2014/main" val="2949131594"/>
                  </a:ext>
                </a:extLst>
              </a:tr>
              <a:tr h="533640">
                <a:tc>
                  <a:txBody>
                    <a:bodyPr/>
                    <a:lstStyle/>
                    <a:p>
                      <a:pPr algn="ctr"/>
                      <a:r>
                        <a:rPr lang="en-US" sz="1600" dirty="0">
                          <a:latin typeface="Arial" panose="020B0604020202020204" pitchFamily="34" charset="0"/>
                          <a:cs typeface="Arial" panose="020B0604020202020204" pitchFamily="34" charset="0"/>
                        </a:rPr>
                        <a:t>Focal Length</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12.5 mm</a:t>
                      </a:r>
                    </a:p>
                  </a:txBody>
                  <a:tcPr anchor="ctr"/>
                </a:tc>
                <a:extLst>
                  <a:ext uri="{0D108BD9-81ED-4DB2-BD59-A6C34878D82A}">
                    <a16:rowId xmlns:a16="http://schemas.microsoft.com/office/drawing/2014/main" val="3323678151"/>
                  </a:ext>
                </a:extLst>
              </a:tr>
              <a:tr h="533640">
                <a:tc>
                  <a:txBody>
                    <a:bodyPr/>
                    <a:lstStyle/>
                    <a:p>
                      <a:pPr algn="ctr"/>
                      <a:r>
                        <a:rPr lang="en-US" sz="1600" dirty="0">
                          <a:latin typeface="Arial" panose="020B0604020202020204" pitchFamily="34" charset="0"/>
                          <a:cs typeface="Arial" panose="020B0604020202020204" pitchFamily="34" charset="0"/>
                        </a:rPr>
                        <a:t>fps</a:t>
                      </a:r>
                    </a:p>
                  </a:txBody>
                  <a:tcPr anchor="ctr"/>
                </a:tc>
                <a:tc>
                  <a:txBody>
                    <a:bodyPr/>
                    <a:lstStyle/>
                    <a:p>
                      <a:pPr algn="ctr"/>
                      <a:r>
                        <a:rPr lang="en-US" sz="1600" dirty="0">
                          <a:latin typeface="Arial" panose="020B0604020202020204" pitchFamily="34" charset="0"/>
                          <a:cs typeface="Arial" panose="020B0604020202020204" pitchFamily="34" charset="0"/>
                        </a:rPr>
                        <a:t>240</a:t>
                      </a:r>
                    </a:p>
                  </a:txBody>
                  <a:tcPr anchor="ctr"/>
                </a:tc>
                <a:extLst>
                  <a:ext uri="{0D108BD9-81ED-4DB2-BD59-A6C34878D82A}">
                    <a16:rowId xmlns:a16="http://schemas.microsoft.com/office/drawing/2014/main" val="703076360"/>
                  </a:ext>
                </a:extLst>
              </a:tr>
              <a:tr h="533640">
                <a:tc>
                  <a:txBody>
                    <a:bodyPr/>
                    <a:lstStyle/>
                    <a:p>
                      <a:pPr algn="ctr"/>
                      <a:r>
                        <a:rPr lang="en-US" sz="1600" dirty="0">
                          <a:latin typeface="Arial" panose="020B0604020202020204" pitchFamily="34" charset="0"/>
                          <a:cs typeface="Arial" panose="020B0604020202020204" pitchFamily="34" charset="0"/>
                        </a:rPr>
                        <a:t>Duration</a:t>
                      </a:r>
                    </a:p>
                  </a:txBody>
                  <a:tcPr anchor="ctr"/>
                </a:tc>
                <a:tc>
                  <a:txBody>
                    <a:bodyPr/>
                    <a:lstStyle/>
                    <a:p>
                      <a:pPr algn="ctr"/>
                      <a:r>
                        <a:rPr lang="en-US" sz="1600" dirty="0">
                          <a:latin typeface="Arial" panose="020B0604020202020204" pitchFamily="34" charset="0"/>
                          <a:cs typeface="Arial" panose="020B0604020202020204" pitchFamily="34" charset="0"/>
                        </a:rPr>
                        <a:t>10 sec</a:t>
                      </a:r>
                    </a:p>
                  </a:txBody>
                  <a:tcPr anchor="ctr"/>
                </a:tc>
                <a:extLst>
                  <a:ext uri="{0D108BD9-81ED-4DB2-BD59-A6C34878D82A}">
                    <a16:rowId xmlns:a16="http://schemas.microsoft.com/office/drawing/2014/main" val="718013480"/>
                  </a:ext>
                </a:extLst>
              </a:tr>
              <a:tr h="533640">
                <a:tc>
                  <a:txBody>
                    <a:bodyPr/>
                    <a:lstStyle/>
                    <a:p>
                      <a:pPr algn="ctr"/>
                      <a:r>
                        <a:rPr lang="en-US" sz="1600" dirty="0">
                          <a:latin typeface="Arial" panose="020B0604020202020204" pitchFamily="34" charset="0"/>
                          <a:cs typeface="Arial" panose="020B0604020202020204" pitchFamily="34" charset="0"/>
                        </a:rPr>
                        <a:t>Frame Size</a:t>
                      </a:r>
                    </a:p>
                  </a:txBody>
                  <a:tcPr anchor="ctr"/>
                </a:tc>
                <a:tc>
                  <a:txBody>
                    <a:bodyPr/>
                    <a:lstStyle/>
                    <a:p>
                      <a:pPr algn="ctr"/>
                      <a:r>
                        <a:rPr lang="en-US" sz="1600" dirty="0">
                          <a:latin typeface="Arial" panose="020B0604020202020204" pitchFamily="34" charset="0"/>
                          <a:cs typeface="Arial" panose="020B0604020202020204" pitchFamily="34" charset="0"/>
                        </a:rPr>
                        <a:t>960x540</a:t>
                      </a:r>
                    </a:p>
                  </a:txBody>
                  <a:tcPr anchor="ctr"/>
                </a:tc>
                <a:extLst>
                  <a:ext uri="{0D108BD9-81ED-4DB2-BD59-A6C34878D82A}">
                    <a16:rowId xmlns:a16="http://schemas.microsoft.com/office/drawing/2014/main" val="3438271033"/>
                  </a:ext>
                </a:extLst>
              </a:tr>
              <a:tr h="533640">
                <a:tc>
                  <a:txBody>
                    <a:bodyPr/>
                    <a:lstStyle/>
                    <a:p>
                      <a:pPr algn="ctr"/>
                      <a:r>
                        <a:rPr lang="en-US" sz="1600" dirty="0">
                          <a:latin typeface="Arial" panose="020B0604020202020204" pitchFamily="34" charset="0"/>
                          <a:cs typeface="Arial" panose="020B0604020202020204" pitchFamily="34" charset="0"/>
                        </a:rPr>
                        <a:t>Brightness</a:t>
                      </a:r>
                    </a:p>
                  </a:txBody>
                  <a:tcPr anchor="ctr"/>
                </a:tc>
                <a:tc>
                  <a:txBody>
                    <a:bodyPr/>
                    <a:lstStyle/>
                    <a:p>
                      <a:pPr algn="ctr"/>
                      <a:r>
                        <a:rPr lang="en-US" sz="1600" dirty="0">
                          <a:latin typeface="Arial" panose="020B0604020202020204" pitchFamily="34" charset="0"/>
                          <a:cs typeface="Arial" panose="020B0604020202020204" pitchFamily="34" charset="0"/>
                        </a:rPr>
                        <a:t>100%</a:t>
                      </a:r>
                    </a:p>
                  </a:txBody>
                  <a:tcPr anchor="ctr"/>
                </a:tc>
                <a:extLst>
                  <a:ext uri="{0D108BD9-81ED-4DB2-BD59-A6C34878D82A}">
                    <a16:rowId xmlns:a16="http://schemas.microsoft.com/office/drawing/2014/main" val="3649947773"/>
                  </a:ext>
                </a:extLst>
              </a:tr>
              <a:tr h="533640">
                <a:tc>
                  <a:txBody>
                    <a:bodyPr/>
                    <a:lstStyle/>
                    <a:p>
                      <a:pPr algn="ctr"/>
                      <a:r>
                        <a:rPr lang="en-US" sz="1600" dirty="0">
                          <a:latin typeface="Arial" panose="020B0604020202020204" pitchFamily="34" charset="0"/>
                          <a:cs typeface="Arial" panose="020B0604020202020204" pitchFamily="34" charset="0"/>
                        </a:rPr>
                        <a:t>Gain</a:t>
                      </a:r>
                    </a:p>
                  </a:txBody>
                  <a:tcPr anchor="ctr"/>
                </a:tc>
                <a:tc>
                  <a:txBody>
                    <a:bodyPr/>
                    <a:lstStyle/>
                    <a:p>
                      <a:pPr algn="ctr"/>
                      <a:r>
                        <a:rPr lang="en-US" sz="1600" dirty="0">
                          <a:latin typeface="Arial" panose="020B0604020202020204" pitchFamily="34" charset="0"/>
                          <a:cs typeface="Arial" panose="020B0604020202020204" pitchFamily="34" charset="0"/>
                        </a:rPr>
                        <a:t>0</a:t>
                      </a:r>
                    </a:p>
                  </a:txBody>
                  <a:tcPr anchor="ctr"/>
                </a:tc>
                <a:extLst>
                  <a:ext uri="{0D108BD9-81ED-4DB2-BD59-A6C34878D82A}">
                    <a16:rowId xmlns:a16="http://schemas.microsoft.com/office/drawing/2014/main" val="836151239"/>
                  </a:ext>
                </a:extLst>
              </a:tr>
              <a:tr h="533640">
                <a:tc>
                  <a:txBody>
                    <a:bodyPr/>
                    <a:lstStyle/>
                    <a:p>
                      <a:pPr algn="ctr"/>
                      <a:r>
                        <a:rPr lang="en-US" sz="1600" dirty="0">
                          <a:latin typeface="Arial" panose="020B0604020202020204" pitchFamily="34" charset="0"/>
                          <a:cs typeface="Arial" panose="020B0604020202020204" pitchFamily="34" charset="0"/>
                        </a:rPr>
                        <a:t>Amplification</a:t>
                      </a:r>
                    </a:p>
                  </a:txBody>
                  <a:tcPr anchor="ctr"/>
                </a:tc>
                <a:tc>
                  <a:txBody>
                    <a:bodyPr/>
                    <a:lstStyle/>
                    <a:p>
                      <a:pPr algn="ctr"/>
                      <a:r>
                        <a:rPr lang="en-US" sz="1600" dirty="0">
                          <a:latin typeface="Arial" panose="020B0604020202020204" pitchFamily="34" charset="0"/>
                          <a:cs typeface="Arial" panose="020B0604020202020204" pitchFamily="34" charset="0"/>
                        </a:rPr>
                        <a:t>0</a:t>
                      </a:r>
                    </a:p>
                  </a:txBody>
                  <a:tcPr anchor="ctr"/>
                </a:tc>
                <a:extLst>
                  <a:ext uri="{0D108BD9-81ED-4DB2-BD59-A6C34878D82A}">
                    <a16:rowId xmlns:a16="http://schemas.microsoft.com/office/drawing/2014/main" val="1728607761"/>
                  </a:ext>
                </a:extLst>
              </a:tr>
            </a:tbl>
          </a:graphicData>
        </a:graphic>
      </p:graphicFrame>
    </p:spTree>
    <p:extLst>
      <p:ext uri="{BB962C8B-B14F-4D97-AF65-F5344CB8AC3E}">
        <p14:creationId xmlns:p14="http://schemas.microsoft.com/office/powerpoint/2010/main" val="141098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repeatCount="indefinite"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282F2-7611-82D4-C4BE-20BBF8D8C38C}"/>
              </a:ext>
            </a:extLst>
          </p:cNvPr>
          <p:cNvSpPr>
            <a:spLocks noGrp="1"/>
          </p:cNvSpPr>
          <p:nvPr>
            <p:ph type="title"/>
          </p:nvPr>
        </p:nvSpPr>
        <p:spPr/>
        <p:txBody>
          <a:bodyPr/>
          <a:lstStyle/>
          <a:p>
            <a:r>
              <a:rPr lang="en-US" dirty="0"/>
              <a:t>RDI Results: Filtered, 5.72 Hz</a:t>
            </a:r>
          </a:p>
        </p:txBody>
      </p:sp>
      <p:pic>
        <p:nvPicPr>
          <p:cNvPr id="3" name="R1_Iris_12mm_Ref115Z-_FOV_W+IH_001_HDR_5.72_exp">
            <a:hlinkClick r:id="" action="ppaction://media"/>
            <a:extLst>
              <a:ext uri="{FF2B5EF4-FFF2-40B4-BE49-F238E27FC236}">
                <a16:creationId xmlns:a16="http://schemas.microsoft.com/office/drawing/2014/main" id="{B90ABD64-9116-BFC9-3B72-0087F230977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8200" y="1253331"/>
            <a:ext cx="7735887" cy="4351338"/>
          </a:xfrm>
          <a:prstGeom prst="rect">
            <a:avLst/>
          </a:prstGeom>
        </p:spPr>
      </p:pic>
      <p:graphicFrame>
        <p:nvGraphicFramePr>
          <p:cNvPr id="5" name="Table 5">
            <a:extLst>
              <a:ext uri="{FF2B5EF4-FFF2-40B4-BE49-F238E27FC236}">
                <a16:creationId xmlns:a16="http://schemas.microsoft.com/office/drawing/2014/main" id="{A1722D9E-BB91-B003-DE0B-B2151C81F53A}"/>
              </a:ext>
            </a:extLst>
          </p:cNvPr>
          <p:cNvGraphicFramePr>
            <a:graphicFrameLocks noGrp="1"/>
          </p:cNvGraphicFramePr>
          <p:nvPr>
            <p:extLst>
              <p:ext uri="{D42A27DB-BD31-4B8C-83A1-F6EECF244321}">
                <p14:modId xmlns:p14="http://schemas.microsoft.com/office/powerpoint/2010/main" val="3854576235"/>
              </p:ext>
            </p:extLst>
          </p:nvPr>
        </p:nvGraphicFramePr>
        <p:xfrm>
          <a:off x="8684794" y="738060"/>
          <a:ext cx="2669006" cy="5381880"/>
        </p:xfrm>
        <a:graphic>
          <a:graphicData uri="http://schemas.openxmlformats.org/drawingml/2006/table">
            <a:tbl>
              <a:tblPr firstRow="1" bandRow="1">
                <a:tableStyleId>{5C22544A-7EE6-4342-B048-85BDC9FD1C3A}</a:tableStyleId>
              </a:tblPr>
              <a:tblGrid>
                <a:gridCol w="1334503">
                  <a:extLst>
                    <a:ext uri="{9D8B030D-6E8A-4147-A177-3AD203B41FA5}">
                      <a16:colId xmlns:a16="http://schemas.microsoft.com/office/drawing/2014/main" val="1393330846"/>
                    </a:ext>
                  </a:extLst>
                </a:gridCol>
                <a:gridCol w="1334503">
                  <a:extLst>
                    <a:ext uri="{9D8B030D-6E8A-4147-A177-3AD203B41FA5}">
                      <a16:colId xmlns:a16="http://schemas.microsoft.com/office/drawing/2014/main" val="2540681924"/>
                    </a:ext>
                  </a:extLst>
                </a:gridCol>
              </a:tblGrid>
              <a:tr h="533640">
                <a:tc gridSpan="2">
                  <a:txBody>
                    <a:bodyPr/>
                    <a:lstStyle/>
                    <a:p>
                      <a:pPr algn="ctr"/>
                      <a:r>
                        <a:rPr lang="en-US" dirty="0">
                          <a:latin typeface="Arial" panose="020B0604020202020204" pitchFamily="34" charset="0"/>
                          <a:cs typeface="Arial" panose="020B0604020202020204" pitchFamily="34" charset="0"/>
                        </a:rPr>
                        <a:t>Modal Amplified</a:t>
                      </a:r>
                    </a:p>
                  </a:txBody>
                  <a:tcPr anchor="ctr"/>
                </a:tc>
                <a:tc hMerge="1">
                  <a:txBody>
                    <a:bodyPr/>
                    <a:lstStyle/>
                    <a:p>
                      <a:pPr algn="ctr"/>
                      <a:r>
                        <a:rPr lang="en-US" dirty="0">
                          <a:latin typeface="Arial" panose="020B0604020202020204" pitchFamily="34" charset="0"/>
                          <a:cs typeface="Arial" panose="020B0604020202020204" pitchFamily="34" charset="0"/>
                        </a:rPr>
                        <a:t>Modal Amplified</a:t>
                      </a:r>
                    </a:p>
                  </a:txBody>
                  <a:tcPr anchor="ctr"/>
                </a:tc>
                <a:extLst>
                  <a:ext uri="{0D108BD9-81ED-4DB2-BD59-A6C34878D82A}">
                    <a16:rowId xmlns:a16="http://schemas.microsoft.com/office/drawing/2014/main" val="132539684"/>
                  </a:ext>
                </a:extLst>
              </a:tr>
              <a:tr h="533640">
                <a:tc>
                  <a:txBody>
                    <a:bodyPr/>
                    <a:lstStyle/>
                    <a:p>
                      <a:pPr algn="ctr"/>
                      <a:r>
                        <a:rPr lang="en-US" dirty="0">
                          <a:latin typeface="Arial" panose="020B0604020202020204" pitchFamily="34" charset="0"/>
                          <a:cs typeface="Arial" panose="020B0604020202020204" pitchFamily="34" charset="0"/>
                        </a:rPr>
                        <a:t>Camera</a:t>
                      </a:r>
                    </a:p>
                  </a:txBody>
                  <a:tcPr anchor="ctr"/>
                </a:tc>
                <a:tc>
                  <a:txBody>
                    <a:bodyPr/>
                    <a:lstStyle/>
                    <a:p>
                      <a:pPr algn="ctr"/>
                      <a:r>
                        <a:rPr lang="en-US" dirty="0">
                          <a:latin typeface="Arial" panose="020B0604020202020204" pitchFamily="34" charset="0"/>
                          <a:cs typeface="Arial" panose="020B0604020202020204" pitchFamily="34" charset="0"/>
                        </a:rPr>
                        <a:t>Iris M</a:t>
                      </a:r>
                    </a:p>
                  </a:txBody>
                  <a:tcPr anchor="ctr"/>
                </a:tc>
                <a:extLst>
                  <a:ext uri="{0D108BD9-81ED-4DB2-BD59-A6C34878D82A}">
                    <a16:rowId xmlns:a16="http://schemas.microsoft.com/office/drawing/2014/main" val="733066921"/>
                  </a:ext>
                </a:extLst>
              </a:tr>
              <a:tr h="533640">
                <a:tc>
                  <a:txBody>
                    <a:bodyPr/>
                    <a:lstStyle/>
                    <a:p>
                      <a:pPr algn="ctr"/>
                      <a:r>
                        <a:rPr lang="en-US" sz="1600" dirty="0">
                          <a:latin typeface="Arial" panose="020B0604020202020204" pitchFamily="34" charset="0"/>
                          <a:cs typeface="Arial" panose="020B0604020202020204" pitchFamily="34" charset="0"/>
                        </a:rPr>
                        <a:t>Distance</a:t>
                      </a:r>
                    </a:p>
                  </a:txBody>
                  <a:tcPr anchor="ctr"/>
                </a:tc>
                <a:tc>
                  <a:txBody>
                    <a:bodyPr/>
                    <a:lstStyle/>
                    <a:p>
                      <a:pPr algn="ctr"/>
                      <a:r>
                        <a:rPr lang="en-US" sz="1600" dirty="0">
                          <a:latin typeface="Arial" panose="020B0604020202020204" pitchFamily="34" charset="0"/>
                          <a:cs typeface="Arial" panose="020B0604020202020204" pitchFamily="34" charset="0"/>
                        </a:rPr>
                        <a:t>29.6 ft</a:t>
                      </a:r>
                    </a:p>
                  </a:txBody>
                  <a:tcPr anchor="ctr"/>
                </a:tc>
                <a:extLst>
                  <a:ext uri="{0D108BD9-81ED-4DB2-BD59-A6C34878D82A}">
                    <a16:rowId xmlns:a16="http://schemas.microsoft.com/office/drawing/2014/main" val="2949131594"/>
                  </a:ext>
                </a:extLst>
              </a:tr>
              <a:tr h="533640">
                <a:tc>
                  <a:txBody>
                    <a:bodyPr/>
                    <a:lstStyle/>
                    <a:p>
                      <a:pPr algn="ctr"/>
                      <a:r>
                        <a:rPr lang="en-US" sz="1600" dirty="0">
                          <a:latin typeface="Arial" panose="020B0604020202020204" pitchFamily="34" charset="0"/>
                          <a:cs typeface="Arial" panose="020B0604020202020204" pitchFamily="34" charset="0"/>
                        </a:rPr>
                        <a:t>Focal Length</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12.5 mm</a:t>
                      </a:r>
                    </a:p>
                  </a:txBody>
                  <a:tcPr anchor="ctr"/>
                </a:tc>
                <a:extLst>
                  <a:ext uri="{0D108BD9-81ED-4DB2-BD59-A6C34878D82A}">
                    <a16:rowId xmlns:a16="http://schemas.microsoft.com/office/drawing/2014/main" val="3323678151"/>
                  </a:ext>
                </a:extLst>
              </a:tr>
              <a:tr h="533640">
                <a:tc>
                  <a:txBody>
                    <a:bodyPr/>
                    <a:lstStyle/>
                    <a:p>
                      <a:pPr algn="ctr"/>
                      <a:r>
                        <a:rPr lang="en-US" sz="1600" dirty="0">
                          <a:latin typeface="Arial" panose="020B0604020202020204" pitchFamily="34" charset="0"/>
                          <a:cs typeface="Arial" panose="020B0604020202020204" pitchFamily="34" charset="0"/>
                        </a:rPr>
                        <a:t>fps</a:t>
                      </a:r>
                    </a:p>
                  </a:txBody>
                  <a:tcPr anchor="ctr"/>
                </a:tc>
                <a:tc>
                  <a:txBody>
                    <a:bodyPr/>
                    <a:lstStyle/>
                    <a:p>
                      <a:pPr algn="ctr"/>
                      <a:r>
                        <a:rPr lang="en-US" sz="1600" dirty="0">
                          <a:latin typeface="Arial" panose="020B0604020202020204" pitchFamily="34" charset="0"/>
                          <a:cs typeface="Arial" panose="020B0604020202020204" pitchFamily="34" charset="0"/>
                        </a:rPr>
                        <a:t>240</a:t>
                      </a:r>
                    </a:p>
                  </a:txBody>
                  <a:tcPr anchor="ctr"/>
                </a:tc>
                <a:extLst>
                  <a:ext uri="{0D108BD9-81ED-4DB2-BD59-A6C34878D82A}">
                    <a16:rowId xmlns:a16="http://schemas.microsoft.com/office/drawing/2014/main" val="703076360"/>
                  </a:ext>
                </a:extLst>
              </a:tr>
              <a:tr h="533640">
                <a:tc>
                  <a:txBody>
                    <a:bodyPr/>
                    <a:lstStyle/>
                    <a:p>
                      <a:pPr algn="ctr"/>
                      <a:r>
                        <a:rPr lang="en-US" sz="1600" dirty="0">
                          <a:latin typeface="Arial" panose="020B0604020202020204" pitchFamily="34" charset="0"/>
                          <a:cs typeface="Arial" panose="020B0604020202020204" pitchFamily="34" charset="0"/>
                        </a:rPr>
                        <a:t>Duration</a:t>
                      </a:r>
                    </a:p>
                  </a:txBody>
                  <a:tcPr anchor="ctr"/>
                </a:tc>
                <a:tc>
                  <a:txBody>
                    <a:bodyPr/>
                    <a:lstStyle/>
                    <a:p>
                      <a:pPr algn="ctr"/>
                      <a:r>
                        <a:rPr lang="en-US" sz="1600" dirty="0">
                          <a:latin typeface="Arial" panose="020B0604020202020204" pitchFamily="34" charset="0"/>
                          <a:cs typeface="Arial" panose="020B0604020202020204" pitchFamily="34" charset="0"/>
                        </a:rPr>
                        <a:t>10 sec</a:t>
                      </a:r>
                    </a:p>
                  </a:txBody>
                  <a:tcPr anchor="ctr"/>
                </a:tc>
                <a:extLst>
                  <a:ext uri="{0D108BD9-81ED-4DB2-BD59-A6C34878D82A}">
                    <a16:rowId xmlns:a16="http://schemas.microsoft.com/office/drawing/2014/main" val="718013480"/>
                  </a:ext>
                </a:extLst>
              </a:tr>
              <a:tr h="533640">
                <a:tc>
                  <a:txBody>
                    <a:bodyPr/>
                    <a:lstStyle/>
                    <a:p>
                      <a:pPr algn="ctr"/>
                      <a:r>
                        <a:rPr lang="en-US" sz="1600" dirty="0">
                          <a:latin typeface="Arial" panose="020B0604020202020204" pitchFamily="34" charset="0"/>
                          <a:cs typeface="Arial" panose="020B0604020202020204" pitchFamily="34" charset="0"/>
                        </a:rPr>
                        <a:t>Frame Size</a:t>
                      </a:r>
                    </a:p>
                  </a:txBody>
                  <a:tcPr anchor="ctr"/>
                </a:tc>
                <a:tc>
                  <a:txBody>
                    <a:bodyPr/>
                    <a:lstStyle/>
                    <a:p>
                      <a:pPr algn="ctr"/>
                      <a:r>
                        <a:rPr lang="en-US" sz="1600" dirty="0">
                          <a:latin typeface="Arial" panose="020B0604020202020204" pitchFamily="34" charset="0"/>
                          <a:cs typeface="Arial" panose="020B0604020202020204" pitchFamily="34" charset="0"/>
                        </a:rPr>
                        <a:t>960x540</a:t>
                      </a:r>
                    </a:p>
                  </a:txBody>
                  <a:tcPr anchor="ctr"/>
                </a:tc>
                <a:extLst>
                  <a:ext uri="{0D108BD9-81ED-4DB2-BD59-A6C34878D82A}">
                    <a16:rowId xmlns:a16="http://schemas.microsoft.com/office/drawing/2014/main" val="3438271033"/>
                  </a:ext>
                </a:extLst>
              </a:tr>
              <a:tr h="533640">
                <a:tc>
                  <a:txBody>
                    <a:bodyPr/>
                    <a:lstStyle/>
                    <a:p>
                      <a:pPr algn="ctr"/>
                      <a:r>
                        <a:rPr lang="en-US" sz="1600" dirty="0">
                          <a:latin typeface="Arial" panose="020B0604020202020204" pitchFamily="34" charset="0"/>
                          <a:cs typeface="Arial" panose="020B0604020202020204" pitchFamily="34" charset="0"/>
                        </a:rPr>
                        <a:t>Brightness</a:t>
                      </a:r>
                    </a:p>
                  </a:txBody>
                  <a:tcPr anchor="ctr"/>
                </a:tc>
                <a:tc>
                  <a:txBody>
                    <a:bodyPr/>
                    <a:lstStyle/>
                    <a:p>
                      <a:pPr algn="ctr"/>
                      <a:r>
                        <a:rPr lang="en-US" sz="1600" dirty="0">
                          <a:latin typeface="Arial" panose="020B0604020202020204" pitchFamily="34" charset="0"/>
                          <a:cs typeface="Arial" panose="020B0604020202020204" pitchFamily="34" charset="0"/>
                        </a:rPr>
                        <a:t>100%</a:t>
                      </a:r>
                    </a:p>
                  </a:txBody>
                  <a:tcPr anchor="ctr"/>
                </a:tc>
                <a:extLst>
                  <a:ext uri="{0D108BD9-81ED-4DB2-BD59-A6C34878D82A}">
                    <a16:rowId xmlns:a16="http://schemas.microsoft.com/office/drawing/2014/main" val="3649947773"/>
                  </a:ext>
                </a:extLst>
              </a:tr>
              <a:tr h="533640">
                <a:tc>
                  <a:txBody>
                    <a:bodyPr/>
                    <a:lstStyle/>
                    <a:p>
                      <a:pPr algn="ctr"/>
                      <a:r>
                        <a:rPr lang="en-US" sz="1600" dirty="0">
                          <a:latin typeface="Arial" panose="020B0604020202020204" pitchFamily="34" charset="0"/>
                          <a:cs typeface="Arial" panose="020B0604020202020204" pitchFamily="34" charset="0"/>
                        </a:rPr>
                        <a:t>Gain</a:t>
                      </a:r>
                    </a:p>
                  </a:txBody>
                  <a:tcPr anchor="ctr"/>
                </a:tc>
                <a:tc>
                  <a:txBody>
                    <a:bodyPr/>
                    <a:lstStyle/>
                    <a:p>
                      <a:pPr algn="ctr"/>
                      <a:r>
                        <a:rPr lang="en-US" sz="1600" dirty="0">
                          <a:latin typeface="Arial" panose="020B0604020202020204" pitchFamily="34" charset="0"/>
                          <a:cs typeface="Arial" panose="020B0604020202020204" pitchFamily="34" charset="0"/>
                        </a:rPr>
                        <a:t>0</a:t>
                      </a:r>
                    </a:p>
                  </a:txBody>
                  <a:tcPr anchor="ctr"/>
                </a:tc>
                <a:extLst>
                  <a:ext uri="{0D108BD9-81ED-4DB2-BD59-A6C34878D82A}">
                    <a16:rowId xmlns:a16="http://schemas.microsoft.com/office/drawing/2014/main" val="836151239"/>
                  </a:ext>
                </a:extLst>
              </a:tr>
              <a:tr h="533640">
                <a:tc>
                  <a:txBody>
                    <a:bodyPr/>
                    <a:lstStyle/>
                    <a:p>
                      <a:pPr algn="ctr"/>
                      <a:r>
                        <a:rPr lang="en-US" sz="1600" dirty="0">
                          <a:latin typeface="Arial" panose="020B0604020202020204" pitchFamily="34" charset="0"/>
                          <a:cs typeface="Arial" panose="020B0604020202020204" pitchFamily="34" charset="0"/>
                        </a:rPr>
                        <a:t>Amplification</a:t>
                      </a:r>
                    </a:p>
                  </a:txBody>
                  <a:tcPr anchor="ctr"/>
                </a:tc>
                <a:tc>
                  <a:txBody>
                    <a:bodyPr/>
                    <a:lstStyle/>
                    <a:p>
                      <a:pPr algn="ctr"/>
                      <a:r>
                        <a:rPr lang="en-US" sz="1600" dirty="0">
                          <a:latin typeface="Arial" panose="020B0604020202020204" pitchFamily="34" charset="0"/>
                          <a:cs typeface="Arial" panose="020B0604020202020204" pitchFamily="34" charset="0"/>
                        </a:rPr>
                        <a:t>200</a:t>
                      </a:r>
                    </a:p>
                  </a:txBody>
                  <a:tcPr anchor="ctr"/>
                </a:tc>
                <a:extLst>
                  <a:ext uri="{0D108BD9-81ED-4DB2-BD59-A6C34878D82A}">
                    <a16:rowId xmlns:a16="http://schemas.microsoft.com/office/drawing/2014/main" val="1728607761"/>
                  </a:ext>
                </a:extLst>
              </a:tr>
            </a:tbl>
          </a:graphicData>
        </a:graphic>
      </p:graphicFrame>
    </p:spTree>
    <p:extLst>
      <p:ext uri="{BB962C8B-B14F-4D97-AF65-F5344CB8AC3E}">
        <p14:creationId xmlns:p14="http://schemas.microsoft.com/office/powerpoint/2010/main" val="1778282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repeatCount="indefinite" fill="hold" display="0">
                  <p:stCondLst>
                    <p:cond delay="indefinite"/>
                  </p:stCondLst>
                </p:cTn>
                <p:tgtEl>
                  <p:spTgt spid="3"/>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282F2-7611-82D4-C4BE-20BBF8D8C38C}"/>
              </a:ext>
            </a:extLst>
          </p:cNvPr>
          <p:cNvSpPr>
            <a:spLocks noGrp="1"/>
          </p:cNvSpPr>
          <p:nvPr>
            <p:ph type="title"/>
          </p:nvPr>
        </p:nvSpPr>
        <p:spPr/>
        <p:txBody>
          <a:bodyPr/>
          <a:lstStyle/>
          <a:p>
            <a:r>
              <a:rPr lang="en-US" dirty="0"/>
              <a:t>RDI Results: Filtered, 12.13 Hz</a:t>
            </a:r>
          </a:p>
        </p:txBody>
      </p:sp>
      <p:pic>
        <p:nvPicPr>
          <p:cNvPr id="3" name="R1_Iris_12mm_Ref115Z-_FOV_W+IH_001_HDR_5.72_exp">
            <a:hlinkClick r:id="" action="ppaction://media"/>
            <a:extLst>
              <a:ext uri="{FF2B5EF4-FFF2-40B4-BE49-F238E27FC236}">
                <a16:creationId xmlns:a16="http://schemas.microsoft.com/office/drawing/2014/main" id="{B90ABD64-9116-BFC9-3B72-0087F230977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8200" y="1253331"/>
            <a:ext cx="7735887" cy="4351338"/>
          </a:xfrm>
          <a:prstGeom prst="rect">
            <a:avLst/>
          </a:prstGeom>
        </p:spPr>
      </p:pic>
      <p:graphicFrame>
        <p:nvGraphicFramePr>
          <p:cNvPr id="4" name="Table 5">
            <a:extLst>
              <a:ext uri="{FF2B5EF4-FFF2-40B4-BE49-F238E27FC236}">
                <a16:creationId xmlns:a16="http://schemas.microsoft.com/office/drawing/2014/main" id="{969A826D-4511-F4D6-71B5-74C7DD3B91D0}"/>
              </a:ext>
            </a:extLst>
          </p:cNvPr>
          <p:cNvGraphicFramePr>
            <a:graphicFrameLocks noGrp="1"/>
          </p:cNvGraphicFramePr>
          <p:nvPr>
            <p:extLst>
              <p:ext uri="{D42A27DB-BD31-4B8C-83A1-F6EECF244321}">
                <p14:modId xmlns:p14="http://schemas.microsoft.com/office/powerpoint/2010/main" val="3806174421"/>
              </p:ext>
            </p:extLst>
          </p:nvPr>
        </p:nvGraphicFramePr>
        <p:xfrm>
          <a:off x="8684794" y="738060"/>
          <a:ext cx="2669006" cy="5381880"/>
        </p:xfrm>
        <a:graphic>
          <a:graphicData uri="http://schemas.openxmlformats.org/drawingml/2006/table">
            <a:tbl>
              <a:tblPr firstRow="1" bandRow="1">
                <a:tableStyleId>{5C22544A-7EE6-4342-B048-85BDC9FD1C3A}</a:tableStyleId>
              </a:tblPr>
              <a:tblGrid>
                <a:gridCol w="1334503">
                  <a:extLst>
                    <a:ext uri="{9D8B030D-6E8A-4147-A177-3AD203B41FA5}">
                      <a16:colId xmlns:a16="http://schemas.microsoft.com/office/drawing/2014/main" val="1393330846"/>
                    </a:ext>
                  </a:extLst>
                </a:gridCol>
                <a:gridCol w="1334503">
                  <a:extLst>
                    <a:ext uri="{9D8B030D-6E8A-4147-A177-3AD203B41FA5}">
                      <a16:colId xmlns:a16="http://schemas.microsoft.com/office/drawing/2014/main" val="2540681924"/>
                    </a:ext>
                  </a:extLst>
                </a:gridCol>
              </a:tblGrid>
              <a:tr h="533640">
                <a:tc gridSpan="2">
                  <a:txBody>
                    <a:bodyPr/>
                    <a:lstStyle/>
                    <a:p>
                      <a:pPr algn="ctr"/>
                      <a:r>
                        <a:rPr lang="en-US" dirty="0">
                          <a:latin typeface="Arial" panose="020B0604020202020204" pitchFamily="34" charset="0"/>
                          <a:cs typeface="Arial" panose="020B0604020202020204" pitchFamily="34" charset="0"/>
                        </a:rPr>
                        <a:t>Modal Amplified</a:t>
                      </a:r>
                    </a:p>
                  </a:txBody>
                  <a:tcPr anchor="ctr"/>
                </a:tc>
                <a:tc hMerge="1">
                  <a:txBody>
                    <a:bodyPr/>
                    <a:lstStyle/>
                    <a:p>
                      <a:pPr algn="ctr"/>
                      <a:r>
                        <a:rPr lang="en-US" dirty="0">
                          <a:latin typeface="Arial" panose="020B0604020202020204" pitchFamily="34" charset="0"/>
                          <a:cs typeface="Arial" panose="020B0604020202020204" pitchFamily="34" charset="0"/>
                        </a:rPr>
                        <a:t>Modal Amplified</a:t>
                      </a:r>
                    </a:p>
                  </a:txBody>
                  <a:tcPr anchor="ctr"/>
                </a:tc>
                <a:extLst>
                  <a:ext uri="{0D108BD9-81ED-4DB2-BD59-A6C34878D82A}">
                    <a16:rowId xmlns:a16="http://schemas.microsoft.com/office/drawing/2014/main" val="132539684"/>
                  </a:ext>
                </a:extLst>
              </a:tr>
              <a:tr h="533640">
                <a:tc>
                  <a:txBody>
                    <a:bodyPr/>
                    <a:lstStyle/>
                    <a:p>
                      <a:pPr algn="ctr"/>
                      <a:r>
                        <a:rPr lang="en-US" dirty="0">
                          <a:latin typeface="Arial" panose="020B0604020202020204" pitchFamily="34" charset="0"/>
                          <a:cs typeface="Arial" panose="020B0604020202020204" pitchFamily="34" charset="0"/>
                        </a:rPr>
                        <a:t>Camera</a:t>
                      </a:r>
                    </a:p>
                  </a:txBody>
                  <a:tcPr anchor="ctr"/>
                </a:tc>
                <a:tc>
                  <a:txBody>
                    <a:bodyPr/>
                    <a:lstStyle/>
                    <a:p>
                      <a:pPr algn="ctr"/>
                      <a:r>
                        <a:rPr lang="en-US" dirty="0">
                          <a:latin typeface="Arial" panose="020B0604020202020204" pitchFamily="34" charset="0"/>
                          <a:cs typeface="Arial" panose="020B0604020202020204" pitchFamily="34" charset="0"/>
                        </a:rPr>
                        <a:t>Iris M</a:t>
                      </a:r>
                    </a:p>
                  </a:txBody>
                  <a:tcPr anchor="ctr"/>
                </a:tc>
                <a:extLst>
                  <a:ext uri="{0D108BD9-81ED-4DB2-BD59-A6C34878D82A}">
                    <a16:rowId xmlns:a16="http://schemas.microsoft.com/office/drawing/2014/main" val="733066921"/>
                  </a:ext>
                </a:extLst>
              </a:tr>
              <a:tr h="533640">
                <a:tc>
                  <a:txBody>
                    <a:bodyPr/>
                    <a:lstStyle/>
                    <a:p>
                      <a:pPr algn="ctr"/>
                      <a:r>
                        <a:rPr lang="en-US" sz="1600" dirty="0">
                          <a:latin typeface="Arial" panose="020B0604020202020204" pitchFamily="34" charset="0"/>
                          <a:cs typeface="Arial" panose="020B0604020202020204" pitchFamily="34" charset="0"/>
                        </a:rPr>
                        <a:t>Distance</a:t>
                      </a:r>
                    </a:p>
                  </a:txBody>
                  <a:tcPr anchor="ctr"/>
                </a:tc>
                <a:tc>
                  <a:txBody>
                    <a:bodyPr/>
                    <a:lstStyle/>
                    <a:p>
                      <a:pPr algn="ctr"/>
                      <a:r>
                        <a:rPr lang="en-US" sz="1600" dirty="0">
                          <a:latin typeface="Arial" panose="020B0604020202020204" pitchFamily="34" charset="0"/>
                          <a:cs typeface="Arial" panose="020B0604020202020204" pitchFamily="34" charset="0"/>
                        </a:rPr>
                        <a:t>29.6 ft</a:t>
                      </a:r>
                    </a:p>
                  </a:txBody>
                  <a:tcPr anchor="ctr"/>
                </a:tc>
                <a:extLst>
                  <a:ext uri="{0D108BD9-81ED-4DB2-BD59-A6C34878D82A}">
                    <a16:rowId xmlns:a16="http://schemas.microsoft.com/office/drawing/2014/main" val="2949131594"/>
                  </a:ext>
                </a:extLst>
              </a:tr>
              <a:tr h="533640">
                <a:tc>
                  <a:txBody>
                    <a:bodyPr/>
                    <a:lstStyle/>
                    <a:p>
                      <a:pPr algn="ctr"/>
                      <a:r>
                        <a:rPr lang="en-US" sz="1600" dirty="0">
                          <a:latin typeface="Arial" panose="020B0604020202020204" pitchFamily="34" charset="0"/>
                          <a:cs typeface="Arial" panose="020B0604020202020204" pitchFamily="34" charset="0"/>
                        </a:rPr>
                        <a:t>Focal Length</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12.5 mm</a:t>
                      </a:r>
                    </a:p>
                  </a:txBody>
                  <a:tcPr anchor="ctr"/>
                </a:tc>
                <a:extLst>
                  <a:ext uri="{0D108BD9-81ED-4DB2-BD59-A6C34878D82A}">
                    <a16:rowId xmlns:a16="http://schemas.microsoft.com/office/drawing/2014/main" val="3323678151"/>
                  </a:ext>
                </a:extLst>
              </a:tr>
              <a:tr h="533640">
                <a:tc>
                  <a:txBody>
                    <a:bodyPr/>
                    <a:lstStyle/>
                    <a:p>
                      <a:pPr algn="ctr"/>
                      <a:r>
                        <a:rPr lang="en-US" sz="1600" dirty="0">
                          <a:latin typeface="Arial" panose="020B0604020202020204" pitchFamily="34" charset="0"/>
                          <a:cs typeface="Arial" panose="020B0604020202020204" pitchFamily="34" charset="0"/>
                        </a:rPr>
                        <a:t>fps</a:t>
                      </a:r>
                    </a:p>
                  </a:txBody>
                  <a:tcPr anchor="ctr"/>
                </a:tc>
                <a:tc>
                  <a:txBody>
                    <a:bodyPr/>
                    <a:lstStyle/>
                    <a:p>
                      <a:pPr algn="ctr"/>
                      <a:r>
                        <a:rPr lang="en-US" sz="1600" dirty="0">
                          <a:latin typeface="Arial" panose="020B0604020202020204" pitchFamily="34" charset="0"/>
                          <a:cs typeface="Arial" panose="020B0604020202020204" pitchFamily="34" charset="0"/>
                        </a:rPr>
                        <a:t>240</a:t>
                      </a:r>
                    </a:p>
                  </a:txBody>
                  <a:tcPr anchor="ctr"/>
                </a:tc>
                <a:extLst>
                  <a:ext uri="{0D108BD9-81ED-4DB2-BD59-A6C34878D82A}">
                    <a16:rowId xmlns:a16="http://schemas.microsoft.com/office/drawing/2014/main" val="703076360"/>
                  </a:ext>
                </a:extLst>
              </a:tr>
              <a:tr h="533640">
                <a:tc>
                  <a:txBody>
                    <a:bodyPr/>
                    <a:lstStyle/>
                    <a:p>
                      <a:pPr algn="ctr"/>
                      <a:r>
                        <a:rPr lang="en-US" sz="1600" dirty="0">
                          <a:latin typeface="Arial" panose="020B0604020202020204" pitchFamily="34" charset="0"/>
                          <a:cs typeface="Arial" panose="020B0604020202020204" pitchFamily="34" charset="0"/>
                        </a:rPr>
                        <a:t>Duration</a:t>
                      </a:r>
                    </a:p>
                  </a:txBody>
                  <a:tcPr anchor="ctr"/>
                </a:tc>
                <a:tc>
                  <a:txBody>
                    <a:bodyPr/>
                    <a:lstStyle/>
                    <a:p>
                      <a:pPr algn="ctr"/>
                      <a:r>
                        <a:rPr lang="en-US" sz="1600" dirty="0">
                          <a:latin typeface="Arial" panose="020B0604020202020204" pitchFamily="34" charset="0"/>
                          <a:cs typeface="Arial" panose="020B0604020202020204" pitchFamily="34" charset="0"/>
                        </a:rPr>
                        <a:t>10 sec</a:t>
                      </a:r>
                    </a:p>
                  </a:txBody>
                  <a:tcPr anchor="ctr"/>
                </a:tc>
                <a:extLst>
                  <a:ext uri="{0D108BD9-81ED-4DB2-BD59-A6C34878D82A}">
                    <a16:rowId xmlns:a16="http://schemas.microsoft.com/office/drawing/2014/main" val="718013480"/>
                  </a:ext>
                </a:extLst>
              </a:tr>
              <a:tr h="533640">
                <a:tc>
                  <a:txBody>
                    <a:bodyPr/>
                    <a:lstStyle/>
                    <a:p>
                      <a:pPr algn="ctr"/>
                      <a:r>
                        <a:rPr lang="en-US" sz="1600" dirty="0">
                          <a:latin typeface="Arial" panose="020B0604020202020204" pitchFamily="34" charset="0"/>
                          <a:cs typeface="Arial" panose="020B0604020202020204" pitchFamily="34" charset="0"/>
                        </a:rPr>
                        <a:t>Frame Size</a:t>
                      </a:r>
                    </a:p>
                  </a:txBody>
                  <a:tcPr anchor="ctr"/>
                </a:tc>
                <a:tc>
                  <a:txBody>
                    <a:bodyPr/>
                    <a:lstStyle/>
                    <a:p>
                      <a:pPr algn="ctr"/>
                      <a:r>
                        <a:rPr lang="en-US" sz="1600" dirty="0">
                          <a:latin typeface="Arial" panose="020B0604020202020204" pitchFamily="34" charset="0"/>
                          <a:cs typeface="Arial" panose="020B0604020202020204" pitchFamily="34" charset="0"/>
                        </a:rPr>
                        <a:t>960x540</a:t>
                      </a:r>
                    </a:p>
                  </a:txBody>
                  <a:tcPr anchor="ctr"/>
                </a:tc>
                <a:extLst>
                  <a:ext uri="{0D108BD9-81ED-4DB2-BD59-A6C34878D82A}">
                    <a16:rowId xmlns:a16="http://schemas.microsoft.com/office/drawing/2014/main" val="3438271033"/>
                  </a:ext>
                </a:extLst>
              </a:tr>
              <a:tr h="533640">
                <a:tc>
                  <a:txBody>
                    <a:bodyPr/>
                    <a:lstStyle/>
                    <a:p>
                      <a:pPr algn="ctr"/>
                      <a:r>
                        <a:rPr lang="en-US" sz="1600" dirty="0">
                          <a:latin typeface="Arial" panose="020B0604020202020204" pitchFamily="34" charset="0"/>
                          <a:cs typeface="Arial" panose="020B0604020202020204" pitchFamily="34" charset="0"/>
                        </a:rPr>
                        <a:t>Brightness</a:t>
                      </a:r>
                    </a:p>
                  </a:txBody>
                  <a:tcPr anchor="ctr"/>
                </a:tc>
                <a:tc>
                  <a:txBody>
                    <a:bodyPr/>
                    <a:lstStyle/>
                    <a:p>
                      <a:pPr algn="ctr"/>
                      <a:r>
                        <a:rPr lang="en-US" sz="1600" dirty="0">
                          <a:latin typeface="Arial" panose="020B0604020202020204" pitchFamily="34" charset="0"/>
                          <a:cs typeface="Arial" panose="020B0604020202020204" pitchFamily="34" charset="0"/>
                        </a:rPr>
                        <a:t>100%</a:t>
                      </a:r>
                    </a:p>
                  </a:txBody>
                  <a:tcPr anchor="ctr"/>
                </a:tc>
                <a:extLst>
                  <a:ext uri="{0D108BD9-81ED-4DB2-BD59-A6C34878D82A}">
                    <a16:rowId xmlns:a16="http://schemas.microsoft.com/office/drawing/2014/main" val="3649947773"/>
                  </a:ext>
                </a:extLst>
              </a:tr>
              <a:tr h="533640">
                <a:tc>
                  <a:txBody>
                    <a:bodyPr/>
                    <a:lstStyle/>
                    <a:p>
                      <a:pPr algn="ctr"/>
                      <a:r>
                        <a:rPr lang="en-US" sz="1600" dirty="0">
                          <a:latin typeface="Arial" panose="020B0604020202020204" pitchFamily="34" charset="0"/>
                          <a:cs typeface="Arial" panose="020B0604020202020204" pitchFamily="34" charset="0"/>
                        </a:rPr>
                        <a:t>Gain</a:t>
                      </a:r>
                    </a:p>
                  </a:txBody>
                  <a:tcPr anchor="ctr"/>
                </a:tc>
                <a:tc>
                  <a:txBody>
                    <a:bodyPr/>
                    <a:lstStyle/>
                    <a:p>
                      <a:pPr algn="ctr"/>
                      <a:r>
                        <a:rPr lang="en-US" sz="1600" dirty="0">
                          <a:latin typeface="Arial" panose="020B0604020202020204" pitchFamily="34" charset="0"/>
                          <a:cs typeface="Arial" panose="020B0604020202020204" pitchFamily="34" charset="0"/>
                        </a:rPr>
                        <a:t>0</a:t>
                      </a:r>
                    </a:p>
                  </a:txBody>
                  <a:tcPr anchor="ctr"/>
                </a:tc>
                <a:extLst>
                  <a:ext uri="{0D108BD9-81ED-4DB2-BD59-A6C34878D82A}">
                    <a16:rowId xmlns:a16="http://schemas.microsoft.com/office/drawing/2014/main" val="836151239"/>
                  </a:ext>
                </a:extLst>
              </a:tr>
              <a:tr h="533640">
                <a:tc>
                  <a:txBody>
                    <a:bodyPr/>
                    <a:lstStyle/>
                    <a:p>
                      <a:pPr algn="ctr"/>
                      <a:r>
                        <a:rPr lang="en-US" sz="1600" dirty="0">
                          <a:latin typeface="Arial" panose="020B0604020202020204" pitchFamily="34" charset="0"/>
                          <a:cs typeface="Arial" panose="020B0604020202020204" pitchFamily="34" charset="0"/>
                        </a:rPr>
                        <a:t>Amplification</a:t>
                      </a:r>
                    </a:p>
                  </a:txBody>
                  <a:tcPr anchor="ctr"/>
                </a:tc>
                <a:tc>
                  <a:txBody>
                    <a:bodyPr/>
                    <a:lstStyle/>
                    <a:p>
                      <a:pPr algn="ctr"/>
                      <a:r>
                        <a:rPr lang="en-US" sz="1600" dirty="0">
                          <a:latin typeface="Arial" panose="020B0604020202020204" pitchFamily="34" charset="0"/>
                          <a:cs typeface="Arial" panose="020B0604020202020204" pitchFamily="34" charset="0"/>
                        </a:rPr>
                        <a:t>200</a:t>
                      </a:r>
                    </a:p>
                  </a:txBody>
                  <a:tcPr anchor="ctr"/>
                </a:tc>
                <a:extLst>
                  <a:ext uri="{0D108BD9-81ED-4DB2-BD59-A6C34878D82A}">
                    <a16:rowId xmlns:a16="http://schemas.microsoft.com/office/drawing/2014/main" val="1728607761"/>
                  </a:ext>
                </a:extLst>
              </a:tr>
            </a:tbl>
          </a:graphicData>
        </a:graphic>
      </p:graphicFrame>
    </p:spTree>
    <p:extLst>
      <p:ext uri="{BB962C8B-B14F-4D97-AF65-F5344CB8AC3E}">
        <p14:creationId xmlns:p14="http://schemas.microsoft.com/office/powerpoint/2010/main" val="3870878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repeatCount="indefinite" fill="hold" display="0">
                  <p:stCondLst>
                    <p:cond delay="indefinite"/>
                  </p:stCondLst>
                </p:cTn>
                <p:tgtEl>
                  <p:spTgt spid="3"/>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282F2-7611-82D4-C4BE-20BBF8D8C38C}"/>
              </a:ext>
            </a:extLst>
          </p:cNvPr>
          <p:cNvSpPr>
            <a:spLocks noGrp="1"/>
          </p:cNvSpPr>
          <p:nvPr>
            <p:ph type="title"/>
          </p:nvPr>
        </p:nvSpPr>
        <p:spPr/>
        <p:txBody>
          <a:bodyPr/>
          <a:lstStyle/>
          <a:p>
            <a:r>
              <a:rPr lang="en-US" dirty="0"/>
              <a:t>RDI Results: Filtered, 5.44 Hz</a:t>
            </a:r>
          </a:p>
        </p:txBody>
      </p:sp>
      <p:pic>
        <p:nvPicPr>
          <p:cNvPr id="5" name="2024-09-23 T2_A_Imp_Ref116Z-_01_001_HDR_12.44_exp">
            <a:hlinkClick r:id="" action="ppaction://media"/>
            <a:extLst>
              <a:ext uri="{FF2B5EF4-FFF2-40B4-BE49-F238E27FC236}">
                <a16:creationId xmlns:a16="http://schemas.microsoft.com/office/drawing/2014/main" id="{3755816A-7BAC-A730-5A0A-3552C86B9EE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8200" y="1253331"/>
            <a:ext cx="7735887" cy="4351338"/>
          </a:xfrm>
          <a:prstGeom prst="rect">
            <a:avLst/>
          </a:prstGeom>
        </p:spPr>
      </p:pic>
      <p:graphicFrame>
        <p:nvGraphicFramePr>
          <p:cNvPr id="6" name="Table 5">
            <a:extLst>
              <a:ext uri="{FF2B5EF4-FFF2-40B4-BE49-F238E27FC236}">
                <a16:creationId xmlns:a16="http://schemas.microsoft.com/office/drawing/2014/main" id="{0FB40566-DF36-264A-AC42-21FA5F73BFE3}"/>
              </a:ext>
            </a:extLst>
          </p:cNvPr>
          <p:cNvGraphicFramePr>
            <a:graphicFrameLocks noGrp="1"/>
          </p:cNvGraphicFramePr>
          <p:nvPr>
            <p:extLst>
              <p:ext uri="{D42A27DB-BD31-4B8C-83A1-F6EECF244321}">
                <p14:modId xmlns:p14="http://schemas.microsoft.com/office/powerpoint/2010/main" val="992452032"/>
              </p:ext>
            </p:extLst>
          </p:nvPr>
        </p:nvGraphicFramePr>
        <p:xfrm>
          <a:off x="8684794" y="738060"/>
          <a:ext cx="2669006" cy="5381880"/>
        </p:xfrm>
        <a:graphic>
          <a:graphicData uri="http://schemas.openxmlformats.org/drawingml/2006/table">
            <a:tbl>
              <a:tblPr firstRow="1" bandRow="1">
                <a:tableStyleId>{5C22544A-7EE6-4342-B048-85BDC9FD1C3A}</a:tableStyleId>
              </a:tblPr>
              <a:tblGrid>
                <a:gridCol w="1334503">
                  <a:extLst>
                    <a:ext uri="{9D8B030D-6E8A-4147-A177-3AD203B41FA5}">
                      <a16:colId xmlns:a16="http://schemas.microsoft.com/office/drawing/2014/main" val="1393330846"/>
                    </a:ext>
                  </a:extLst>
                </a:gridCol>
                <a:gridCol w="1334503">
                  <a:extLst>
                    <a:ext uri="{9D8B030D-6E8A-4147-A177-3AD203B41FA5}">
                      <a16:colId xmlns:a16="http://schemas.microsoft.com/office/drawing/2014/main" val="2540681924"/>
                    </a:ext>
                  </a:extLst>
                </a:gridCol>
              </a:tblGrid>
              <a:tr h="533640">
                <a:tc gridSpan="2">
                  <a:txBody>
                    <a:bodyPr/>
                    <a:lstStyle/>
                    <a:p>
                      <a:pPr algn="ctr"/>
                      <a:r>
                        <a:rPr lang="en-US" dirty="0">
                          <a:latin typeface="Arial" panose="020B0604020202020204" pitchFamily="34" charset="0"/>
                          <a:cs typeface="Arial" panose="020B0604020202020204" pitchFamily="34" charset="0"/>
                        </a:rPr>
                        <a:t>Modal Amplified</a:t>
                      </a:r>
                    </a:p>
                  </a:txBody>
                  <a:tcPr anchor="ctr"/>
                </a:tc>
                <a:tc hMerge="1">
                  <a:txBody>
                    <a:bodyPr/>
                    <a:lstStyle/>
                    <a:p>
                      <a:pPr algn="ctr"/>
                      <a:r>
                        <a:rPr lang="en-US" dirty="0">
                          <a:latin typeface="Arial" panose="020B0604020202020204" pitchFamily="34" charset="0"/>
                          <a:cs typeface="Arial" panose="020B0604020202020204" pitchFamily="34" charset="0"/>
                        </a:rPr>
                        <a:t>Modal Amplified</a:t>
                      </a:r>
                    </a:p>
                  </a:txBody>
                  <a:tcPr anchor="ctr"/>
                </a:tc>
                <a:extLst>
                  <a:ext uri="{0D108BD9-81ED-4DB2-BD59-A6C34878D82A}">
                    <a16:rowId xmlns:a16="http://schemas.microsoft.com/office/drawing/2014/main" val="132539684"/>
                  </a:ext>
                </a:extLst>
              </a:tr>
              <a:tr h="533640">
                <a:tc>
                  <a:txBody>
                    <a:bodyPr/>
                    <a:lstStyle/>
                    <a:p>
                      <a:pPr algn="ctr"/>
                      <a:r>
                        <a:rPr lang="en-US" dirty="0">
                          <a:latin typeface="Arial" panose="020B0604020202020204" pitchFamily="34" charset="0"/>
                          <a:cs typeface="Arial" panose="020B0604020202020204" pitchFamily="34" charset="0"/>
                        </a:rPr>
                        <a:t>Camera</a:t>
                      </a:r>
                    </a:p>
                  </a:txBody>
                  <a:tcPr anchor="ctr"/>
                </a:tc>
                <a:tc>
                  <a:txBody>
                    <a:bodyPr/>
                    <a:lstStyle/>
                    <a:p>
                      <a:pPr algn="ctr"/>
                      <a:r>
                        <a:rPr lang="en-US" dirty="0">
                          <a:latin typeface="Arial" panose="020B0604020202020204" pitchFamily="34" charset="0"/>
                          <a:cs typeface="Arial" panose="020B0604020202020204" pitchFamily="34" charset="0"/>
                        </a:rPr>
                        <a:t>Iris M</a:t>
                      </a:r>
                    </a:p>
                  </a:txBody>
                  <a:tcPr anchor="ctr"/>
                </a:tc>
                <a:extLst>
                  <a:ext uri="{0D108BD9-81ED-4DB2-BD59-A6C34878D82A}">
                    <a16:rowId xmlns:a16="http://schemas.microsoft.com/office/drawing/2014/main" val="733066921"/>
                  </a:ext>
                </a:extLst>
              </a:tr>
              <a:tr h="533640">
                <a:tc>
                  <a:txBody>
                    <a:bodyPr/>
                    <a:lstStyle/>
                    <a:p>
                      <a:pPr algn="ctr"/>
                      <a:r>
                        <a:rPr lang="en-US" sz="1600" dirty="0">
                          <a:latin typeface="Arial" panose="020B0604020202020204" pitchFamily="34" charset="0"/>
                          <a:cs typeface="Arial" panose="020B0604020202020204" pitchFamily="34" charset="0"/>
                        </a:rPr>
                        <a:t>Distance</a:t>
                      </a:r>
                    </a:p>
                  </a:txBody>
                  <a:tcPr anchor="ctr"/>
                </a:tc>
                <a:tc>
                  <a:txBody>
                    <a:bodyPr/>
                    <a:lstStyle/>
                    <a:p>
                      <a:pPr algn="ctr"/>
                      <a:r>
                        <a:rPr lang="en-US" sz="1600" dirty="0">
                          <a:latin typeface="Arial" panose="020B0604020202020204" pitchFamily="34" charset="0"/>
                          <a:cs typeface="Arial" panose="020B0604020202020204" pitchFamily="34" charset="0"/>
                        </a:rPr>
                        <a:t>11.5 ft</a:t>
                      </a:r>
                    </a:p>
                  </a:txBody>
                  <a:tcPr anchor="ctr"/>
                </a:tc>
                <a:extLst>
                  <a:ext uri="{0D108BD9-81ED-4DB2-BD59-A6C34878D82A}">
                    <a16:rowId xmlns:a16="http://schemas.microsoft.com/office/drawing/2014/main" val="2949131594"/>
                  </a:ext>
                </a:extLst>
              </a:tr>
              <a:tr h="533640">
                <a:tc>
                  <a:txBody>
                    <a:bodyPr/>
                    <a:lstStyle/>
                    <a:p>
                      <a:pPr algn="ctr"/>
                      <a:r>
                        <a:rPr lang="en-US" sz="1600" dirty="0">
                          <a:latin typeface="Arial" panose="020B0604020202020204" pitchFamily="34" charset="0"/>
                          <a:cs typeface="Arial" panose="020B0604020202020204" pitchFamily="34" charset="0"/>
                        </a:rPr>
                        <a:t>Focal Length</a:t>
                      </a:r>
                    </a:p>
                  </a:txBody>
                  <a:tcPr anchor="ctr"/>
                </a:tc>
                <a:tc>
                  <a:txBody>
                    <a:bodyPr/>
                    <a:lstStyle/>
                    <a:p>
                      <a:pPr algn="ctr"/>
                      <a:r>
                        <a:rPr lang="en-US" sz="1600" dirty="0">
                          <a:solidFill>
                            <a:schemeClr val="tx1"/>
                          </a:solidFill>
                          <a:latin typeface="Arial" panose="020B0604020202020204" pitchFamily="34" charset="0"/>
                          <a:cs typeface="Arial" panose="020B0604020202020204" pitchFamily="34" charset="0"/>
                        </a:rPr>
                        <a:t>25 mm</a:t>
                      </a:r>
                    </a:p>
                  </a:txBody>
                  <a:tcPr anchor="ctr"/>
                </a:tc>
                <a:extLst>
                  <a:ext uri="{0D108BD9-81ED-4DB2-BD59-A6C34878D82A}">
                    <a16:rowId xmlns:a16="http://schemas.microsoft.com/office/drawing/2014/main" val="3323678151"/>
                  </a:ext>
                </a:extLst>
              </a:tr>
              <a:tr h="533640">
                <a:tc>
                  <a:txBody>
                    <a:bodyPr/>
                    <a:lstStyle/>
                    <a:p>
                      <a:pPr algn="ctr"/>
                      <a:r>
                        <a:rPr lang="en-US" sz="1600" dirty="0">
                          <a:latin typeface="Arial" panose="020B0604020202020204" pitchFamily="34" charset="0"/>
                          <a:cs typeface="Arial" panose="020B0604020202020204" pitchFamily="34" charset="0"/>
                        </a:rPr>
                        <a:t>fps</a:t>
                      </a:r>
                    </a:p>
                  </a:txBody>
                  <a:tcPr anchor="ctr"/>
                </a:tc>
                <a:tc>
                  <a:txBody>
                    <a:bodyPr/>
                    <a:lstStyle/>
                    <a:p>
                      <a:pPr algn="ctr"/>
                      <a:r>
                        <a:rPr lang="en-US" sz="1600" dirty="0">
                          <a:latin typeface="Arial" panose="020B0604020202020204" pitchFamily="34" charset="0"/>
                          <a:cs typeface="Arial" panose="020B0604020202020204" pitchFamily="34" charset="0"/>
                        </a:rPr>
                        <a:t>120</a:t>
                      </a:r>
                    </a:p>
                  </a:txBody>
                  <a:tcPr anchor="ctr"/>
                </a:tc>
                <a:extLst>
                  <a:ext uri="{0D108BD9-81ED-4DB2-BD59-A6C34878D82A}">
                    <a16:rowId xmlns:a16="http://schemas.microsoft.com/office/drawing/2014/main" val="703076360"/>
                  </a:ext>
                </a:extLst>
              </a:tr>
              <a:tr h="533640">
                <a:tc>
                  <a:txBody>
                    <a:bodyPr/>
                    <a:lstStyle/>
                    <a:p>
                      <a:pPr algn="ctr"/>
                      <a:r>
                        <a:rPr lang="en-US" sz="1600" dirty="0">
                          <a:latin typeface="Arial" panose="020B0604020202020204" pitchFamily="34" charset="0"/>
                          <a:cs typeface="Arial" panose="020B0604020202020204" pitchFamily="34" charset="0"/>
                        </a:rPr>
                        <a:t>Duration</a:t>
                      </a:r>
                    </a:p>
                  </a:txBody>
                  <a:tcPr anchor="ctr"/>
                </a:tc>
                <a:tc>
                  <a:txBody>
                    <a:bodyPr/>
                    <a:lstStyle/>
                    <a:p>
                      <a:pPr algn="ctr"/>
                      <a:r>
                        <a:rPr lang="en-US" sz="1600" dirty="0">
                          <a:latin typeface="Arial" panose="020B0604020202020204" pitchFamily="34" charset="0"/>
                          <a:cs typeface="Arial" panose="020B0604020202020204" pitchFamily="34" charset="0"/>
                        </a:rPr>
                        <a:t>10 sec</a:t>
                      </a:r>
                    </a:p>
                  </a:txBody>
                  <a:tcPr anchor="ctr"/>
                </a:tc>
                <a:extLst>
                  <a:ext uri="{0D108BD9-81ED-4DB2-BD59-A6C34878D82A}">
                    <a16:rowId xmlns:a16="http://schemas.microsoft.com/office/drawing/2014/main" val="718013480"/>
                  </a:ext>
                </a:extLst>
              </a:tr>
              <a:tr h="533640">
                <a:tc>
                  <a:txBody>
                    <a:bodyPr/>
                    <a:lstStyle/>
                    <a:p>
                      <a:pPr algn="ctr"/>
                      <a:r>
                        <a:rPr lang="en-US" sz="1600" dirty="0">
                          <a:latin typeface="Arial" panose="020B0604020202020204" pitchFamily="34" charset="0"/>
                          <a:cs typeface="Arial" panose="020B0604020202020204" pitchFamily="34" charset="0"/>
                        </a:rPr>
                        <a:t>Frame Size</a:t>
                      </a:r>
                    </a:p>
                  </a:txBody>
                  <a:tcPr anchor="ctr"/>
                </a:tc>
                <a:tc>
                  <a:txBody>
                    <a:bodyPr/>
                    <a:lstStyle/>
                    <a:p>
                      <a:pPr algn="ctr"/>
                      <a:r>
                        <a:rPr lang="en-US" sz="1600" dirty="0">
                          <a:latin typeface="Arial" panose="020B0604020202020204" pitchFamily="34" charset="0"/>
                          <a:cs typeface="Arial" panose="020B0604020202020204" pitchFamily="34" charset="0"/>
                        </a:rPr>
                        <a:t>1920x1080</a:t>
                      </a:r>
                    </a:p>
                  </a:txBody>
                  <a:tcPr anchor="ctr"/>
                </a:tc>
                <a:extLst>
                  <a:ext uri="{0D108BD9-81ED-4DB2-BD59-A6C34878D82A}">
                    <a16:rowId xmlns:a16="http://schemas.microsoft.com/office/drawing/2014/main" val="3438271033"/>
                  </a:ext>
                </a:extLst>
              </a:tr>
              <a:tr h="533640">
                <a:tc>
                  <a:txBody>
                    <a:bodyPr/>
                    <a:lstStyle/>
                    <a:p>
                      <a:pPr algn="ctr"/>
                      <a:r>
                        <a:rPr lang="en-US" sz="1600" dirty="0">
                          <a:latin typeface="Arial" panose="020B0604020202020204" pitchFamily="34" charset="0"/>
                          <a:cs typeface="Arial" panose="020B0604020202020204" pitchFamily="34" charset="0"/>
                        </a:rPr>
                        <a:t>Brightness</a:t>
                      </a:r>
                    </a:p>
                  </a:txBody>
                  <a:tcPr anchor="ctr"/>
                </a:tc>
                <a:tc>
                  <a:txBody>
                    <a:bodyPr/>
                    <a:lstStyle/>
                    <a:p>
                      <a:pPr algn="ctr"/>
                      <a:r>
                        <a:rPr lang="en-US" sz="1600" dirty="0">
                          <a:latin typeface="Arial" panose="020B0604020202020204" pitchFamily="34" charset="0"/>
                          <a:cs typeface="Arial" panose="020B0604020202020204" pitchFamily="34" charset="0"/>
                        </a:rPr>
                        <a:t>100%</a:t>
                      </a:r>
                    </a:p>
                  </a:txBody>
                  <a:tcPr anchor="ctr"/>
                </a:tc>
                <a:extLst>
                  <a:ext uri="{0D108BD9-81ED-4DB2-BD59-A6C34878D82A}">
                    <a16:rowId xmlns:a16="http://schemas.microsoft.com/office/drawing/2014/main" val="3649947773"/>
                  </a:ext>
                </a:extLst>
              </a:tr>
              <a:tr h="533640">
                <a:tc>
                  <a:txBody>
                    <a:bodyPr/>
                    <a:lstStyle/>
                    <a:p>
                      <a:pPr algn="ctr"/>
                      <a:r>
                        <a:rPr lang="en-US" sz="1600" dirty="0">
                          <a:latin typeface="Arial" panose="020B0604020202020204" pitchFamily="34" charset="0"/>
                          <a:cs typeface="Arial" panose="020B0604020202020204" pitchFamily="34" charset="0"/>
                        </a:rPr>
                        <a:t>Gain</a:t>
                      </a:r>
                    </a:p>
                  </a:txBody>
                  <a:tcPr anchor="ctr"/>
                </a:tc>
                <a:tc>
                  <a:txBody>
                    <a:bodyPr/>
                    <a:lstStyle/>
                    <a:p>
                      <a:pPr algn="ctr"/>
                      <a:r>
                        <a:rPr lang="en-US" sz="1600" dirty="0">
                          <a:latin typeface="Arial" panose="020B0604020202020204" pitchFamily="34" charset="0"/>
                          <a:cs typeface="Arial" panose="020B0604020202020204" pitchFamily="34" charset="0"/>
                        </a:rPr>
                        <a:t>0</a:t>
                      </a:r>
                    </a:p>
                  </a:txBody>
                  <a:tcPr anchor="ctr"/>
                </a:tc>
                <a:extLst>
                  <a:ext uri="{0D108BD9-81ED-4DB2-BD59-A6C34878D82A}">
                    <a16:rowId xmlns:a16="http://schemas.microsoft.com/office/drawing/2014/main" val="836151239"/>
                  </a:ext>
                </a:extLst>
              </a:tr>
              <a:tr h="533640">
                <a:tc>
                  <a:txBody>
                    <a:bodyPr/>
                    <a:lstStyle/>
                    <a:p>
                      <a:pPr algn="ctr"/>
                      <a:r>
                        <a:rPr lang="en-US" sz="1600" dirty="0">
                          <a:latin typeface="Arial" panose="020B0604020202020204" pitchFamily="34" charset="0"/>
                          <a:cs typeface="Arial" panose="020B0604020202020204" pitchFamily="34" charset="0"/>
                        </a:rPr>
                        <a:t>Amplification</a:t>
                      </a:r>
                    </a:p>
                  </a:txBody>
                  <a:tcPr anchor="ctr"/>
                </a:tc>
                <a:tc>
                  <a:txBody>
                    <a:bodyPr/>
                    <a:lstStyle/>
                    <a:p>
                      <a:pPr algn="ctr"/>
                      <a:r>
                        <a:rPr lang="en-US" sz="1600" dirty="0">
                          <a:latin typeface="Arial" panose="020B0604020202020204" pitchFamily="34" charset="0"/>
                          <a:cs typeface="Arial" panose="020B0604020202020204" pitchFamily="34" charset="0"/>
                        </a:rPr>
                        <a:t>250</a:t>
                      </a:r>
                    </a:p>
                  </a:txBody>
                  <a:tcPr anchor="ctr"/>
                </a:tc>
                <a:extLst>
                  <a:ext uri="{0D108BD9-81ED-4DB2-BD59-A6C34878D82A}">
                    <a16:rowId xmlns:a16="http://schemas.microsoft.com/office/drawing/2014/main" val="1728607761"/>
                  </a:ext>
                </a:extLst>
              </a:tr>
            </a:tbl>
          </a:graphicData>
        </a:graphic>
      </p:graphicFrame>
    </p:spTree>
    <p:extLst>
      <p:ext uri="{BB962C8B-B14F-4D97-AF65-F5344CB8AC3E}">
        <p14:creationId xmlns:p14="http://schemas.microsoft.com/office/powerpoint/2010/main" val="1946774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repeatCount="indefinite" fill="hold" display="0">
                  <p:stCondLst>
                    <p:cond delay="indefinite"/>
                  </p:stCondLst>
                </p:cTn>
                <p:tgtEl>
                  <p:spTgt spid="5"/>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CE610E-28C9-72A6-970D-654691549BB6}"/>
              </a:ext>
            </a:extLst>
          </p:cNvPr>
          <p:cNvSpPr txBox="1"/>
          <p:nvPr/>
        </p:nvSpPr>
        <p:spPr>
          <a:xfrm>
            <a:off x="4533761" y="2721114"/>
            <a:ext cx="3124478" cy="707886"/>
          </a:xfrm>
          <a:prstGeom prst="rect">
            <a:avLst/>
          </a:prstGeom>
          <a:noFill/>
        </p:spPr>
        <p:txBody>
          <a:bodyPr wrap="square" rtlCol="0">
            <a:spAutoFit/>
          </a:bodyPr>
          <a:lstStyle/>
          <a:p>
            <a:r>
              <a:rPr lang="en-US" sz="4000" b="1" dirty="0"/>
              <a:t>Questions?</a:t>
            </a:r>
          </a:p>
        </p:txBody>
      </p:sp>
    </p:spTree>
    <p:extLst>
      <p:ext uri="{BB962C8B-B14F-4D97-AF65-F5344CB8AC3E}">
        <p14:creationId xmlns:p14="http://schemas.microsoft.com/office/powerpoint/2010/main" val="31962239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2660</TotalTime>
  <Words>1950</Words>
  <Application>Microsoft Office PowerPoint</Application>
  <PresentationFormat>Widescreen</PresentationFormat>
  <Paragraphs>333</Paragraphs>
  <Slides>30</Slides>
  <Notes>5</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Helvetica</vt:lpstr>
      <vt:lpstr>Symbol</vt:lpstr>
      <vt:lpstr>Times New Roman</vt:lpstr>
      <vt:lpstr>Wingdings</vt:lpstr>
      <vt:lpstr>Office Theme</vt:lpstr>
      <vt:lpstr>PowerPoint Presentation</vt:lpstr>
      <vt:lpstr>Mock Truss-Braced Wing Ground Vibration Test (GVT) - Outline </vt:lpstr>
      <vt:lpstr>Transonic Truss-Braced Wing (TTBW) Research</vt:lpstr>
      <vt:lpstr>Fixed-Base Correction (FBC) Method - Motivation</vt:lpstr>
      <vt:lpstr>FBC Methodology</vt:lpstr>
      <vt:lpstr>NASA Armstrong’s Fixed-Base Correction GVTs</vt:lpstr>
      <vt:lpstr>Mock Truss-Braced Wing (MTBW) GVT: Components</vt:lpstr>
      <vt:lpstr>MTBW GVT: Accelerometer Locations</vt:lpstr>
      <vt:lpstr>MTBW GVT: Accelerometer Locations – Wing Interface Hardware</vt:lpstr>
      <vt:lpstr>MTBW GVT: Test Article Tap Locations</vt:lpstr>
      <vt:lpstr>MTBW GVT: Wing Root FBC Tap Locations</vt:lpstr>
      <vt:lpstr>MTBW GVT: Strut Root FBC Tap Locations</vt:lpstr>
      <vt:lpstr>MTBW GVT: Other FBC Tap Locations Considered</vt:lpstr>
      <vt:lpstr>MTBW GVT: Triaxial vs. Seismic Drive Point FRF</vt:lpstr>
      <vt:lpstr>MTBW GVT Results: Baseline “Traditional” Modes Comparison</vt:lpstr>
      <vt:lpstr>MTBW GVT Results: FBC at Wing Root &amp; Strut Root</vt:lpstr>
      <vt:lpstr>MTBW GVT Results: FBC at Wing &amp; Strut Roots &amp; Additional Locations</vt:lpstr>
      <vt:lpstr>MTBW GVT Results: CMIF</vt:lpstr>
      <vt:lpstr>MTBW GVT: Summary</vt:lpstr>
      <vt:lpstr>NASA TTBW - Future Work</vt:lpstr>
      <vt:lpstr>Acknowledgements</vt:lpstr>
      <vt:lpstr>PowerPoint Presentation</vt:lpstr>
      <vt:lpstr>PowerPoint Presentation</vt:lpstr>
      <vt:lpstr>PowerPoint Presentation</vt:lpstr>
      <vt:lpstr>RDI’s Motion Amplification &amp; Modal Amplified System</vt:lpstr>
      <vt:lpstr>RDI Results: Unfiltered Wingtip Tap</vt:lpstr>
      <vt:lpstr>RDI Results: Filtered, 5.72 Hz</vt:lpstr>
      <vt:lpstr>RDI Results: Filtered, 12.13 Hz</vt:lpstr>
      <vt:lpstr>RDI Results: Filtered, 5.44 Hz</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Benjamin Park</dc:creator>
  <cp:lastModifiedBy>Spivey, Natalie D. (AFRC-560)</cp:lastModifiedBy>
  <cp:revision>145</cp:revision>
  <dcterms:created xsi:type="dcterms:W3CDTF">2024-11-15T16:45:10Z</dcterms:created>
  <dcterms:modified xsi:type="dcterms:W3CDTF">2025-02-05T15:42:48Z</dcterms:modified>
</cp:coreProperties>
</file>