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94" r:id="rId2"/>
    <p:sldId id="477" r:id="rId3"/>
    <p:sldId id="530" r:id="rId4"/>
    <p:sldId id="487" r:id="rId5"/>
    <p:sldId id="527" r:id="rId6"/>
    <p:sldId id="2492" r:id="rId7"/>
    <p:sldId id="2491" r:id="rId8"/>
    <p:sldId id="2495" r:id="rId9"/>
    <p:sldId id="2496" r:id="rId10"/>
    <p:sldId id="2497" r:id="rId11"/>
  </p:sldIdLst>
  <p:sldSz cx="9144000" cy="6858000" type="screen4x3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2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2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2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2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2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2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2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2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2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milton, Andrew S. (WFF-8200)" initials="HAS(8" lastIdx="1" clrIdx="0">
    <p:extLst>
      <p:ext uri="{19B8F6BF-5375-455C-9EA6-DF929625EA0E}">
        <p15:presenceInfo xmlns:p15="http://schemas.microsoft.com/office/powerpoint/2012/main" userId="S::ashamilt@ndc.nasa.gov::6a7a08e7-e327-4877-9a29-0c7b1f4c666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E9B"/>
    <a:srgbClr val="FFFFFF"/>
    <a:srgbClr val="E8E8E8"/>
    <a:srgbClr val="5FA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A3EE0E-22AA-4898-979A-090D7262731A}" v="18" dt="2025-02-07T18:18:48.0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31" autoAdjust="0"/>
    <p:restoredTop sz="94611" autoAdjust="0"/>
  </p:normalViewPr>
  <p:slideViewPr>
    <p:cSldViewPr snapToGrid="0" snapToObjects="1">
      <p:cViewPr varScale="1">
        <p:scale>
          <a:sx n="103" d="100"/>
          <a:sy n="103" d="100"/>
        </p:scale>
        <p:origin x="158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9" d="100"/>
        <a:sy n="3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nney, Angie (WFF-820.0)[MELWOOD HORTICULTUR TRAIN CTR]" userId="caec4db1-7a5e-4f36-ba6f-7f53f366fb64" providerId="ADAL" clId="{B5A3EE0E-22AA-4898-979A-090D7262731A}"/>
    <pc:docChg chg="modSld">
      <pc:chgData name="Kinney, Angie (WFF-820.0)[MELWOOD HORTICULTUR TRAIN CTR]" userId="caec4db1-7a5e-4f36-ba6f-7f53f366fb64" providerId="ADAL" clId="{B5A3EE0E-22AA-4898-979A-090D7262731A}" dt="2025-02-07T18:18:55.436" v="57" actId="1035"/>
      <pc:docMkLst>
        <pc:docMk/>
      </pc:docMkLst>
      <pc:sldChg chg="modSp mod">
        <pc:chgData name="Kinney, Angie (WFF-820.0)[MELWOOD HORTICULTUR TRAIN CTR]" userId="caec4db1-7a5e-4f36-ba6f-7f53f366fb64" providerId="ADAL" clId="{B5A3EE0E-22AA-4898-979A-090D7262731A}" dt="2025-02-07T18:18:55.436" v="57" actId="1035"/>
        <pc:sldMkLst>
          <pc:docMk/>
          <pc:sldMk cId="0" sldId="294"/>
        </pc:sldMkLst>
        <pc:spChg chg="mod">
          <ac:chgData name="Kinney, Angie (WFF-820.0)[MELWOOD HORTICULTUR TRAIN CTR]" userId="caec4db1-7a5e-4f36-ba6f-7f53f366fb64" providerId="ADAL" clId="{B5A3EE0E-22AA-4898-979A-090D7262731A}" dt="2025-02-07T18:18:55.436" v="57" actId="1035"/>
          <ac:spMkLst>
            <pc:docMk/>
            <pc:sldMk cId="0" sldId="294"/>
            <ac:spMk id="7" creationId="{35090AE1-2212-438C-8DA7-1A57446BD908}"/>
          </ac:spMkLst>
        </pc:spChg>
        <pc:spChg chg="mod">
          <ac:chgData name="Kinney, Angie (WFF-820.0)[MELWOOD HORTICULTUR TRAIN CTR]" userId="caec4db1-7a5e-4f36-ba6f-7f53f366fb64" providerId="ADAL" clId="{B5A3EE0E-22AA-4898-979A-090D7262731A}" dt="2025-02-07T18:18:42.203" v="24" actId="1035"/>
          <ac:spMkLst>
            <pc:docMk/>
            <pc:sldMk cId="0" sldId="294"/>
            <ac:spMk id="7170" creationId="{00000000-0000-0000-0000-000000000000}"/>
          </ac:spMkLst>
        </pc:spChg>
        <pc:picChg chg="mod">
          <ac:chgData name="Kinney, Angie (WFF-820.0)[MELWOOD HORTICULTUR TRAIN CTR]" userId="caec4db1-7a5e-4f36-ba6f-7f53f366fb64" providerId="ADAL" clId="{B5A3EE0E-22AA-4898-979A-090D7262731A}" dt="2025-02-07T18:18:48.007" v="42" actId="1035"/>
          <ac:picMkLst>
            <pc:docMk/>
            <pc:sldMk cId="0" sldId="294"/>
            <ac:picMk id="2" creationId="{5634AC9A-4FCB-E5FA-4408-8F344F7D9BA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7C0E4350-B07F-4916-8E0D-51BADE596FAC}" type="datetime1">
              <a:rPr lang="en-US"/>
              <a:pPr>
                <a:defRPr/>
              </a:pPr>
              <a:t>2/7/2025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3177" tIns="46589" rIns="93177" bIns="46589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-110" charset="0"/>
                <a:ea typeface="ＭＳ Ｐゴシック" pitchFamily="-110" charset="-128"/>
                <a:cs typeface="ＭＳ Ｐゴシック" pitchFamily="-110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C3D61289-BFD6-4619-AEFE-E9E56EF936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0093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ＭＳ Ｐゴシック" pitchFamily="-110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0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0227241-23EE-4679-9EB0-94FC012A76D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81100" y="698500"/>
            <a:ext cx="4648200" cy="34861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5038" y="4414838"/>
            <a:ext cx="5140325" cy="418306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565" tIns="45783" rIns="91565" bIns="45783"/>
          <a:lstStyle/>
          <a:p>
            <a:pPr eaLnBrk="1" hangingPunct="1"/>
            <a:endParaRPr lang="en-US">
              <a:ea typeface="ＭＳ Ｐゴシック" pitchFamily="32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6B9D9D9-48DD-4061-9612-CF1903E4235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z="1000">
              <a:ea typeface="ＭＳ Ｐゴシック" pitchFamily="32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6B9D9D9-48DD-4061-9612-CF1903E4235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z="1000">
              <a:ea typeface="ＭＳ Ｐゴシック" pitchFamily="3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3256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6B9D9D9-48DD-4061-9612-CF1903E4235D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z="1000">
              <a:ea typeface="ＭＳ Ｐゴシック" pitchFamily="32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6B9D9D9-48DD-4061-9612-CF1903E4235D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z="1000">
              <a:ea typeface="ＭＳ Ｐゴシック" pitchFamily="32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5925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61856"/>
            <a:ext cx="7772400" cy="11173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18642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040" y="37599"/>
            <a:ext cx="8016240" cy="7032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7176" y="1459411"/>
            <a:ext cx="5111750" cy="448024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1293" y="129948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09164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1858671" y="719749"/>
            <a:ext cx="5426662" cy="5572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16200000">
            <a:off x="4286251" y="-2595382"/>
            <a:ext cx="5715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1987733" y="503237"/>
            <a:ext cx="5168537" cy="585152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2"/>
          <p:cNvSpPr>
            <a:spLocks noGrp="1"/>
          </p:cNvSpPr>
          <p:nvPr>
            <p:ph type="body" sz="quarter" idx="24" hasCustomPrompt="1"/>
          </p:nvPr>
        </p:nvSpPr>
        <p:spPr>
          <a:xfrm>
            <a:off x="304800" y="821530"/>
            <a:ext cx="8534400" cy="371483"/>
          </a:xfrm>
          <a:prstGeom prst="rect">
            <a:avLst/>
          </a:prstGeom>
        </p:spPr>
        <p:txBody>
          <a:bodyPr lIns="0" anchor="ctr">
            <a:normAutofit/>
          </a:bodyPr>
          <a:lstStyle>
            <a:lvl1pPr>
              <a:buNone/>
              <a:defRPr sz="1600" i="0">
                <a:solidFill>
                  <a:srgbClr val="7F7F7F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Subtitle / Takeaway Point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01358" y="1193013"/>
            <a:ext cx="8534400" cy="5055387"/>
          </a:xfrm>
          <a:prstGeom prst="rect">
            <a:avLst/>
          </a:prstGeom>
        </p:spPr>
        <p:txBody>
          <a:bodyPr>
            <a:normAutofit/>
          </a:bodyPr>
          <a:lstStyle>
            <a:lvl1pPr marL="231775" indent="-231775">
              <a:spcBef>
                <a:spcPts val="200"/>
              </a:spcBef>
              <a:spcAft>
                <a:spcPts val="400"/>
              </a:spcAft>
              <a:buClr>
                <a:schemeClr val="bg1">
                  <a:lumMod val="75000"/>
                </a:schemeClr>
              </a:buClr>
              <a:buSzPct val="90000"/>
              <a:buFont typeface="Wingdings" pitchFamily="2" charset="2"/>
              <a:buChar char="§"/>
              <a:defRPr sz="1800" baseline="0">
                <a:solidFill>
                  <a:srgbClr val="315EAB"/>
                </a:solidFill>
              </a:defRPr>
            </a:lvl1pPr>
            <a:lvl2pPr marL="452438" indent="-219075">
              <a:spcBef>
                <a:spcPts val="200"/>
              </a:spcBef>
              <a:spcAft>
                <a:spcPts val="400"/>
              </a:spcAft>
              <a:buClr>
                <a:srgbClr val="00AEEF"/>
              </a:buClr>
              <a:buSzPct val="90000"/>
              <a:defRPr sz="1600" baseline="0">
                <a:solidFill>
                  <a:srgbClr val="7F7F7F"/>
                </a:solidFill>
              </a:defRPr>
            </a:lvl2pPr>
            <a:lvl3pPr marL="690563" indent="-228600">
              <a:spcBef>
                <a:spcPts val="200"/>
              </a:spcBef>
              <a:spcAft>
                <a:spcPts val="400"/>
              </a:spcAft>
              <a:buClr>
                <a:srgbClr val="00AEEF"/>
              </a:buClr>
              <a:buSzPct val="90000"/>
              <a:defRPr sz="1400" baseline="0">
                <a:solidFill>
                  <a:srgbClr val="7F7F7F"/>
                </a:solidFill>
              </a:defRPr>
            </a:lvl3pPr>
            <a:lvl4pPr marL="914400" indent="-223838">
              <a:spcBef>
                <a:spcPts val="200"/>
              </a:spcBef>
              <a:spcAft>
                <a:spcPts val="400"/>
              </a:spcAft>
              <a:buClr>
                <a:srgbClr val="00AEEF"/>
              </a:buClr>
              <a:buSzPct val="90000"/>
              <a:buFont typeface="Calibri" pitchFamily="34" charset="0"/>
              <a:buChar char="‐"/>
              <a:defRPr sz="1200" baseline="0">
                <a:solidFill>
                  <a:srgbClr val="7F7F7F"/>
                </a:solidFill>
              </a:defRPr>
            </a:lvl4pPr>
            <a:lvl5pPr marL="1146175" indent="-231775">
              <a:spcBef>
                <a:spcPts val="200"/>
              </a:spcBef>
              <a:spcAft>
                <a:spcPts val="400"/>
              </a:spcAft>
              <a:buClr>
                <a:srgbClr val="00AEEF"/>
              </a:buClr>
              <a:buSzPct val="90000"/>
              <a:buFont typeface="Calibri" pitchFamily="34" charset="0"/>
              <a:buChar char="‐"/>
              <a:defRPr sz="1000" baseline="0">
                <a:solidFill>
                  <a:srgbClr val="7F7F7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82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782638" y="79375"/>
            <a:ext cx="79375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885825"/>
            <a:ext cx="8229600" cy="557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052" name="Picture 8"/>
          <p:cNvPicPr>
            <a:picLocks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173038" y="119063"/>
            <a:ext cx="609600" cy="4810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 userDrawn="1"/>
        </p:nvCxnSpPr>
        <p:spPr>
          <a:xfrm>
            <a:off x="173038" y="696913"/>
            <a:ext cx="8761412" cy="1587"/>
          </a:xfrm>
          <a:prstGeom prst="line">
            <a:avLst/>
          </a:prstGeom>
          <a:ln w="57150" cap="flat" cmpd="sng" algn="ctr">
            <a:solidFill>
              <a:srgbClr val="003E9B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6856413" y="6457950"/>
            <a:ext cx="2133600" cy="365125"/>
          </a:xfrm>
          <a:prstGeom prst="rect">
            <a:avLst/>
          </a:prstGeom>
        </p:spPr>
        <p:txBody>
          <a:bodyPr anchor="ctr"/>
          <a:lstStyle/>
          <a:p>
            <a:pPr algn="r">
              <a:defRPr/>
            </a:pPr>
            <a:fld id="{56BEE8E4-AE59-47E9-B6A8-E74F1ED03266}" type="slidenum">
              <a:rPr lang="en-US" sz="1200">
                <a:solidFill>
                  <a:srgbClr val="898989"/>
                </a:solidFill>
                <a:cs typeface="Arial" pitchFamily="34" charset="0"/>
              </a:rPr>
              <a:pPr algn="r">
                <a:defRPr/>
              </a:pPr>
              <a:t>‹#›</a:t>
            </a:fld>
            <a:endParaRPr lang="en-US" sz="1200">
              <a:solidFill>
                <a:srgbClr val="898989"/>
              </a:solidFill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03" r:id="rId1"/>
    <p:sldLayoutId id="2147484194" r:id="rId2"/>
    <p:sldLayoutId id="2147484204" r:id="rId3"/>
    <p:sldLayoutId id="2147484195" r:id="rId4"/>
    <p:sldLayoutId id="2147484196" r:id="rId5"/>
    <p:sldLayoutId id="2147484197" r:id="rId6"/>
    <p:sldLayoutId id="2147484198" r:id="rId7"/>
    <p:sldLayoutId id="2147484199" r:id="rId8"/>
    <p:sldLayoutId id="2147484200" r:id="rId9"/>
    <p:sldLayoutId id="2147484201" r:id="rId10"/>
    <p:sldLayoutId id="2147484202" r:id="rId11"/>
    <p:sldLayoutId id="2147484206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Arial"/>
          <a:ea typeface="ＭＳ Ｐゴシック" pitchFamily="-110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itchFamily="-110" charset="0"/>
          <a:ea typeface="ＭＳ Ｐゴシック" pitchFamily="-110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itchFamily="-110" charset="0"/>
          <a:ea typeface="ＭＳ Ｐゴシック" pitchFamily="-110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itchFamily="-110" charset="0"/>
          <a:ea typeface="ＭＳ Ｐゴシック" pitchFamily="-110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itchFamily="-110" charset="0"/>
          <a:ea typeface="ＭＳ Ｐゴシック" pitchFamily="-110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itchFamily="-110" charset="0"/>
          <a:ea typeface="ＭＳ Ｐゴシック" pitchFamily="-110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itchFamily="-110" charset="0"/>
          <a:ea typeface="ＭＳ Ｐゴシック" pitchFamily="-110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itchFamily="-110" charset="0"/>
          <a:ea typeface="ＭＳ Ｐゴシック" pitchFamily="-110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" pitchFamily="-110" charset="0"/>
          <a:ea typeface="ＭＳ Ｐゴシック" pitchFamily="-110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ＭＳ Ｐゴシック" pitchFamily="-110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/>
          <a:ea typeface="ＭＳ Ｐゴシック" pitchFamily="-110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ＭＳ Ｐゴシック" pitchFamily="-110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/>
          <a:ea typeface="ＭＳ Ｐゴシック" pitchFamily="-110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/>
          <a:ea typeface="ＭＳ Ｐゴシック" pitchFamily="-110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552450" y="-32050"/>
            <a:ext cx="67056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US" sz="2000" dirty="0"/>
          </a:p>
          <a:p>
            <a:pPr algn="ctr"/>
            <a:endParaRPr lang="en-US" sz="2000" dirty="0"/>
          </a:p>
          <a:p>
            <a:pPr algn="ctr"/>
            <a:endParaRPr lang="en-US" sz="2400" b="1" dirty="0"/>
          </a:p>
          <a:p>
            <a:pPr algn="ctr"/>
            <a:r>
              <a:rPr lang="en-US" sz="2800" b="1" dirty="0"/>
              <a:t>NASA Balloon Program</a:t>
            </a:r>
            <a:endParaRPr lang="en-US" sz="2400" dirty="0">
              <a:solidFill>
                <a:srgbClr val="000000"/>
              </a:solidFill>
            </a:endParaRPr>
          </a:p>
          <a:p>
            <a:pPr algn="ctr"/>
            <a:endParaRPr lang="en-US" sz="2400" dirty="0">
              <a:solidFill>
                <a:srgbClr val="000000"/>
              </a:solidFill>
            </a:endParaRPr>
          </a:p>
          <a:p>
            <a:pPr algn="ctr"/>
            <a:endParaRPr lang="en-US" sz="2400" dirty="0">
              <a:solidFill>
                <a:srgbClr val="000000"/>
              </a:solidFill>
            </a:endParaRPr>
          </a:p>
          <a:p>
            <a:pPr algn="ctr"/>
            <a:endParaRPr lang="en-US" sz="2400" dirty="0">
              <a:solidFill>
                <a:srgbClr val="000000"/>
              </a:solidFill>
            </a:endParaRPr>
          </a:p>
          <a:p>
            <a:pPr algn="ctr"/>
            <a:endParaRPr lang="en-US" sz="2400" dirty="0">
              <a:solidFill>
                <a:srgbClr val="000000"/>
              </a:solidFill>
            </a:endParaRPr>
          </a:p>
          <a:p>
            <a:pPr algn="ctr"/>
            <a:endParaRPr lang="en-US" sz="2400" dirty="0">
              <a:solidFill>
                <a:srgbClr val="000000"/>
              </a:solidFill>
            </a:endParaRPr>
          </a:p>
          <a:p>
            <a:pPr algn="ctr"/>
            <a:endParaRPr lang="en-US" sz="2400" dirty="0">
              <a:solidFill>
                <a:srgbClr val="000000"/>
              </a:solidFill>
            </a:endParaRPr>
          </a:p>
          <a:p>
            <a:pPr algn="ctr"/>
            <a:endParaRPr lang="en-US" sz="2400" dirty="0">
              <a:solidFill>
                <a:srgbClr val="000000"/>
              </a:solidFill>
            </a:endParaRPr>
          </a:p>
          <a:p>
            <a:pPr algn="ctr"/>
            <a:endParaRPr lang="en-US" sz="2400" dirty="0">
              <a:solidFill>
                <a:srgbClr val="000000"/>
              </a:solidFill>
            </a:endParaRPr>
          </a:p>
          <a:p>
            <a:pPr algn="ctr"/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7171" name="Picture 5" descr="BalloonAway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34275" y="850900"/>
            <a:ext cx="1381125" cy="585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090AE1-2212-438C-8DA7-1A57446BD908}"/>
              </a:ext>
            </a:extLst>
          </p:cNvPr>
          <p:cNvSpPr txBox="1"/>
          <p:nvPr/>
        </p:nvSpPr>
        <p:spPr>
          <a:xfrm>
            <a:off x="1619250" y="5123645"/>
            <a:ext cx="4572000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 b="0" i="0" dirty="0">
                <a:cs typeface="Arial" panose="020B0604020202020204" pitchFamily="34" charset="0"/>
              </a:rPr>
              <a:t>			</a:t>
            </a:r>
            <a:r>
              <a:rPr lang="en-US" altLang="en-US" sz="1800" b="0" i="0" dirty="0">
                <a:latin typeface="+mn-lt"/>
                <a:cs typeface="Times New Roman"/>
              </a:rPr>
              <a:t>Andrew Hamilton</a:t>
            </a:r>
          </a:p>
          <a:p>
            <a:pPr algn="ctr">
              <a:spcBef>
                <a:spcPct val="50000"/>
              </a:spcBef>
            </a:pPr>
            <a:r>
              <a:rPr lang="en-US" altLang="en-US" dirty="0">
                <a:latin typeface="+mn-lt"/>
                <a:cs typeface="Times New Roman"/>
              </a:rPr>
              <a:t>BPO Deputy Chief</a:t>
            </a:r>
          </a:p>
          <a:p>
            <a:pPr algn="ctr">
              <a:spcBef>
                <a:spcPct val="50000"/>
              </a:spcBef>
            </a:pPr>
            <a:r>
              <a:rPr lang="en-US" altLang="en-US" dirty="0">
                <a:latin typeface="+mn-lt"/>
                <a:cs typeface="Times New Roman"/>
              </a:rPr>
              <a:t>NASA Wallops Flight Facility</a:t>
            </a:r>
          </a:p>
          <a:p>
            <a:pPr algn="ctr">
              <a:spcBef>
                <a:spcPct val="50000"/>
              </a:spcBef>
            </a:pPr>
            <a:r>
              <a:rPr lang="en-US" altLang="en-US" dirty="0">
                <a:latin typeface="+mn-lt"/>
                <a:cs typeface="Times New Roman"/>
              </a:rPr>
              <a:t>Goddard Space Flight Center</a:t>
            </a:r>
          </a:p>
        </p:txBody>
      </p:sp>
      <p:pic>
        <p:nvPicPr>
          <p:cNvPr id="2" name="Picture 13">
            <a:extLst>
              <a:ext uri="{FF2B5EF4-FFF2-40B4-BE49-F238E27FC236}">
                <a16:creationId xmlns:a16="http://schemas.microsoft.com/office/drawing/2014/main" id="{5634AC9A-4FCB-E5FA-4408-8F344F7D9BA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82915" y="1538707"/>
            <a:ext cx="3444670" cy="34446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sky, outdoor, transport, power shovel&#10;&#10;Description automatically generated">
            <a:extLst>
              <a:ext uri="{FF2B5EF4-FFF2-40B4-BE49-F238E27FC236}">
                <a16:creationId xmlns:a16="http://schemas.microsoft.com/office/drawing/2014/main" id="{48E0B947-708C-EF3D-67F5-1EB7B32822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4114800"/>
            <a:ext cx="3657600" cy="2743200"/>
          </a:xfrm>
          <a:prstGeom prst="rect">
            <a:avLst/>
          </a:prstGeom>
        </p:spPr>
      </p:pic>
      <p:pic>
        <p:nvPicPr>
          <p:cNvPr id="2" name="Picture 1" descr="A picture containing outdoor, sky, transport&#10;&#10;Description automatically generated">
            <a:extLst>
              <a:ext uri="{FF2B5EF4-FFF2-40B4-BE49-F238E27FC236}">
                <a16:creationId xmlns:a16="http://schemas.microsoft.com/office/drawing/2014/main" id="{BDBC5D4E-AA06-6892-979A-E53EEEFED6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969" y="775248"/>
            <a:ext cx="3014640" cy="2009257"/>
          </a:xfrm>
          <a:prstGeom prst="rect">
            <a:avLst/>
          </a:prstGeom>
        </p:spPr>
      </p:pic>
      <p:pic>
        <p:nvPicPr>
          <p:cNvPr id="8" name="Picture 7" descr="A picture containing sky, outdoor, transport&#10;&#10;Description automatically generated">
            <a:extLst>
              <a:ext uri="{FF2B5EF4-FFF2-40B4-BE49-F238E27FC236}">
                <a16:creationId xmlns:a16="http://schemas.microsoft.com/office/drawing/2014/main" id="{DA217E23-C7C2-4F78-CDAA-8FB9D45D46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2691" y="2574189"/>
            <a:ext cx="3013887" cy="2009258"/>
          </a:xfrm>
          <a:prstGeom prst="rect">
            <a:avLst/>
          </a:prstGeom>
        </p:spPr>
      </p:pic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249391" y="5288846"/>
            <a:ext cx="487311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ts val="600"/>
              </a:spcBef>
              <a:buFont typeface="Symbol" pitchFamily="18" charset="2"/>
              <a:buChar char="·"/>
            </a:pPr>
            <a:r>
              <a:rPr kumimoji="1"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Provide </a:t>
            </a:r>
            <a:r>
              <a:rPr kumimoji="1" lang="en-US" sz="2000" dirty="0">
                <a:solidFill>
                  <a:srgbClr val="0070C0"/>
                </a:solidFill>
                <a:cs typeface="Arial" panose="020B0604020202020204" pitchFamily="34" charset="0"/>
              </a:rPr>
              <a:t>hands-on training </a:t>
            </a:r>
            <a:r>
              <a:rPr kumimoji="1"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of </a:t>
            </a:r>
            <a:r>
              <a:rPr kumimoji="1" lang="en-US" sz="2000" dirty="0">
                <a:cs typeface="Arial" panose="020B0604020202020204" pitchFamily="34" charset="0"/>
              </a:rPr>
              <a:t>Students, early career Engineers and Scientists</a:t>
            </a:r>
            <a:endParaRPr kumimoji="1" lang="en-US" sz="2400" dirty="0">
              <a:cs typeface="Arial" panose="020B0604020202020204" pitchFamily="34" charset="0"/>
            </a:endParaRPr>
          </a:p>
        </p:txBody>
      </p:sp>
      <p:sp>
        <p:nvSpPr>
          <p:cNvPr id="8198" name="Text Box 8"/>
          <p:cNvSpPr txBox="1">
            <a:spLocks noChangeArrowheads="1"/>
          </p:cNvSpPr>
          <p:nvPr/>
        </p:nvSpPr>
        <p:spPr bwMode="auto">
          <a:xfrm>
            <a:off x="7211756" y="945718"/>
            <a:ext cx="914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/>
              <a:t>HELIX</a:t>
            </a:r>
          </a:p>
        </p:txBody>
      </p:sp>
      <p:sp>
        <p:nvSpPr>
          <p:cNvPr id="8205" name="Text Box 44"/>
          <p:cNvSpPr txBox="1">
            <a:spLocks noChangeArrowheads="1"/>
          </p:cNvSpPr>
          <p:nvPr/>
        </p:nvSpPr>
        <p:spPr bwMode="auto">
          <a:xfrm>
            <a:off x="1520825" y="154342"/>
            <a:ext cx="61023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cs typeface="Arial" panose="020B0604020202020204" pitchFamily="34" charset="0"/>
              </a:rPr>
              <a:t>Mission of the NASA Balloon Program</a:t>
            </a:r>
          </a:p>
        </p:txBody>
      </p:sp>
      <p:sp>
        <p:nvSpPr>
          <p:cNvPr id="4" name="Text Box 22">
            <a:extLst>
              <a:ext uri="{FF2B5EF4-FFF2-40B4-BE49-F238E27FC236}">
                <a16:creationId xmlns:a16="http://schemas.microsoft.com/office/drawing/2014/main" id="{75F45DE5-FB82-DDD1-AA34-6779D9D4F6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639" y="6487696"/>
            <a:ext cx="143500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</a:rPr>
              <a:t>XL-CALIBUR</a:t>
            </a:r>
          </a:p>
        </p:txBody>
      </p:sp>
      <p:sp>
        <p:nvSpPr>
          <p:cNvPr id="9" name="Text Box 22">
            <a:extLst>
              <a:ext uri="{FF2B5EF4-FFF2-40B4-BE49-F238E27FC236}">
                <a16:creationId xmlns:a16="http://schemas.microsoft.com/office/drawing/2014/main" id="{D0F4099F-A870-DE2C-520D-9E7E0FE95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9635" y="2940629"/>
            <a:ext cx="155212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chemeClr val="bg1"/>
                </a:solidFill>
              </a:rPr>
              <a:t>SUNRISE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DFBFC92-E29F-A581-FC6C-4F6A97DB1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853" y="848515"/>
            <a:ext cx="5836115" cy="1674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Symbol" pitchFamily="18" charset="2"/>
              <a:buChar char="·"/>
            </a:pPr>
            <a:r>
              <a:rPr kumimoji="1" lang="en-US" sz="2000" dirty="0">
                <a:cs typeface="Arial" panose="020B0604020202020204" pitchFamily="34" charset="0"/>
              </a:rPr>
              <a:t>The NASA </a:t>
            </a:r>
            <a:r>
              <a:rPr kumimoji="1"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Balloon Program </a:t>
            </a:r>
            <a:r>
              <a:rPr kumimoji="1" lang="en-US" sz="2000" dirty="0">
                <a:solidFill>
                  <a:srgbClr val="0070C0"/>
                </a:solidFill>
                <a:cs typeface="Arial" panose="020B0604020202020204" pitchFamily="34" charset="0"/>
              </a:rPr>
              <a:t>provides low-cost, quick response, near space access </a:t>
            </a:r>
            <a:r>
              <a:rPr kumimoji="1"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to </a:t>
            </a:r>
            <a:r>
              <a:rPr kumimoji="1" lang="en-US" sz="2000" dirty="0">
                <a:cs typeface="Arial" panose="020B0604020202020204" pitchFamily="34" charset="0"/>
              </a:rPr>
              <a:t>NASA’s Science Community for conducting Cutting </a:t>
            </a:r>
            <a:r>
              <a:rPr kumimoji="1"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Edge Science Investigations </a:t>
            </a:r>
          </a:p>
          <a:p>
            <a:pPr marL="742950" lvl="1" indent="-285750">
              <a:lnSpc>
                <a:spcPct val="8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kumimoji="1" lang="en-US" dirty="0">
                <a:solidFill>
                  <a:srgbClr val="000000"/>
                </a:solidFill>
                <a:cs typeface="Arial" panose="020B0604020202020204" pitchFamily="34" charset="0"/>
              </a:rPr>
              <a:t>Observatory-class Payloads With Advanced Technologies and Large Aperture/Mass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90E55F3-AC29-7DA6-0518-55343C5D7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291" y="2835255"/>
            <a:ext cx="3962400" cy="1649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Font typeface="Symbol" pitchFamily="18" charset="2"/>
              <a:buChar char="·"/>
            </a:pPr>
            <a:r>
              <a:rPr kumimoji="1" 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>Serve as a </a:t>
            </a:r>
            <a:r>
              <a:rPr kumimoji="1" lang="en-US" sz="2000" dirty="0">
                <a:solidFill>
                  <a:srgbClr val="0070C0"/>
                </a:solidFill>
                <a:cs typeface="Arial" panose="020B0604020202020204" pitchFamily="34" charset="0"/>
              </a:rPr>
              <a:t>technology development platform for future space missions</a:t>
            </a:r>
          </a:p>
          <a:p>
            <a:pPr marL="742950" lvl="1" indent="-285750">
              <a:lnSpc>
                <a:spcPct val="80000"/>
              </a:lnSpc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kumimoji="1" lang="en-US" dirty="0">
                <a:solidFill>
                  <a:srgbClr val="000000"/>
                </a:solidFill>
                <a:cs typeface="Arial" panose="020B0604020202020204" pitchFamily="34" charset="0"/>
              </a:rPr>
              <a:t>Instrument &amp; Subsystem development for NASA Flight Projects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5" name="Text Box 44"/>
          <p:cNvSpPr txBox="1">
            <a:spLocks noChangeArrowheads="1"/>
          </p:cNvSpPr>
          <p:nvPr/>
        </p:nvSpPr>
        <p:spPr bwMode="auto">
          <a:xfrm>
            <a:off x="2063750" y="161925"/>
            <a:ext cx="541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/>
              <a:t>Mission Capabilities</a:t>
            </a:r>
          </a:p>
        </p:txBody>
      </p:sp>
      <p:pic>
        <p:nvPicPr>
          <p:cNvPr id="3" name="Picture 2" descr="Table&#10;&#10;Description automatically generated">
            <a:extLst>
              <a:ext uri="{FF2B5EF4-FFF2-40B4-BE49-F238E27FC236}">
                <a16:creationId xmlns:a16="http://schemas.microsoft.com/office/drawing/2014/main" id="{09E9EF0F-99D3-4198-887A-97FA2FE44B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76" y="1172583"/>
            <a:ext cx="8758448" cy="472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109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5" name="Text Box 44"/>
          <p:cNvSpPr txBox="1">
            <a:spLocks noChangeArrowheads="1"/>
          </p:cNvSpPr>
          <p:nvPr/>
        </p:nvSpPr>
        <p:spPr bwMode="auto">
          <a:xfrm>
            <a:off x="2063750" y="161925"/>
            <a:ext cx="5410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/>
              <a:t>39  MCF Size Comparison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1349" y="791329"/>
            <a:ext cx="7424451" cy="5729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5" name="Text Box 44"/>
          <p:cNvSpPr txBox="1">
            <a:spLocks noChangeArrowheads="1"/>
          </p:cNvSpPr>
          <p:nvPr/>
        </p:nvSpPr>
        <p:spPr bwMode="auto">
          <a:xfrm>
            <a:off x="2063750" y="161925"/>
            <a:ext cx="541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/>
              <a:t>Launch Locations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246AB8A-EDCB-47F8-AF42-BD87BC8A93FE}"/>
              </a:ext>
            </a:extLst>
          </p:cNvPr>
          <p:cNvGrpSpPr/>
          <p:nvPr/>
        </p:nvGrpSpPr>
        <p:grpSpPr>
          <a:xfrm>
            <a:off x="186237" y="1177121"/>
            <a:ext cx="8771525" cy="4872039"/>
            <a:chOff x="544597" y="1177121"/>
            <a:chExt cx="10934048" cy="545391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3ABDD33-EB7E-4D4B-8424-A2614C8F6FE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44597" y="1177121"/>
              <a:ext cx="10897338" cy="5449618"/>
              <a:chOff x="1554164" y="1354138"/>
              <a:chExt cx="9113837" cy="4557712"/>
            </a:xfrm>
          </p:grpSpPr>
          <p:pic>
            <p:nvPicPr>
              <p:cNvPr id="26" name="Picture 2" descr="http://www.blue-marble.de/under.jpg">
                <a:extLst>
                  <a:ext uri="{FF2B5EF4-FFF2-40B4-BE49-F238E27FC236}">
                    <a16:creationId xmlns:a16="http://schemas.microsoft.com/office/drawing/2014/main" id="{D074A02E-FD75-4F8F-A0BA-38B8174C6E6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54164" y="1354138"/>
                <a:ext cx="9113837" cy="4557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" name="AutoShape 5">
                <a:extLst>
                  <a:ext uri="{FF2B5EF4-FFF2-40B4-BE49-F238E27FC236}">
                    <a16:creationId xmlns:a16="http://schemas.microsoft.com/office/drawing/2014/main" id="{29D2E5D4-D3B2-4A50-902C-013C122193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0089" y="2543175"/>
                <a:ext cx="333375" cy="319088"/>
              </a:xfrm>
              <a:prstGeom prst="star5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AutoShape 5">
                <a:extLst>
                  <a:ext uri="{FF2B5EF4-FFF2-40B4-BE49-F238E27FC236}">
                    <a16:creationId xmlns:a16="http://schemas.microsoft.com/office/drawing/2014/main" id="{CF3146DB-1451-4A45-B6F7-21FA6649C4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41700" y="2620964"/>
                <a:ext cx="331788" cy="319087"/>
              </a:xfrm>
              <a:prstGeom prst="star5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AutoShape 5">
                <a:extLst>
                  <a:ext uri="{FF2B5EF4-FFF2-40B4-BE49-F238E27FC236}">
                    <a16:creationId xmlns:a16="http://schemas.microsoft.com/office/drawing/2014/main" id="{A14EF685-1C4E-4EC5-BED8-AE4501DF51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78950" y="4062413"/>
                <a:ext cx="331788" cy="317500"/>
              </a:xfrm>
              <a:prstGeom prst="star5">
                <a:avLst/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AutoShape 6">
                <a:extLst>
                  <a:ext uri="{FF2B5EF4-FFF2-40B4-BE49-F238E27FC236}">
                    <a16:creationId xmlns:a16="http://schemas.microsoft.com/office/drawing/2014/main" id="{8A6BA353-B1E2-4D55-B849-26F00F99C3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26201" y="1774826"/>
                <a:ext cx="333375" cy="322263"/>
              </a:xfrm>
              <a:prstGeom prst="star5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AutoShape 6">
                <a:extLst>
                  <a:ext uri="{FF2B5EF4-FFF2-40B4-BE49-F238E27FC236}">
                    <a16:creationId xmlns:a16="http://schemas.microsoft.com/office/drawing/2014/main" id="{14ACBDC3-78B9-43B1-BC1A-8F4D2CF848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18714" y="5414963"/>
                <a:ext cx="333375" cy="322262"/>
              </a:xfrm>
              <a:prstGeom prst="star5">
                <a:avLst/>
              </a:prstGeom>
              <a:solidFill>
                <a:srgbClr val="FFC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AutoShape 8">
                <a:extLst>
                  <a:ext uri="{FF2B5EF4-FFF2-40B4-BE49-F238E27FC236}">
                    <a16:creationId xmlns:a16="http://schemas.microsoft.com/office/drawing/2014/main" id="{DF5DE3F5-5F4B-47E2-9A71-F468B2B5B3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34625" y="4551364"/>
                <a:ext cx="331788" cy="319087"/>
              </a:xfrm>
              <a:prstGeom prst="star5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2C029E5-1C36-454A-8BA4-638E0D8ADF1B}"/>
                </a:ext>
              </a:extLst>
            </p:cNvPr>
            <p:cNvSpPr txBox="1"/>
            <p:nvPr/>
          </p:nvSpPr>
          <p:spPr>
            <a:xfrm>
              <a:off x="912564" y="2619938"/>
              <a:ext cx="1705007" cy="5857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prstClr val="white"/>
                  </a:solidFill>
                  <a:latin typeface="Arial" charset="0"/>
                  <a:ea typeface="Arial" charset="0"/>
                  <a:cs typeface="Arial" charset="0"/>
                </a:rPr>
                <a:t>Fort Sumner, New Mexico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A40203E-2DC1-409E-AC74-707C0F056729}"/>
                </a:ext>
              </a:extLst>
            </p:cNvPr>
            <p:cNvSpPr txBox="1"/>
            <p:nvPr/>
          </p:nvSpPr>
          <p:spPr>
            <a:xfrm>
              <a:off x="3018266" y="2882330"/>
              <a:ext cx="1956636" cy="344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prstClr val="white"/>
                  </a:solidFill>
                  <a:latin typeface="Arial" charset="0"/>
                  <a:ea typeface="Arial" charset="0"/>
                  <a:cs typeface="Arial" charset="0"/>
                </a:rPr>
                <a:t>Palestine, Texas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0892F8C-ADAC-4F91-B24D-A81BD0B3BB84}"/>
                </a:ext>
              </a:extLst>
            </p:cNvPr>
            <p:cNvSpPr txBox="1"/>
            <p:nvPr/>
          </p:nvSpPr>
          <p:spPr>
            <a:xfrm>
              <a:off x="6768663" y="1730424"/>
              <a:ext cx="2139997" cy="344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prstClr val="white"/>
                  </a:solidFill>
                  <a:latin typeface="Arial" charset="0"/>
                  <a:ea typeface="Arial" charset="0"/>
                  <a:cs typeface="Arial" charset="0"/>
                </a:rPr>
                <a:t>Esrange, Sweden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C7E92BF-5E33-4034-9F28-D7DB618E8417}"/>
                </a:ext>
              </a:extLst>
            </p:cNvPr>
            <p:cNvSpPr txBox="1"/>
            <p:nvPr/>
          </p:nvSpPr>
          <p:spPr>
            <a:xfrm>
              <a:off x="7211875" y="4489014"/>
              <a:ext cx="2832276" cy="3445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prstClr val="white"/>
                  </a:solidFill>
                  <a:latin typeface="Arial" charset="0"/>
                  <a:ea typeface="Arial" charset="0"/>
                  <a:cs typeface="Arial" charset="0"/>
                </a:rPr>
                <a:t>Alice Springs, Australia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6739380-2A27-4A0B-AB3A-6364A135F074}"/>
                </a:ext>
              </a:extLst>
            </p:cNvPr>
            <p:cNvSpPr txBox="1"/>
            <p:nvPr/>
          </p:nvSpPr>
          <p:spPr>
            <a:xfrm>
              <a:off x="9808280" y="5113652"/>
              <a:ext cx="1670365" cy="5857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prstClr val="white"/>
                  </a:solidFill>
                  <a:latin typeface="Arial" charset="0"/>
                  <a:ea typeface="Arial" charset="0"/>
                  <a:cs typeface="Arial" charset="0"/>
                </a:rPr>
                <a:t>Wanaka, </a:t>
              </a:r>
            </a:p>
            <a:p>
              <a:r>
                <a:rPr lang="en-US" sz="1400" b="1" dirty="0">
                  <a:solidFill>
                    <a:prstClr val="white"/>
                  </a:solidFill>
                  <a:latin typeface="Arial" charset="0"/>
                  <a:ea typeface="Arial" charset="0"/>
                  <a:cs typeface="Arial" charset="0"/>
                </a:rPr>
                <a:t>New Zealand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6273522-832D-48F8-AF22-E6A92142D909}"/>
                </a:ext>
              </a:extLst>
            </p:cNvPr>
            <p:cNvSpPr txBox="1"/>
            <p:nvPr/>
          </p:nvSpPr>
          <p:spPr>
            <a:xfrm>
              <a:off x="9216571" y="6045324"/>
              <a:ext cx="1670365" cy="5857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rPr>
                <a:t>McMurdo, Antarctica</a:t>
              </a:r>
            </a:p>
          </p:txBody>
        </p:sp>
        <p:sp>
          <p:nvSpPr>
            <p:cNvPr id="22" name="AutoShape 5">
              <a:extLst>
                <a:ext uri="{FF2B5EF4-FFF2-40B4-BE49-F238E27FC236}">
                  <a16:creationId xmlns:a16="http://schemas.microsoft.com/office/drawing/2014/main" id="{659C171D-250E-48BC-9486-3CBD7BCC3D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605" y="4723263"/>
              <a:ext cx="398614" cy="381531"/>
            </a:xfrm>
            <a:prstGeom prst="star5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AutoShape 6">
              <a:extLst>
                <a:ext uri="{FF2B5EF4-FFF2-40B4-BE49-F238E27FC236}">
                  <a16:creationId xmlns:a16="http://schemas.microsoft.com/office/drawing/2014/main" id="{58A62698-3E90-4DA3-A229-2D189B3F29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377" y="5148612"/>
              <a:ext cx="398614" cy="385327"/>
            </a:xfrm>
            <a:prstGeom prst="star5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AutoShape 8">
              <a:extLst>
                <a:ext uri="{FF2B5EF4-FFF2-40B4-BE49-F238E27FC236}">
                  <a16:creationId xmlns:a16="http://schemas.microsoft.com/office/drawing/2014/main" id="{6562C740-41C0-445A-B755-B69BA190E0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7494" y="5582075"/>
              <a:ext cx="396716" cy="381530"/>
            </a:xfrm>
            <a:prstGeom prst="star5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C5EFE5C-E378-4C09-9A6F-B90F1063E8D1}"/>
                </a:ext>
              </a:extLst>
            </p:cNvPr>
            <p:cNvSpPr txBox="1"/>
            <p:nvPr/>
          </p:nvSpPr>
          <p:spPr>
            <a:xfrm>
              <a:off x="912564" y="4695158"/>
              <a:ext cx="384231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prstClr val="white"/>
                  </a:solidFill>
                  <a:latin typeface="Arial" charset="0"/>
                  <a:ea typeface="Arial" charset="0"/>
                  <a:cs typeface="Arial" charset="0"/>
                </a:rPr>
                <a:t>= Conventional Missions</a:t>
              </a:r>
            </a:p>
            <a:p>
              <a:endParaRPr lang="en-US" sz="14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r>
                <a:rPr lang="en-US" sz="1400" b="1" dirty="0">
                  <a:solidFill>
                    <a:prstClr val="white"/>
                  </a:solidFill>
                  <a:latin typeface="Arial" charset="0"/>
                  <a:ea typeface="Arial" charset="0"/>
                  <a:cs typeface="Arial" charset="0"/>
                </a:rPr>
                <a:t>= Long Duration Missions</a:t>
              </a:r>
            </a:p>
            <a:p>
              <a:endParaRPr lang="en-US" sz="1400" b="1" dirty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endParaRPr>
            </a:p>
            <a:p>
              <a:r>
                <a:rPr lang="en-US" sz="1400" b="1" dirty="0">
                  <a:solidFill>
                    <a:prstClr val="white"/>
                  </a:solidFill>
                  <a:latin typeface="Arial" charset="0"/>
                  <a:ea typeface="Arial" charset="0"/>
                  <a:cs typeface="Arial" charset="0"/>
                </a:rPr>
                <a:t>= LDB/ULDB (Super Pressure) Missions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2020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8429EC2-7547-429D-ADF9-56194BB080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18744" y="218714"/>
            <a:ext cx="7306512" cy="461665"/>
          </a:xfr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Programmatic and scientific value of Esrange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634CB-DAEC-F795-27BE-DE67BAF7E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370" y="976197"/>
            <a:ext cx="8534400" cy="5432256"/>
          </a:xfrm>
        </p:spPr>
        <p:txBody>
          <a:bodyPr>
            <a:spAutoFit/>
          </a:bodyPr>
          <a:lstStyle/>
          <a:p>
            <a:pPr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en-US" sz="1700" b="1" dirty="0"/>
              <a:t>Launching from Esrange provides valuable scientific conditions</a:t>
            </a:r>
          </a:p>
          <a:p>
            <a:pPr marL="752475" lvl="1" indent="-285750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1700" dirty="0">
                <a:solidFill>
                  <a:schemeClr val="tx1"/>
                </a:solidFill>
              </a:rPr>
              <a:t>Extended flight durations - 4-7 days as the mission crosses the Atlantic</a:t>
            </a:r>
          </a:p>
          <a:p>
            <a:pPr marL="752475" lvl="1" indent="-285750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1700" dirty="0">
                <a:solidFill>
                  <a:schemeClr val="tx1"/>
                </a:solidFill>
              </a:rPr>
              <a:t>Stable altitude - Continuous (or near-continuous) sunlight at float altitude</a:t>
            </a:r>
          </a:p>
          <a:p>
            <a:pPr marL="752475" lvl="1" indent="-285750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1700" dirty="0">
                <a:solidFill>
                  <a:schemeClr val="tx1"/>
                </a:solidFill>
              </a:rPr>
              <a:t>Proximity to the polar region</a:t>
            </a:r>
          </a:p>
          <a:p>
            <a:pPr marL="752475" lvl="1" indent="-285750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1700" dirty="0">
                <a:solidFill>
                  <a:schemeClr val="tx1"/>
                </a:solidFill>
              </a:rPr>
              <a:t>Astronomical view from the northern hemisphere - sole established location </a:t>
            </a:r>
          </a:p>
          <a:p>
            <a:pPr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en-US" sz="1700" b="1" dirty="0"/>
              <a:t>Good location for developmental test flights</a:t>
            </a:r>
          </a:p>
          <a:p>
            <a:pPr marL="752475" lvl="1" indent="-285750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1700" dirty="0">
                <a:solidFill>
                  <a:schemeClr val="tx1"/>
                </a:solidFill>
              </a:rPr>
              <a:t>Established range, low safety risk </a:t>
            </a:r>
          </a:p>
          <a:p>
            <a:pPr marL="752475" lvl="1" indent="-285750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1700" dirty="0">
                <a:solidFill>
                  <a:schemeClr val="tx1"/>
                </a:solidFill>
              </a:rPr>
              <a:t>Super Pressure Balloon test flights</a:t>
            </a:r>
          </a:p>
          <a:p>
            <a:pPr marL="752475" lvl="1" indent="-285750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1700" dirty="0">
                <a:solidFill>
                  <a:schemeClr val="tx1"/>
                </a:solidFill>
              </a:rPr>
              <a:t>60MCF (1.7x10</a:t>
            </a:r>
            <a:r>
              <a:rPr lang="en-US" sz="1700" baseline="30000" dirty="0">
                <a:solidFill>
                  <a:schemeClr val="tx1"/>
                </a:solidFill>
              </a:rPr>
              <a:t>6</a:t>
            </a:r>
            <a:r>
              <a:rPr lang="en-US" sz="1700" dirty="0">
                <a:solidFill>
                  <a:schemeClr val="tx1"/>
                </a:solidFill>
              </a:rPr>
              <a:t> m</a:t>
            </a:r>
            <a:r>
              <a:rPr lang="en-US" sz="1700" baseline="30000" dirty="0">
                <a:solidFill>
                  <a:schemeClr val="tx1"/>
                </a:solidFill>
              </a:rPr>
              <a:t>3</a:t>
            </a:r>
            <a:r>
              <a:rPr lang="en-US" sz="1700" dirty="0">
                <a:solidFill>
                  <a:schemeClr val="tx1"/>
                </a:solidFill>
              </a:rPr>
              <a:t>) test flight</a:t>
            </a:r>
          </a:p>
          <a:p>
            <a:pPr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en-US" sz="1700" b="1" dirty="0"/>
              <a:t>Institutional Support</a:t>
            </a:r>
            <a:endParaRPr lang="en-US" sz="1700" b="1" dirty="0">
              <a:solidFill>
                <a:schemeClr val="tx1"/>
              </a:solidFill>
            </a:endParaRPr>
          </a:p>
          <a:p>
            <a:pPr marL="752475" lvl="1" indent="-285750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1700" dirty="0">
                <a:solidFill>
                  <a:schemeClr val="tx1"/>
                </a:solidFill>
              </a:rPr>
              <a:t>Superior facilities and accommodations</a:t>
            </a:r>
          </a:p>
          <a:p>
            <a:pPr marL="752475" lvl="1" indent="-285750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1700" dirty="0">
                <a:solidFill>
                  <a:schemeClr val="tx1"/>
                </a:solidFill>
              </a:rPr>
              <a:t>Excellence in technical, logistics, and range support</a:t>
            </a:r>
          </a:p>
          <a:p>
            <a:pPr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en-US" sz="1700" b="1" dirty="0"/>
              <a:t>Relatively long window of opportunity to launch. </a:t>
            </a:r>
          </a:p>
          <a:p>
            <a:pPr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en-US" sz="1700" b="1" dirty="0"/>
              <a:t>Multiple launch opportunities throughout the campaign window</a:t>
            </a:r>
          </a:p>
          <a:p>
            <a:pPr>
              <a:buClr>
                <a:schemeClr val="tx1"/>
              </a:buClr>
              <a:buFont typeface="Symbol" panose="05050102010706020507" pitchFamily="18" charset="2"/>
              <a:buChar char=""/>
            </a:pPr>
            <a:r>
              <a:rPr lang="en-US" sz="1700" b="1" dirty="0"/>
              <a:t>Wide range of termination locations in Canada</a:t>
            </a:r>
          </a:p>
          <a:p>
            <a:pPr marL="752475" lvl="1" indent="-285750">
              <a:buClr>
                <a:schemeClr val="tx1"/>
              </a:buClr>
              <a:buFont typeface="Courier New" panose="02070309020205020404" pitchFamily="49" charset="0"/>
              <a:buChar char="o"/>
            </a:pPr>
            <a:r>
              <a:rPr lang="en-US" sz="1700" dirty="0">
                <a:solidFill>
                  <a:schemeClr val="tx1"/>
                </a:solidFill>
              </a:rPr>
              <a:t>Increased likelihood of recovery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783052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8429EC2-7547-429D-ADF9-56194BB080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34440" y="182874"/>
            <a:ext cx="6675120" cy="365760"/>
          </a:xfrm>
        </p:spPr>
        <p:txBody>
          <a:bodyPr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Mission History - </a:t>
            </a:r>
            <a:r>
              <a:rPr lang="en-US" sz="2400" dirty="0" err="1">
                <a:solidFill>
                  <a:schemeClr val="tx1"/>
                </a:solidFill>
              </a:rPr>
              <a:t>Esrange</a:t>
            </a:r>
            <a:endParaRPr lang="en-US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3745CB0-F547-0D98-A72F-DD6577A02C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8943404"/>
              </p:ext>
            </p:extLst>
          </p:nvPr>
        </p:nvGraphicFramePr>
        <p:xfrm>
          <a:off x="1809541" y="1497655"/>
          <a:ext cx="4784433" cy="50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175">
                  <a:extLst>
                    <a:ext uri="{9D8B030D-6E8A-4147-A177-3AD203B41FA5}">
                      <a16:colId xmlns:a16="http://schemas.microsoft.com/office/drawing/2014/main" val="3400101349"/>
                    </a:ext>
                  </a:extLst>
                </a:gridCol>
                <a:gridCol w="1990129">
                  <a:extLst>
                    <a:ext uri="{9D8B030D-6E8A-4147-A177-3AD203B41FA5}">
                      <a16:colId xmlns:a16="http://schemas.microsoft.com/office/drawing/2014/main" val="361614159"/>
                    </a:ext>
                  </a:extLst>
                </a:gridCol>
                <a:gridCol w="1990129">
                  <a:extLst>
                    <a:ext uri="{9D8B030D-6E8A-4147-A177-3AD203B41FA5}">
                      <a16:colId xmlns:a16="http://schemas.microsoft.com/office/drawing/2014/main" val="524485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Number of Missions launched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Time aloft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570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 days, 12.0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969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 days, 9.6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473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 days, 4.9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060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 days, 3.6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859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 days, 9.2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396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 days, 1.8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870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 days, 10.0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438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 days, 6.5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59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 days, 7.1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767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 days, 6.3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702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 days, 14.0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762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 days, 21.5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4495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76460AB-D155-DC90-ED83-F76B94D9933A}"/>
              </a:ext>
            </a:extLst>
          </p:cNvPr>
          <p:cNvSpPr txBox="1"/>
          <p:nvPr/>
        </p:nvSpPr>
        <p:spPr>
          <a:xfrm>
            <a:off x="2006252" y="838478"/>
            <a:ext cx="43910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Total of 29 missions launched since 1999</a:t>
            </a:r>
          </a:p>
        </p:txBody>
      </p:sp>
    </p:spTree>
    <p:extLst>
      <p:ext uri="{BB962C8B-B14F-4D97-AF65-F5344CB8AC3E}">
        <p14:creationId xmlns:p14="http://schemas.microsoft.com/office/powerpoint/2010/main" val="1462888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B7BB8ACB-FFD8-8D41-C859-28420E704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D8429EC2-7547-429D-ADF9-56194BB080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98148" y="219505"/>
            <a:ext cx="6675120" cy="365760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2024 Campaign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B74AEC-2C2F-5450-BD91-ABFC5F3F2D89}"/>
              </a:ext>
            </a:extLst>
          </p:cNvPr>
          <p:cNvSpPr txBox="1"/>
          <p:nvPr/>
        </p:nvSpPr>
        <p:spPr>
          <a:xfrm>
            <a:off x="2028650" y="3429000"/>
            <a:ext cx="1159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60 MCF </a:t>
            </a:r>
          </a:p>
          <a:p>
            <a:r>
              <a:rPr lang="en-US" dirty="0">
                <a:solidFill>
                  <a:schemeClr val="bg1"/>
                </a:solidFill>
              </a:rPr>
              <a:t>Test flight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86ED6E-CBDA-3DED-8836-B064D5FACA80}"/>
              </a:ext>
            </a:extLst>
          </p:cNvPr>
          <p:cNvSpPr txBox="1"/>
          <p:nvPr/>
        </p:nvSpPr>
        <p:spPr>
          <a:xfrm>
            <a:off x="3891288" y="2629333"/>
            <a:ext cx="8444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HELIX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957552-DBF5-A376-88DA-7559D4078EB4}"/>
              </a:ext>
            </a:extLst>
          </p:cNvPr>
          <p:cNvSpPr txBox="1"/>
          <p:nvPr/>
        </p:nvSpPr>
        <p:spPr>
          <a:xfrm>
            <a:off x="376192" y="2054020"/>
            <a:ext cx="17961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SUNRISE – IV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3E8765-7CF1-1335-AB33-082BD8C3E406}"/>
              </a:ext>
            </a:extLst>
          </p:cNvPr>
          <p:cNvSpPr txBox="1"/>
          <p:nvPr/>
        </p:nvSpPr>
        <p:spPr>
          <a:xfrm>
            <a:off x="864198" y="2556844"/>
            <a:ext cx="16977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XL-CALIBUR</a:t>
            </a:r>
          </a:p>
        </p:txBody>
      </p:sp>
    </p:spTree>
    <p:extLst>
      <p:ext uri="{BB962C8B-B14F-4D97-AF65-F5344CB8AC3E}">
        <p14:creationId xmlns:p14="http://schemas.microsoft.com/office/powerpoint/2010/main" val="4170245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8429EC2-7547-429D-ADF9-56194BB080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34440" y="156754"/>
            <a:ext cx="6675120" cy="365760"/>
          </a:xfrm>
        </p:spPr>
        <p:txBody>
          <a:bodyPr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2024 Sweden Campaign Summary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98457DB9-6752-64D0-E4D0-DCCA482049F4}"/>
              </a:ext>
            </a:extLst>
          </p:cNvPr>
          <p:cNvSpPr txBox="1">
            <a:spLocks/>
          </p:cNvSpPr>
          <p:nvPr/>
        </p:nvSpPr>
        <p:spPr bwMode="auto">
          <a:xfrm>
            <a:off x="304800" y="773778"/>
            <a:ext cx="8534400" cy="5924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31775" indent="-231775" algn="l" defTabSz="457200" rtl="0" eaLnBrk="0" fontAlgn="base" hangingPunct="0">
              <a:spcBef>
                <a:spcPts val="200"/>
              </a:spcBef>
              <a:spcAft>
                <a:spcPts val="400"/>
              </a:spcAft>
              <a:buClr>
                <a:schemeClr val="bg1">
                  <a:lumMod val="75000"/>
                </a:schemeClr>
              </a:buClr>
              <a:buSzPct val="90000"/>
              <a:buFont typeface="Wingdings" pitchFamily="2" charset="2"/>
              <a:buChar char="§"/>
              <a:defRPr sz="1800" kern="1200" baseline="0">
                <a:solidFill>
                  <a:srgbClr val="315EAB"/>
                </a:solidFill>
                <a:latin typeface="Arial"/>
                <a:ea typeface="ＭＳ Ｐゴシック" pitchFamily="-110" charset="-128"/>
                <a:cs typeface="Arial"/>
              </a:defRPr>
            </a:lvl1pPr>
            <a:lvl2pPr marL="452438" indent="-219075" algn="l" defTabSz="457200" rtl="0" eaLnBrk="0" fontAlgn="base" hangingPunct="0">
              <a:spcBef>
                <a:spcPts val="200"/>
              </a:spcBef>
              <a:spcAft>
                <a:spcPts val="400"/>
              </a:spcAft>
              <a:buClr>
                <a:srgbClr val="00AEEF"/>
              </a:buClr>
              <a:buSzPct val="90000"/>
              <a:buFont typeface="Arial" pitchFamily="34" charset="0"/>
              <a:buChar char="–"/>
              <a:defRPr sz="1600" kern="1200" baseline="0">
                <a:solidFill>
                  <a:srgbClr val="7F7F7F"/>
                </a:solidFill>
                <a:latin typeface="Arial"/>
                <a:ea typeface="ＭＳ Ｐゴシック" pitchFamily="-110" charset="-128"/>
                <a:cs typeface="Arial"/>
              </a:defRPr>
            </a:lvl2pPr>
            <a:lvl3pPr marL="690563" indent="-228600" algn="l" defTabSz="457200" rtl="0" eaLnBrk="0" fontAlgn="base" hangingPunct="0">
              <a:spcBef>
                <a:spcPts val="200"/>
              </a:spcBef>
              <a:spcAft>
                <a:spcPts val="400"/>
              </a:spcAft>
              <a:buClr>
                <a:srgbClr val="00AEEF"/>
              </a:buClr>
              <a:buSzPct val="90000"/>
              <a:buFont typeface="Arial" pitchFamily="34" charset="0"/>
              <a:buChar char="•"/>
              <a:defRPr sz="1400" kern="1200" baseline="0">
                <a:solidFill>
                  <a:srgbClr val="7F7F7F"/>
                </a:solidFill>
                <a:latin typeface="Arial"/>
                <a:ea typeface="ＭＳ Ｐゴシック" pitchFamily="-110" charset="-128"/>
                <a:cs typeface="Arial"/>
              </a:defRPr>
            </a:lvl3pPr>
            <a:lvl4pPr marL="914400" indent="-223838" algn="l" defTabSz="457200" rtl="0" eaLnBrk="0" fontAlgn="base" hangingPunct="0">
              <a:spcBef>
                <a:spcPts val="200"/>
              </a:spcBef>
              <a:spcAft>
                <a:spcPts val="400"/>
              </a:spcAft>
              <a:buClr>
                <a:srgbClr val="00AEEF"/>
              </a:buClr>
              <a:buSzPct val="90000"/>
              <a:buFont typeface="Calibri" pitchFamily="34" charset="0"/>
              <a:buChar char="‐"/>
              <a:defRPr sz="1200" kern="1200" baseline="0">
                <a:solidFill>
                  <a:srgbClr val="7F7F7F"/>
                </a:solidFill>
                <a:latin typeface="Arial"/>
                <a:ea typeface="ＭＳ Ｐゴシック" pitchFamily="-110" charset="-128"/>
                <a:cs typeface="Arial"/>
              </a:defRPr>
            </a:lvl4pPr>
            <a:lvl5pPr marL="1146175" indent="-231775" algn="l" defTabSz="457200" rtl="0" eaLnBrk="0" fontAlgn="base" hangingPunct="0">
              <a:spcBef>
                <a:spcPts val="200"/>
              </a:spcBef>
              <a:spcAft>
                <a:spcPts val="400"/>
              </a:spcAft>
              <a:buClr>
                <a:srgbClr val="00AEEF"/>
              </a:buClr>
              <a:buSzPct val="90000"/>
              <a:buFont typeface="Calibri" pitchFamily="34" charset="0"/>
              <a:buChar char="‐"/>
              <a:defRPr sz="1000" kern="1200" baseline="0">
                <a:solidFill>
                  <a:srgbClr val="7F7F7F"/>
                </a:solidFill>
                <a:latin typeface="Arial"/>
                <a:ea typeface="ＭＳ Ｐゴシック" pitchFamily="-110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  <a:buClrTx/>
              <a:buFont typeface="Symbol" panose="05050102010706020507" pitchFamily="18" charset="2"/>
              <a:buChar char=""/>
            </a:pPr>
            <a:r>
              <a:rPr lang="en-US" sz="1600" b="1" dirty="0"/>
              <a:t>Challenges</a:t>
            </a:r>
          </a:p>
          <a:p>
            <a:pPr marL="757238" lvl="1" indent="-28575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Range conflicts</a:t>
            </a:r>
          </a:p>
          <a:p>
            <a:pPr marL="1147763" lvl="2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▫"/>
            </a:pPr>
            <a:r>
              <a:rPr lang="en-US" sz="1600" dirty="0">
                <a:solidFill>
                  <a:schemeClr val="tx1"/>
                </a:solidFill>
              </a:rPr>
              <a:t>CNES performing balloon launches in June</a:t>
            </a:r>
          </a:p>
          <a:p>
            <a:pPr marL="757238" lvl="1" indent="-28575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Weather</a:t>
            </a:r>
          </a:p>
          <a:p>
            <a:pPr marL="1147763" lvl="2"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▫"/>
            </a:pPr>
            <a:r>
              <a:rPr lang="en-US" sz="1600" dirty="0">
                <a:solidFill>
                  <a:schemeClr val="tx1"/>
                </a:solidFill>
              </a:rPr>
              <a:t>One launch early in the campaign followed by a long wait for weather and range availability</a:t>
            </a:r>
          </a:p>
          <a:p>
            <a:pPr>
              <a:spcBef>
                <a:spcPts val="0"/>
              </a:spcBef>
              <a:spcAft>
                <a:spcPts val="600"/>
              </a:spcAft>
              <a:buClrTx/>
              <a:buFont typeface="Symbol" panose="05050102010706020507" pitchFamily="18" charset="2"/>
              <a:buChar char=""/>
            </a:pPr>
            <a:r>
              <a:rPr lang="en-US" sz="1600" b="1" dirty="0"/>
              <a:t>Successes </a:t>
            </a:r>
          </a:p>
          <a:p>
            <a:pPr marL="757238" lvl="1" indent="-28575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Launched four missions</a:t>
            </a:r>
          </a:p>
          <a:p>
            <a:pPr marL="757238" lvl="1" indent="-28575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Mission teams obtained a lot of valuable science</a:t>
            </a:r>
          </a:p>
          <a:p>
            <a:pPr marL="757238" lvl="1" indent="-28575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Set a new altitude record for a launch from Sweden ( 160,667 feet / 49 Km)</a:t>
            </a:r>
          </a:p>
          <a:p>
            <a:pPr>
              <a:spcBef>
                <a:spcPts val="0"/>
              </a:spcBef>
              <a:spcAft>
                <a:spcPts val="600"/>
              </a:spcAft>
              <a:buClrTx/>
              <a:buFont typeface="Symbol" panose="05050102010706020507" pitchFamily="18" charset="2"/>
              <a:buChar char=""/>
            </a:pPr>
            <a:r>
              <a:rPr lang="en-US" sz="1600" b="1" dirty="0"/>
              <a:t>Success of the campaign can be attributed to SSC support</a:t>
            </a:r>
          </a:p>
          <a:p>
            <a:pPr marL="757238" lvl="1" indent="-28575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Facilities were ideal for mission preparation</a:t>
            </a:r>
          </a:p>
          <a:p>
            <a:pPr marL="757238" lvl="1" indent="-28575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Logistics were responsive to our needs</a:t>
            </a:r>
          </a:p>
          <a:p>
            <a:pPr marL="757238" lvl="1" indent="-28575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Range deconfliction key to allowing all launch operations to be performed</a:t>
            </a:r>
          </a:p>
          <a:p>
            <a:pPr marL="757238" lvl="1" indent="-285750">
              <a:spcBef>
                <a:spcPts val="0"/>
              </a:spcBef>
              <a:spcAft>
                <a:spcPts val="600"/>
              </a:spcAft>
              <a:buClrTx/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SSC staff showed great flexibility on schedule and support.  Committed to the campaign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en-US" dirty="0"/>
          </a:p>
          <a:p>
            <a:pPr marL="233363" lvl="1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b="1" i="1" dirty="0">
                <a:solidFill>
                  <a:schemeClr val="tx1"/>
                </a:solidFill>
              </a:rPr>
              <a:t>NASA BPO is highly motivated to continue biannual cadence and seeks to continue partnership with SSC and </a:t>
            </a:r>
            <a:r>
              <a:rPr lang="en-US" b="1" i="1" dirty="0" err="1">
                <a:solidFill>
                  <a:schemeClr val="tx1"/>
                </a:solidFill>
              </a:rPr>
              <a:t>Esrange</a:t>
            </a:r>
            <a:r>
              <a:rPr lang="en-US" b="1" i="1" dirty="0">
                <a:solidFill>
                  <a:schemeClr val="tx1"/>
                </a:solidFill>
              </a:rPr>
              <a:t> and its partners.</a:t>
            </a:r>
          </a:p>
        </p:txBody>
      </p:sp>
    </p:spTree>
    <p:extLst>
      <p:ext uri="{BB962C8B-B14F-4D97-AF65-F5344CB8AC3E}">
        <p14:creationId xmlns:p14="http://schemas.microsoft.com/office/powerpoint/2010/main" val="38626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8429EC2-7547-429D-ADF9-56194BB0809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34440" y="167946"/>
            <a:ext cx="6675120" cy="365760"/>
          </a:xfrm>
        </p:spPr>
        <p:txBody>
          <a:bodyPr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2024 Flight Summary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3745CB0-F547-0D98-A72F-DD6577A02C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9651004"/>
              </p:ext>
            </p:extLst>
          </p:nvPr>
        </p:nvGraphicFramePr>
        <p:xfrm>
          <a:off x="2246153" y="1326391"/>
          <a:ext cx="391121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2614">
                  <a:extLst>
                    <a:ext uri="{9D8B030D-6E8A-4147-A177-3AD203B41FA5}">
                      <a16:colId xmlns:a16="http://schemas.microsoft.com/office/drawing/2014/main" val="3400101349"/>
                    </a:ext>
                  </a:extLst>
                </a:gridCol>
                <a:gridCol w="2528596">
                  <a:extLst>
                    <a:ext uri="{9D8B030D-6E8A-4147-A177-3AD203B41FA5}">
                      <a16:colId xmlns:a16="http://schemas.microsoft.com/office/drawing/2014/main" val="361614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Mission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Flight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570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HELIX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 days  8.5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969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XL-CALIBUR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 days 20.2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473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SUNRISE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 days 14.8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060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 MCF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 days  2.0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859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477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21 days 21.5 hours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962050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934E7B9-58BE-CF56-A79B-F7BC4614DE93}"/>
              </a:ext>
            </a:extLst>
          </p:cNvPr>
          <p:cNvSpPr txBox="1"/>
          <p:nvPr/>
        </p:nvSpPr>
        <p:spPr>
          <a:xfrm>
            <a:off x="494522" y="4231292"/>
            <a:ext cx="8126964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>
                <a:solidFill>
                  <a:srgbClr val="0070C0"/>
                </a:solidFill>
              </a:rPr>
              <a:t>Items of interest: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This was the most successful campaign in terms of missions completed and time aloft.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SUNRISE was an active collaboration between NASA and ESA and is an example of the kind of collaborations and partnership we continue to pursue for our investment in science.</a:t>
            </a:r>
          </a:p>
        </p:txBody>
      </p:sp>
    </p:spTree>
    <p:extLst>
      <p:ext uri="{BB962C8B-B14F-4D97-AF65-F5344CB8AC3E}">
        <p14:creationId xmlns:p14="http://schemas.microsoft.com/office/powerpoint/2010/main" val="44503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4924</TotalTime>
  <Words>581</Words>
  <Application>Microsoft Office PowerPoint</Application>
  <PresentationFormat>On-screen Show (4:3)</PresentationFormat>
  <Paragraphs>141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ＭＳ Ｐゴシック</vt:lpstr>
      <vt:lpstr>Arial</vt:lpstr>
      <vt:lpstr>Calibri</vt:lpstr>
      <vt:lpstr>Courier New</vt:lpstr>
      <vt:lpstr>Symbol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Programmatic and scientific value of Esrange</vt:lpstr>
      <vt:lpstr>Mission History - Esrange</vt:lpstr>
      <vt:lpstr>2024 Campaign</vt:lpstr>
      <vt:lpstr>2024 Sweden Campaign Summary</vt:lpstr>
      <vt:lpstr>2024 Flight Summary</vt:lpstr>
    </vt:vector>
  </TitlesOfParts>
  <Company>LM ES&amp;S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LMIT ODIN</dc:creator>
  <cp:lastModifiedBy>Kinney, Angie (WFF-820.0)[MELWOOD HORTICULTUR TRAIN CTR]</cp:lastModifiedBy>
  <cp:revision>263</cp:revision>
  <cp:lastPrinted>2010-06-09T22:33:31Z</cp:lastPrinted>
  <dcterms:created xsi:type="dcterms:W3CDTF">2010-07-19T07:47:21Z</dcterms:created>
  <dcterms:modified xsi:type="dcterms:W3CDTF">2025-02-07T18:19:01Z</dcterms:modified>
</cp:coreProperties>
</file>