
<file path=[Content_Types].xml><?xml version="1.0" encoding="utf-8"?>
<Types xmlns="http://schemas.openxmlformats.org/package/2006/content-types">
  <Default Extension="jpeg" ContentType="image/jpeg"/>
  <Default Extension="mov" ContentType="video/quicktime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1" r:id="rId3"/>
    <p:sldId id="263" r:id="rId4"/>
    <p:sldId id="258" r:id="rId5"/>
    <p:sldId id="262" r:id="rId6"/>
    <p:sldId id="259" r:id="rId7"/>
    <p:sldId id="268" r:id="rId8"/>
    <p:sldId id="269" r:id="rId9"/>
    <p:sldId id="270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432FF"/>
    <a:srgbClr val="FF4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26"/>
    <p:restoredTop sz="94749"/>
  </p:normalViewPr>
  <p:slideViewPr>
    <p:cSldViewPr snapToGrid="0">
      <p:cViewPr varScale="1">
        <p:scale>
          <a:sx n="139" d="100"/>
          <a:sy n="139" d="100"/>
        </p:scale>
        <p:origin x="126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6113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6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shade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shade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shade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shade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240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72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15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5672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1266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1455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6488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1383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50470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AAA23DCF-1A04-E944-AD50-F4922159D371}" type="datetimeFigureOut">
              <a:rPr lang="en-US" smtClean="0"/>
              <a:t>2/10/25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shade val="82000"/>
                  </a:schemeClr>
                </a:solidFill>
              </a:defRPr>
            </a:lvl1pPr>
          </a:lstStyle>
          <a:p>
            <a:fld id="{B8B191D7-AC1F-AF4D-8CB6-75FEAE418E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19119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2.mov"/><Relationship Id="rId7" Type="http://schemas.openxmlformats.org/officeDocument/2006/relationships/image" Target="../media/image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.png"/><Relationship Id="rId5" Type="http://schemas.openxmlformats.org/officeDocument/2006/relationships/slideLayout" Target="../slideLayouts/slideLayout2.xml"/><Relationship Id="rId4" Type="http://schemas.openxmlformats.org/officeDocument/2006/relationships/video" Target="../media/media2.mov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3.mov"/><Relationship Id="rId1" Type="http://schemas.microsoft.com/office/2007/relationships/media" Target="../media/media3.mov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CDEBA2-30CC-26CE-848F-C9325158801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Using AIA Emission Measure Inversion Failures to Track Interesting Flare Physics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FC16F47-D463-5FF4-E7F4-3B2573D2D9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A. R. Winebarger</a:t>
            </a:r>
            <a:r>
              <a:rPr lang="en-US" sz="34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L. Mallett</a:t>
            </a:r>
            <a:r>
              <a:rPr lang="en-US" sz="34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US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P. S. Athiray</a:t>
            </a:r>
            <a:r>
              <a:rPr lang="en-US" sz="34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1,3</a:t>
            </a:r>
            <a:endParaRPr lang="en-US" sz="3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</a:pPr>
            <a:r>
              <a:rPr lang="en-US" sz="1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NASA MSFC, </a:t>
            </a:r>
            <a:r>
              <a:rPr lang="en-US" sz="1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Harvey Mudd College, </a:t>
            </a:r>
            <a:r>
              <a:rPr lang="en-US" sz="1800" kern="100" baseline="300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</a:t>
            </a:r>
            <a:r>
              <a:rPr lang="en-US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University of Alabama - Huntsville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319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141022_xrt_131_171">
            <a:hlinkClick r:id="" action="ppaction://media"/>
            <a:extLst>
              <a:ext uri="{FF2B5EF4-FFF2-40B4-BE49-F238E27FC236}">
                <a16:creationId xmlns:a16="http://schemas.microsoft.com/office/drawing/2014/main" id="{B275EDDE-1BEB-AA97-4DFD-C48F2E56212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06226" y="1690687"/>
            <a:ext cx="5080105" cy="508010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54C22AC-CCAB-6AC5-7D7B-8F6666A23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Can AIA be used to determine the evolution of high temperature plasma in solar flares?</a:t>
            </a:r>
          </a:p>
        </p:txBody>
      </p:sp>
      <p:pic>
        <p:nvPicPr>
          <p:cNvPr id="5" name="composite.mov">
            <a:hlinkClick r:id="" action="ppaction://media"/>
            <a:extLst>
              <a:ext uri="{FF2B5EF4-FFF2-40B4-BE49-F238E27FC236}">
                <a16:creationId xmlns:a16="http://schemas.microsoft.com/office/drawing/2014/main" id="{CC3E02D9-C7DA-8542-CCB7-6889CAB0BCF6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405671" y="1690687"/>
            <a:ext cx="5080105" cy="5080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06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58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458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529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5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2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09B5A27-E173-56C9-8946-016D859D90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3EF590A-4AE1-9E6E-1BA9-29678C1861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 study – X1.6 flare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E47FD74-F365-D1C7-B415-FDA0D1F000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019800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dirty="0"/>
              <a:t>Data summary &amp; preprocessing</a:t>
            </a:r>
          </a:p>
          <a:p>
            <a:pPr>
              <a:lnSpc>
                <a:spcPct val="110000"/>
              </a:lnSpc>
            </a:pPr>
            <a:r>
              <a:rPr lang="en-US" dirty="0"/>
              <a:t>X1.6  :  10 Sep 2014 (~17:00 to 19:00 UT)</a:t>
            </a:r>
          </a:p>
          <a:p>
            <a:pPr>
              <a:lnSpc>
                <a:spcPct val="110000"/>
              </a:lnSpc>
            </a:pPr>
            <a:r>
              <a:rPr lang="en-US" dirty="0"/>
              <a:t>Select data with shortest exposure in 171Å and gather data within +/- 12 sec</a:t>
            </a:r>
          </a:p>
          <a:p>
            <a:pPr>
              <a:lnSpc>
                <a:spcPct val="110000"/>
              </a:lnSpc>
            </a:pPr>
            <a:r>
              <a:rPr lang="en-US" dirty="0"/>
              <a:t>Apply dark current subtraction</a:t>
            </a:r>
          </a:p>
          <a:p>
            <a:pPr>
              <a:lnSpc>
                <a:spcPct val="110000"/>
              </a:lnSpc>
            </a:pPr>
            <a:r>
              <a:rPr lang="en-US" dirty="0"/>
              <a:t>Apply PSF deconvolution via Richardson Lucy method </a:t>
            </a:r>
          </a:p>
          <a:p>
            <a:pPr>
              <a:lnSpc>
                <a:spcPct val="110000"/>
              </a:lnSpc>
            </a:pPr>
            <a:r>
              <a:rPr lang="en-US" dirty="0"/>
              <a:t>Apply </a:t>
            </a:r>
            <a:r>
              <a:rPr lang="en-US" dirty="0" err="1"/>
              <a:t>aia_prep</a:t>
            </a:r>
            <a:r>
              <a:rPr lang="en-US" dirty="0"/>
              <a:t> for </a:t>
            </a:r>
            <a:r>
              <a:rPr lang="en-US" dirty="0" err="1"/>
              <a:t>coalignmnet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2C87E52-A621-5A6A-D19F-D98932A31B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72240" y="759126"/>
            <a:ext cx="5417837" cy="5417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F9A512D-3B59-7846-209C-F1B649EF8730}"/>
              </a:ext>
            </a:extLst>
          </p:cNvPr>
          <p:cNvSpPr txBox="1"/>
          <p:nvPr/>
        </p:nvSpPr>
        <p:spPr>
          <a:xfrm>
            <a:off x="7876736" y="6308209"/>
            <a:ext cx="28088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Flare 1 X1.6  :  10 Sep 2014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2B970D1-3A36-C2CF-B6D6-04F80992B865}"/>
              </a:ext>
            </a:extLst>
          </p:cNvPr>
          <p:cNvSpPr/>
          <p:nvPr/>
        </p:nvSpPr>
        <p:spPr>
          <a:xfrm>
            <a:off x="8935170" y="2988290"/>
            <a:ext cx="653673" cy="440710"/>
          </a:xfrm>
          <a:prstGeom prst="rect">
            <a:avLst/>
          </a:prstGeom>
          <a:noFill/>
          <a:ln w="41275">
            <a:solidFill>
              <a:srgbClr val="FF4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022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FC655EB-1700-F6F8-7AE4-7C14E2DEF6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40" y="398503"/>
            <a:ext cx="7352167" cy="1325563"/>
          </a:xfrm>
        </p:spPr>
        <p:txBody>
          <a:bodyPr/>
          <a:lstStyle/>
          <a:p>
            <a:r>
              <a:rPr lang="en-US" dirty="0"/>
              <a:t>Case study – X1.6 flare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D5F5B73A-EDCC-01E1-21C7-6414ED05B9F4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4"/>
          <a:srcRect l="17925" r="8387"/>
          <a:stretch/>
        </p:blipFill>
        <p:spPr>
          <a:xfrm>
            <a:off x="7522180" y="23971"/>
            <a:ext cx="4632646" cy="2743200"/>
          </a:xfrm>
        </p:spPr>
      </p:pic>
      <p:pic>
        <p:nvPicPr>
          <p:cNvPr id="9" name="flare2014.mov">
            <a:hlinkClick r:id="" action="ppaction://media"/>
            <a:extLst>
              <a:ext uri="{FF2B5EF4-FFF2-40B4-BE49-F238E27FC236}">
                <a16:creationId xmlns:a16="http://schemas.microsoft.com/office/drawing/2014/main" id="{FF770967-BA2A-EBC8-11EF-867BA0C174DC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0" y="2812575"/>
            <a:ext cx="12192000" cy="404804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1F641B4-903F-5CBD-0E8A-50433B4BADD9}"/>
              </a:ext>
            </a:extLst>
          </p:cNvPr>
          <p:cNvSpPr txBox="1"/>
          <p:nvPr/>
        </p:nvSpPr>
        <p:spPr>
          <a:xfrm>
            <a:off x="3079531" y="2305506"/>
            <a:ext cx="588579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AIA data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1B5EBB-9649-4441-D8A7-D753E8BD8E3F}"/>
              </a:ext>
            </a:extLst>
          </p:cNvPr>
          <p:cNvSpPr txBox="1"/>
          <p:nvPr/>
        </p:nvSpPr>
        <p:spPr>
          <a:xfrm>
            <a:off x="-236096" y="4467266"/>
            <a:ext cx="1118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94 </a:t>
            </a:r>
            <a:r>
              <a:rPr lang="en-US" dirty="0" err="1"/>
              <a:t>Å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3494DEC-C7A1-19FB-8DF8-67DB999AC685}"/>
              </a:ext>
            </a:extLst>
          </p:cNvPr>
          <p:cNvSpPr txBox="1"/>
          <p:nvPr/>
        </p:nvSpPr>
        <p:spPr>
          <a:xfrm>
            <a:off x="3847174" y="4467266"/>
            <a:ext cx="1118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131 </a:t>
            </a:r>
            <a:r>
              <a:rPr lang="en-US" dirty="0" err="1"/>
              <a:t>Å</a:t>
            </a:r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A843771-19F3-3FFF-1ED7-45BBA79CD3B3}"/>
              </a:ext>
            </a:extLst>
          </p:cNvPr>
          <p:cNvSpPr txBox="1"/>
          <p:nvPr/>
        </p:nvSpPr>
        <p:spPr>
          <a:xfrm>
            <a:off x="7930444" y="4467266"/>
            <a:ext cx="1118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171 </a:t>
            </a:r>
            <a:r>
              <a:rPr lang="en-US" dirty="0" err="1"/>
              <a:t>Å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1C8E13-18AC-949F-A33C-CCD359B744EE}"/>
              </a:ext>
            </a:extLst>
          </p:cNvPr>
          <p:cNvSpPr txBox="1"/>
          <p:nvPr/>
        </p:nvSpPr>
        <p:spPr>
          <a:xfrm>
            <a:off x="-157266" y="6488668"/>
            <a:ext cx="1118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193 </a:t>
            </a:r>
            <a:r>
              <a:rPr lang="en-US" dirty="0" err="1"/>
              <a:t>Å</a:t>
            </a:r>
            <a:endParaRPr lang="en-US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DA5B895-44BB-8ED7-C36F-C0F07C9E42A5}"/>
              </a:ext>
            </a:extLst>
          </p:cNvPr>
          <p:cNvSpPr txBox="1"/>
          <p:nvPr/>
        </p:nvSpPr>
        <p:spPr>
          <a:xfrm>
            <a:off x="3868195" y="6485730"/>
            <a:ext cx="1118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211 </a:t>
            </a:r>
            <a:r>
              <a:rPr lang="en-US" dirty="0" err="1"/>
              <a:t>Å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3276839-6F2E-2DF1-7E4C-6B21F4D6B55F}"/>
              </a:ext>
            </a:extLst>
          </p:cNvPr>
          <p:cNvSpPr txBox="1"/>
          <p:nvPr/>
        </p:nvSpPr>
        <p:spPr>
          <a:xfrm>
            <a:off x="7930444" y="6536693"/>
            <a:ext cx="11189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335 </a:t>
            </a:r>
            <a:r>
              <a:rPr lang="en-US" dirty="0" err="1"/>
              <a:t>Å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778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75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7605A-E0D5-E0F3-A539-D42B74869D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 inversion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77C5D3E-94D4-13E2-6F60-D9EF179318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70126" y="1837981"/>
            <a:ext cx="6003242" cy="465489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sz="2400" dirty="0"/>
              <a:t>SPARSE EM inversion employs SIMPLEX algorithm with IDL implementation (Cheung et al. 2015)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SIMPLEX algorithm results in four possible outcomes of the inversion status</a:t>
            </a:r>
          </a:p>
          <a:p>
            <a:pPr>
              <a:lnSpc>
                <a:spcPct val="100000"/>
              </a:lnSpc>
            </a:pPr>
            <a:r>
              <a:rPr lang="en-US" sz="2400" dirty="0"/>
              <a:t>Here, we study the status of the inversion and examine ‘when and where’ successful and unsuccessful inversions occur during a flare evolution.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28DF8E5D-511F-FFAE-78E4-93A7134C68FB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450369462"/>
              </p:ext>
            </p:extLst>
          </p:nvPr>
        </p:nvGraphicFramePr>
        <p:xfrm>
          <a:off x="6546117" y="1837982"/>
          <a:ext cx="5443718" cy="385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4959">
                  <a:extLst>
                    <a:ext uri="{9D8B030D-6E8A-4147-A177-3AD203B41FA5}">
                      <a16:colId xmlns:a16="http://schemas.microsoft.com/office/drawing/2014/main" val="70119509"/>
                    </a:ext>
                  </a:extLst>
                </a:gridCol>
                <a:gridCol w="4378759">
                  <a:extLst>
                    <a:ext uri="{9D8B030D-6E8A-4147-A177-3AD203B41FA5}">
                      <a16:colId xmlns:a16="http://schemas.microsoft.com/office/drawing/2014/main" val="3676387290"/>
                    </a:ext>
                  </a:extLst>
                </a:gridCol>
              </a:tblGrid>
              <a:tr h="754199">
                <a:tc>
                  <a:txBody>
                    <a:bodyPr/>
                    <a:lstStyle/>
                    <a:p>
                      <a:pPr algn="l"/>
                      <a:r>
                        <a:rPr lang="en-US" sz="2200" dirty="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200" dirty="0"/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9412150"/>
                  </a:ext>
                </a:extLst>
              </a:tr>
              <a:tr h="754199">
                <a:tc>
                  <a:txBody>
                    <a:bodyPr/>
                    <a:lstStyle/>
                    <a:p>
                      <a:pPr algn="l">
                        <a:lnSpc>
                          <a:spcPts val="1313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0432FF"/>
                          </a:solidFill>
                          <a:effectLst/>
                          <a:latin typeface="IBM Plex Sans" panose="020B0503050203000203" pitchFamily="34" charset="0"/>
                        </a:rPr>
                        <a:t>0</a:t>
                      </a:r>
                    </a:p>
                  </a:txBody>
                  <a:tcPr marL="95250" marR="95250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13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0432FF"/>
                          </a:solidFill>
                          <a:effectLst/>
                          <a:latin typeface="IBM Plex Sans" panose="020B0503050203000203" pitchFamily="34" charset="0"/>
                        </a:rPr>
                        <a:t>Successful completion.</a:t>
                      </a:r>
                    </a:p>
                  </a:txBody>
                  <a:tcPr marL="95250" marR="95250" marT="9525" marB="9525" anchor="ctr"/>
                </a:tc>
                <a:extLst>
                  <a:ext uri="{0D108BD9-81ED-4DB2-BD59-A6C34878D82A}">
                    <a16:rowId xmlns:a16="http://schemas.microsoft.com/office/drawing/2014/main" val="1755168499"/>
                  </a:ext>
                </a:extLst>
              </a:tr>
              <a:tr h="754199">
                <a:tc>
                  <a:txBody>
                    <a:bodyPr/>
                    <a:lstStyle/>
                    <a:p>
                      <a:pPr algn="l">
                        <a:lnSpc>
                          <a:spcPts val="1313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C00000"/>
                          </a:solidFill>
                          <a:effectLst/>
                          <a:latin typeface="IBM Plex Sans" panose="020B0503050203000203" pitchFamily="34" charset="0"/>
                        </a:rPr>
                        <a:t>1</a:t>
                      </a:r>
                    </a:p>
                  </a:txBody>
                  <a:tcPr marL="95250" marR="95250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C00000"/>
                          </a:solidFill>
                          <a:effectLst/>
                          <a:latin typeface="IBM Plex Sans" panose="020B0503050203000203" pitchFamily="34" charset="0"/>
                        </a:rPr>
                        <a:t>The objective function is unbounded.</a:t>
                      </a:r>
                    </a:p>
                  </a:txBody>
                  <a:tcPr marL="95250" marR="95250" marT="9525" marB="9525" anchor="ctr"/>
                </a:tc>
                <a:extLst>
                  <a:ext uri="{0D108BD9-81ED-4DB2-BD59-A6C34878D82A}">
                    <a16:rowId xmlns:a16="http://schemas.microsoft.com/office/drawing/2014/main" val="575355769"/>
                  </a:ext>
                </a:extLst>
              </a:tr>
              <a:tr h="754199">
                <a:tc>
                  <a:txBody>
                    <a:bodyPr/>
                    <a:lstStyle/>
                    <a:p>
                      <a:pPr algn="l">
                        <a:lnSpc>
                          <a:spcPts val="1313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C00000"/>
                          </a:solidFill>
                          <a:effectLst/>
                          <a:latin typeface="IBM Plex Sans" panose="020B0503050203000203" pitchFamily="34" charset="0"/>
                        </a:rPr>
                        <a:t>2</a:t>
                      </a:r>
                    </a:p>
                  </a:txBody>
                  <a:tcPr marL="95250" marR="95250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20000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C00000"/>
                          </a:solidFill>
                          <a:effectLst/>
                          <a:latin typeface="IBM Plex Sans" panose="020B0503050203000203" pitchFamily="34" charset="0"/>
                        </a:rPr>
                        <a:t>No solution satisfies the given constraints.</a:t>
                      </a:r>
                    </a:p>
                  </a:txBody>
                  <a:tcPr marL="95250" marR="95250" marT="9525" marB="9525" anchor="ctr"/>
                </a:tc>
                <a:extLst>
                  <a:ext uri="{0D108BD9-81ED-4DB2-BD59-A6C34878D82A}">
                    <a16:rowId xmlns:a16="http://schemas.microsoft.com/office/drawing/2014/main" val="3533518521"/>
                  </a:ext>
                </a:extLst>
              </a:tr>
              <a:tr h="754199">
                <a:tc>
                  <a:txBody>
                    <a:bodyPr/>
                    <a:lstStyle/>
                    <a:p>
                      <a:pPr algn="l">
                        <a:lnSpc>
                          <a:spcPts val="1313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C00000"/>
                          </a:solidFill>
                          <a:effectLst/>
                          <a:latin typeface="IBM Plex Sans" panose="020B0503050203000203" pitchFamily="34" charset="0"/>
                        </a:rPr>
                        <a:t>3</a:t>
                      </a:r>
                    </a:p>
                  </a:txBody>
                  <a:tcPr marL="95250" marR="95250" marT="9525" marB="9525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1313"/>
                        </a:lnSpc>
                      </a:pPr>
                      <a:r>
                        <a:rPr lang="en-US" sz="2200" b="0" u="none" strike="noStrike" dirty="0">
                          <a:solidFill>
                            <a:srgbClr val="C00000"/>
                          </a:solidFill>
                          <a:effectLst/>
                          <a:latin typeface="IBM Plex Sans" panose="020B0503050203000203" pitchFamily="34" charset="0"/>
                        </a:rPr>
                        <a:t>The routine did not converge.</a:t>
                      </a:r>
                    </a:p>
                  </a:txBody>
                  <a:tcPr marL="95250" marR="95250" marT="9525" marB="9525" anchor="ctr"/>
                </a:tc>
                <a:extLst>
                  <a:ext uri="{0D108BD9-81ED-4DB2-BD59-A6C34878D82A}">
                    <a16:rowId xmlns:a16="http://schemas.microsoft.com/office/drawing/2014/main" val="40222617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0978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DF7A6-F6DB-E201-1372-FFBB656BB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70" y="192697"/>
            <a:ext cx="10515600" cy="755174"/>
          </a:xfrm>
        </p:spPr>
        <p:txBody>
          <a:bodyPr/>
          <a:lstStyle/>
          <a:p>
            <a:r>
              <a:rPr lang="en-US" dirty="0"/>
              <a:t>EM inversion results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009AC38-5861-867E-822C-F670AC42976C}"/>
              </a:ext>
            </a:extLst>
          </p:cNvPr>
          <p:cNvSpPr txBox="1"/>
          <p:nvPr/>
        </p:nvSpPr>
        <p:spPr>
          <a:xfrm>
            <a:off x="308917" y="946338"/>
            <a:ext cx="11574164" cy="25453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Summed EM maps compared with pixel saturation map suggest EM failures do not ‘always’ occur at these pixels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Unsuccessful inversion occurs over different parts of the flaring loop at different times during the evolution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Inversion status 1 rarely occur over the loop structures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Inversion status 2 chiefly occur over the flaring loops 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dirty="0"/>
              <a:t>Inversion status 3 chiefly occur at the periphery of the AR.</a:t>
            </a:r>
          </a:p>
          <a:p>
            <a:pPr marL="742950" lvl="1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1BC0F8F-3437-480C-4D9C-51FDE8E582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070" y="3047254"/>
            <a:ext cx="5564956" cy="347809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53AFDF5-2B8A-9464-A43D-369F2B7F15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18123" y="3047253"/>
            <a:ext cx="5564958" cy="3478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981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6C5F23-8267-A3B6-BEB8-0BEE5148B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72E6F3-8762-4741-B63A-A1B3500AA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70" y="192697"/>
            <a:ext cx="10515600" cy="755174"/>
          </a:xfrm>
        </p:spPr>
        <p:txBody>
          <a:bodyPr/>
          <a:lstStyle/>
          <a:p>
            <a:r>
              <a:rPr lang="en-US" dirty="0"/>
              <a:t>EM inversion results</a:t>
            </a:r>
          </a:p>
        </p:txBody>
      </p:sp>
      <p:pic>
        <p:nvPicPr>
          <p:cNvPr id="6" name="flare_em_satmap_yr2014 1">
            <a:hlinkClick r:id="" action="ppaction://media"/>
            <a:extLst>
              <a:ext uri="{FF2B5EF4-FFF2-40B4-BE49-F238E27FC236}">
                <a16:creationId xmlns:a16="http://schemas.microsoft.com/office/drawing/2014/main" id="{292677CB-7EAB-269B-A0D2-111DC4D24CA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1569612"/>
            <a:ext cx="1219200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4299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0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0A1DF-A88F-FE92-876B-38BE3A7A57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CEE84-4AD6-E313-BA17-B474CE5AE6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070" y="192697"/>
            <a:ext cx="10515600" cy="755174"/>
          </a:xfrm>
        </p:spPr>
        <p:txBody>
          <a:bodyPr/>
          <a:lstStyle/>
          <a:p>
            <a:r>
              <a:rPr lang="en-US" dirty="0"/>
              <a:t>Why do the EM inversions fail?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D63E9E7-8E24-21D9-7613-E7657A48C1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084082"/>
            <a:ext cx="5486400" cy="2743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8C65A9-EC17-875D-7E5E-F305672B1D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8070" y="1084082"/>
            <a:ext cx="5486400" cy="27432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09F0B47-7AF2-A089-6342-F6863ED47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977155"/>
            <a:ext cx="5486400" cy="27432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07A0549-D2DA-DD64-F524-9348A120EA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8070" y="3963493"/>
            <a:ext cx="5486400" cy="2743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55D48FB-98D5-E5AA-ADEB-202138F43890}"/>
              </a:ext>
            </a:extLst>
          </p:cNvPr>
          <p:cNvSpPr txBox="1"/>
          <p:nvPr/>
        </p:nvSpPr>
        <p:spPr>
          <a:xfrm>
            <a:off x="1621410" y="1084082"/>
            <a:ext cx="3374796" cy="377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Converging Example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2A15E06-BA79-3BD5-520D-4A6B96FEEDEB}"/>
              </a:ext>
            </a:extLst>
          </p:cNvPr>
          <p:cNvSpPr txBox="1"/>
          <p:nvPr/>
        </p:nvSpPr>
        <p:spPr>
          <a:xfrm>
            <a:off x="1621410" y="4001671"/>
            <a:ext cx="3374796" cy="377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Failed Example</a:t>
            </a:r>
          </a:p>
        </p:txBody>
      </p:sp>
    </p:spTree>
    <p:extLst>
      <p:ext uri="{BB962C8B-B14F-4D97-AF65-F5344CB8AC3E}">
        <p14:creationId xmlns:p14="http://schemas.microsoft.com/office/powerpoint/2010/main" val="3702690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4E8135-D9FC-B2A0-D2C5-7B51EC5EAF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happens when we leave out 335?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A5A4AC1-5A74-12FB-6516-1D18C633E0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164" y="1808890"/>
            <a:ext cx="10825671" cy="3093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4056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7BBB80-0989-A420-2BB1-D76F46DA1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these failures interesting?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3F1F50-C825-908C-72AB-25BA89C7C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6414" y="1604962"/>
            <a:ext cx="6218705" cy="4795837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Failure of EM inversions are primarily at loop tops and </a:t>
            </a:r>
            <a:r>
              <a:rPr lang="en-US" dirty="0" err="1"/>
              <a:t>footpoints</a:t>
            </a:r>
            <a:endParaRPr lang="en-US" dirty="0"/>
          </a:p>
          <a:p>
            <a:r>
              <a:rPr lang="en-US" dirty="0"/>
              <a:t>Failures are not at the brightest pixels</a:t>
            </a:r>
          </a:p>
          <a:p>
            <a:pPr>
              <a:lnSpc>
                <a:spcPct val="110000"/>
              </a:lnSpc>
            </a:pPr>
            <a:r>
              <a:rPr lang="en-US" dirty="0"/>
              <a:t>Failures could be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A signature of non-thermal electrons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Due to departure from ionization equilibrium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Due to the presence of high bulk velocities shifting lines in AIA passbands 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Due to rapid changes in the plasma (non-simultaneous AIA data in all channels)</a:t>
            </a:r>
          </a:p>
          <a:p>
            <a:pPr lvl="1">
              <a:lnSpc>
                <a:spcPct val="110000"/>
              </a:lnSpc>
            </a:pPr>
            <a:r>
              <a:rPr lang="en-US" dirty="0"/>
              <a:t>Due to an instrumental effect, such as cross-talk between AIA channels (335 vs 131)</a:t>
            </a:r>
          </a:p>
          <a:p>
            <a:pPr marL="0" indent="0">
              <a:buNone/>
            </a:pPr>
            <a:r>
              <a:rPr lang="en-US" dirty="0"/>
              <a:t>Failures may be used to trace interesting physics!  More to come.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AC21FDD-4701-315A-A921-0DDA6BC943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56905" y="1604962"/>
            <a:ext cx="4984069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8C7F9C0-861A-713A-2DC0-806B2CD82044}"/>
              </a:ext>
            </a:extLst>
          </p:cNvPr>
          <p:cNvSpPr txBox="1"/>
          <p:nvPr/>
        </p:nvSpPr>
        <p:spPr>
          <a:xfrm>
            <a:off x="7056905" y="6253906"/>
            <a:ext cx="50588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Chernov et al, 2016, Research in Astronomy and Astrophysics, Vol 16, Issue 2, article ID 28. </a:t>
            </a:r>
          </a:p>
        </p:txBody>
      </p:sp>
    </p:spTree>
    <p:extLst>
      <p:ext uri="{BB962C8B-B14F-4D97-AF65-F5344CB8AC3E}">
        <p14:creationId xmlns:p14="http://schemas.microsoft.com/office/powerpoint/2010/main" val="41426684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538D9D"/>
      </a:hlink>
      <a:folHlink>
        <a:srgbClr val="A5738E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3A418E6B-C5F0-4B95-8D77-61E3EF3B5D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992</TotalTime>
  <Words>424</Words>
  <Application>Microsoft Macintosh PowerPoint</Application>
  <PresentationFormat>Widescreen</PresentationFormat>
  <Paragraphs>56</Paragraphs>
  <Slides>10</Slides>
  <Notes>0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IBM Plex Sans</vt:lpstr>
      <vt:lpstr>Office Theme</vt:lpstr>
      <vt:lpstr>Using AIA Emission Measure Inversion Failures to Track Interesting Flare Physics</vt:lpstr>
      <vt:lpstr>Can AIA be used to determine the evolution of high temperature plasma in solar flares?</vt:lpstr>
      <vt:lpstr>Case study – X1.6 flare</vt:lpstr>
      <vt:lpstr>Case study – X1.6 flare</vt:lpstr>
      <vt:lpstr>EM inversion </vt:lpstr>
      <vt:lpstr>EM inversion results</vt:lpstr>
      <vt:lpstr>EM inversion results</vt:lpstr>
      <vt:lpstr>Why do the EM inversions fail?</vt:lpstr>
      <vt:lpstr>What happens when we leave out 335?</vt:lpstr>
      <vt:lpstr>Why are these failures interesting?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Panchapakesan, Athiray (MSFC-ST13)[UAH]</dc:creator>
  <cp:lastModifiedBy>Winebarger, Amy R. (MSFC-ST13)</cp:lastModifiedBy>
  <cp:revision>11</cp:revision>
  <dcterms:created xsi:type="dcterms:W3CDTF">2025-02-10T03:54:26Z</dcterms:created>
  <dcterms:modified xsi:type="dcterms:W3CDTF">2025-02-10T21:38:54Z</dcterms:modified>
</cp:coreProperties>
</file>