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414" r:id="rId5"/>
    <p:sldId id="3463" r:id="rId6"/>
    <p:sldId id="25415" r:id="rId7"/>
    <p:sldId id="25418" r:id="rId8"/>
    <p:sldId id="2142533588" r:id="rId9"/>
    <p:sldId id="835" r:id="rId10"/>
    <p:sldId id="25421" r:id="rId11"/>
    <p:sldId id="25419" r:id="rId12"/>
    <p:sldId id="25420" r:id="rId13"/>
    <p:sldId id="25413" r:id="rId14"/>
    <p:sldId id="3472" r:id="rId15"/>
    <p:sldId id="25439" r:id="rId16"/>
    <p:sldId id="2142533586" r:id="rId17"/>
    <p:sldId id="2142533587" r:id="rId18"/>
    <p:sldId id="3462" r:id="rId19"/>
    <p:sldId id="363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46" userDrawn="1">
          <p15:clr>
            <a:srgbClr val="A4A3A4"/>
          </p15:clr>
        </p15:guide>
        <p15:guide id="2" pos="72" userDrawn="1">
          <p15:clr>
            <a:srgbClr val="A4A3A4"/>
          </p15:clr>
        </p15:guide>
        <p15:guide id="4" orient="horz" pos="1598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pos="5688" userDrawn="1">
          <p15:clr>
            <a:srgbClr val="A4A3A4"/>
          </p15:clr>
        </p15:guide>
        <p15:guide id="7" orient="horz" pos="4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E1EC"/>
    <a:srgbClr val="C37D40"/>
    <a:srgbClr val="141341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D0E7C-7718-D4CD-8E26-1FD9560DB2A8}" v="4" dt="2024-03-29T00:18:48.2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56" d="100"/>
          <a:sy n="156" d="100"/>
        </p:scale>
        <p:origin x="808" y="168"/>
      </p:cViewPr>
      <p:guideLst>
        <p:guide orient="horz" pos="3046"/>
        <p:guide pos="72"/>
        <p:guide orient="horz" pos="1598"/>
        <p:guide pos="2880"/>
        <p:guide pos="5688"/>
        <p:guide orient="horz" pos="4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upl, Jan M. (ARC-PX)" userId="S::jstupl@ndc.nasa.gov::569cdfec-0ec3-4460-9414-e0f1e7bff4aa" providerId="AD" clId="Web-{48FD0E7C-7718-D4CD-8E26-1FD9560DB2A8}"/>
    <pc:docChg chg="modSld">
      <pc:chgData name="Stupl, Jan M. (ARC-PX)" userId="S::jstupl@ndc.nasa.gov::569cdfec-0ec3-4460-9414-e0f1e7bff4aa" providerId="AD" clId="Web-{48FD0E7C-7718-D4CD-8E26-1FD9560DB2A8}" dt="2024-03-29T00:18:48.202" v="1" actId="20577"/>
      <pc:docMkLst>
        <pc:docMk/>
      </pc:docMkLst>
      <pc:sldChg chg="modSp">
        <pc:chgData name="Stupl, Jan M. (ARC-PX)" userId="S::jstupl@ndc.nasa.gov::569cdfec-0ec3-4460-9414-e0f1e7bff4aa" providerId="AD" clId="Web-{48FD0E7C-7718-D4CD-8E26-1FD9560DB2A8}" dt="2024-03-29T00:18:48.202" v="1" actId="20577"/>
        <pc:sldMkLst>
          <pc:docMk/>
          <pc:sldMk cId="2256846546" sldId="3467"/>
        </pc:sldMkLst>
        <pc:spChg chg="mod">
          <ac:chgData name="Stupl, Jan M. (ARC-PX)" userId="S::jstupl@ndc.nasa.gov::569cdfec-0ec3-4460-9414-e0f1e7bff4aa" providerId="AD" clId="Web-{48FD0E7C-7718-D4CD-8E26-1FD9560DB2A8}" dt="2024-03-29T00:18:48.202" v="1" actId="20577"/>
          <ac:spMkLst>
            <pc:docMk/>
            <pc:sldMk cId="2256846546" sldId="3467"/>
            <ac:spMk id="6" creationId="{EE750B3D-AFBE-E445-9592-F13DA47E649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EFB07-380D-BE47-AA96-3179ACB84E13}" type="datetime1">
              <a:rPr lang="en-US" smtClean="0"/>
              <a:t>2/10/25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CEAA0-7090-4741-A31A-C3228EAC5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665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41111-E31F-1745-A9DD-F2490535CC8D}" type="datetime1">
              <a:rPr lang="en-US" smtClean="0"/>
              <a:t>2/10/25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464F32-4C5C-8144-BF5E-F81E68DE3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73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9B285-87D9-454F-8CB1-AD307DD70F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49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64F32-4C5C-8144-BF5E-F81E68DE32A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36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64F32-4C5C-8144-BF5E-F81E68DE32A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36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64F32-4C5C-8144-BF5E-F81E68DE32A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36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D63A2-145B-A4F0-E1A5-F157CA242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17F6A6-DB7E-1DB8-E139-E526FD40EA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9940C0-50FA-BED1-78C1-BEDBF7464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3BB45-9F73-31BE-ECB1-0D782A9B5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64F32-4C5C-8144-BF5E-F81E68DE32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18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7F380-4A54-A67F-4C8C-CABEB20C4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5571BA-47DF-FDEF-59A7-DEE814431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EBFF72-C5AB-DCE4-0810-EFFBF7061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1AF4D1-5040-2AE5-1C08-0486FD0058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464F32-4C5C-8144-BF5E-F81E68DE32A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487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lob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auto">
          <a:xfrm>
            <a:off x="0" y="2"/>
            <a:ext cx="9144000" cy="514349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82296" tIns="41148" rIns="82296" bIns="41148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2296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81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55 Helvetica Roman" charset="0"/>
              <a:ea typeface="ＭＳ Ｐゴシック" charset="0"/>
            </a:endParaRPr>
          </a:p>
        </p:txBody>
      </p:sp>
      <p:pic>
        <p:nvPicPr>
          <p:cNvPr id="12" name="Picture 11" descr="a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" y="-1028701"/>
            <a:ext cx="9144001" cy="61722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49335" y="1119195"/>
            <a:ext cx="3652829" cy="1366837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49332" y="2700345"/>
            <a:ext cx="3652830" cy="1369314"/>
          </a:xfrm>
        </p:spPr>
        <p:txBody>
          <a:bodyPr>
            <a:normAutofit/>
          </a:bodyPr>
          <a:lstStyle>
            <a:lvl1pPr marL="0" indent="0" algn="ctr">
              <a:buNone/>
              <a:defRPr sz="1080">
                <a:solidFill>
                  <a:srgbClr val="FFFFFF"/>
                </a:solidFill>
              </a:defRPr>
            </a:lvl1pPr>
            <a:lvl2pPr marL="411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22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 err="1">
                <a:solidFill>
                  <a:schemeClr val="bg1"/>
                </a:solidFill>
                <a:latin typeface="Helvetica"/>
                <a:cs typeface="Helvetica"/>
              </a:rPr>
              <a:t>www.nasa.gov</a:t>
            </a:r>
            <a:endParaRPr lang="en-US" sz="720">
              <a:solidFill>
                <a:schemeClr val="bg1"/>
              </a:solidFill>
              <a:latin typeface="Helvetica"/>
              <a:cs typeface="Helvetica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386255" y="94156"/>
            <a:ext cx="2" cy="395514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1"/>
          <p:cNvSpPr txBox="1">
            <a:spLocks noChangeArrowheads="1"/>
          </p:cNvSpPr>
          <p:nvPr userDrawn="1"/>
        </p:nvSpPr>
        <p:spPr bwMode="auto">
          <a:xfrm>
            <a:off x="7080960" y="143028"/>
            <a:ext cx="1217000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defTabSz="41148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720">
                <a:solidFill>
                  <a:prstClr val="white"/>
                </a:solidFill>
                <a:latin typeface="Helvetica"/>
                <a:cs typeface="Helvetica"/>
              </a:rPr>
              <a:t>National Aeronautics and</a:t>
            </a:r>
          </a:p>
          <a:p>
            <a:pPr algn="r" defTabSz="41148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720">
                <a:solidFill>
                  <a:prstClr val="white"/>
                </a:solidFill>
                <a:latin typeface="Helvetica"/>
                <a:cs typeface="Helvetica"/>
              </a:rPr>
              <a:t>Space Administration</a:t>
            </a:r>
          </a:p>
        </p:txBody>
      </p:sp>
      <p:pic>
        <p:nvPicPr>
          <p:cNvPr id="13" name="Picture 12" descr="niw_print1500x1247ppi.png">
            <a:extLst>
              <a:ext uri="{FF2B5EF4-FFF2-40B4-BE49-F238E27FC236}">
                <a16:creationId xmlns:a16="http://schemas.microsoft.com/office/drawing/2014/main" id="{993B2EAF-A3ED-7B4D-AB6C-529EE51C0F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552" y="81428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7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ars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8288" y="0"/>
            <a:ext cx="9144000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763" y="1465366"/>
            <a:ext cx="4344988" cy="87511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26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762" y="2340476"/>
            <a:ext cx="4344988" cy="1125140"/>
          </a:xfrm>
        </p:spPr>
        <p:txBody>
          <a:bodyPr anchor="t">
            <a:normAutofit/>
          </a:bodyPr>
          <a:lstStyle>
            <a:lvl1pPr marL="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28600" y="1465898"/>
            <a:ext cx="4109904" cy="20002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02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61918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48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2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75" y="700818"/>
            <a:ext cx="8843945" cy="4061422"/>
          </a:xfrm>
        </p:spPr>
        <p:txBody>
          <a:bodyPr/>
          <a:lstStyle>
            <a:lvl1pPr>
              <a:defRPr sz="1170"/>
            </a:lvl1pPr>
            <a:lvl2pPr>
              <a:defRPr sz="1170"/>
            </a:lvl2pPr>
            <a:lvl3pPr>
              <a:defRPr sz="990"/>
            </a:lvl3pPr>
            <a:lvl4pPr>
              <a:defRPr sz="990"/>
            </a:lvl4pPr>
            <a:lvl5pPr>
              <a:defRPr sz="99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rgbClr val="7F7F7F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pic>
        <p:nvPicPr>
          <p:cNvPr id="9" name="Picture 8" descr="niw_print1500x1247ppi.png">
            <a:extLst>
              <a:ext uri="{FF2B5EF4-FFF2-40B4-BE49-F238E27FC236}">
                <a16:creationId xmlns:a16="http://schemas.microsoft.com/office/drawing/2014/main" id="{D8F7CCE8-2491-5A4A-A8E8-19756C1D62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5218" y="41394"/>
            <a:ext cx="653856" cy="52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95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Sidebar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474" y="696695"/>
            <a:ext cx="6245038" cy="4065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526940" y="696695"/>
            <a:ext cx="2468479" cy="127523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526298" y="2091623"/>
            <a:ext cx="2468479" cy="127523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526298" y="3486551"/>
            <a:ext cx="2468479" cy="127523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5726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48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2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rgbClr val="7F7F7F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pic>
        <p:nvPicPr>
          <p:cNvPr id="12" name="Picture 11" descr="niw_print1500x1247ppi.png">
            <a:extLst>
              <a:ext uri="{FF2B5EF4-FFF2-40B4-BE49-F238E27FC236}">
                <a16:creationId xmlns:a16="http://schemas.microsoft.com/office/drawing/2014/main" id="{548C278D-C700-0C41-B426-266CB4894E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288" y="58376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72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4762" y="0"/>
            <a:ext cx="3494409" cy="51517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174" y="696695"/>
            <a:ext cx="5395243" cy="4065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160217" y="696695"/>
            <a:ext cx="3197001" cy="4065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5726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48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2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chemeClr val="tx1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niw_print1500x1247ppi.png">
            <a:extLst>
              <a:ext uri="{FF2B5EF4-FFF2-40B4-BE49-F238E27FC236}">
                <a16:creationId xmlns:a16="http://schemas.microsoft.com/office/drawing/2014/main" id="{48E30C50-DBD2-EF44-A52C-F725F7A090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552" y="58376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5660635" y="0"/>
            <a:ext cx="3494409" cy="51517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432" y="701219"/>
            <a:ext cx="5395243" cy="4065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0"/>
          </p:nvPr>
        </p:nvSpPr>
        <p:spPr>
          <a:xfrm>
            <a:off x="5825613" y="701219"/>
            <a:ext cx="3197001" cy="4065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9144000" cy="5726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48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2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chemeClr val="tx1">
                    <a:lumMod val="50000"/>
                    <a:lumOff val="50000"/>
                  </a:schemeClr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000000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niw_print1500x1247ppi.png">
            <a:extLst>
              <a:ext uri="{FF2B5EF4-FFF2-40B4-BE49-F238E27FC236}">
                <a16:creationId xmlns:a16="http://schemas.microsoft.com/office/drawing/2014/main" id="{61019A43-4ED2-7945-9A04-FF5E4ABC49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552" y="58376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9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826" y="1793472"/>
            <a:ext cx="6858001" cy="54700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26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9827" y="2340476"/>
            <a:ext cx="6858001" cy="1125140"/>
          </a:xfrm>
        </p:spPr>
        <p:txBody>
          <a:bodyPr anchor="t">
            <a:normAutofit/>
          </a:bodyPr>
          <a:lstStyle>
            <a:lvl1pPr marL="0" indent="0">
              <a:buNone/>
              <a:defRPr sz="108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niw_print1500x1247ppi.png">
            <a:extLst>
              <a:ext uri="{FF2B5EF4-FFF2-40B4-BE49-F238E27FC236}">
                <a16:creationId xmlns:a16="http://schemas.microsoft.com/office/drawing/2014/main" id="{E92708C1-9616-CB49-8AD7-B98345B31B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3816" y="150584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6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7733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480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6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12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iw_print1500x1247ppi.png">
            <a:extLst>
              <a:ext uri="{FF2B5EF4-FFF2-40B4-BE49-F238E27FC236}">
                <a16:creationId xmlns:a16="http://schemas.microsoft.com/office/drawing/2014/main" id="{4E6E399F-E9D3-3340-BAE1-7E02191FBB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1348" y="106831"/>
            <a:ext cx="604139" cy="49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787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44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Pictur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" y="0"/>
            <a:ext cx="9143999" cy="51435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rgbClr val="7F7F7F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pic>
        <p:nvPicPr>
          <p:cNvPr id="8" name="Picture 7" descr="niw_print1500x1247ppi.png">
            <a:extLst>
              <a:ext uri="{FF2B5EF4-FFF2-40B4-BE49-F238E27FC236}">
                <a16:creationId xmlns:a16="http://schemas.microsoft.com/office/drawing/2014/main" id="{3F81C459-8D64-4F46-B371-C591A9235F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288" y="66060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13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Pictur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idx="1"/>
          </p:nvPr>
        </p:nvSpPr>
        <p:spPr>
          <a:xfrm>
            <a:off x="2" y="0"/>
            <a:ext cx="9143998" cy="5143500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rgbClr val="7F7F7F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pic>
        <p:nvPicPr>
          <p:cNvPr id="3" name="Picture 2" descr="NASA Mono Color Blac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2913" y="81429"/>
            <a:ext cx="54689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066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" y="571504"/>
            <a:ext cx="9143999" cy="3567107"/>
          </a:xfrm>
        </p:spPr>
        <p:txBody>
          <a:bodyPr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73" y="4171532"/>
            <a:ext cx="8843946" cy="25997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26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74" y="4439446"/>
            <a:ext cx="8843947" cy="346868"/>
          </a:xfrm>
        </p:spPr>
        <p:txBody>
          <a:bodyPr>
            <a:normAutofit/>
          </a:bodyPr>
          <a:lstStyle>
            <a:lvl1pPr marL="0" indent="0">
              <a:buNone/>
              <a:defRPr sz="990">
                <a:solidFill>
                  <a:schemeClr val="bg1"/>
                </a:solidFill>
              </a:defRPr>
            </a:lvl1pPr>
            <a:lvl2pPr marL="411480" indent="0">
              <a:buNone/>
              <a:defRPr sz="1080"/>
            </a:lvl2pPr>
            <a:lvl3pPr marL="822960" indent="0">
              <a:buNone/>
              <a:defRPr sz="900"/>
            </a:lvl3pPr>
            <a:lvl4pPr marL="1234440" indent="0">
              <a:buNone/>
              <a:defRPr sz="810"/>
            </a:lvl4pPr>
            <a:lvl5pPr marL="1645920" indent="0">
              <a:buNone/>
              <a:defRPr sz="810"/>
            </a:lvl5pPr>
            <a:lvl6pPr marL="2057400" indent="0">
              <a:buNone/>
              <a:defRPr sz="810"/>
            </a:lvl6pPr>
            <a:lvl7pPr marL="2468880" indent="0">
              <a:buNone/>
              <a:defRPr sz="810"/>
            </a:lvl7pPr>
            <a:lvl8pPr marL="2880360" indent="0">
              <a:buNone/>
              <a:defRPr sz="810"/>
            </a:lvl8pPr>
            <a:lvl9pPr marL="3291840" indent="0">
              <a:buNone/>
              <a:defRPr sz="8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2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151475" y="4861283"/>
            <a:ext cx="3338173" cy="20313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720">
                <a:solidFill>
                  <a:srgbClr val="7F7F7F"/>
                </a:solidFill>
                <a:latin typeface="Helvetica"/>
                <a:cs typeface="Helvetica"/>
              </a:rPr>
              <a:t>National Aeronautics and Space Administration</a:t>
            </a:r>
          </a:p>
        </p:txBody>
      </p:sp>
      <p:pic>
        <p:nvPicPr>
          <p:cNvPr id="9" name="Picture 8" descr="niw_print1500x1247ppi.png">
            <a:extLst>
              <a:ext uri="{FF2B5EF4-FFF2-40B4-BE49-F238E27FC236}">
                <a16:creationId xmlns:a16="http://schemas.microsoft.com/office/drawing/2014/main" id="{5EEE24FF-AE79-F040-8558-6CBB5DDD86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74552" y="81428"/>
            <a:ext cx="575251" cy="46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251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-1"/>
            <a:ext cx="9144000" cy="514350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40"/>
          </a:p>
        </p:txBody>
      </p:sp>
      <p:pic>
        <p:nvPicPr>
          <p:cNvPr id="10" name="Picture 9" descr="niw_print1500x1247pp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4415" y="1762692"/>
            <a:ext cx="1828800" cy="151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13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9879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master 16 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228600" y="174816"/>
            <a:ext cx="7909561" cy="436198"/>
          </a:xfrm>
          <a:prstGeom prst="rect">
            <a:avLst/>
          </a:prstGeom>
        </p:spPr>
        <p:txBody>
          <a:bodyPr/>
          <a:lstStyle>
            <a:lvl1pPr>
              <a:defRPr sz="1800" b="1" i="1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Head—Black 24 point Arial, Bold, Italic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28600" y="461156"/>
            <a:ext cx="7909560" cy="339328"/>
          </a:xfrm>
          <a:prstGeom prst="rect">
            <a:avLst/>
          </a:prstGeom>
        </p:spPr>
        <p:txBody>
          <a:bodyPr/>
          <a:lstStyle>
            <a:lvl1pPr marL="0" marR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350" b="0" i="1" baseline="0">
                <a:solidFill>
                  <a:srgbClr val="8C8D8E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Subtitle—Gray, 20 point Arial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228602" y="4612364"/>
            <a:ext cx="8476059" cy="33932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200" b="1" i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Key Point—Arial Bold Italic, 16 point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 hasCustomPrompt="1"/>
          </p:nvPr>
        </p:nvSpPr>
        <p:spPr>
          <a:xfrm>
            <a:off x="240631" y="897354"/>
            <a:ext cx="8325853" cy="3664975"/>
          </a:xfrm>
          <a:prstGeom prst="rect">
            <a:avLst/>
          </a:prstGeom>
        </p:spPr>
        <p:txBody>
          <a:bodyPr vert="horz"/>
          <a:lstStyle>
            <a:lvl1pPr marL="211931" indent="-211931">
              <a:buSzPct val="130000"/>
              <a:defRPr sz="1200"/>
            </a:lvl1pPr>
            <a:lvl2pPr marL="388144" indent="-170260">
              <a:defRPr sz="1050"/>
            </a:lvl2pPr>
            <a:lvl3pPr marL="600075" indent="-132160">
              <a:buSzPct val="125000"/>
              <a:defRPr sz="1050"/>
            </a:lvl3pPr>
            <a:lvl4pPr marL="901304" indent="-171450">
              <a:defRPr sz="1050"/>
            </a:lvl4pPr>
            <a:lvl5pPr marL="1072754" indent="-132160">
              <a:buFont typeface="Arial"/>
              <a:buChar char="•"/>
              <a:defRPr sz="1050"/>
            </a:lvl5pPr>
          </a:lstStyle>
          <a:p>
            <a:r>
              <a:rPr lang="en-US"/>
              <a:t>Bullet 1 level—Bullet 130% size text—Black, 16 point Arial</a:t>
            </a:r>
          </a:p>
          <a:p>
            <a:pPr lvl="1"/>
            <a:r>
              <a:rPr lang="en-US"/>
              <a:t>Bullet 2 level—14 point Arial Italic</a:t>
            </a:r>
          </a:p>
          <a:p>
            <a:pPr lvl="2"/>
            <a:r>
              <a:rPr lang="en-US"/>
              <a:t>Bullet 3 level—Bullet 125% size text—14 point Arial</a:t>
            </a:r>
          </a:p>
          <a:p>
            <a:pPr lvl="3"/>
            <a:r>
              <a:rPr lang="en-US"/>
              <a:t>Bullet 4 level—14 point Arial Italic</a:t>
            </a:r>
          </a:p>
          <a:p>
            <a:pPr lvl="4"/>
            <a:r>
              <a:rPr lang="en-US"/>
              <a:t>Bullet 5 level—Bullet 100% size text—14 point Arial</a:t>
            </a:r>
          </a:p>
        </p:txBody>
      </p:sp>
    </p:spTree>
    <p:extLst>
      <p:ext uri="{BB962C8B-B14F-4D97-AF65-F5344CB8AC3E}">
        <p14:creationId xmlns:p14="http://schemas.microsoft.com/office/powerpoint/2010/main" val="21936463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>
          <p15:clr>
            <a:srgbClr val="FBAE40"/>
          </p15:clr>
        </p15:guide>
        <p15:guide id="2" orient="horz" pos="552">
          <p15:clr>
            <a:srgbClr val="FBAE40"/>
          </p15:clr>
        </p15:guide>
        <p15:guide id="3" orient="horz" pos="81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B43AA-ADE0-ADD7-18E4-4A38F7DA8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ADCA6-3726-0024-9133-557416B6E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509D03-479B-04CD-B77E-209E684A9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9C7D80-372E-B780-DB4C-9AB87618A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33162-8738-D04B-BFF5-C91244B1FA2A}" type="datetimeFigureOut">
              <a:rPr lang="en-US" smtClean="0"/>
              <a:t>2/10/25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E62229-F7C3-3155-B17A-0943675B7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3A1338-C432-2E77-BF47-ED7CC7320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4F8E3-264D-E140-9A10-23C067CC57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152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475" y="863556"/>
            <a:ext cx="8843945" cy="3908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7F7F7F"/>
                </a:solidFill>
                <a:latin typeface="Helvetica"/>
                <a:cs typeface="Helvetica"/>
              </a:defRPr>
            </a:lvl1pPr>
          </a:lstStyle>
          <a:p>
            <a:fld id="{919F2107-1728-CF4B-B9CE-67131BF228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769437" y="81430"/>
            <a:ext cx="7610922" cy="41148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bg1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sz="126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495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2" r:id="rId4"/>
    <p:sldLayoutId id="2147483663" r:id="rId5"/>
    <p:sldLayoutId id="2147483664" r:id="rId6"/>
    <p:sldLayoutId id="2147483651" r:id="rId7"/>
    <p:sldLayoutId id="2147483654" r:id="rId8"/>
    <p:sldLayoutId id="2147483655" r:id="rId9"/>
    <p:sldLayoutId id="2147483657" r:id="rId10"/>
    <p:sldLayoutId id="2147483660" r:id="rId11"/>
    <p:sldLayoutId id="2147483659" r:id="rId12"/>
    <p:sldLayoutId id="2147483658" r:id="rId13"/>
    <p:sldLayoutId id="2147483665" r:id="rId14"/>
    <p:sldLayoutId id="2147483666" r:id="rId15"/>
    <p:sldLayoutId id="2147483667" r:id="rId16"/>
  </p:sldLayoutIdLst>
  <p:hf hdr="0" ftr="0" dt="0"/>
  <p:txStyles>
    <p:titleStyle>
      <a:lvl1pPr algn="ctr" defTabSz="411480" rtl="0" eaLnBrk="1" latinLnBrk="0" hangingPunct="1">
        <a:spcBef>
          <a:spcPct val="0"/>
        </a:spcBef>
        <a:buNone/>
        <a:defRPr sz="1260" kern="1200">
          <a:solidFill>
            <a:schemeClr val="bg1"/>
          </a:solidFill>
          <a:latin typeface="Helvetica"/>
          <a:ea typeface="+mj-ea"/>
          <a:cs typeface="Helvetica"/>
        </a:defRPr>
      </a:lvl1pPr>
    </p:titleStyle>
    <p:bodyStyle>
      <a:lvl1pPr marL="0" indent="0" algn="l" defTabSz="411480" rtl="0" eaLnBrk="1" latinLnBrk="0" hangingPunct="1">
        <a:spcBef>
          <a:spcPct val="20000"/>
        </a:spcBef>
        <a:buFont typeface="Arial"/>
        <a:buNone/>
        <a:defRPr sz="1170" kern="1200">
          <a:solidFill>
            <a:schemeClr val="tx1"/>
          </a:solidFill>
          <a:latin typeface="Helvetica"/>
          <a:ea typeface="+mn-ea"/>
          <a:cs typeface="Helvetica"/>
        </a:defRPr>
      </a:lvl1pPr>
      <a:lvl2pPr marL="255118" indent="-205740" algn="l" defTabSz="411480" rtl="0" eaLnBrk="1" latinLnBrk="0" hangingPunct="1">
        <a:spcBef>
          <a:spcPts val="270"/>
        </a:spcBef>
        <a:buFont typeface="Arial"/>
        <a:buChar char="•"/>
        <a:defRPr sz="1170" kern="1200">
          <a:solidFill>
            <a:schemeClr val="tx1"/>
          </a:solidFill>
          <a:latin typeface="Helvetica"/>
          <a:ea typeface="+mn-ea"/>
          <a:cs typeface="Helvetica"/>
        </a:defRPr>
      </a:lvl2pPr>
      <a:lvl3pPr marL="469087" indent="-205740" algn="l" defTabSz="411480" rtl="0" eaLnBrk="1" latinLnBrk="0" hangingPunct="1">
        <a:spcBef>
          <a:spcPts val="270"/>
        </a:spcBef>
        <a:buFont typeface="Lucida Grande"/>
        <a:buChar char="-"/>
        <a:defRPr sz="990" kern="1200">
          <a:solidFill>
            <a:schemeClr val="tx1"/>
          </a:solidFill>
          <a:latin typeface="Helvetica"/>
          <a:ea typeface="+mn-ea"/>
          <a:cs typeface="Helvetica"/>
        </a:defRPr>
      </a:lvl3pPr>
      <a:lvl4pPr marL="658368" indent="0" algn="l" defTabSz="411480" rtl="0" eaLnBrk="1" latinLnBrk="0" hangingPunct="1">
        <a:spcBef>
          <a:spcPts val="270"/>
        </a:spcBef>
        <a:buFont typeface="Arial"/>
        <a:buNone/>
        <a:defRPr sz="990" kern="1200">
          <a:solidFill>
            <a:schemeClr val="tx1"/>
          </a:solidFill>
          <a:latin typeface="Helvetica"/>
          <a:ea typeface="+mn-ea"/>
          <a:cs typeface="Helvetica"/>
        </a:defRPr>
      </a:lvl4pPr>
      <a:lvl5pPr marL="905256" indent="0" algn="l" defTabSz="411480" rtl="0" eaLnBrk="1" latinLnBrk="0" hangingPunct="1">
        <a:spcBef>
          <a:spcPts val="270"/>
        </a:spcBef>
        <a:buFont typeface="Arial"/>
        <a:buNone/>
        <a:defRPr sz="990" kern="1200">
          <a:solidFill>
            <a:schemeClr val="tx1"/>
          </a:solidFill>
          <a:latin typeface="Helvetica"/>
          <a:ea typeface="+mn-ea"/>
          <a:cs typeface="Helvetica"/>
        </a:defRPr>
      </a:lvl5pPr>
      <a:lvl6pPr marL="226314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A satellite in space with a black background&#10;&#10;Description automatically generated">
            <a:extLst>
              <a:ext uri="{FF2B5EF4-FFF2-40B4-BE49-F238E27FC236}">
                <a16:creationId xmlns:a16="http://schemas.microsoft.com/office/drawing/2014/main" id="{73BB52A7-39B5-4008-A506-5F40774268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9257" t="36008" r="33332" b="12962"/>
          <a:stretch/>
        </p:blipFill>
        <p:spPr>
          <a:xfrm>
            <a:off x="2544258" y="591533"/>
            <a:ext cx="6583680" cy="3291840"/>
          </a:xfrm>
          <a:prstGeom prst="rect">
            <a:avLst/>
          </a:prstGeom>
          <a:effectLst>
            <a:outerShdw blurRad="2926" algn="ctr" rotWithShape="0">
              <a:srgbClr val="000000">
                <a:alpha val="61122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0AE408-116C-FFB7-573D-C4001EC24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74" y="2226201"/>
            <a:ext cx="6772040" cy="875110"/>
          </a:xfrm>
        </p:spPr>
        <p:txBody>
          <a:bodyPr>
            <a:normAutofit fontScale="90000"/>
          </a:bodyPr>
          <a:lstStyle/>
          <a:p>
            <a:r>
              <a:rPr lang="en-US" sz="2100" b="1" dirty="0">
                <a:latin typeface="HELVETICA NEUE MEDIUM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NASA</a:t>
            </a:r>
            <a:r>
              <a:rPr lang="en-US" sz="2100" dirty="0">
                <a:latin typeface="Helvetica Neue Medium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 Small Spacecraft &amp; distributed systems: Overview and Select </a:t>
            </a:r>
            <a:r>
              <a:rPr lang="en-US" sz="2100" b="1" dirty="0">
                <a:latin typeface="HELVETICA NEUE MEDIUM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  <a:t>Technology Demonstration Missions</a:t>
            </a:r>
            <a:br>
              <a:rPr lang="en-US" sz="1400" b="1" dirty="0">
                <a:latin typeface="HELVETICA NEUE MEDIUM" panose="02000503000000020004" pitchFamily="2" charset="0"/>
                <a:ea typeface="Helvetica Neue Condensed" panose="02000503000000020004" pitchFamily="2" charset="0"/>
                <a:cs typeface="Helvetica Neue Condensed" panose="02000503000000020004" pitchFamily="2" charset="0"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15999-D2AD-5B53-6630-6054FFD50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274" y="3461083"/>
            <a:ext cx="7694604" cy="87511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1900" dirty="0">
                <a:solidFill>
                  <a:srgbClr val="C3E1EC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Roger C. Hunter</a:t>
            </a:r>
          </a:p>
          <a:p>
            <a:pPr>
              <a:spcBef>
                <a:spcPts val="0"/>
              </a:spcBef>
            </a:pPr>
            <a:r>
              <a:rPr lang="en-US" sz="1900" dirty="0">
                <a:solidFill>
                  <a:srgbClr val="C3E1EC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Program Manager, NASA Small Spacecraft &amp; Distributed Systems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EAF9E2-E5D3-A6DE-9640-B6D226B68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5402" y="192586"/>
            <a:ext cx="640080" cy="53453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AEBF049-0F8F-1E69-4FA1-354B792BAB94}"/>
              </a:ext>
            </a:extLst>
          </p:cNvPr>
          <p:cNvSpPr txBox="1"/>
          <p:nvPr/>
        </p:nvSpPr>
        <p:spPr>
          <a:xfrm>
            <a:off x="151274" y="4473244"/>
            <a:ext cx="885420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NASA-USGS Workshop: Planetary Subsurface Exploration for Science and Resources III</a:t>
            </a:r>
          </a:p>
          <a:p>
            <a:r>
              <a:rPr lang="en-US" sz="17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NASA Ames Research Center ✦ February 10-13, 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7D96BA-C261-ED52-67F3-B81265B726C0}"/>
              </a:ext>
            </a:extLst>
          </p:cNvPr>
          <p:cNvSpPr txBox="1"/>
          <p:nvPr/>
        </p:nvSpPr>
        <p:spPr>
          <a:xfrm>
            <a:off x="6767366" y="275185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900" dirty="0">
                <a:solidFill>
                  <a:schemeClr val="bg1"/>
                </a:solidFill>
                <a:latin typeface="Helvetica" pitchFamily="2" charset="0"/>
              </a:rPr>
              <a:t>National Aeronautics and </a:t>
            </a:r>
          </a:p>
          <a:p>
            <a:pPr algn="r"/>
            <a:r>
              <a:rPr lang="en-US" sz="900" dirty="0">
                <a:solidFill>
                  <a:schemeClr val="bg1"/>
                </a:solidFill>
                <a:latin typeface="Helvetica" pitchFamily="2" charset="0"/>
              </a:rPr>
              <a:t>Space Administration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C9E90A-AD1C-9716-CDB6-92E7727D67E6}"/>
              </a:ext>
            </a:extLst>
          </p:cNvPr>
          <p:cNvCxnSpPr>
            <a:cxnSpLocks/>
          </p:cNvCxnSpPr>
          <p:nvPr/>
        </p:nvCxnSpPr>
        <p:spPr>
          <a:xfrm>
            <a:off x="8297998" y="162012"/>
            <a:ext cx="0" cy="5956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0878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1AA981-C1B3-14C6-29E3-22E28298B069}"/>
              </a:ext>
            </a:extLst>
          </p:cNvPr>
          <p:cNvSpPr/>
          <p:nvPr/>
        </p:nvSpPr>
        <p:spPr>
          <a:xfrm>
            <a:off x="0" y="0"/>
            <a:ext cx="9144000" cy="628564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B5A7F6-30ED-0A4F-B2B7-CAE7C42C4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74" y="217084"/>
            <a:ext cx="7610922" cy="411480"/>
          </a:xfrm>
        </p:spPr>
        <p:txBody>
          <a:bodyPr>
            <a:noAutofit/>
          </a:bodyPr>
          <a:lstStyle/>
          <a:p>
            <a:r>
              <a:rPr lang="en-US" sz="2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Small Spacecraft &amp; Distributed Systems Objectives</a:t>
            </a:r>
          </a:p>
        </p:txBody>
      </p:sp>
      <p:pic>
        <p:nvPicPr>
          <p:cNvPr id="6" name="Picture Placeholder 6" descr="A satellite in space with a black background&#10;&#10;Description automatically generated">
            <a:extLst>
              <a:ext uri="{FF2B5EF4-FFF2-40B4-BE49-F238E27FC236}">
                <a16:creationId xmlns:a16="http://schemas.microsoft.com/office/drawing/2014/main" id="{2A65F9A5-B2BB-75D6-BB90-9DE3AB642B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9257" t="36008" r="33332" b="12962"/>
          <a:stretch/>
        </p:blipFill>
        <p:spPr>
          <a:xfrm>
            <a:off x="3474720" y="1464520"/>
            <a:ext cx="5669280" cy="2834640"/>
          </a:xfrm>
          <a:prstGeom prst="rect">
            <a:avLst/>
          </a:prstGeom>
          <a:effectLst>
            <a:outerShdw blurRad="2926" algn="ctr" rotWithShape="0">
              <a:srgbClr val="000000">
                <a:alpha val="61122"/>
              </a:srgbClr>
            </a:outerShdw>
          </a:effectLst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A1DD3804-6FF2-3A2E-1A3B-AA12C43F8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66" y="2273444"/>
            <a:ext cx="6949440" cy="2516850"/>
          </a:xfrm>
        </p:spPr>
        <p:txBody>
          <a:bodyPr anchor="ctr">
            <a:noAutofit/>
          </a:bodyPr>
          <a:lstStyle/>
          <a:p>
            <a:pPr marL="231775" indent="-223838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Enable execution of missions at much lower cost than previously possible. </a:t>
            </a:r>
          </a:p>
          <a:p>
            <a:pPr marL="214304" indent="-21430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Substantially reduce time required for development of spacecraft. </a:t>
            </a:r>
          </a:p>
          <a:p>
            <a:pPr marL="214304" indent="-21430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Enable and demonstrate new mission architectures.</a:t>
            </a:r>
          </a:p>
          <a:p>
            <a:pPr marL="214304" indent="-21430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Expand the capability of small spacecraft to execute missions at new destinations and in challenging new environments. </a:t>
            </a:r>
          </a:p>
          <a:p>
            <a:pPr marL="214304" indent="-214304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Enable the augmentation of existing assets and future missions with </a:t>
            </a:r>
          </a:p>
          <a:p>
            <a:pPr marL="231775"/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supporting small spacecraft.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9F1817-2B96-3446-29F9-7EB2E2739BAC}"/>
              </a:ext>
            </a:extLst>
          </p:cNvPr>
          <p:cNvSpPr txBox="1"/>
          <p:nvPr/>
        </p:nvSpPr>
        <p:spPr>
          <a:xfrm>
            <a:off x="108066" y="881660"/>
            <a:ext cx="87258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NASA’s Small Spacecraft </a:t>
            </a:r>
            <a:r>
              <a:rPr lang="en-US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&amp;</a:t>
            </a:r>
            <a:r>
              <a:rPr lang="en-US" sz="18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Distributed Systems expands U.S. capability to execute unique missions through rapid development and demonstration of capabilities for small spacecraft applicable to exploration, science and the commercial space sector.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C66CBF-307A-AE1D-C09C-B52C2EA2F918}"/>
              </a:ext>
            </a:extLst>
          </p:cNvPr>
          <p:cNvSpPr txBox="1"/>
          <p:nvPr/>
        </p:nvSpPr>
        <p:spPr>
          <a:xfrm>
            <a:off x="7496722" y="4299160"/>
            <a:ext cx="1337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Starling Spacecraft</a:t>
            </a:r>
          </a:p>
          <a:p>
            <a:r>
              <a:rPr lang="en-US" sz="1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Credit: NASA</a:t>
            </a:r>
          </a:p>
        </p:txBody>
      </p:sp>
      <p:pic>
        <p:nvPicPr>
          <p:cNvPr id="5" name="Picture 4" descr="MeatballVECTOR.eps">
            <a:extLst>
              <a:ext uri="{FF2B5EF4-FFF2-40B4-BE49-F238E27FC236}">
                <a16:creationId xmlns:a16="http://schemas.microsoft.com/office/drawing/2014/main" id="{51CDF999-A028-C64C-3B36-6230499597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767" y="128203"/>
            <a:ext cx="520453" cy="44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66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EBFF84-599F-F4AF-24D2-AE776B7F7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8244"/>
            <a:ext cx="926592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462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154" y="98320"/>
            <a:ext cx="7251966" cy="577892"/>
          </a:xfrm>
        </p:spPr>
        <p:txBody>
          <a:bodyPr>
            <a:noAutofit/>
          </a:bodyPr>
          <a:lstStyle/>
          <a:p>
            <a:r>
              <a:rPr lang="en-US" sz="2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Starling Technology Demonstration Mission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03664" y="4064270"/>
            <a:ext cx="342900" cy="14287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342900" rtl="0" eaLnBrk="1" latinLnBrk="0" hangingPunct="1">
              <a:defRPr sz="600" kern="1200">
                <a:solidFill>
                  <a:srgbClr val="7F7F7F"/>
                </a:solidFill>
                <a:latin typeface="Helvetica"/>
                <a:ea typeface="+mn-ea"/>
                <a:cs typeface="Helvetica"/>
              </a:defRPr>
            </a:lvl1pPr>
            <a:lvl2pPr marL="3429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9F2107-1728-CF4B-B9CE-67131BF2280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EF28CEC-BF40-9A48-987B-FE2A4D4A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6781" y="563382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43332D7E-459D-AE41-B150-CF16BF01D54F}"/>
              </a:ext>
            </a:extLst>
          </p:cNvPr>
          <p:cNvSpPr txBox="1">
            <a:spLocks/>
          </p:cNvSpPr>
          <p:nvPr/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2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9F2107-1728-CF4B-B9CE-67131BF2280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FC1A55-5E20-166C-244B-26765078931B}"/>
              </a:ext>
            </a:extLst>
          </p:cNvPr>
          <p:cNvSpPr txBox="1"/>
          <p:nvPr/>
        </p:nvSpPr>
        <p:spPr>
          <a:xfrm>
            <a:off x="5278865" y="6587919"/>
            <a:ext cx="1445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Credits: NASA</a:t>
            </a:r>
            <a:endParaRPr lang="en-US" sz="10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BD0F9C-27BF-7B59-5912-230528D8C7FA}"/>
              </a:ext>
            </a:extLst>
          </p:cNvPr>
          <p:cNvSpPr txBox="1"/>
          <p:nvPr/>
        </p:nvSpPr>
        <p:spPr>
          <a:xfrm>
            <a:off x="5135358" y="944707"/>
            <a:ext cx="3839757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Starling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Autonomous Swarm Technology</a:t>
            </a:r>
          </a:p>
          <a:p>
            <a:pPr algn="ctr"/>
            <a:r>
              <a:rPr lang="en-US" sz="2000" b="1" dirty="0">
                <a:solidFill>
                  <a:srgbClr val="C3E1EC"/>
                </a:solidFill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Launched: July 17, 2023</a:t>
            </a:r>
          </a:p>
          <a:p>
            <a:pPr algn="ctr"/>
            <a:endParaRPr lang="en-US" sz="20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US" sz="2000" dirty="0">
                <a:solidFill>
                  <a:schemeClr val="bg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Demonstrate swarm maneuver planning and execution, communications networking, relative navigation, and autonomous coordination between four 6U CubeSats.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3620C6-0496-6A4B-999A-CD343DFD4215}"/>
              </a:ext>
            </a:extLst>
          </p:cNvPr>
          <p:cNvSpPr txBox="1"/>
          <p:nvPr/>
        </p:nvSpPr>
        <p:spPr>
          <a:xfrm>
            <a:off x="246582" y="4804105"/>
            <a:ext cx="14391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Credits: </a:t>
            </a:r>
            <a:r>
              <a:rPr lang="en-US" sz="1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28517E-4C63-7457-C750-43D03E07B810}"/>
              </a:ext>
            </a:extLst>
          </p:cNvPr>
          <p:cNvSpPr txBox="1"/>
          <p:nvPr/>
        </p:nvSpPr>
        <p:spPr>
          <a:xfrm>
            <a:off x="246582" y="2745596"/>
            <a:ext cx="139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Credits: </a:t>
            </a:r>
            <a:r>
              <a:rPr lang="en-US" sz="1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</a:t>
            </a:r>
          </a:p>
        </p:txBody>
      </p:sp>
      <p:pic>
        <p:nvPicPr>
          <p:cNvPr id="8" name="Picture 7" descr="A group of people in white coats working on a machine&#10;&#10;Description automatically generated">
            <a:extLst>
              <a:ext uri="{FF2B5EF4-FFF2-40B4-BE49-F238E27FC236}">
                <a16:creationId xmlns:a16="http://schemas.microsoft.com/office/drawing/2014/main" id="{DF6E14AD-FECD-C5C4-AA44-9A4382FF7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804" y="944707"/>
            <a:ext cx="4937760" cy="372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13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5FCE94-DCF4-0D31-A601-17FFE247F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face&#10;&#10;Description automatically generated">
            <a:extLst>
              <a:ext uri="{FF2B5EF4-FFF2-40B4-BE49-F238E27FC236}">
                <a16:creationId xmlns:a16="http://schemas.microsoft.com/office/drawing/2014/main" id="{35811B1E-2184-BB83-AF4F-62BD01FB7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738" y="0"/>
            <a:ext cx="586706" cy="586706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FB7B334-32EC-DE19-A30F-E310468CB174}"/>
              </a:ext>
            </a:extLst>
          </p:cNvPr>
          <p:cNvCxnSpPr>
            <a:cxnSpLocks/>
          </p:cNvCxnSpPr>
          <p:nvPr/>
        </p:nvCxnSpPr>
        <p:spPr>
          <a:xfrm>
            <a:off x="4572000" y="558401"/>
            <a:ext cx="0" cy="46123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883E403F-FF8A-D61B-F7D1-5B33EC4FBEC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5000"/>
          </a:blip>
          <a:srcRect t="12799" r="-90"/>
          <a:stretch/>
        </p:blipFill>
        <p:spPr>
          <a:xfrm>
            <a:off x="71034" y="367644"/>
            <a:ext cx="9060715" cy="370453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F39BB7-2222-9C56-0E54-78F33E2E2C47}"/>
              </a:ext>
            </a:extLst>
          </p:cNvPr>
          <p:cNvCxnSpPr>
            <a:cxnSpLocks/>
          </p:cNvCxnSpPr>
          <p:nvPr/>
        </p:nvCxnSpPr>
        <p:spPr>
          <a:xfrm flipH="1" flipV="1">
            <a:off x="1" y="2647948"/>
            <a:ext cx="2775347" cy="190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1EC8459-E74D-45B3-03E6-4F879A9F71E2}"/>
              </a:ext>
            </a:extLst>
          </p:cNvPr>
          <p:cNvSpPr txBox="1"/>
          <p:nvPr/>
        </p:nvSpPr>
        <p:spPr>
          <a:xfrm>
            <a:off x="53067" y="807636"/>
            <a:ext cx="1249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3E1EC"/>
                </a:solidFill>
              </a:rPr>
              <a:t>MANET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063D97-C597-7189-898C-0BF5B2FB6955}"/>
              </a:ext>
            </a:extLst>
          </p:cNvPr>
          <p:cNvSpPr txBox="1"/>
          <p:nvPr/>
        </p:nvSpPr>
        <p:spPr>
          <a:xfrm>
            <a:off x="1" y="1310261"/>
            <a:ext cx="43826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Cross-link networking between nodes</a:t>
            </a:r>
          </a:p>
          <a:p>
            <a:pPr marL="214313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use of an Ad-Hoc network between multiple spacecraft.​</a:t>
            </a:r>
          </a:p>
          <a:p>
            <a:pPr marL="214313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demonstration of autonomous multi-hop data routing through multiple spacecraft.​</a:t>
            </a:r>
          </a:p>
          <a:p>
            <a:pPr marL="214313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Implements B.A.T.M.A.N-adv  protocol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3F44F2-55FA-658D-AB9F-7AA12CB649E4}"/>
              </a:ext>
            </a:extLst>
          </p:cNvPr>
          <p:cNvSpPr txBox="1"/>
          <p:nvPr/>
        </p:nvSpPr>
        <p:spPr>
          <a:xfrm>
            <a:off x="53067" y="1044231"/>
            <a:ext cx="203437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C3E1EC"/>
                </a:solidFill>
              </a:rPr>
              <a:t>Communicate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32A620-EF08-3B84-B117-4701EBF0CCFE}"/>
              </a:ext>
            </a:extLst>
          </p:cNvPr>
          <p:cNvSpPr txBox="1"/>
          <p:nvPr/>
        </p:nvSpPr>
        <p:spPr>
          <a:xfrm>
            <a:off x="12247" y="2513697"/>
            <a:ext cx="1103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>
                <a:solidFill>
                  <a:srgbClr val="C3E1EC"/>
                </a:solidFill>
              </a:rPr>
              <a:t>StarFOX</a:t>
            </a:r>
            <a:endParaRPr lang="en-US" dirty="0">
              <a:solidFill>
                <a:srgbClr val="C3E1EC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97B9FB-AEBA-6916-E134-834816485F4A}"/>
              </a:ext>
            </a:extLst>
          </p:cNvPr>
          <p:cNvSpPr txBox="1"/>
          <p:nvPr/>
        </p:nvSpPr>
        <p:spPr>
          <a:xfrm>
            <a:off x="1" y="2966452"/>
            <a:ext cx="431890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Relative navigation without GPS.</a:t>
            </a:r>
          </a:p>
          <a:p>
            <a:pPr marL="214313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</a:t>
            </a:r>
            <a:r>
              <a:rPr lang="en-US" sz="12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demonstrations of autonomous angles-only navigation for a satellite swarm including:​</a:t>
            </a:r>
          </a:p>
          <a:p>
            <a:pPr marL="557213" lvl="1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demonstration of multi-target and multi-observer relative navigation​.</a:t>
            </a:r>
          </a:p>
          <a:p>
            <a:pPr marL="557213" lvl="1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autonomous initialization of navigation for unknown targets​.</a:t>
            </a:r>
          </a:p>
          <a:p>
            <a:pPr marL="557213" lvl="1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simultaneous absolute and relative orbit determination.​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750AD4-4EAC-8FE1-4CA8-04D17D25872E}"/>
              </a:ext>
            </a:extLst>
          </p:cNvPr>
          <p:cNvSpPr txBox="1"/>
          <p:nvPr/>
        </p:nvSpPr>
        <p:spPr>
          <a:xfrm>
            <a:off x="53067" y="2752861"/>
            <a:ext cx="10393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C3E1EC"/>
                </a:solidFill>
              </a:rPr>
              <a:t>Navigate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D203BB-753F-1421-B9D0-370AE7FC4216}"/>
              </a:ext>
            </a:extLst>
          </p:cNvPr>
          <p:cNvSpPr txBox="1"/>
          <p:nvPr/>
        </p:nvSpPr>
        <p:spPr>
          <a:xfrm>
            <a:off x="8130461" y="1127656"/>
            <a:ext cx="8043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C3E1EC"/>
                </a:solidFill>
              </a:rPr>
              <a:t>Control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EE0865-0DA6-43BC-B26A-46EA862C7B90}"/>
              </a:ext>
            </a:extLst>
          </p:cNvPr>
          <p:cNvSpPr txBox="1"/>
          <p:nvPr/>
        </p:nvSpPr>
        <p:spPr>
          <a:xfrm>
            <a:off x="7924016" y="881762"/>
            <a:ext cx="112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3E1EC"/>
                </a:solidFill>
              </a:rPr>
              <a:t>ROMEO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7C5B8B-0F66-AD52-830D-3B35076EED0A}"/>
              </a:ext>
            </a:extLst>
          </p:cNvPr>
          <p:cNvSpPr txBox="1"/>
          <p:nvPr/>
        </p:nvSpPr>
        <p:spPr>
          <a:xfrm>
            <a:off x="4589975" y="1310261"/>
            <a:ext cx="4235181" cy="99257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Goal autonomous swarm reconfiguration and cluster maintenance.</a:t>
            </a:r>
          </a:p>
          <a:p>
            <a:pPr marL="214313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Demonstrated autonomous generation and execution of onboard of station-keeping maneuver plan for single spacecraft.​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62A8E4-1492-5AD2-03DD-98212356EAE6}"/>
              </a:ext>
            </a:extLst>
          </p:cNvPr>
          <p:cNvSpPr txBox="1"/>
          <p:nvPr/>
        </p:nvSpPr>
        <p:spPr>
          <a:xfrm>
            <a:off x="4554026" y="2410000"/>
            <a:ext cx="4496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C3E1EC"/>
                </a:solidFill>
              </a:rPr>
              <a:t>Distributed Spacecraft Autonomy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9AE0C0-BC38-3674-2569-2DD87BF739A2}"/>
              </a:ext>
            </a:extLst>
          </p:cNvPr>
          <p:cNvSpPr txBox="1"/>
          <p:nvPr/>
        </p:nvSpPr>
        <p:spPr>
          <a:xfrm>
            <a:off x="8084275" y="2643178"/>
            <a:ext cx="92511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50" b="1" dirty="0">
                <a:solidFill>
                  <a:srgbClr val="C3E1EC"/>
                </a:solidFill>
              </a:rPr>
              <a:t>Operate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3DF7BFD-AFCB-97E0-157C-B877AEF51CE2}"/>
              </a:ext>
            </a:extLst>
          </p:cNvPr>
          <p:cNvSpPr txBox="1"/>
          <p:nvPr/>
        </p:nvSpPr>
        <p:spPr>
          <a:xfrm>
            <a:off x="4589975" y="2966452"/>
            <a:ext cx="43185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fully distributed autonomous operation of multiple spacecraft.​</a:t>
            </a:r>
          </a:p>
          <a:p>
            <a:pPr marL="214313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use of space-to-space communications to autonomously share state information between multiple spacecraft.​</a:t>
            </a:r>
          </a:p>
          <a:p>
            <a:pPr marL="214313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demonstration of fully distributed reactive operations onboard multiple spacecraft.​</a:t>
            </a:r>
          </a:p>
          <a:p>
            <a:pPr marL="214313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use of fully distributed automated planning onboard multiple spacecraft.​</a:t>
            </a:r>
          </a:p>
          <a:p>
            <a:pPr marL="214313" indent="-214313" fontAlgn="base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 use of a general-purpose automated reasoning system onboard a spacecraft.​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B1424F-2E73-E03B-9205-76A3687DA87E}"/>
              </a:ext>
            </a:extLst>
          </p:cNvPr>
          <p:cNvSpPr/>
          <p:nvPr/>
        </p:nvSpPr>
        <p:spPr>
          <a:xfrm>
            <a:off x="3374796" y="150829"/>
            <a:ext cx="2347274" cy="40757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F1939F-CDEC-5D15-7418-8F5419F41E66}"/>
              </a:ext>
            </a:extLst>
          </p:cNvPr>
          <p:cNvSpPr txBox="1"/>
          <p:nvPr/>
        </p:nvSpPr>
        <p:spPr>
          <a:xfrm>
            <a:off x="698059" y="187540"/>
            <a:ext cx="7418461" cy="407804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Starling 1.0 (Completed) – Results and Technology ‘Firsts’</a:t>
            </a:r>
          </a:p>
        </p:txBody>
      </p:sp>
      <p:pic>
        <p:nvPicPr>
          <p:cNvPr id="2" name="Picture 1" descr="niw_print1500x1247ppi.png">
            <a:extLst>
              <a:ext uri="{FF2B5EF4-FFF2-40B4-BE49-F238E27FC236}">
                <a16:creationId xmlns:a16="http://schemas.microsoft.com/office/drawing/2014/main" id="{33E374FF-5BED-2C21-ECF5-87F4623214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1706" y="127654"/>
            <a:ext cx="653856" cy="52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898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1398" y="34833"/>
            <a:ext cx="7250197" cy="577892"/>
          </a:xfrm>
        </p:spPr>
        <p:txBody>
          <a:bodyPr>
            <a:noAutofit/>
          </a:bodyPr>
          <a:lstStyle/>
          <a:p>
            <a:r>
              <a:rPr lang="en-US" sz="2400" dirty="0"/>
              <a:t>Starling 1.5 Goals and Objectives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03664" y="4064270"/>
            <a:ext cx="342900" cy="14287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342900" rtl="0" eaLnBrk="1" latinLnBrk="0" hangingPunct="1">
              <a:defRPr sz="600" kern="1200">
                <a:solidFill>
                  <a:srgbClr val="7F7F7F"/>
                </a:solidFill>
                <a:latin typeface="Helvetica"/>
                <a:ea typeface="+mn-ea"/>
                <a:cs typeface="Helvetica"/>
              </a:defRPr>
            </a:lvl1pPr>
            <a:lvl2pPr marL="3429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9F2107-1728-CF4B-B9CE-67131BF2280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EF28CEC-BF40-9A48-987B-FE2A4D4A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6781" y="563382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43332D7E-459D-AE41-B150-CF16BF01D54F}"/>
              </a:ext>
            </a:extLst>
          </p:cNvPr>
          <p:cNvSpPr txBox="1">
            <a:spLocks/>
          </p:cNvSpPr>
          <p:nvPr/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2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9F2107-1728-CF4B-B9CE-67131BF2280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D4524C-BFDF-45BD-B98C-3EFE7A3D7816}"/>
              </a:ext>
            </a:extLst>
          </p:cNvPr>
          <p:cNvSpPr txBox="1"/>
          <p:nvPr/>
        </p:nvSpPr>
        <p:spPr>
          <a:xfrm>
            <a:off x="229942" y="4555949"/>
            <a:ext cx="8684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8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US" sz="1600" b="1" dirty="0">
                <a:solidFill>
                  <a:schemeClr val="bg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Starling 1.5 launched as Starling 1.0. </a:t>
            </a:r>
            <a:r>
              <a:rPr lang="en-US" sz="1600" b="1">
                <a:solidFill>
                  <a:schemeClr val="bg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Starling 1.5 operations </a:t>
            </a:r>
            <a:r>
              <a:rPr lang="en-US" sz="1600" b="1" dirty="0">
                <a:solidFill>
                  <a:schemeClr val="bg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have commenced.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B0CCE0-F10E-0016-3448-95D7E20111AD}"/>
              </a:ext>
            </a:extLst>
          </p:cNvPr>
          <p:cNvSpPr txBox="1"/>
          <p:nvPr/>
        </p:nvSpPr>
        <p:spPr>
          <a:xfrm>
            <a:off x="229943" y="633789"/>
            <a:ext cx="868411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088" lvl="1">
              <a:buNone/>
            </a:pPr>
            <a:r>
              <a:rPr lang="en-US" sz="1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Goals</a:t>
            </a:r>
          </a:p>
          <a:p>
            <a:pPr marL="350838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Demonstrate a model of space traffic management (STM) between two cooperative swarms/constellations with onboard conjunction assessment (CA) and collision avoidance (COLA) capabilities.</a:t>
            </a:r>
          </a:p>
          <a:p>
            <a:pPr marL="350838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Develop autonomous maneuvering methods and tools that could be operationalized for NASA flight missions</a:t>
            </a:r>
          </a:p>
          <a:p>
            <a:pPr marL="65088" lvl="1"/>
            <a:endParaRPr lang="en-US" sz="1600" dirty="0">
              <a:solidFill>
                <a:schemeClr val="bg1"/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65088" lvl="1">
              <a:buNone/>
            </a:pPr>
            <a:endParaRPr lang="en-US" sz="16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65088" lvl="1">
              <a:buNone/>
            </a:pPr>
            <a:r>
              <a:rPr lang="en-US" sz="1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Project Objectives</a:t>
            </a:r>
          </a:p>
          <a:p>
            <a:pPr marL="350838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Demonstrate onboard conjunction assessment (CA) for Starling’s planned maneuvers</a:t>
            </a:r>
          </a:p>
          <a:p>
            <a:pPr marL="350838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Demonstrate continuous CA checking of passive and active/maneuvering objects</a:t>
            </a:r>
          </a:p>
          <a:p>
            <a:pPr marL="350838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Demonstrate a ground-based space situational awareness (SSA) / space traffic management (STM) hub that facilitates on-orbit autonomous CA/COLA</a:t>
            </a:r>
          </a:p>
          <a:p>
            <a:pPr marL="350838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Demonstrate collision avoidance (COLA) maneuver of Starling spacecraft in response to an onboard CA detection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294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C15A105-1BD5-76A1-5DB1-74394B34E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713" y="1465366"/>
            <a:ext cx="2059037" cy="875110"/>
          </a:xfrm>
        </p:spPr>
        <p:txBody>
          <a:bodyPr/>
          <a:lstStyle/>
          <a:p>
            <a:r>
              <a:rPr lang="en-US" dirty="0"/>
              <a:t>Starling: </a:t>
            </a:r>
            <a:r>
              <a:rPr lang="en-US" cap="none" dirty="0" err="1"/>
              <a:t>StarFOX</a:t>
            </a:r>
            <a:r>
              <a:rPr lang="en-US" dirty="0"/>
              <a:t> Experiment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760FF6-8008-BEA4-AA2F-0B764DFFE05C}"/>
              </a:ext>
            </a:extLst>
          </p:cNvPr>
          <p:cNvSpPr txBox="1"/>
          <p:nvPr/>
        </p:nvSpPr>
        <p:spPr>
          <a:xfrm>
            <a:off x="6862712" y="2340476"/>
            <a:ext cx="2281288" cy="6884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411480">
              <a:spcBef>
                <a:spcPct val="20000"/>
              </a:spcBef>
            </a:pPr>
            <a:r>
              <a:rPr lang="en-US" sz="1080" i="1" kern="1200" dirty="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rPr>
              <a:t>Video Credit: </a:t>
            </a:r>
          </a:p>
          <a:p>
            <a:pPr defTabSz="411480">
              <a:spcBef>
                <a:spcPct val="20000"/>
              </a:spcBef>
            </a:pPr>
            <a:r>
              <a:rPr lang="en-US" sz="1080" i="1" kern="1200" dirty="0">
                <a:solidFill>
                  <a:schemeClr val="tx1">
                    <a:tint val="75000"/>
                  </a:schemeClr>
                </a:solidFill>
                <a:latin typeface="Helvetica"/>
                <a:ea typeface="+mn-ea"/>
                <a:cs typeface="Helvetica"/>
              </a:rPr>
              <a:t>Stanford Space Rendezvous Laboratory</a:t>
            </a:r>
          </a:p>
        </p:txBody>
      </p:sp>
      <p:pic>
        <p:nvPicPr>
          <p:cNvPr id="2" name="starfox_rso_id_test.mp4">
            <a:hlinkClick r:id="" action="ppaction://media"/>
            <a:extLst>
              <a:ext uri="{FF2B5EF4-FFF2-40B4-BE49-F238E27FC236}">
                <a16:creationId xmlns:a16="http://schemas.microsoft.com/office/drawing/2014/main" id="{AC9B004D-785F-1915-62C9-255ECD338C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38" y="-4685"/>
            <a:ext cx="6725261" cy="5212080"/>
          </a:xfrm>
          <a:prstGeom prst="rect">
            <a:avLst/>
          </a:prstGeom>
          <a:noFill/>
        </p:spPr>
      </p:pic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429D31AB-9467-0F43-4C04-FED1136B140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78239" y="4841748"/>
            <a:ext cx="336042" cy="273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919F2107-1728-CF4B-B9CE-67131BF22805}" type="slidenum"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pPr defTabSz="914400">
                <a:spcAft>
                  <a:spcPts val="600"/>
                </a:spcAft>
              </a:pPr>
              <a:t>7</a:t>
            </a:fld>
            <a:endParaRPr lang="en-US" sz="80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16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9D31AB-9467-0F43-4C04-FED1136B14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78239" y="4841748"/>
            <a:ext cx="336042" cy="273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919F2107-1728-CF4B-B9CE-67131BF22805}" type="slidenum">
              <a:rPr 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pPr defTabSz="914400">
                <a:spcAft>
                  <a:spcPts val="600"/>
                </a:spcAft>
              </a:pPr>
              <a:t>8</a:t>
            </a:fld>
            <a:endParaRPr lang="en-US" sz="80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8" name="sod_bod_init_compressed.mp4">
            <a:hlinkClick r:id="" action="ppaction://media"/>
            <a:extLst>
              <a:ext uri="{FF2B5EF4-FFF2-40B4-BE49-F238E27FC236}">
                <a16:creationId xmlns:a16="http://schemas.microsoft.com/office/drawing/2014/main" id="{627D4AC5-5EB0-085E-C2A4-34ED8FF3993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60FF6-8008-BEA4-AA2F-0B764DFFE05C}"/>
              </a:ext>
            </a:extLst>
          </p:cNvPr>
          <p:cNvSpPr txBox="1"/>
          <p:nvPr/>
        </p:nvSpPr>
        <p:spPr>
          <a:xfrm>
            <a:off x="2073678" y="634066"/>
            <a:ext cx="13789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Video Credit: </a:t>
            </a:r>
          </a:p>
          <a:p>
            <a:r>
              <a:rPr lang="en-US" sz="11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Stanford University</a:t>
            </a:r>
          </a:p>
        </p:txBody>
      </p:sp>
    </p:spTree>
    <p:extLst>
      <p:ext uri="{BB962C8B-B14F-4D97-AF65-F5344CB8AC3E}">
        <p14:creationId xmlns:p14="http://schemas.microsoft.com/office/powerpoint/2010/main" val="363543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457" y="66279"/>
            <a:ext cx="8379368" cy="577892"/>
          </a:xfrm>
        </p:spPr>
        <p:txBody>
          <a:bodyPr>
            <a:normAutofit fontScale="90000"/>
          </a:bodyPr>
          <a:lstStyle/>
          <a:p>
            <a:r>
              <a:rPr lang="en-US" sz="21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Advanced Composite Solar Sail System Technology Demonstration Mission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403664" y="4064270"/>
            <a:ext cx="342900" cy="14287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342900" rtl="0" eaLnBrk="1" latinLnBrk="0" hangingPunct="1">
              <a:defRPr sz="600" kern="1200">
                <a:solidFill>
                  <a:srgbClr val="7F7F7F"/>
                </a:solidFill>
                <a:latin typeface="Helvetica"/>
                <a:ea typeface="+mn-ea"/>
                <a:cs typeface="Helvetica"/>
              </a:defRPr>
            </a:lvl1pPr>
            <a:lvl2pPr marL="3429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3429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9F2107-1728-CF4B-B9CE-67131BF2280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EF28CEC-BF40-9A48-987B-FE2A4D4A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6781" y="563382"/>
            <a:ext cx="1385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350"/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43332D7E-459D-AE41-B150-CF16BF01D54F}"/>
              </a:ext>
            </a:extLst>
          </p:cNvPr>
          <p:cNvSpPr txBox="1">
            <a:spLocks/>
          </p:cNvSpPr>
          <p:nvPr/>
        </p:nvSpPr>
        <p:spPr>
          <a:xfrm>
            <a:off x="8538218" y="4877123"/>
            <a:ext cx="457200" cy="171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20" kern="1200">
                <a:solidFill>
                  <a:schemeClr val="bg1"/>
                </a:solidFill>
                <a:latin typeface="Helvetica"/>
                <a:ea typeface="+mn-ea"/>
                <a:cs typeface="Helvetic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19F2107-1728-CF4B-B9CE-67131BF2280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0CBEAE-84C2-0137-531E-8CFC0ABBCCAB}"/>
              </a:ext>
            </a:extLst>
          </p:cNvPr>
          <p:cNvSpPr txBox="1">
            <a:spLocks noChangeAspect="1"/>
          </p:cNvSpPr>
          <p:nvPr/>
        </p:nvSpPr>
        <p:spPr>
          <a:xfrm>
            <a:off x="5749964" y="701881"/>
            <a:ext cx="3084812" cy="41242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Advanced Composite Solar Sail System (ACS3)</a:t>
            </a:r>
          </a:p>
          <a:p>
            <a:pPr algn="ctr"/>
            <a:r>
              <a:rPr lang="en-US" sz="2000" b="1" dirty="0">
                <a:solidFill>
                  <a:srgbClr val="C3E1EC"/>
                </a:solidFill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Launched: </a:t>
            </a:r>
          </a:p>
          <a:p>
            <a:pPr algn="ctr"/>
            <a:r>
              <a:rPr lang="en-US" sz="2000" b="1" dirty="0">
                <a:solidFill>
                  <a:srgbClr val="C3E1EC"/>
                </a:solidFill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April 23, 2024</a:t>
            </a:r>
          </a:p>
          <a:p>
            <a:pPr algn="ctr"/>
            <a:endParaRPr lang="en-US" sz="800" dirty="0">
              <a:solidFill>
                <a:schemeClr val="bg1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US" sz="2200" dirty="0">
                <a:solidFill>
                  <a:schemeClr val="bg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Confirmed full deployment of the composite boom </a:t>
            </a:r>
          </a:p>
          <a:p>
            <a:pPr algn="ctr"/>
            <a:r>
              <a:rPr lang="en-US" sz="2200" dirty="0">
                <a:solidFill>
                  <a:schemeClr val="bg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solar sail in low-Earth orbit. The unfurled solar sail measures approximately 84 m</a:t>
            </a:r>
            <a:r>
              <a:rPr lang="en-US" sz="2200" baseline="30000" dirty="0">
                <a:solidFill>
                  <a:schemeClr val="bg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DFC1A55-5E20-166C-244B-26765078931B}"/>
              </a:ext>
            </a:extLst>
          </p:cNvPr>
          <p:cNvSpPr txBox="1"/>
          <p:nvPr/>
        </p:nvSpPr>
        <p:spPr>
          <a:xfrm>
            <a:off x="5278865" y="6587919"/>
            <a:ext cx="14459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Credits: NASA</a:t>
            </a:r>
            <a:endParaRPr lang="en-US" sz="10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0EEA8DD-2712-E771-1E89-656AB7C1F5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890" t="16562" r="33861" b="9752"/>
          <a:stretch/>
        </p:blipFill>
        <p:spPr>
          <a:xfrm>
            <a:off x="309224" y="585336"/>
            <a:ext cx="5209819" cy="42062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B3620C6-0496-6A4B-999A-CD343DFD4215}"/>
              </a:ext>
            </a:extLst>
          </p:cNvPr>
          <p:cNvSpPr txBox="1"/>
          <p:nvPr/>
        </p:nvSpPr>
        <p:spPr>
          <a:xfrm>
            <a:off x="246582" y="4804105"/>
            <a:ext cx="14391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Credits: </a:t>
            </a:r>
            <a:r>
              <a:rPr lang="en-US" sz="1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</a:t>
            </a:r>
          </a:p>
        </p:txBody>
      </p:sp>
    </p:spTree>
    <p:extLst>
      <p:ext uri="{BB962C8B-B14F-4D97-AF65-F5344CB8AC3E}">
        <p14:creationId xmlns:p14="http://schemas.microsoft.com/office/powerpoint/2010/main" val="3502082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atellite in space above earth&#10;&#10;Description automatically generated">
            <a:extLst>
              <a:ext uri="{FF2B5EF4-FFF2-40B4-BE49-F238E27FC236}">
                <a16:creationId xmlns:a16="http://schemas.microsoft.com/office/drawing/2014/main" id="{DCA26605-6C5D-C427-30B0-040D9D2AD9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519" b="18481"/>
          <a:stretch/>
        </p:blipFill>
        <p:spPr>
          <a:xfrm>
            <a:off x="3" y="15694"/>
            <a:ext cx="9143999" cy="3291840"/>
          </a:xfrm>
          <a:prstGeom prst="rect">
            <a:avLst/>
          </a:prstGeom>
          <a:noFill/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8D61958-41BA-F354-7497-580FBB07D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582" y="3335528"/>
            <a:ext cx="4862690" cy="778810"/>
          </a:xfrm>
        </p:spPr>
        <p:txBody>
          <a:bodyPr>
            <a:noAutofit/>
          </a:bodyPr>
          <a:lstStyle/>
          <a:p>
            <a:r>
              <a:rPr lang="en-US" sz="1400" b="0" i="0" dirty="0" err="1">
                <a:effectLst/>
                <a:latin typeface="Helvetica Neue" panose="02000503000000020004" pitchFamily="2" charset="0"/>
              </a:rPr>
              <a:t>DiskSats</a:t>
            </a:r>
            <a:r>
              <a:rPr lang="en-US" sz="1400" b="0" i="0" dirty="0">
                <a:effectLst/>
                <a:latin typeface="Helvetica Neue" panose="02000503000000020004" pitchFamily="2" charset="0"/>
              </a:rPr>
              <a:t> are high-power and high-aperture alternatives to CubeSats. They are launched in tight stacks but are deployed individually to ensure no recontact between satellites. This first </a:t>
            </a:r>
            <a:r>
              <a:rPr lang="en-US" sz="1400" b="0" i="0" dirty="0" err="1">
                <a:effectLst/>
                <a:latin typeface="Helvetica Neue" panose="02000503000000020004" pitchFamily="2" charset="0"/>
              </a:rPr>
              <a:t>DiskSat</a:t>
            </a:r>
            <a:r>
              <a:rPr lang="en-US" sz="1400" b="0" i="0" dirty="0">
                <a:effectLst/>
                <a:latin typeface="Helvetica Neue" panose="02000503000000020004" pitchFamily="2" charset="0"/>
              </a:rPr>
              <a:t> demonstration is anticipated to launch no earlier than November 2025. </a:t>
            </a:r>
            <a:endParaRPr lang="en-US" sz="1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77F5D-39AC-1366-A52A-7C6BC7021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19F2107-1728-CF4B-B9CE-67131BF22805}" type="slidenum">
              <a:rPr lang="en-US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en-US" sz="5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A1AE14-B17A-FEE0-B5DD-9EE38250BC86}"/>
              </a:ext>
            </a:extLst>
          </p:cNvPr>
          <p:cNvSpPr txBox="1"/>
          <p:nvPr/>
        </p:nvSpPr>
        <p:spPr>
          <a:xfrm>
            <a:off x="141405" y="4465212"/>
            <a:ext cx="3791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Credits: The Aerospace Corporation</a:t>
            </a:r>
          </a:p>
          <a:p>
            <a:r>
              <a:rPr lang="en-US" sz="1200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Video Credits: NASA / The Aerospace Corporation</a:t>
            </a:r>
          </a:p>
        </p:txBody>
      </p:sp>
      <p:pic>
        <p:nvPicPr>
          <p:cNvPr id="4" name="diskSat maneuver r04.mp4">
            <a:hlinkClick r:id="" action="ppaction://media"/>
            <a:extLst>
              <a:ext uri="{FF2B5EF4-FFF2-40B4-BE49-F238E27FC236}">
                <a16:creationId xmlns:a16="http://schemas.microsoft.com/office/drawing/2014/main" id="{70A0FBFF-45AB-6245-0FF0-C704A606C4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491"/>
          <a:stretch>
            <a:fillRect/>
          </a:stretch>
        </p:blipFill>
        <p:spPr>
          <a:xfrm>
            <a:off x="5352857" y="2819723"/>
            <a:ext cx="3639670" cy="2057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46CAEE5-3940-940C-F81A-0826B65052C5}"/>
              </a:ext>
            </a:extLst>
          </p:cNvPr>
          <p:cNvSpPr txBox="1">
            <a:spLocks/>
          </p:cNvSpPr>
          <p:nvPr/>
        </p:nvSpPr>
        <p:spPr>
          <a:xfrm>
            <a:off x="1678305" y="73273"/>
            <a:ext cx="6409891" cy="3485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sz="1260" b="1" kern="1200">
                <a:solidFill>
                  <a:schemeClr val="bg1"/>
                </a:solidFill>
                <a:latin typeface="Helvetica"/>
                <a:ea typeface="+mj-ea"/>
                <a:cs typeface="Helvetica"/>
              </a:defRPr>
            </a:lvl1pPr>
          </a:lstStyle>
          <a:p>
            <a:r>
              <a:rPr lang="en-US" sz="2200" b="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DiskSat</a:t>
            </a:r>
            <a:r>
              <a:rPr lang="en-US" sz="2200" b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Technology Demonstration Mission</a:t>
            </a:r>
          </a:p>
        </p:txBody>
      </p:sp>
    </p:spTree>
    <p:extLst>
      <p:ext uri="{BB962C8B-B14F-4D97-AF65-F5344CB8AC3E}">
        <p14:creationId xmlns:p14="http://schemas.microsoft.com/office/powerpoint/2010/main" val="275833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7784C64-D1A4-B627-71E5-4E5BA35EAA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265920" cy="52120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42FACE-DD94-B75A-75C0-13E0E5768D46}"/>
              </a:ext>
            </a:extLst>
          </p:cNvPr>
          <p:cNvSpPr txBox="1"/>
          <p:nvPr/>
        </p:nvSpPr>
        <p:spPr>
          <a:xfrm>
            <a:off x="3449350" y="4965858"/>
            <a:ext cx="27574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>
                <a:solidFill>
                  <a:schemeClr val="bg1"/>
                </a:solidFill>
              </a:rPr>
              <a:t>Slide Courtesy of The Aerospace Corporation</a:t>
            </a:r>
          </a:p>
        </p:txBody>
      </p:sp>
    </p:spTree>
    <p:extLst>
      <p:ext uri="{BB962C8B-B14F-4D97-AF65-F5344CB8AC3E}">
        <p14:creationId xmlns:p14="http://schemas.microsoft.com/office/powerpoint/2010/main" val="3951851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atellite in space with solar panels&#10;&#10;Description automatically generated">
            <a:extLst>
              <a:ext uri="{FF2B5EF4-FFF2-40B4-BE49-F238E27FC236}">
                <a16:creationId xmlns:a16="http://schemas.microsoft.com/office/drawing/2014/main" id="{CEFD755E-74C4-E354-1F2D-D4E679C6EF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848" r="21105" b="18431"/>
          <a:stretch/>
        </p:blipFill>
        <p:spPr>
          <a:xfrm>
            <a:off x="78390" y="13286"/>
            <a:ext cx="9009023" cy="5120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C0DFCA-9BFD-C2F3-1CC1-B72F86EA9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2581" y="1698295"/>
            <a:ext cx="6139544" cy="345872"/>
          </a:xfr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160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Small Spacecraft Propulsion and Inspection Capability (</a:t>
            </a:r>
            <a:r>
              <a:rPr lang="en-US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SSPICY)</a:t>
            </a:r>
            <a:br>
              <a:rPr lang="en-US" sz="16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1800" dirty="0">
                <a:solidFill>
                  <a:srgbClr val="C3E1EC"/>
                </a:solidFill>
                <a:latin typeface="Helvetica Neue"/>
                <a:ea typeface="Helvetica Neue" panose="02000503000000020004" pitchFamily="2" charset="0"/>
                <a:cs typeface="Helvetica Neue" panose="02000503000000020004" pitchFamily="2" charset="0"/>
              </a:rPr>
              <a:t>Launch Timeframe: October 2026</a:t>
            </a:r>
            <a:endParaRPr lang="en-US" sz="1800" dirty="0">
              <a:solidFill>
                <a:srgbClr val="C3E1EC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8D61958-41BA-F354-7497-580FBB07D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86711" y="2146521"/>
            <a:ext cx="5341844" cy="778810"/>
          </a:xfrm>
        </p:spPr>
        <p:txBody>
          <a:bodyPr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dirty="0"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Demonstrate electric propulsion and other advanced capabilities to perform rendezvous, proximity operations, inspection, and characterization of up to 4 resident space objects in LEO of US origin for the purpose of future remediation.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E77F5D-39AC-1366-A52A-7C6BC7021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38218" y="4877123"/>
            <a:ext cx="457200" cy="17145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919F2107-1728-CF4B-B9CE-67131BF22805}" type="slidenum">
              <a:rPr lang="en-US" sz="500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en-US" sz="5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A1AE14-B17A-FEE0-B5DD-9EE38250BC86}"/>
              </a:ext>
            </a:extLst>
          </p:cNvPr>
          <p:cNvSpPr txBox="1"/>
          <p:nvPr/>
        </p:nvSpPr>
        <p:spPr>
          <a:xfrm>
            <a:off x="6531428" y="4855961"/>
            <a:ext cx="24639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Image Credits: Starfish Space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E4368C-AC5B-9994-BCA6-8B86C789B6E8}"/>
              </a:ext>
            </a:extLst>
          </p:cNvPr>
          <p:cNvSpPr txBox="1"/>
          <p:nvPr/>
        </p:nvSpPr>
        <p:spPr>
          <a:xfrm>
            <a:off x="1309983" y="180663"/>
            <a:ext cx="6420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0" u="none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Small Spacecraft Propulsion and Inspection Capability</a:t>
            </a:r>
            <a:endParaRPr lang="en-US" sz="20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Technology Demonstration Mission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5" name="Picture 4" descr="niw_print1500x1247ppi.png">
            <a:extLst>
              <a:ext uri="{FF2B5EF4-FFF2-40B4-BE49-F238E27FC236}">
                <a16:creationId xmlns:a16="http://schemas.microsoft.com/office/drawing/2014/main" id="{0B34DAFE-F28C-3BBE-91EE-32E495B21D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6210" y="93150"/>
            <a:ext cx="653856" cy="52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400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C1DD7C-E4B0-5B08-36A6-790847E2E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B10F6A-3E02-C0A5-5275-A733DB779D2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B3E4110-2E16-214E-5D15-7A9269B1D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112" y="-1095983"/>
            <a:ext cx="818580" cy="6835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A00BF1D-F6FF-396F-EFDA-879F57C52876}"/>
              </a:ext>
            </a:extLst>
          </p:cNvPr>
          <p:cNvSpPr txBox="1"/>
          <p:nvPr/>
        </p:nvSpPr>
        <p:spPr>
          <a:xfrm>
            <a:off x="7738439" y="-954242"/>
            <a:ext cx="1643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>
                <a:latin typeface="Helvetica" pitchFamily="2" charset="0"/>
              </a:rPr>
              <a:t>National Aeronautics and </a:t>
            </a:r>
          </a:p>
          <a:p>
            <a:pPr algn="r"/>
            <a:r>
              <a:rPr lang="en-US" sz="1000">
                <a:latin typeface="Helvetica" pitchFamily="2" charset="0"/>
              </a:rPr>
              <a:t>Space Administration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92D4179-739F-5F86-CC1C-C86282CDF6A2}"/>
              </a:ext>
            </a:extLst>
          </p:cNvPr>
          <p:cNvCxnSpPr>
            <a:cxnSpLocks/>
          </p:cNvCxnSpPr>
          <p:nvPr/>
        </p:nvCxnSpPr>
        <p:spPr>
          <a:xfrm>
            <a:off x="9499295" y="-1180589"/>
            <a:ext cx="0" cy="8528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3BFEEEF-E2D8-3DC0-307A-2273E88407C6}"/>
              </a:ext>
            </a:extLst>
          </p:cNvPr>
          <p:cNvCxnSpPr>
            <a:cxnSpLocks/>
          </p:cNvCxnSpPr>
          <p:nvPr/>
        </p:nvCxnSpPr>
        <p:spPr>
          <a:xfrm>
            <a:off x="8297998" y="276566"/>
            <a:ext cx="0" cy="5956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871F27A-A2DB-2E3E-89B5-E5D6E69B6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3" y="0"/>
            <a:ext cx="9127256" cy="52120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ACB7C3-229F-7AAB-A0A0-C702489DC7F0}"/>
              </a:ext>
            </a:extLst>
          </p:cNvPr>
          <p:cNvSpPr/>
          <p:nvPr/>
        </p:nvSpPr>
        <p:spPr>
          <a:xfrm>
            <a:off x="1" y="0"/>
            <a:ext cx="9144000" cy="87224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University </a:t>
            </a:r>
            <a:r>
              <a:rPr lang="en-US" sz="2400" dirty="0" err="1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SmallSat</a:t>
            </a:r>
            <a:r>
              <a:rPr lang="en-US" sz="2400" dirty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Technology Partnerships (USTP)</a:t>
            </a:r>
          </a:p>
        </p:txBody>
      </p:sp>
    </p:spTree>
    <p:extLst>
      <p:ext uri="{BB962C8B-B14F-4D97-AF65-F5344CB8AC3E}">
        <p14:creationId xmlns:p14="http://schemas.microsoft.com/office/powerpoint/2010/main" val="2405811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B1612-FCDC-A323-1C4D-FE7404411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37D24F0-24DB-0C40-C4B9-6020366D044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74E3780-7B76-A92A-D9AD-B8B529403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5112" y="-1095983"/>
            <a:ext cx="818580" cy="6835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413C729-B3BE-79AE-5D74-CB52B4A2603B}"/>
              </a:ext>
            </a:extLst>
          </p:cNvPr>
          <p:cNvSpPr txBox="1"/>
          <p:nvPr/>
        </p:nvSpPr>
        <p:spPr>
          <a:xfrm>
            <a:off x="7738439" y="-954242"/>
            <a:ext cx="1643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>
                <a:latin typeface="Helvetica" pitchFamily="2" charset="0"/>
              </a:rPr>
              <a:t>National Aeronautics and </a:t>
            </a:r>
          </a:p>
          <a:p>
            <a:pPr algn="r"/>
            <a:r>
              <a:rPr lang="en-US" sz="1000">
                <a:latin typeface="Helvetica" pitchFamily="2" charset="0"/>
              </a:rPr>
              <a:t>Space Administration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7F3D979-E54C-DC42-37FB-C35C461853E8}"/>
              </a:ext>
            </a:extLst>
          </p:cNvPr>
          <p:cNvCxnSpPr>
            <a:cxnSpLocks/>
          </p:cNvCxnSpPr>
          <p:nvPr/>
        </p:nvCxnSpPr>
        <p:spPr>
          <a:xfrm>
            <a:off x="9499295" y="-1180589"/>
            <a:ext cx="0" cy="8528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A37C988-D90E-B249-369B-335ADFD5077E}"/>
              </a:ext>
            </a:extLst>
          </p:cNvPr>
          <p:cNvCxnSpPr>
            <a:cxnSpLocks/>
          </p:cNvCxnSpPr>
          <p:nvPr/>
        </p:nvCxnSpPr>
        <p:spPr>
          <a:xfrm>
            <a:off x="8297998" y="276566"/>
            <a:ext cx="0" cy="59567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08525C3-891F-DB60-D204-CCF149A7B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8749" y="-11981"/>
            <a:ext cx="9306689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9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 hidden="1">
            <a:extLst>
              <a:ext uri="{FF2B5EF4-FFF2-40B4-BE49-F238E27FC236}">
                <a16:creationId xmlns:a16="http://schemas.microsoft.com/office/drawing/2014/main" id="{C2C3141A-E8BD-7C09-E259-8B2CE0211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919F2107-1728-CF4B-B9CE-67131BF22805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pic>
        <p:nvPicPr>
          <p:cNvPr id="5" name="Picture 4" descr="Planets and sun in space&#10;&#10;Description automatically generated">
            <a:extLst>
              <a:ext uri="{FF2B5EF4-FFF2-40B4-BE49-F238E27FC236}">
                <a16:creationId xmlns:a16="http://schemas.microsoft.com/office/drawing/2014/main" id="{752B376D-6352-6732-0F58-C017E6CA6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26592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40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637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00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 xmlns="7bb0c73d-aac2-4d90-9304-0cef3268e164" xsi:nil="true"/>
    <TaxCatchAll xmlns="d900e117-17a0-4b24-9e47-511ef1d02c43" xsi:nil="true"/>
    <Data_x0020_Categorization xmlns="d900e117-17a0-4b24-9e47-511ef1d02c43" xsi:nil="true"/>
    <lcf76f155ced4ddcb4097134ff3c332f xmlns="7bb0c73d-aac2-4d90-9304-0cef3268e164">
      <Terms xmlns="http://schemas.microsoft.com/office/infopath/2007/PartnerControls"/>
    </lcf76f155ced4ddcb4097134ff3c332f>
    <SharedWithUsers xmlns="99c7c3cf-5a2b-4818-9c71-301ab410e3bc">
      <UserInfo>
        <DisplayName>Hunter, Roger C. (ARC-P)</DisplayName>
        <AccountId>22</AccountId>
        <AccountType/>
      </UserInfo>
      <UserInfo>
        <DisplayName>Yost, Bruce D. (ARC-P)</DisplayName>
        <AccountId>15</AccountId>
        <AccountType/>
      </UserInfo>
      <UserInfo>
        <DisplayName>Stupl, Jan M. (ARC-PX)</DisplayName>
        <AccountId>41</AccountId>
        <AccountType/>
      </UserInfo>
    </SharedWithUsers>
    <Thumbnail xmlns="7bb0c73d-aac2-4d90-9304-0cef3268e16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DBDC61403394EAA63AE97D6A62752" ma:contentTypeVersion="22" ma:contentTypeDescription="Create a new document." ma:contentTypeScope="" ma:versionID="c29fe1936e21f31924cdbc13443ef35d">
  <xsd:schema xmlns:xsd="http://www.w3.org/2001/XMLSchema" xmlns:xs="http://www.w3.org/2001/XMLSchema" xmlns:p="http://schemas.microsoft.com/office/2006/metadata/properties" xmlns:ns2="7bb0c73d-aac2-4d90-9304-0cef3268e164" xmlns:ns3="99c7c3cf-5a2b-4818-9c71-301ab410e3bc" xmlns:ns4="d900e117-17a0-4b24-9e47-511ef1d02c43" targetNamespace="http://schemas.microsoft.com/office/2006/metadata/properties" ma:root="true" ma:fieldsID="6087e440fd82a1bcd75710c71ae027f6" ns2:_="" ns3:_="" ns4:_="">
    <xsd:import namespace="7bb0c73d-aac2-4d90-9304-0cef3268e164"/>
    <xsd:import namespace="99c7c3cf-5a2b-4818-9c71-301ab410e3bc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4:Data_x0020_Categorization" minOccurs="0"/>
                <xsd:element ref="ns2:Note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Thumbnai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b0c73d-aac2-4d90-9304-0cef3268e1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Note" ma:index="19" nillable="true" ma:displayName="Note" ma:format="Dropdown" ma:internalName="Not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humbnail" ma:index="25" nillable="true" ma:displayName="Thumbnail" ma:format="Thumbnail" ma:internalName="Thumbnail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7c3cf-5a2b-4818-9c71-301ab410e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Data_x0020_Categorization" ma:index="18" nillable="true" ma:displayName="Data Categorization" ma:description="This column is for noting what type of file is being stored so items are clearly marked. Please note that for something to be considered  for &quot;Public Release&quot; it must go through for Center Export Control Representative. And if you have questions about data classifications or want to have your data reviewed, visit: https://nasa.sharepoint.com/sites/privacy" ma:format="Dropdown" ma:internalName="Data_x0020_Categorization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NASA Internal"/>
                        <xsd:enumeration value="ITAR/EAR...CUI: Export Control"/>
                        <xsd:enumeration value="CUI: General Proprietary Business Information"/>
                        <xsd:enumeration value="CUI: Emergency Management"/>
                        <xsd:enumeration value="CUI: General Financial Information"/>
                        <xsd:enumeration value="CUI: General Critical Infrastructure Information"/>
                        <xsd:enumeration value="CUI: Internal Personnel Rules/Practice"/>
                        <xsd:enumeration value="CUI: Investigation"/>
                        <xsd:enumeration value="CUI: Information Systems Vulnerability Information"/>
                        <xsd:enumeration value="CUI: Patent Application"/>
                        <xsd:enumeration value="Sensitive PII...CUI: General Privacy"/>
                        <xsd:enumeration value="SBU: Company Proprietary Information"/>
                        <xsd:enumeration value="SBU: Financial Institution Information"/>
                        <xsd:enumeration value="SBU"/>
                        <xsd:enumeration value="EAR"/>
                        <xsd:enumeration value="ITAR"/>
                        <xsd:enumeration value="CUI"/>
                        <xsd:enumeration value="CUI//SP-PROCURE"/>
                        <xsd:enumeration value="CUI//SP-PROPIN"/>
                        <xsd:enumeration value="CUI//SP-EXPT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TaxCatchAll" ma:index="22" nillable="true" ma:displayName="Taxonomy Catch All Column" ma:hidden="true" ma:list="{c0724002-d4db-44ac-8776-594a50b3999b}" ma:internalName="TaxCatchAll" ma:showField="CatchAllData" ma:web="99c7c3cf-5a2b-4818-9c71-301ab410e3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7F138A9-95CD-4AB8-9D83-C7F8F90C37F8}">
  <ds:schemaRefs>
    <ds:schemaRef ds:uri="http://www.w3.org/XML/1998/namespace"/>
    <ds:schemaRef ds:uri="http://purl.org/dc/dcmitype/"/>
    <ds:schemaRef ds:uri="http://schemas.microsoft.com/office/infopath/2007/PartnerControls"/>
    <ds:schemaRef ds:uri="7bb0c73d-aac2-4d90-9304-0cef3268e164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d900e117-17a0-4b24-9e47-511ef1d02c43"/>
    <ds:schemaRef ds:uri="99c7c3cf-5a2b-4818-9c71-301ab410e3bc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55D8123-CE4F-4E47-BE74-7D8E20AFB724}">
  <ds:schemaRefs>
    <ds:schemaRef ds:uri="7bb0c73d-aac2-4d90-9304-0cef3268e164"/>
    <ds:schemaRef ds:uri="99c7c3cf-5a2b-4818-9c71-301ab410e3bc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DF01276-647C-4137-B133-821AA74229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3414</TotalTime>
  <Words>752</Words>
  <Application>Microsoft Macintosh PowerPoint</Application>
  <PresentationFormat>On-screen Show (16:9)</PresentationFormat>
  <Paragraphs>112</Paragraphs>
  <Slides>16</Slides>
  <Notes>6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55 Helvetica Roman</vt:lpstr>
      <vt:lpstr>Arial</vt:lpstr>
      <vt:lpstr>Calibri</vt:lpstr>
      <vt:lpstr>Helvetica</vt:lpstr>
      <vt:lpstr>Helvetica Neue</vt:lpstr>
      <vt:lpstr>Helvetica Neue Light</vt:lpstr>
      <vt:lpstr>HELVETICA NEUE MEDIUM</vt:lpstr>
      <vt:lpstr>HELVETICA NEUE MEDIUM</vt:lpstr>
      <vt:lpstr>Lucida Grande</vt:lpstr>
      <vt:lpstr>Office Theme</vt:lpstr>
      <vt:lpstr>NASA Small Spacecraft &amp; distributed systems: Overview and Select Technology Demonstration Missions </vt:lpstr>
      <vt:lpstr>Small Spacecraft &amp; Distributed Systems Objectives</vt:lpstr>
      <vt:lpstr>PowerPoint Presentation</vt:lpstr>
      <vt:lpstr>Starling Technology Demonstration Mission</vt:lpstr>
      <vt:lpstr>PowerPoint Presentation</vt:lpstr>
      <vt:lpstr>Starling 1.5 Goals and Objectives</vt:lpstr>
      <vt:lpstr>Starling: StarFOX Experiment</vt:lpstr>
      <vt:lpstr>PowerPoint Presentation</vt:lpstr>
      <vt:lpstr>Advanced Composite Solar Sail System Technology Demonstration Mission</vt:lpstr>
      <vt:lpstr>PowerPoint Presentation</vt:lpstr>
      <vt:lpstr>PowerPoint Presentation</vt:lpstr>
      <vt:lpstr>Small Spacecraft Propulsion and Inspection Capability (SSPICY) Launch Timeframe: October 2026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Hunter, Roger C. (ARC-P)</dc:creator>
  <cp:keywords/>
  <dc:description/>
  <cp:lastModifiedBy>Fishman, Julianna L. (ARC-PX)[MILLENNIUM ENGINEERING &amp; INTEGRATION CO]</cp:lastModifiedBy>
  <cp:revision>163</cp:revision>
  <dcterms:created xsi:type="dcterms:W3CDTF">2020-04-11T17:09:31Z</dcterms:created>
  <dcterms:modified xsi:type="dcterms:W3CDTF">2025-02-10T18:04:47Z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0x010100E83DBDC61403394EAA63AE97D6A62752</vt:lpwstr>
  </property>
  <property fmtid="{D5CDD505-2E9C-101B-9397-08002B2CF9AE}" pid="3" name="MediaServiceImageTags">
    <vt:lpwstr/>
  </property>
</Properties>
</file>