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423" r:id="rId5"/>
    <p:sldId id="424" r:id="rId6"/>
    <p:sldId id="425" r:id="rId7"/>
    <p:sldId id="427" r:id="rId8"/>
    <p:sldId id="428" r:id="rId9"/>
    <p:sldId id="429" r:id="rId10"/>
    <p:sldId id="430" r:id="rId11"/>
    <p:sldId id="437" r:id="rId12"/>
    <p:sldId id="438" r:id="rId13"/>
    <p:sldId id="439" r:id="rId14"/>
    <p:sldId id="431" r:id="rId15"/>
    <p:sldId id="432" r:id="rId16"/>
    <p:sldId id="433" r:id="rId17"/>
    <p:sldId id="434" r:id="rId18"/>
    <p:sldId id="435" r:id="rId19"/>
    <p:sldId id="436" r:id="rId20"/>
    <p:sldId id="426" r:id="rId21"/>
    <p:sldId id="44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5EF6A8-6AC0-43F0-8A2C-49EA3162BEE2}" v="6" dt="2025-02-12T20:13:08.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81" d="100"/>
          <a:sy n="81" d="100"/>
        </p:scale>
        <p:origin x="64" y="1728"/>
      </p:cViewPr>
      <p:guideLst/>
    </p:cSldViewPr>
  </p:slideViewPr>
  <p:notesTextViewPr>
    <p:cViewPr>
      <p:scale>
        <a:sx n="1" d="1"/>
        <a:sy n="1" d="1"/>
      </p:scale>
      <p:origin x="0" y="0"/>
    </p:cViewPr>
  </p:notesTextViewPr>
  <p:notesViewPr>
    <p:cSldViewPr snapToGrid="0">
      <p:cViewPr varScale="1">
        <p:scale>
          <a:sx n="96" d="100"/>
          <a:sy n="96"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7A56AE-4671-4DEA-B186-3EF56E1062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ED1667F-3C1D-4D5E-9F8A-28056BB045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1A6734-91F2-47D7-8685-901FAC1D9C5F}" type="datetimeFigureOut">
              <a:rPr lang="en-US" smtClean="0"/>
              <a:t>2/12/2025</a:t>
            </a:fld>
            <a:endParaRPr lang="en-US"/>
          </a:p>
        </p:txBody>
      </p:sp>
      <p:sp>
        <p:nvSpPr>
          <p:cNvPr id="4" name="Footer Placeholder 3">
            <a:extLst>
              <a:ext uri="{FF2B5EF4-FFF2-40B4-BE49-F238E27FC236}">
                <a16:creationId xmlns:a16="http://schemas.microsoft.com/office/drawing/2014/main" id="{99061802-BE7E-428C-AEEB-E038705417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CB906B-0F27-461C-913C-676BD9567F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CA76A9-D4AE-4C16-84E7-7C48679D6E9E}" type="slidenum">
              <a:rPr lang="en-US" smtClean="0"/>
              <a:t>‹#›</a:t>
            </a:fld>
            <a:endParaRPr lang="en-US"/>
          </a:p>
        </p:txBody>
      </p:sp>
    </p:spTree>
    <p:extLst>
      <p:ext uri="{BB962C8B-B14F-4D97-AF65-F5344CB8AC3E}">
        <p14:creationId xmlns:p14="http://schemas.microsoft.com/office/powerpoint/2010/main" val="381714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7C7BA-127F-4D53-800C-77EF80C1E423}"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3B444-7B38-4E42-B99D-3CF27A52F70B}" type="slidenum">
              <a:rPr lang="en-US" smtClean="0"/>
              <a:t>‹#›</a:t>
            </a:fld>
            <a:endParaRPr lang="en-US"/>
          </a:p>
        </p:txBody>
      </p:sp>
    </p:spTree>
    <p:extLst>
      <p:ext uri="{BB962C8B-B14F-4D97-AF65-F5344CB8AC3E}">
        <p14:creationId xmlns:p14="http://schemas.microsoft.com/office/powerpoint/2010/main" val="3082029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mission testing and operations, where is the bottleneck?</a:t>
            </a:r>
          </a:p>
        </p:txBody>
      </p:sp>
      <p:sp>
        <p:nvSpPr>
          <p:cNvPr id="4" name="Slide Number Placeholder 3"/>
          <p:cNvSpPr>
            <a:spLocks noGrp="1"/>
          </p:cNvSpPr>
          <p:nvPr>
            <p:ph type="sldNum" sz="quarter" idx="5"/>
          </p:nvPr>
        </p:nvSpPr>
        <p:spPr/>
        <p:txBody>
          <a:bodyPr/>
          <a:lstStyle/>
          <a:p>
            <a:fld id="{7AF3B444-7B38-4E42-B99D-3CF27A52F70B}" type="slidenum">
              <a:rPr lang="en-US" smtClean="0"/>
              <a:t>5</a:t>
            </a:fld>
            <a:endParaRPr lang="en-US"/>
          </a:p>
        </p:txBody>
      </p:sp>
    </p:spTree>
    <p:extLst>
      <p:ext uri="{BB962C8B-B14F-4D97-AF65-F5344CB8AC3E}">
        <p14:creationId xmlns:p14="http://schemas.microsoft.com/office/powerpoint/2010/main" val="9843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3B444-7B38-4E42-B99D-3CF27A52F70B}" type="slidenum">
              <a:rPr lang="en-US" smtClean="0"/>
              <a:t>12</a:t>
            </a:fld>
            <a:endParaRPr lang="en-US"/>
          </a:p>
        </p:txBody>
      </p:sp>
    </p:spTree>
    <p:extLst>
      <p:ext uri="{BB962C8B-B14F-4D97-AF65-F5344CB8AC3E}">
        <p14:creationId xmlns:p14="http://schemas.microsoft.com/office/powerpoint/2010/main" val="3665714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3B444-7B38-4E42-B99D-3CF27A52F70B}" type="slidenum">
              <a:rPr lang="en-US" smtClean="0"/>
              <a:t>13</a:t>
            </a:fld>
            <a:endParaRPr lang="en-US"/>
          </a:p>
        </p:txBody>
      </p:sp>
    </p:spTree>
    <p:extLst>
      <p:ext uri="{BB962C8B-B14F-4D97-AF65-F5344CB8AC3E}">
        <p14:creationId xmlns:p14="http://schemas.microsoft.com/office/powerpoint/2010/main" val="137005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nasa.gov/"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7" name="Picture 16" descr="A picture containing text&#10;&#10;Description automatically generated">
            <a:extLst>
              <a:ext uri="{FF2B5EF4-FFF2-40B4-BE49-F238E27FC236}">
                <a16:creationId xmlns:a16="http://schemas.microsoft.com/office/drawing/2014/main" id="{09B2F062-FB03-60A5-5CAF-F23341FCF3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11AB9D5-8F89-FE4A-8715-626C5799DE9A}"/>
              </a:ext>
            </a:extLst>
          </p:cNvPr>
          <p:cNvSpPr/>
          <p:nvPr userDrawn="1"/>
        </p:nvSpPr>
        <p:spPr>
          <a:xfrm>
            <a:off x="1940011" y="1918281"/>
            <a:ext cx="9452918" cy="45720"/>
          </a:xfrm>
          <a:prstGeom prst="rect">
            <a:avLst/>
          </a:prstGeom>
          <a:gradFill flip="none" rotWithShape="1">
            <a:gsLst>
              <a:gs pos="0">
                <a:srgbClr val="F2592A"/>
              </a:gs>
              <a:gs pos="10000">
                <a:srgbClr val="F2592A"/>
              </a:gs>
              <a:gs pos="100000">
                <a:srgbClr val="F2592A">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E7FDE20A-5760-284F-B2F7-804B3F7E29F5}"/>
              </a:ext>
            </a:extLst>
          </p:cNvPr>
          <p:cNvSpPr/>
          <p:nvPr userDrawn="1"/>
        </p:nvSpPr>
        <p:spPr>
          <a:xfrm>
            <a:off x="1940011" y="1289742"/>
            <a:ext cx="9452918" cy="45720"/>
          </a:xfrm>
          <a:prstGeom prst="rect">
            <a:avLst/>
          </a:prstGeom>
          <a:gradFill flip="none" rotWithShape="1">
            <a:gsLst>
              <a:gs pos="0">
                <a:srgbClr val="25ABE1"/>
              </a:gs>
              <a:gs pos="10000">
                <a:srgbClr val="25ABE1"/>
              </a:gs>
              <a:gs pos="100000">
                <a:srgbClr val="25ABE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13D1F6C-299B-754A-94E4-CFA201C58B3F}"/>
              </a:ext>
            </a:extLst>
          </p:cNvPr>
          <p:cNvSpPr>
            <a:spLocks noGrp="1"/>
          </p:cNvSpPr>
          <p:nvPr>
            <p:ph type="ctrTitle"/>
          </p:nvPr>
        </p:nvSpPr>
        <p:spPr>
          <a:xfrm>
            <a:off x="2475806" y="2567522"/>
            <a:ext cx="9144000" cy="1122787"/>
          </a:xfrm>
        </p:spPr>
        <p:txBody>
          <a:bodyPr anchor="t">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9DDE20CB-64CE-ED40-96E1-8FFA45252785}"/>
              </a:ext>
            </a:extLst>
          </p:cNvPr>
          <p:cNvSpPr>
            <a:spLocks noGrp="1"/>
          </p:cNvSpPr>
          <p:nvPr>
            <p:ph type="subTitle" idx="1"/>
          </p:nvPr>
        </p:nvSpPr>
        <p:spPr>
          <a:xfrm>
            <a:off x="2475806" y="3718282"/>
            <a:ext cx="9144000" cy="665500"/>
          </a:xfrm>
        </p:spPr>
        <p:txBody>
          <a:bodyPr anchor="b">
            <a:normAutofit/>
          </a:bodyPr>
          <a:lstStyle>
            <a:lvl1pPr marL="0" indent="0" algn="l">
              <a:buNone/>
              <a:defRPr sz="1600">
                <a:solidFill>
                  <a:schemeClr val="bg1"/>
                </a:solidFill>
              </a:defRPr>
            </a:lvl1pPr>
            <a:lvl2pPr marL="457196" indent="0" algn="ctr">
              <a:buNone/>
              <a:defRPr sz="2000"/>
            </a:lvl2pPr>
            <a:lvl3pPr marL="914391" indent="0" algn="ctr">
              <a:buNone/>
              <a:defRPr sz="1800"/>
            </a:lvl3pPr>
            <a:lvl4pPr marL="1371587" indent="0" algn="ctr">
              <a:buNone/>
              <a:defRPr sz="1600"/>
            </a:lvl4pPr>
            <a:lvl5pPr marL="1828783" indent="0" algn="ctr">
              <a:buNone/>
              <a:defRPr sz="1600"/>
            </a:lvl5pPr>
            <a:lvl6pPr marL="2285978" indent="0" algn="ctr">
              <a:buNone/>
              <a:defRPr sz="1600"/>
            </a:lvl6pPr>
            <a:lvl7pPr marL="2743174" indent="0" algn="ctr">
              <a:buNone/>
              <a:defRPr sz="1600"/>
            </a:lvl7pPr>
            <a:lvl8pPr marL="3200370" indent="0" algn="ctr">
              <a:buNone/>
              <a:defRPr sz="1600"/>
            </a:lvl8pPr>
            <a:lvl9pPr marL="3657565" indent="0" algn="ctr">
              <a:buNone/>
              <a:defRPr sz="1600"/>
            </a:lvl9pPr>
          </a:lstStyle>
          <a:p>
            <a:r>
              <a:rPr lang="en-US" dirty="0"/>
              <a:t>Click to edit Master subtitle style</a:t>
            </a:r>
          </a:p>
        </p:txBody>
      </p:sp>
      <p:sp>
        <p:nvSpPr>
          <p:cNvPr id="8" name="TextBox 7">
            <a:extLst>
              <a:ext uri="{FF2B5EF4-FFF2-40B4-BE49-F238E27FC236}">
                <a16:creationId xmlns:a16="http://schemas.microsoft.com/office/drawing/2014/main" id="{3427B0F1-7922-1149-AD0D-26F5FD6421CF}"/>
              </a:ext>
            </a:extLst>
          </p:cNvPr>
          <p:cNvSpPr txBox="1"/>
          <p:nvPr userDrawn="1"/>
        </p:nvSpPr>
        <p:spPr>
          <a:xfrm>
            <a:off x="166593" y="210267"/>
            <a:ext cx="4754134" cy="430887"/>
          </a:xfrm>
          <a:prstGeom prst="rect">
            <a:avLst/>
          </a:prstGeom>
          <a:noFill/>
        </p:spPr>
        <p:txBody>
          <a:bodyPr wrap="square" rtlCol="0">
            <a:spAutoFit/>
          </a:bodyPr>
          <a:lstStyle/>
          <a:p>
            <a:r>
              <a:rPr lang="en-US" sz="1100" dirty="0">
                <a:solidFill>
                  <a:schemeClr val="bg1"/>
                </a:solidFill>
                <a:latin typeface="Arial" panose="020B0604020202020204" pitchFamily="34" charset="0"/>
                <a:cs typeface="Arial" panose="020B0604020202020204" pitchFamily="34" charset="0"/>
              </a:rPr>
              <a:t>National Aeronautics and Space Administration</a:t>
            </a:r>
          </a:p>
          <a:p>
            <a:r>
              <a:rPr lang="en-US" sz="1100" dirty="0">
                <a:solidFill>
                  <a:schemeClr val="bg1"/>
                </a:solidFill>
                <a:latin typeface="Arial" panose="020B0604020202020204" pitchFamily="34" charset="0"/>
                <a:cs typeface="Arial" panose="020B0604020202020204" pitchFamily="34" charset="0"/>
              </a:rPr>
              <a:t>Katherine Johnson Independent Verification and Validation (IV&amp;V) Facility</a:t>
            </a:r>
          </a:p>
        </p:txBody>
      </p:sp>
      <p:pic>
        <p:nvPicPr>
          <p:cNvPr id="10" name="Picture 9">
            <a:extLst>
              <a:ext uri="{FF2B5EF4-FFF2-40B4-BE49-F238E27FC236}">
                <a16:creationId xmlns:a16="http://schemas.microsoft.com/office/drawing/2014/main" id="{1E156BCE-57BB-224B-8756-35D507B963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720" y="948066"/>
            <a:ext cx="2718940" cy="1359469"/>
          </a:xfrm>
          <a:prstGeom prst="rect">
            <a:avLst/>
          </a:prstGeom>
        </p:spPr>
      </p:pic>
      <p:sp>
        <p:nvSpPr>
          <p:cNvPr id="19" name="Rectangle 18">
            <a:extLst>
              <a:ext uri="{FF2B5EF4-FFF2-40B4-BE49-F238E27FC236}">
                <a16:creationId xmlns:a16="http://schemas.microsoft.com/office/drawing/2014/main" id="{B6506C23-6D32-2D49-AC84-E0107F0F47EF}"/>
              </a:ext>
            </a:extLst>
          </p:cNvPr>
          <p:cNvSpPr/>
          <p:nvPr userDrawn="1"/>
        </p:nvSpPr>
        <p:spPr>
          <a:xfrm>
            <a:off x="0" y="1289742"/>
            <a:ext cx="786711" cy="45720"/>
          </a:xfrm>
          <a:prstGeom prst="rect">
            <a:avLst/>
          </a:prstGeom>
          <a:solidFill>
            <a:srgbClr val="25A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800">
              <a:solidFill>
                <a:schemeClr val="tx1">
                  <a:lumMod val="75000"/>
                  <a:lumOff val="25000"/>
                </a:schemeClr>
              </a:solidFill>
              <a:latin typeface="Andale Mono" panose="020B0509000000000004" pitchFamily="49" charset="0"/>
            </a:endParaRPr>
          </a:p>
        </p:txBody>
      </p:sp>
      <p:sp>
        <p:nvSpPr>
          <p:cNvPr id="20" name="Rectangle 19">
            <a:extLst>
              <a:ext uri="{FF2B5EF4-FFF2-40B4-BE49-F238E27FC236}">
                <a16:creationId xmlns:a16="http://schemas.microsoft.com/office/drawing/2014/main" id="{0EEDB4D6-41B0-404A-B0C9-C77BE7B4EE95}"/>
              </a:ext>
            </a:extLst>
          </p:cNvPr>
          <p:cNvSpPr/>
          <p:nvPr userDrawn="1"/>
        </p:nvSpPr>
        <p:spPr>
          <a:xfrm>
            <a:off x="3110" y="1918280"/>
            <a:ext cx="786711" cy="45720"/>
          </a:xfrm>
          <a:prstGeom prst="rect">
            <a:avLst/>
          </a:prstGeom>
          <a:solidFill>
            <a:srgbClr val="F25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800">
              <a:solidFill>
                <a:schemeClr val="tx1">
                  <a:lumMod val="75000"/>
                  <a:lumOff val="25000"/>
                </a:schemeClr>
              </a:solidFill>
              <a:latin typeface="Andale Mono" panose="020B0509000000000004" pitchFamily="49" charset="0"/>
            </a:endParaRPr>
          </a:p>
        </p:txBody>
      </p:sp>
      <p:sp>
        <p:nvSpPr>
          <p:cNvPr id="9" name="Rectangle 8">
            <a:extLst>
              <a:ext uri="{FF2B5EF4-FFF2-40B4-BE49-F238E27FC236}">
                <a16:creationId xmlns:a16="http://schemas.microsoft.com/office/drawing/2014/main" id="{EBB956FB-4D8B-324D-8066-F8E0201F692F}"/>
              </a:ext>
            </a:extLst>
          </p:cNvPr>
          <p:cNvSpPr/>
          <p:nvPr userDrawn="1"/>
        </p:nvSpPr>
        <p:spPr>
          <a:xfrm>
            <a:off x="0" y="0"/>
            <a:ext cx="45720" cy="6858000"/>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a:extLst>
              <a:ext uri="{FF2B5EF4-FFF2-40B4-BE49-F238E27FC236}">
                <a16:creationId xmlns:a16="http://schemas.microsoft.com/office/drawing/2014/main" id="{120EA047-C1FE-754B-96B6-4C003CABD3ED}"/>
              </a:ext>
            </a:extLst>
          </p:cNvPr>
          <p:cNvSpPr/>
          <p:nvPr userDrawn="1"/>
        </p:nvSpPr>
        <p:spPr>
          <a:xfrm>
            <a:off x="45720" y="808"/>
            <a:ext cx="11510478" cy="45720"/>
          </a:xfrm>
          <a:prstGeom prst="rect">
            <a:avLst/>
          </a:prstGeom>
          <a:gradFill>
            <a:gsLst>
              <a:gs pos="0">
                <a:srgbClr val="39B54A"/>
              </a:gs>
              <a:gs pos="10000">
                <a:srgbClr val="39B54A"/>
              </a:gs>
              <a:gs pos="100000">
                <a:srgbClr val="39B54A">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Rectangle 31">
            <a:extLst>
              <a:ext uri="{FF2B5EF4-FFF2-40B4-BE49-F238E27FC236}">
                <a16:creationId xmlns:a16="http://schemas.microsoft.com/office/drawing/2014/main" id="{56729491-F0BC-1A47-9375-D5519264F59B}"/>
              </a:ext>
            </a:extLst>
          </p:cNvPr>
          <p:cNvSpPr/>
          <p:nvPr userDrawn="1"/>
        </p:nvSpPr>
        <p:spPr>
          <a:xfrm>
            <a:off x="45720" y="6814180"/>
            <a:ext cx="11510478" cy="45720"/>
          </a:xfrm>
          <a:prstGeom prst="rect">
            <a:avLst/>
          </a:prstGeom>
          <a:gradFill>
            <a:gsLst>
              <a:gs pos="0">
                <a:srgbClr val="39B54A"/>
              </a:gs>
              <a:gs pos="10000">
                <a:srgbClr val="39B54A"/>
              </a:gs>
              <a:gs pos="100000">
                <a:srgbClr val="39B54A">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Box 6">
            <a:extLst>
              <a:ext uri="{FF2B5EF4-FFF2-40B4-BE49-F238E27FC236}">
                <a16:creationId xmlns:a16="http://schemas.microsoft.com/office/drawing/2014/main" id="{D2A46E1B-23BD-7F4D-A61E-8B67B24CA42D}"/>
              </a:ext>
            </a:extLst>
          </p:cNvPr>
          <p:cNvSpPr txBox="1"/>
          <p:nvPr userDrawn="1"/>
        </p:nvSpPr>
        <p:spPr>
          <a:xfrm>
            <a:off x="166593" y="6443671"/>
            <a:ext cx="3051313" cy="261610"/>
          </a:xfrm>
          <a:prstGeom prst="rect">
            <a:avLst/>
          </a:prstGeom>
          <a:noFill/>
        </p:spPr>
        <p:txBody>
          <a:bodyPr wrap="square" rtlCol="0">
            <a:spAutoFit/>
          </a:bodyPr>
          <a:lstStyle/>
          <a:p>
            <a:r>
              <a:rPr lang="en-US" sz="1100">
                <a:solidFill>
                  <a:schemeClr val="bg1"/>
                </a:solidFill>
                <a:latin typeface="Arial" panose="020B0604020202020204" pitchFamily="34" charset="0"/>
                <a:cs typeface="Arial" panose="020B0604020202020204" pitchFamily="34" charset="0"/>
                <a:hlinkClick r:id="rId4"/>
              </a:rPr>
              <a:t>www.nasa.gov</a:t>
            </a:r>
            <a:r>
              <a:rPr lang="en-US" sz="1100">
                <a:solidFill>
                  <a:schemeClr val="bg1"/>
                </a:solidFill>
                <a:latin typeface="Arial" panose="020B0604020202020204" pitchFamily="34" charset="0"/>
                <a:cs typeface="Arial" panose="020B0604020202020204" pitchFamily="34" charset="0"/>
              </a:rPr>
              <a:t> </a:t>
            </a:r>
          </a:p>
        </p:txBody>
      </p:sp>
      <p:sp>
        <p:nvSpPr>
          <p:cNvPr id="67" name="Subtitle 2">
            <a:extLst>
              <a:ext uri="{FF2B5EF4-FFF2-40B4-BE49-F238E27FC236}">
                <a16:creationId xmlns:a16="http://schemas.microsoft.com/office/drawing/2014/main" id="{5443F70B-7A2D-B0F9-EFD2-E23984E888A7}"/>
              </a:ext>
            </a:extLst>
          </p:cNvPr>
          <p:cNvSpPr txBox="1">
            <a:spLocks/>
          </p:cNvSpPr>
          <p:nvPr userDrawn="1"/>
        </p:nvSpPr>
        <p:spPr>
          <a:xfrm>
            <a:off x="2475806" y="919330"/>
            <a:ext cx="9144000" cy="356426"/>
          </a:xfrm>
          <a:prstGeom prst="rect">
            <a:avLst/>
          </a:prstGeom>
        </p:spPr>
        <p:txBody>
          <a:bodyPr vert="horz" lIns="91440" tIns="45720" rIns="91440" bIns="45720" rtlCol="0" anchor="b">
            <a:normAutofit/>
          </a:bodyPr>
          <a:lstStyle>
            <a:lvl1pPr marL="0" indent="0" algn="l" defTabSz="914391"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196" indent="0" algn="ctr" defTabSz="91439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91" indent="0" algn="ctr" defTabSz="91439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87" indent="0" algn="ctr" defTabSz="91439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83" indent="0" algn="ctr" defTabSz="91439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78" indent="0" algn="ctr" defTabSz="91439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74" indent="0" algn="ctr" defTabSz="91439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70" indent="0" algn="ctr" defTabSz="91439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65" indent="0" algn="ctr" defTabSz="91439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Jon McBride Software Test and Research Laboratory</a:t>
            </a:r>
          </a:p>
        </p:txBody>
      </p:sp>
      <p:sp>
        <p:nvSpPr>
          <p:cNvPr id="68" name="Subtitle 2">
            <a:extLst>
              <a:ext uri="{FF2B5EF4-FFF2-40B4-BE49-F238E27FC236}">
                <a16:creationId xmlns:a16="http://schemas.microsoft.com/office/drawing/2014/main" id="{DCC0066F-6ADB-9540-7C47-F4F3A8381F8C}"/>
              </a:ext>
            </a:extLst>
          </p:cNvPr>
          <p:cNvSpPr txBox="1">
            <a:spLocks/>
          </p:cNvSpPr>
          <p:nvPr userDrawn="1"/>
        </p:nvSpPr>
        <p:spPr>
          <a:xfrm>
            <a:off x="2475806" y="1530057"/>
            <a:ext cx="9144000" cy="356426"/>
          </a:xfrm>
          <a:prstGeom prst="rect">
            <a:avLst/>
          </a:prstGeom>
        </p:spPr>
        <p:txBody>
          <a:bodyPr vert="horz" lIns="91440" tIns="45720" rIns="91440" bIns="45720" rtlCol="0" anchor="b">
            <a:normAutofit/>
          </a:bodyPr>
          <a:lstStyle>
            <a:lvl1pPr marL="0" indent="0" algn="l" defTabSz="914391"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196" indent="0" algn="ctr" defTabSz="91439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91" indent="0" algn="ctr" defTabSz="91439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87" indent="0" algn="ctr" defTabSz="91439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83" indent="0" algn="ctr" defTabSz="91439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78" indent="0" algn="ctr" defTabSz="91439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74" indent="0" algn="ctr" defTabSz="91439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70" indent="0" algn="ctr" defTabSz="91439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65" indent="0" algn="ctr" defTabSz="91439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Independent Test Capability</a:t>
            </a:r>
          </a:p>
        </p:txBody>
      </p:sp>
    </p:spTree>
    <p:extLst>
      <p:ext uri="{BB962C8B-B14F-4D97-AF65-F5344CB8AC3E}">
        <p14:creationId xmlns:p14="http://schemas.microsoft.com/office/powerpoint/2010/main" val="920961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F1C3FFB-80F8-A849-A0F6-3DADB63B3F1B}"/>
              </a:ext>
            </a:extLst>
          </p:cNvPr>
          <p:cNvSpPr/>
          <p:nvPr userDrawn="1"/>
        </p:nvSpPr>
        <p:spPr>
          <a:xfrm>
            <a:off x="1" y="1"/>
            <a:ext cx="973777" cy="86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Title 1">
            <a:extLst>
              <a:ext uri="{FF2B5EF4-FFF2-40B4-BE49-F238E27FC236}">
                <a16:creationId xmlns:a16="http://schemas.microsoft.com/office/drawing/2014/main" id="{0AF71E8F-AC90-8043-A0BC-C8B517305ABF}"/>
              </a:ext>
            </a:extLst>
          </p:cNvPr>
          <p:cNvSpPr>
            <a:spLocks noGrp="1"/>
          </p:cNvSpPr>
          <p:nvPr>
            <p:ph type="title"/>
          </p:nvPr>
        </p:nvSpPr>
        <p:spPr>
          <a:xfrm>
            <a:off x="1190561" y="207780"/>
            <a:ext cx="10373304" cy="618849"/>
          </a:xfrm>
        </p:spPr>
        <p:txBody>
          <a:bodyPr anchor="ctr"/>
          <a:lstStyle>
            <a:lvl1pPr>
              <a:defRPr>
                <a:solidFill>
                  <a:schemeClr val="tx1"/>
                </a:solidFill>
              </a:defRPr>
            </a:lvl1pPr>
          </a:lstStyle>
          <a:p>
            <a:r>
              <a:rPr lang="en-US"/>
              <a:t>Click to edit Master title style</a:t>
            </a:r>
          </a:p>
        </p:txBody>
      </p:sp>
      <p:sp>
        <p:nvSpPr>
          <p:cNvPr id="23" name="Content Placeholder 2">
            <a:extLst>
              <a:ext uri="{FF2B5EF4-FFF2-40B4-BE49-F238E27FC236}">
                <a16:creationId xmlns:a16="http://schemas.microsoft.com/office/drawing/2014/main" id="{32E28245-C9B5-E247-AC16-0163D042675F}"/>
              </a:ext>
            </a:extLst>
          </p:cNvPr>
          <p:cNvSpPr>
            <a:spLocks noGrp="1"/>
          </p:cNvSpPr>
          <p:nvPr>
            <p:ph idx="1"/>
          </p:nvPr>
        </p:nvSpPr>
        <p:spPr>
          <a:xfrm>
            <a:off x="424249" y="1156288"/>
            <a:ext cx="11343503" cy="5014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3">
            <a:extLst>
              <a:ext uri="{FF2B5EF4-FFF2-40B4-BE49-F238E27FC236}">
                <a16:creationId xmlns:a16="http://schemas.microsoft.com/office/drawing/2014/main" id="{CCDF6715-7E12-A945-AFCA-AF3C54B21C32}"/>
              </a:ext>
            </a:extLst>
          </p:cNvPr>
          <p:cNvSpPr>
            <a:spLocks noGrp="1"/>
          </p:cNvSpPr>
          <p:nvPr>
            <p:ph type="dt" sz="half" idx="10"/>
          </p:nvPr>
        </p:nvSpPr>
        <p:spPr>
          <a:xfrm>
            <a:off x="135924" y="6399261"/>
            <a:ext cx="2743201" cy="365125"/>
          </a:xfrm>
        </p:spPr>
        <p:txBody>
          <a:bodyPr/>
          <a:lstStyle>
            <a:lvl1pPr>
              <a:defRPr>
                <a:solidFill>
                  <a:schemeClr val="tx1"/>
                </a:solidFill>
              </a:defRPr>
            </a:lvl1pPr>
          </a:lstStyle>
          <a:p>
            <a:fld id="{F5A4331C-1B13-4D59-942E-9EAB2327F394}" type="datetime1">
              <a:rPr lang="en-US" smtClean="0"/>
              <a:pPr/>
              <a:t>2/12/2025</a:t>
            </a:fld>
            <a:endParaRPr lang="en-US"/>
          </a:p>
        </p:txBody>
      </p:sp>
      <p:sp>
        <p:nvSpPr>
          <p:cNvPr id="25" name="Footer Placeholder 4">
            <a:extLst>
              <a:ext uri="{FF2B5EF4-FFF2-40B4-BE49-F238E27FC236}">
                <a16:creationId xmlns:a16="http://schemas.microsoft.com/office/drawing/2014/main" id="{7468B05C-046C-5548-8739-FD59C4922B73}"/>
              </a:ext>
            </a:extLst>
          </p:cNvPr>
          <p:cNvSpPr>
            <a:spLocks noGrp="1"/>
          </p:cNvSpPr>
          <p:nvPr>
            <p:ph type="ftr" sz="quarter" idx="11"/>
          </p:nvPr>
        </p:nvSpPr>
        <p:spPr>
          <a:xfrm>
            <a:off x="4038600" y="6400981"/>
            <a:ext cx="4114800" cy="365125"/>
          </a:xfrm>
        </p:spPr>
        <p:txBody>
          <a:bodyPr/>
          <a:lstStyle>
            <a:lvl1pPr>
              <a:defRPr>
                <a:solidFill>
                  <a:schemeClr val="tx1"/>
                </a:solidFill>
              </a:defRPr>
            </a:lvl1pPr>
          </a:lstStyle>
          <a:p>
            <a:r>
              <a:rPr lang="en-US" dirty="0"/>
              <a:t>NASA IV&amp;</a:t>
            </a:r>
            <a:r>
              <a:rPr lang="en-US"/>
              <a:t>V JSTAR</a:t>
            </a:r>
            <a:endParaRPr lang="en-US" dirty="0"/>
          </a:p>
        </p:txBody>
      </p:sp>
      <p:sp>
        <p:nvSpPr>
          <p:cNvPr id="26" name="Slide Number Placeholder 5">
            <a:extLst>
              <a:ext uri="{FF2B5EF4-FFF2-40B4-BE49-F238E27FC236}">
                <a16:creationId xmlns:a16="http://schemas.microsoft.com/office/drawing/2014/main" id="{3C56255A-F884-C94A-9D65-D2150F6720A9}"/>
              </a:ext>
            </a:extLst>
          </p:cNvPr>
          <p:cNvSpPr>
            <a:spLocks noGrp="1"/>
          </p:cNvSpPr>
          <p:nvPr>
            <p:ph type="sldNum" sz="quarter" idx="12"/>
          </p:nvPr>
        </p:nvSpPr>
        <p:spPr>
          <a:xfrm>
            <a:off x="9312876" y="6399261"/>
            <a:ext cx="2743201" cy="365125"/>
          </a:xfrm>
        </p:spPr>
        <p:txBody>
          <a:bodyPr/>
          <a:lstStyle>
            <a:lvl1pPr>
              <a:defRPr>
                <a:solidFill>
                  <a:schemeClr val="tx1"/>
                </a:solidFill>
              </a:defRPr>
            </a:lvl1pPr>
          </a:lstStyle>
          <a:p>
            <a:fld id="{9A4C7C8F-3EDB-014B-915D-CFE50CAC5D15}" type="slidenum">
              <a:rPr lang="en-US" smtClean="0"/>
              <a:pPr/>
              <a:t>‹#›</a:t>
            </a:fld>
            <a:endParaRPr lang="en-US"/>
          </a:p>
        </p:txBody>
      </p:sp>
      <p:sp>
        <p:nvSpPr>
          <p:cNvPr id="27" name="Rectangle 26">
            <a:extLst>
              <a:ext uri="{FF2B5EF4-FFF2-40B4-BE49-F238E27FC236}">
                <a16:creationId xmlns:a16="http://schemas.microsoft.com/office/drawing/2014/main" id="{0BD56A2F-EE99-E441-BFD4-53331A7A3CB0}"/>
              </a:ext>
            </a:extLst>
          </p:cNvPr>
          <p:cNvSpPr/>
          <p:nvPr userDrawn="1"/>
        </p:nvSpPr>
        <p:spPr>
          <a:xfrm>
            <a:off x="0" y="864974"/>
            <a:ext cx="12192000" cy="45720"/>
          </a:xfrm>
          <a:prstGeom prst="rect">
            <a:avLst/>
          </a:prstGeom>
          <a:gradFill>
            <a:gsLst>
              <a:gs pos="0">
                <a:srgbClr val="39B54A"/>
              </a:gs>
              <a:gs pos="20000">
                <a:srgbClr val="39B54A"/>
              </a:gs>
              <a:gs pos="100000">
                <a:srgbClr val="39B54A">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a:extLst>
              <a:ext uri="{FF2B5EF4-FFF2-40B4-BE49-F238E27FC236}">
                <a16:creationId xmlns:a16="http://schemas.microsoft.com/office/drawing/2014/main" id="{C6B3F438-E0C8-6E44-B799-A97323DBCE15}"/>
              </a:ext>
            </a:extLst>
          </p:cNvPr>
          <p:cNvSpPr/>
          <p:nvPr userDrawn="1"/>
        </p:nvSpPr>
        <p:spPr>
          <a:xfrm>
            <a:off x="-17142" y="6302493"/>
            <a:ext cx="12209140" cy="48324"/>
          </a:xfrm>
          <a:prstGeom prst="rect">
            <a:avLst/>
          </a:prstGeom>
          <a:gradFill>
            <a:gsLst>
              <a:gs pos="0">
                <a:srgbClr val="39B54A"/>
              </a:gs>
              <a:gs pos="20000">
                <a:srgbClr val="39B54A"/>
              </a:gs>
              <a:gs pos="100000">
                <a:srgbClr val="39B54A">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a:extLst>
              <a:ext uri="{FF2B5EF4-FFF2-40B4-BE49-F238E27FC236}">
                <a16:creationId xmlns:a16="http://schemas.microsoft.com/office/drawing/2014/main" id="{C8AABAE9-054A-6D42-B772-0DA379065865}"/>
              </a:ext>
            </a:extLst>
          </p:cNvPr>
          <p:cNvSpPr/>
          <p:nvPr userDrawn="1"/>
        </p:nvSpPr>
        <p:spPr>
          <a:xfrm>
            <a:off x="940083" y="1"/>
            <a:ext cx="45719" cy="910693"/>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a:extLst>
              <a:ext uri="{FF2B5EF4-FFF2-40B4-BE49-F238E27FC236}">
                <a16:creationId xmlns:a16="http://schemas.microsoft.com/office/drawing/2014/main" id="{CB16E3D2-A54C-6242-9F37-E4673C5CF97D}"/>
              </a:ext>
            </a:extLst>
          </p:cNvPr>
          <p:cNvSpPr/>
          <p:nvPr userDrawn="1"/>
        </p:nvSpPr>
        <p:spPr>
          <a:xfrm>
            <a:off x="-10828" y="-4978"/>
            <a:ext cx="45719" cy="910693"/>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a:extLst>
              <a:ext uri="{FF2B5EF4-FFF2-40B4-BE49-F238E27FC236}">
                <a16:creationId xmlns:a16="http://schemas.microsoft.com/office/drawing/2014/main" id="{85A575BE-3343-2144-B381-491103B5148F}"/>
              </a:ext>
            </a:extLst>
          </p:cNvPr>
          <p:cNvSpPr/>
          <p:nvPr userDrawn="1"/>
        </p:nvSpPr>
        <p:spPr>
          <a:xfrm>
            <a:off x="-1" y="-4979"/>
            <a:ext cx="12192000" cy="45720"/>
          </a:xfrm>
          <a:prstGeom prst="rect">
            <a:avLst/>
          </a:prstGeom>
          <a:gradFill>
            <a:gsLst>
              <a:gs pos="0">
                <a:srgbClr val="39B54A"/>
              </a:gs>
              <a:gs pos="20000">
                <a:srgbClr val="39B54A"/>
              </a:gs>
              <a:gs pos="100000">
                <a:srgbClr val="39B54A">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Rectangle 31">
            <a:extLst>
              <a:ext uri="{FF2B5EF4-FFF2-40B4-BE49-F238E27FC236}">
                <a16:creationId xmlns:a16="http://schemas.microsoft.com/office/drawing/2014/main" id="{6C5B8B89-C24F-7A4D-AEF6-4221B23EC628}"/>
              </a:ext>
            </a:extLst>
          </p:cNvPr>
          <p:cNvSpPr/>
          <p:nvPr userDrawn="1"/>
        </p:nvSpPr>
        <p:spPr>
          <a:xfrm>
            <a:off x="-17140" y="6808592"/>
            <a:ext cx="12209140" cy="49408"/>
          </a:xfrm>
          <a:prstGeom prst="rect">
            <a:avLst/>
          </a:prstGeom>
          <a:gradFill>
            <a:gsLst>
              <a:gs pos="0">
                <a:srgbClr val="39B54A"/>
              </a:gs>
              <a:gs pos="20000">
                <a:srgbClr val="39B54A"/>
              </a:gs>
              <a:gs pos="100000">
                <a:srgbClr val="39B54A">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CC12588D-9C47-B5E0-244C-CA0C462BB2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541" r="23693"/>
          <a:stretch/>
        </p:blipFill>
        <p:spPr>
          <a:xfrm>
            <a:off x="38648" y="-8413"/>
            <a:ext cx="945819" cy="896247"/>
          </a:xfrm>
          <a:prstGeom prst="rect">
            <a:avLst/>
          </a:prstGeom>
        </p:spPr>
      </p:pic>
    </p:spTree>
    <p:extLst>
      <p:ext uri="{BB962C8B-B14F-4D97-AF65-F5344CB8AC3E}">
        <p14:creationId xmlns:p14="http://schemas.microsoft.com/office/powerpoint/2010/main" val="19317285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295227-F5C2-CF46-BE63-07CE37D6B1E1}"/>
              </a:ext>
            </a:extLst>
          </p:cNvPr>
          <p:cNvSpPr>
            <a:spLocks noGrp="1"/>
          </p:cNvSpPr>
          <p:nvPr>
            <p:ph type="title"/>
          </p:nvPr>
        </p:nvSpPr>
        <p:spPr>
          <a:xfrm>
            <a:off x="838200" y="136526"/>
            <a:ext cx="10515600" cy="61884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BD2C18-76BE-3B4A-BCAB-7EDFDA12CE51}"/>
              </a:ext>
            </a:extLst>
          </p:cNvPr>
          <p:cNvSpPr>
            <a:spLocks noGrp="1"/>
          </p:cNvSpPr>
          <p:nvPr>
            <p:ph type="body" idx="1"/>
          </p:nvPr>
        </p:nvSpPr>
        <p:spPr>
          <a:xfrm>
            <a:off x="838200" y="1162879"/>
            <a:ext cx="10515600" cy="50140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5F97A-448B-754D-B418-ABFD84CDED27}"/>
              </a:ext>
            </a:extLst>
          </p:cNvPr>
          <p:cNvSpPr>
            <a:spLocks noGrp="1"/>
          </p:cNvSpPr>
          <p:nvPr>
            <p:ph type="dt" sz="half" idx="2"/>
          </p:nvPr>
        </p:nvSpPr>
        <p:spPr>
          <a:xfrm>
            <a:off x="838200" y="6356351"/>
            <a:ext cx="27432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11/18/19</a:t>
            </a:r>
          </a:p>
        </p:txBody>
      </p:sp>
      <p:sp>
        <p:nvSpPr>
          <p:cNvPr id="5" name="Footer Placeholder 4">
            <a:extLst>
              <a:ext uri="{FF2B5EF4-FFF2-40B4-BE49-F238E27FC236}">
                <a16:creationId xmlns:a16="http://schemas.microsoft.com/office/drawing/2014/main" id="{4869FC51-1D4D-9942-9E18-4E13BB6474E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a:t>
            </a:r>
          </a:p>
        </p:txBody>
      </p:sp>
      <p:sp>
        <p:nvSpPr>
          <p:cNvPr id="6" name="Slide Number Placeholder 5">
            <a:extLst>
              <a:ext uri="{FF2B5EF4-FFF2-40B4-BE49-F238E27FC236}">
                <a16:creationId xmlns:a16="http://schemas.microsoft.com/office/drawing/2014/main" id="{201A2C1D-1CAB-5445-B4B2-BAEF0A387DF5}"/>
              </a:ext>
            </a:extLst>
          </p:cNvPr>
          <p:cNvSpPr>
            <a:spLocks noGrp="1"/>
          </p:cNvSpPr>
          <p:nvPr>
            <p:ph type="sldNum" sz="quarter" idx="4"/>
          </p:nvPr>
        </p:nvSpPr>
        <p:spPr>
          <a:xfrm>
            <a:off x="8610600" y="6356351"/>
            <a:ext cx="2743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C7C8F-3EDB-014B-915D-CFE50CAC5D15}" type="slidenum">
              <a:rPr lang="en-US" smtClean="0"/>
              <a:t>‹#›</a:t>
            </a:fld>
            <a:endParaRPr lang="en-US"/>
          </a:p>
        </p:txBody>
      </p:sp>
    </p:spTree>
    <p:extLst>
      <p:ext uri="{BB962C8B-B14F-4D97-AF65-F5344CB8AC3E}">
        <p14:creationId xmlns:p14="http://schemas.microsoft.com/office/powerpoint/2010/main" val="1049959587"/>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defTabSz="914391"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598" indent="-228598" algn="l" defTabSz="91439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3" indent="-228598" algn="l" defTabSz="9143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9" indent="-228598" algn="l" defTabSz="9143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5"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0"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7"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mailto:Justin.R.Morris@nasa.gov" TargetMode="External"/><Relationship Id="rId7" Type="http://schemas.openxmlformats.org/officeDocument/2006/relationships/image" Target="../media/image28.png"/><Relationship Id="rId2" Type="http://schemas.openxmlformats.org/officeDocument/2006/relationships/hyperlink" Target="mailto:David.C.Cutright@nasa.gov"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ntel.com/content/www/us/en/developer/articles/technical/shifting-left-building-systems-software-before-hardware-lands.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81DE147-1A79-2A44-9E6E-1BA47670F83F}"/>
              </a:ext>
            </a:extLst>
          </p:cNvPr>
          <p:cNvSpPr>
            <a:spLocks noGrp="1"/>
          </p:cNvSpPr>
          <p:nvPr>
            <p:ph type="ctrTitle"/>
          </p:nvPr>
        </p:nvSpPr>
        <p:spPr>
          <a:xfrm>
            <a:off x="2688106" y="2599379"/>
            <a:ext cx="6815787" cy="1780799"/>
          </a:xfrm>
        </p:spPr>
        <p:txBody>
          <a:bodyPr>
            <a:normAutofit fontScale="90000"/>
          </a:bodyPr>
          <a:lstStyle/>
          <a:p>
            <a:pPr algn="ctr"/>
            <a:r>
              <a:rPr lang="en-US" dirty="0"/>
              <a:t>Automation of Mission Operations &amp; Testing with Digital Twins</a:t>
            </a:r>
          </a:p>
        </p:txBody>
      </p:sp>
      <p:sp>
        <p:nvSpPr>
          <p:cNvPr id="8" name="Subtitle 2">
            <a:extLst>
              <a:ext uri="{FF2B5EF4-FFF2-40B4-BE49-F238E27FC236}">
                <a16:creationId xmlns:a16="http://schemas.microsoft.com/office/drawing/2014/main" id="{5970B979-18CA-6940-9CDD-F7BE006F27FE}"/>
              </a:ext>
            </a:extLst>
          </p:cNvPr>
          <p:cNvSpPr>
            <a:spLocks noGrp="1"/>
          </p:cNvSpPr>
          <p:nvPr>
            <p:ph type="subTitle" idx="4294967295"/>
          </p:nvPr>
        </p:nvSpPr>
        <p:spPr>
          <a:xfrm>
            <a:off x="1620253" y="5245767"/>
            <a:ext cx="9384631" cy="1195013"/>
          </a:xfrm>
        </p:spPr>
        <p:txBody>
          <a:bodyPr>
            <a:normAutofit/>
          </a:bodyPr>
          <a:lstStyle/>
          <a:p>
            <a:pPr marL="0" indent="0" algn="ctr">
              <a:buNone/>
            </a:pPr>
            <a:r>
              <a:rPr lang="en-US" dirty="0">
                <a:solidFill>
                  <a:schemeClr val="bg1"/>
                </a:solidFill>
              </a:rPr>
              <a:t>D. Cody Cutright, Systems Engineer, TMC Technologies</a:t>
            </a:r>
          </a:p>
        </p:txBody>
      </p:sp>
      <p:sp>
        <p:nvSpPr>
          <p:cNvPr id="6" name="Subtitle 2">
            <a:extLst>
              <a:ext uri="{FF2B5EF4-FFF2-40B4-BE49-F238E27FC236}">
                <a16:creationId xmlns:a16="http://schemas.microsoft.com/office/drawing/2014/main" id="{C15D059D-0CE4-35D9-A225-D054DB32401A}"/>
              </a:ext>
            </a:extLst>
          </p:cNvPr>
          <p:cNvSpPr>
            <a:spLocks noGrp="1"/>
          </p:cNvSpPr>
          <p:nvPr>
            <p:ph type="subTitle" idx="1"/>
          </p:nvPr>
        </p:nvSpPr>
        <p:spPr>
          <a:xfrm>
            <a:off x="2793433" y="6198631"/>
            <a:ext cx="6605132" cy="362192"/>
          </a:xfrm>
        </p:spPr>
        <p:txBody>
          <a:bodyPr>
            <a:normAutofit/>
          </a:bodyPr>
          <a:lstStyle/>
          <a:p>
            <a:pPr algn="ctr"/>
            <a:fld id="{07C30278-6F78-4068-AB5F-8FD13E1E1F14}" type="datetime4">
              <a:rPr lang="en-US" smtClean="0"/>
              <a:pPr algn="ctr"/>
              <a:t>February 12, 2025</a:t>
            </a:fld>
            <a:endParaRPr lang="en-US" dirty="0"/>
          </a:p>
        </p:txBody>
      </p:sp>
    </p:spTree>
    <p:extLst>
      <p:ext uri="{BB962C8B-B14F-4D97-AF65-F5344CB8AC3E}">
        <p14:creationId xmlns:p14="http://schemas.microsoft.com/office/powerpoint/2010/main" val="3743101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92113-BC62-511F-8ACD-C09815EE67E2}"/>
              </a:ext>
            </a:extLst>
          </p:cNvPr>
          <p:cNvSpPr>
            <a:spLocks noGrp="1"/>
          </p:cNvSpPr>
          <p:nvPr>
            <p:ph type="title"/>
          </p:nvPr>
        </p:nvSpPr>
        <p:spPr/>
        <p:txBody>
          <a:bodyPr/>
          <a:lstStyle/>
          <a:p>
            <a:r>
              <a:rPr lang="en-US" dirty="0"/>
              <a:t>Which disciplines can benefit?</a:t>
            </a:r>
          </a:p>
        </p:txBody>
      </p:sp>
      <p:sp>
        <p:nvSpPr>
          <p:cNvPr id="4" name="Date Placeholder 3">
            <a:extLst>
              <a:ext uri="{FF2B5EF4-FFF2-40B4-BE49-F238E27FC236}">
                <a16:creationId xmlns:a16="http://schemas.microsoft.com/office/drawing/2014/main" id="{94F03DAF-E1E1-8549-D07D-2512D04C0B44}"/>
              </a:ext>
            </a:extLst>
          </p:cNvPr>
          <p:cNvSpPr>
            <a:spLocks noGrp="1"/>
          </p:cNvSpPr>
          <p:nvPr>
            <p:ph type="dt" sz="half" idx="10"/>
          </p:nvPr>
        </p:nvSpPr>
        <p:spPr/>
        <p:txBody>
          <a:bodyPr/>
          <a:lstStyle/>
          <a:p>
            <a:fld id="{F5A4331C-1B13-4D59-942E-9EAB2327F394}" type="datetime1">
              <a:rPr lang="en-US" smtClean="0"/>
              <a:pPr/>
              <a:t>2/12/2025</a:t>
            </a:fld>
            <a:endParaRPr lang="en-US"/>
          </a:p>
        </p:txBody>
      </p:sp>
      <p:sp>
        <p:nvSpPr>
          <p:cNvPr id="5" name="Footer Placeholder 4">
            <a:extLst>
              <a:ext uri="{FF2B5EF4-FFF2-40B4-BE49-F238E27FC236}">
                <a16:creationId xmlns:a16="http://schemas.microsoft.com/office/drawing/2014/main" id="{437C07B9-DD23-EEB5-8AEF-65B649CE799F}"/>
              </a:ext>
            </a:extLst>
          </p:cNvPr>
          <p:cNvSpPr>
            <a:spLocks noGrp="1"/>
          </p:cNvSpPr>
          <p:nvPr>
            <p:ph type="ftr" sz="quarter" idx="11"/>
          </p:nvPr>
        </p:nvSpPr>
        <p:spPr/>
        <p:txBody>
          <a:bodyPr/>
          <a:lstStyle/>
          <a:p>
            <a:r>
              <a:rPr lang="en-US"/>
              <a:t>NASA IV&amp;V JSTAR</a:t>
            </a:r>
            <a:endParaRPr lang="en-US" dirty="0"/>
          </a:p>
        </p:txBody>
      </p:sp>
      <p:sp>
        <p:nvSpPr>
          <p:cNvPr id="6" name="Slide Number Placeholder 5">
            <a:extLst>
              <a:ext uri="{FF2B5EF4-FFF2-40B4-BE49-F238E27FC236}">
                <a16:creationId xmlns:a16="http://schemas.microsoft.com/office/drawing/2014/main" id="{B3921AF7-B3B7-87D9-4336-272630B8B0D4}"/>
              </a:ext>
            </a:extLst>
          </p:cNvPr>
          <p:cNvSpPr>
            <a:spLocks noGrp="1"/>
          </p:cNvSpPr>
          <p:nvPr>
            <p:ph type="sldNum" sz="quarter" idx="12"/>
          </p:nvPr>
        </p:nvSpPr>
        <p:spPr/>
        <p:txBody>
          <a:bodyPr/>
          <a:lstStyle/>
          <a:p>
            <a:fld id="{9A4C7C8F-3EDB-014B-915D-CFE50CAC5D15}" type="slidenum">
              <a:rPr lang="en-US" smtClean="0"/>
              <a:pPr/>
              <a:t>10</a:t>
            </a:fld>
            <a:endParaRPr lang="en-US"/>
          </a:p>
        </p:txBody>
      </p:sp>
      <p:sp>
        <p:nvSpPr>
          <p:cNvPr id="7" name="Rectangle: Rounded Corners 6">
            <a:extLst>
              <a:ext uri="{FF2B5EF4-FFF2-40B4-BE49-F238E27FC236}">
                <a16:creationId xmlns:a16="http://schemas.microsoft.com/office/drawing/2014/main" id="{C0F4328A-1E7C-DDE3-3A7C-014E7162E1CD}"/>
              </a:ext>
            </a:extLst>
          </p:cNvPr>
          <p:cNvSpPr/>
          <p:nvPr/>
        </p:nvSpPr>
        <p:spPr>
          <a:xfrm>
            <a:off x="711538" y="1151201"/>
            <a:ext cx="2576946" cy="2080115"/>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2400" b="1" u="sng"/>
              <a:t>Developers</a:t>
            </a:r>
          </a:p>
          <a:p>
            <a:pPr algn="ctr"/>
            <a:r>
              <a:rPr lang="en-US"/>
              <a:t>Software development environment</a:t>
            </a:r>
          </a:p>
          <a:p>
            <a:pPr algn="ctr"/>
            <a:r>
              <a:rPr lang="en-US"/>
              <a:t>Early development opportunities before hardware arrives</a:t>
            </a:r>
          </a:p>
        </p:txBody>
      </p:sp>
      <p:sp>
        <p:nvSpPr>
          <p:cNvPr id="8" name="Rectangle: Rounded Corners 7">
            <a:extLst>
              <a:ext uri="{FF2B5EF4-FFF2-40B4-BE49-F238E27FC236}">
                <a16:creationId xmlns:a16="http://schemas.microsoft.com/office/drawing/2014/main" id="{B13DCEAE-8302-3D6F-DF66-601348B162B2}"/>
              </a:ext>
            </a:extLst>
          </p:cNvPr>
          <p:cNvSpPr/>
          <p:nvPr/>
        </p:nvSpPr>
        <p:spPr>
          <a:xfrm>
            <a:off x="3440884" y="1151201"/>
            <a:ext cx="2576946" cy="2080115"/>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2400" b="1" u="sng"/>
              <a:t>I&amp;T</a:t>
            </a:r>
          </a:p>
          <a:p>
            <a:pPr algn="ctr"/>
            <a:r>
              <a:rPr lang="en-US"/>
              <a:t>Enables end-to-end testing early</a:t>
            </a:r>
          </a:p>
          <a:p>
            <a:pPr algn="ctr"/>
            <a:r>
              <a:rPr lang="en-US"/>
              <a:t>Manipulate hardware models</a:t>
            </a:r>
          </a:p>
        </p:txBody>
      </p:sp>
      <p:sp>
        <p:nvSpPr>
          <p:cNvPr id="9" name="Rectangle: Rounded Corners 8">
            <a:extLst>
              <a:ext uri="{FF2B5EF4-FFF2-40B4-BE49-F238E27FC236}">
                <a16:creationId xmlns:a16="http://schemas.microsoft.com/office/drawing/2014/main" id="{06BA57DC-C9CA-6A08-7592-211D68023916}"/>
              </a:ext>
            </a:extLst>
          </p:cNvPr>
          <p:cNvSpPr/>
          <p:nvPr/>
        </p:nvSpPr>
        <p:spPr>
          <a:xfrm>
            <a:off x="6170230" y="1151496"/>
            <a:ext cx="2576946" cy="2080115"/>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2400" b="1" u="sng"/>
              <a:t>Operations</a:t>
            </a:r>
          </a:p>
          <a:p>
            <a:pPr algn="ctr"/>
            <a:r>
              <a:rPr lang="en-US"/>
              <a:t>Dry-run scenarios</a:t>
            </a:r>
          </a:p>
          <a:p>
            <a:pPr algn="ctr"/>
            <a:r>
              <a:rPr lang="en-US"/>
              <a:t>Day in the life testing</a:t>
            </a:r>
          </a:p>
        </p:txBody>
      </p:sp>
      <p:sp>
        <p:nvSpPr>
          <p:cNvPr id="10" name="Rectangle: Rounded Corners 9">
            <a:extLst>
              <a:ext uri="{FF2B5EF4-FFF2-40B4-BE49-F238E27FC236}">
                <a16:creationId xmlns:a16="http://schemas.microsoft.com/office/drawing/2014/main" id="{75EF1BD7-0DC2-59C5-3C59-E27F22875374}"/>
              </a:ext>
            </a:extLst>
          </p:cNvPr>
          <p:cNvSpPr/>
          <p:nvPr/>
        </p:nvSpPr>
        <p:spPr>
          <a:xfrm>
            <a:off x="4881757" y="3393668"/>
            <a:ext cx="2576946" cy="2080115"/>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2400" b="1" u="sng"/>
              <a:t>IV&amp;V</a:t>
            </a:r>
          </a:p>
          <a:p>
            <a:pPr algn="ctr"/>
            <a:r>
              <a:rPr lang="en-US"/>
              <a:t>Risk reduction testing and mission assurance</a:t>
            </a:r>
          </a:p>
          <a:p>
            <a:pPr algn="ctr"/>
            <a:r>
              <a:rPr lang="en-US"/>
              <a:t>Hardware modeling and fault injection</a:t>
            </a:r>
          </a:p>
        </p:txBody>
      </p:sp>
      <p:sp>
        <p:nvSpPr>
          <p:cNvPr id="11" name="Rectangle: Rounded Corners 10">
            <a:extLst>
              <a:ext uri="{FF2B5EF4-FFF2-40B4-BE49-F238E27FC236}">
                <a16:creationId xmlns:a16="http://schemas.microsoft.com/office/drawing/2014/main" id="{80C86EF2-8414-0A1F-F785-CAD9CB103012}"/>
              </a:ext>
            </a:extLst>
          </p:cNvPr>
          <p:cNvSpPr/>
          <p:nvPr/>
        </p:nvSpPr>
        <p:spPr>
          <a:xfrm>
            <a:off x="2080698" y="3393668"/>
            <a:ext cx="2576946" cy="2080115"/>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2400" b="1" u="sng"/>
              <a:t>New Personnel</a:t>
            </a:r>
          </a:p>
          <a:p>
            <a:pPr algn="ctr"/>
            <a:r>
              <a:rPr lang="en-US"/>
              <a:t>Training platform that you cannot break</a:t>
            </a:r>
          </a:p>
          <a:p>
            <a:pPr algn="ctr"/>
            <a:r>
              <a:rPr lang="en-US"/>
              <a:t>Easily run lab tests to demonstrate faults </a:t>
            </a:r>
          </a:p>
        </p:txBody>
      </p:sp>
      <p:sp>
        <p:nvSpPr>
          <p:cNvPr id="12" name="Rectangle: Rounded Corners 11">
            <a:extLst>
              <a:ext uri="{FF2B5EF4-FFF2-40B4-BE49-F238E27FC236}">
                <a16:creationId xmlns:a16="http://schemas.microsoft.com/office/drawing/2014/main" id="{084FB94E-3992-F065-22AF-65B9E0F79692}"/>
              </a:ext>
            </a:extLst>
          </p:cNvPr>
          <p:cNvSpPr/>
          <p:nvPr/>
        </p:nvSpPr>
        <p:spPr>
          <a:xfrm>
            <a:off x="7667684" y="3393667"/>
            <a:ext cx="2576946" cy="2080115"/>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2400" b="1" u="sng"/>
              <a:t>Researchers</a:t>
            </a:r>
          </a:p>
          <a:p>
            <a:pPr algn="ctr"/>
            <a:r>
              <a:rPr lang="en-US"/>
              <a:t>Integrate and demonstrate new technologies  </a:t>
            </a:r>
          </a:p>
        </p:txBody>
      </p:sp>
      <p:sp>
        <p:nvSpPr>
          <p:cNvPr id="13" name="Rectangle: Rounded Corners 12">
            <a:extLst>
              <a:ext uri="{FF2B5EF4-FFF2-40B4-BE49-F238E27FC236}">
                <a16:creationId xmlns:a16="http://schemas.microsoft.com/office/drawing/2014/main" id="{21DE1B11-FAE5-4BF7-5A5E-4C242F0D2151}"/>
              </a:ext>
            </a:extLst>
          </p:cNvPr>
          <p:cNvSpPr/>
          <p:nvPr/>
        </p:nvSpPr>
        <p:spPr>
          <a:xfrm>
            <a:off x="8899576" y="1151201"/>
            <a:ext cx="2576946" cy="2080115"/>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2400" b="1" u="sng"/>
              <a:t>V&amp;V</a:t>
            </a:r>
          </a:p>
          <a:p>
            <a:pPr algn="ctr"/>
            <a:r>
              <a:rPr lang="en-US"/>
              <a:t>Increases available test resources</a:t>
            </a:r>
          </a:p>
          <a:p>
            <a:pPr algn="ctr"/>
            <a:r>
              <a:rPr lang="en-US"/>
              <a:t>Code coverage</a:t>
            </a:r>
          </a:p>
          <a:p>
            <a:pPr algn="ctr"/>
            <a:r>
              <a:rPr lang="en-US"/>
              <a:t>Exploratory testing</a:t>
            </a:r>
          </a:p>
        </p:txBody>
      </p:sp>
      <p:sp>
        <p:nvSpPr>
          <p:cNvPr id="14" name="Content Placeholder 2">
            <a:extLst>
              <a:ext uri="{FF2B5EF4-FFF2-40B4-BE49-F238E27FC236}">
                <a16:creationId xmlns:a16="http://schemas.microsoft.com/office/drawing/2014/main" id="{F5A15C51-B9CA-11F7-1D0C-C0BE327ED162}"/>
              </a:ext>
            </a:extLst>
          </p:cNvPr>
          <p:cNvSpPr txBox="1">
            <a:spLocks/>
          </p:cNvSpPr>
          <p:nvPr/>
        </p:nvSpPr>
        <p:spPr>
          <a:xfrm>
            <a:off x="424248" y="5639046"/>
            <a:ext cx="11343503" cy="464778"/>
          </a:xfrm>
          <a:prstGeom prst="rect">
            <a:avLst/>
          </a:prstGeom>
        </p:spPr>
        <p:txBody>
          <a:bodyPr vert="horz" lIns="91440" tIns="45720" rIns="91440" bIns="45720" rtlCol="0">
            <a:normAutofit lnSpcReduction="10000"/>
          </a:bodyPr>
          <a:lstStyle>
            <a:lvl1pPr marL="228598" indent="-228598" algn="l" defTabSz="91439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3" indent="-228598" algn="l" defTabSz="9143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9" indent="-228598" algn="l" defTabSz="9143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5"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0"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7"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t>New uses and users reported regularly!</a:t>
            </a:r>
          </a:p>
        </p:txBody>
      </p:sp>
    </p:spTree>
    <p:extLst>
      <p:ext uri="{BB962C8B-B14F-4D97-AF65-F5344CB8AC3E}">
        <p14:creationId xmlns:p14="http://schemas.microsoft.com/office/powerpoint/2010/main" val="249262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5A010-6367-814F-4E16-CE7ABC8A20C7}"/>
              </a:ext>
            </a:extLst>
          </p:cNvPr>
          <p:cNvSpPr>
            <a:spLocks noGrp="1"/>
          </p:cNvSpPr>
          <p:nvPr>
            <p:ph type="title"/>
          </p:nvPr>
        </p:nvSpPr>
        <p:spPr/>
        <p:txBody>
          <a:bodyPr/>
          <a:lstStyle/>
          <a:p>
            <a:r>
              <a:rPr lang="en-US" dirty="0"/>
              <a:t>Simulation To Flight 1</a:t>
            </a:r>
          </a:p>
        </p:txBody>
      </p:sp>
      <p:sp>
        <p:nvSpPr>
          <p:cNvPr id="3" name="Content Placeholder 2">
            <a:extLst>
              <a:ext uri="{FF2B5EF4-FFF2-40B4-BE49-F238E27FC236}">
                <a16:creationId xmlns:a16="http://schemas.microsoft.com/office/drawing/2014/main" id="{C9DDF964-F84D-9479-1C8F-E2A9206754F6}"/>
              </a:ext>
            </a:extLst>
          </p:cNvPr>
          <p:cNvSpPr>
            <a:spLocks noGrp="1"/>
          </p:cNvSpPr>
          <p:nvPr>
            <p:ph idx="1"/>
          </p:nvPr>
        </p:nvSpPr>
        <p:spPr>
          <a:xfrm>
            <a:off x="424249" y="1156288"/>
            <a:ext cx="6863519" cy="5014085"/>
          </a:xfrm>
        </p:spPr>
        <p:txBody>
          <a:bodyPr>
            <a:normAutofit lnSpcReduction="10000"/>
          </a:bodyPr>
          <a:lstStyle/>
          <a:p>
            <a:r>
              <a:rPr lang="en-US" dirty="0"/>
              <a:t>Born of Simulation To Flight 1 (STF-1)</a:t>
            </a:r>
          </a:p>
          <a:p>
            <a:pPr lvl="1"/>
            <a:r>
              <a:rPr lang="en-US" dirty="0"/>
              <a:t>West Virginia’s first spacecraft</a:t>
            </a:r>
          </a:p>
          <a:p>
            <a:r>
              <a:rPr lang="en-US" dirty="0"/>
              <a:t>Partnered with WVU and leveraged existing NASA GSFC efforts</a:t>
            </a:r>
          </a:p>
          <a:p>
            <a:r>
              <a:rPr lang="en-US" dirty="0"/>
              <a:t>Demonstrated digital twin capabilities to improve mission processes</a:t>
            </a:r>
          </a:p>
          <a:p>
            <a:r>
              <a:rPr lang="en-US" dirty="0"/>
              <a:t>Provided an open-source solution for researchers and technology development</a:t>
            </a:r>
          </a:p>
          <a:p>
            <a:r>
              <a:rPr lang="en-US" dirty="0"/>
              <a:t>Resulted in the NOS3 platform</a:t>
            </a:r>
          </a:p>
          <a:p>
            <a:pPr lvl="1"/>
            <a:r>
              <a:rPr lang="en-US" dirty="0"/>
              <a:t>Initially a framework</a:t>
            </a:r>
          </a:p>
          <a:p>
            <a:pPr lvl="1"/>
            <a:r>
              <a:rPr lang="en-US" dirty="0"/>
              <a:t>Now a design reference mission</a:t>
            </a:r>
          </a:p>
          <a:p>
            <a:r>
              <a:rPr lang="en-US" dirty="0"/>
              <a:t>De-orbited in 2024, after 5 operational years</a:t>
            </a:r>
          </a:p>
          <a:p>
            <a:endParaRPr lang="en-US" dirty="0"/>
          </a:p>
        </p:txBody>
      </p:sp>
      <p:sp>
        <p:nvSpPr>
          <p:cNvPr id="4" name="Date Placeholder 3">
            <a:extLst>
              <a:ext uri="{FF2B5EF4-FFF2-40B4-BE49-F238E27FC236}">
                <a16:creationId xmlns:a16="http://schemas.microsoft.com/office/drawing/2014/main" id="{1C4D0D00-92BC-39DC-CD51-DEE5C44FB8DE}"/>
              </a:ext>
            </a:extLst>
          </p:cNvPr>
          <p:cNvSpPr>
            <a:spLocks noGrp="1"/>
          </p:cNvSpPr>
          <p:nvPr>
            <p:ph type="dt" sz="half" idx="10"/>
          </p:nvPr>
        </p:nvSpPr>
        <p:spPr/>
        <p:txBody>
          <a:bodyPr/>
          <a:lstStyle/>
          <a:p>
            <a:fld id="{F5A4331C-1B13-4D59-942E-9EAB2327F394}" type="datetime1">
              <a:rPr lang="en-US" smtClean="0"/>
              <a:pPr/>
              <a:t>2/12/2025</a:t>
            </a:fld>
            <a:endParaRPr lang="en-US"/>
          </a:p>
        </p:txBody>
      </p:sp>
      <p:sp>
        <p:nvSpPr>
          <p:cNvPr id="5" name="Footer Placeholder 4">
            <a:extLst>
              <a:ext uri="{FF2B5EF4-FFF2-40B4-BE49-F238E27FC236}">
                <a16:creationId xmlns:a16="http://schemas.microsoft.com/office/drawing/2014/main" id="{C7E0166B-C991-CA1B-D0E3-1AF6CBB97A5F}"/>
              </a:ext>
            </a:extLst>
          </p:cNvPr>
          <p:cNvSpPr>
            <a:spLocks noGrp="1"/>
          </p:cNvSpPr>
          <p:nvPr>
            <p:ph type="ftr" sz="quarter" idx="11"/>
          </p:nvPr>
        </p:nvSpPr>
        <p:spPr/>
        <p:txBody>
          <a:bodyPr/>
          <a:lstStyle/>
          <a:p>
            <a:r>
              <a:rPr lang="en-US"/>
              <a:t>NASA IV&amp;V JSTAR</a:t>
            </a:r>
            <a:endParaRPr lang="en-US" dirty="0"/>
          </a:p>
        </p:txBody>
      </p:sp>
      <p:sp>
        <p:nvSpPr>
          <p:cNvPr id="6" name="Slide Number Placeholder 5">
            <a:extLst>
              <a:ext uri="{FF2B5EF4-FFF2-40B4-BE49-F238E27FC236}">
                <a16:creationId xmlns:a16="http://schemas.microsoft.com/office/drawing/2014/main" id="{BACD1F97-2C8C-24BF-416F-CD3DC91F583C}"/>
              </a:ext>
            </a:extLst>
          </p:cNvPr>
          <p:cNvSpPr>
            <a:spLocks noGrp="1"/>
          </p:cNvSpPr>
          <p:nvPr>
            <p:ph type="sldNum" sz="quarter" idx="12"/>
          </p:nvPr>
        </p:nvSpPr>
        <p:spPr/>
        <p:txBody>
          <a:bodyPr/>
          <a:lstStyle/>
          <a:p>
            <a:fld id="{9A4C7C8F-3EDB-014B-915D-CFE50CAC5D15}" type="slidenum">
              <a:rPr lang="en-US" smtClean="0"/>
              <a:pPr/>
              <a:t>11</a:t>
            </a:fld>
            <a:endParaRPr lang="en-US"/>
          </a:p>
        </p:txBody>
      </p:sp>
      <p:grpSp>
        <p:nvGrpSpPr>
          <p:cNvPr id="7" name="Group 6">
            <a:extLst>
              <a:ext uri="{FF2B5EF4-FFF2-40B4-BE49-F238E27FC236}">
                <a16:creationId xmlns:a16="http://schemas.microsoft.com/office/drawing/2014/main" id="{0CAF4623-1828-A1E2-2352-9AC7B70041F3}"/>
              </a:ext>
            </a:extLst>
          </p:cNvPr>
          <p:cNvGrpSpPr>
            <a:grpSpLocks noChangeAspect="1"/>
          </p:cNvGrpSpPr>
          <p:nvPr/>
        </p:nvGrpSpPr>
        <p:grpSpPr>
          <a:xfrm>
            <a:off x="7492877" y="2711386"/>
            <a:ext cx="4484869" cy="3392043"/>
            <a:chOff x="4381082" y="1490976"/>
            <a:chExt cx="4569643" cy="3456161"/>
          </a:xfrm>
        </p:grpSpPr>
        <p:pic>
          <p:nvPicPr>
            <p:cNvPr id="8" name="Picture 7">
              <a:extLst>
                <a:ext uri="{FF2B5EF4-FFF2-40B4-BE49-F238E27FC236}">
                  <a16:creationId xmlns:a16="http://schemas.microsoft.com/office/drawing/2014/main" id="{3E84EE20-8D29-E2B2-44AE-FD7CDE31A2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51" t="2392" r="10480" b="25267"/>
            <a:stretch/>
          </p:blipFill>
          <p:spPr>
            <a:xfrm>
              <a:off x="4381082" y="1490976"/>
              <a:ext cx="3857704" cy="1873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AF7DA075-9202-8E78-8C96-55BD649FFD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69" b="18551"/>
            <a:stretch/>
          </p:blipFill>
          <p:spPr>
            <a:xfrm>
              <a:off x="5117958" y="3073730"/>
              <a:ext cx="3832767" cy="18734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rved Up Arrow 6">
              <a:extLst>
                <a:ext uri="{FF2B5EF4-FFF2-40B4-BE49-F238E27FC236}">
                  <a16:creationId xmlns:a16="http://schemas.microsoft.com/office/drawing/2014/main" id="{2BD7B396-8AEF-2976-70C7-4669C6ED0A3A}"/>
                </a:ext>
              </a:extLst>
            </p:cNvPr>
            <p:cNvSpPr/>
            <p:nvPr/>
          </p:nvSpPr>
          <p:spPr>
            <a:xfrm rot="3449126">
              <a:off x="4689872" y="3419098"/>
              <a:ext cx="334808" cy="373855"/>
            </a:xfrm>
            <a:prstGeom prst="curvedUpArrow">
              <a:avLst/>
            </a:prstGeom>
            <a:solidFill>
              <a:schemeClr val="accent4"/>
            </a:solidFill>
            <a:ln>
              <a:solidFill>
                <a:srgbClr val="FFD55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1" name="Curved Up Arrow 7">
              <a:extLst>
                <a:ext uri="{FF2B5EF4-FFF2-40B4-BE49-F238E27FC236}">
                  <a16:creationId xmlns:a16="http://schemas.microsoft.com/office/drawing/2014/main" id="{AFD61EDB-1B72-5A75-3407-7E4005A97B66}"/>
                </a:ext>
              </a:extLst>
            </p:cNvPr>
            <p:cNvSpPr/>
            <p:nvPr/>
          </p:nvSpPr>
          <p:spPr>
            <a:xfrm rot="13993219">
              <a:off x="8319507" y="2640801"/>
              <a:ext cx="334808" cy="373854"/>
            </a:xfrm>
            <a:prstGeom prst="curvedUpArrow">
              <a:avLst/>
            </a:prstGeom>
            <a:solidFill>
              <a:schemeClr val="accent4"/>
            </a:solidFill>
            <a:ln>
              <a:solidFill>
                <a:srgbClr val="FFD55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pic>
        <p:nvPicPr>
          <p:cNvPr id="12" name="Picture 11" descr="Logo&#10;&#10;Description automatically generated">
            <a:extLst>
              <a:ext uri="{FF2B5EF4-FFF2-40B4-BE49-F238E27FC236}">
                <a16:creationId xmlns:a16="http://schemas.microsoft.com/office/drawing/2014/main" id="{5FE28393-B5D2-37A2-5B72-81AE67626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0900" y="75534"/>
            <a:ext cx="2582130" cy="2582130"/>
          </a:xfrm>
          <a:prstGeom prst="rect">
            <a:avLst/>
          </a:prstGeom>
        </p:spPr>
      </p:pic>
    </p:spTree>
    <p:extLst>
      <p:ext uri="{BB962C8B-B14F-4D97-AF65-F5344CB8AC3E}">
        <p14:creationId xmlns:p14="http://schemas.microsoft.com/office/powerpoint/2010/main" val="1527642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4BC12-F9CE-A18D-8AE6-F744981A5F03}"/>
              </a:ext>
            </a:extLst>
          </p:cNvPr>
          <p:cNvSpPr>
            <a:spLocks noGrp="1"/>
          </p:cNvSpPr>
          <p:nvPr>
            <p:ph type="title"/>
          </p:nvPr>
        </p:nvSpPr>
        <p:spPr/>
        <p:txBody>
          <a:bodyPr/>
          <a:lstStyle/>
          <a:p>
            <a:r>
              <a:rPr lang="en-US" dirty="0"/>
              <a:t>NOS3 Simulation Example</a:t>
            </a:r>
          </a:p>
        </p:txBody>
      </p:sp>
      <p:sp>
        <p:nvSpPr>
          <p:cNvPr id="4" name="Date Placeholder 3">
            <a:extLst>
              <a:ext uri="{FF2B5EF4-FFF2-40B4-BE49-F238E27FC236}">
                <a16:creationId xmlns:a16="http://schemas.microsoft.com/office/drawing/2014/main" id="{FF7E6032-4BD4-5B8B-361F-DCB6FAC919D6}"/>
              </a:ext>
            </a:extLst>
          </p:cNvPr>
          <p:cNvSpPr>
            <a:spLocks noGrp="1"/>
          </p:cNvSpPr>
          <p:nvPr>
            <p:ph type="dt" sz="half" idx="10"/>
          </p:nvPr>
        </p:nvSpPr>
        <p:spPr/>
        <p:txBody>
          <a:bodyPr/>
          <a:lstStyle/>
          <a:p>
            <a:fld id="{F5A4331C-1B13-4D59-942E-9EAB2327F394}" type="datetime1">
              <a:rPr lang="en-US" smtClean="0"/>
              <a:pPr/>
              <a:t>2/12/2025</a:t>
            </a:fld>
            <a:endParaRPr lang="en-US"/>
          </a:p>
        </p:txBody>
      </p:sp>
      <p:sp>
        <p:nvSpPr>
          <p:cNvPr id="5" name="Footer Placeholder 4">
            <a:extLst>
              <a:ext uri="{FF2B5EF4-FFF2-40B4-BE49-F238E27FC236}">
                <a16:creationId xmlns:a16="http://schemas.microsoft.com/office/drawing/2014/main" id="{024348B7-F5C8-75AC-F03B-48E32814CD2B}"/>
              </a:ext>
            </a:extLst>
          </p:cNvPr>
          <p:cNvSpPr>
            <a:spLocks noGrp="1"/>
          </p:cNvSpPr>
          <p:nvPr>
            <p:ph type="ftr" sz="quarter" idx="11"/>
          </p:nvPr>
        </p:nvSpPr>
        <p:spPr/>
        <p:txBody>
          <a:bodyPr/>
          <a:lstStyle/>
          <a:p>
            <a:r>
              <a:rPr lang="en-US" dirty="0"/>
              <a:t>NASA IV&amp;V JSTAR</a:t>
            </a:r>
          </a:p>
        </p:txBody>
      </p:sp>
      <p:sp>
        <p:nvSpPr>
          <p:cNvPr id="6" name="Slide Number Placeholder 5">
            <a:extLst>
              <a:ext uri="{FF2B5EF4-FFF2-40B4-BE49-F238E27FC236}">
                <a16:creationId xmlns:a16="http://schemas.microsoft.com/office/drawing/2014/main" id="{EE006F5A-6179-EBC6-FF74-7F3871A92FFE}"/>
              </a:ext>
            </a:extLst>
          </p:cNvPr>
          <p:cNvSpPr>
            <a:spLocks noGrp="1"/>
          </p:cNvSpPr>
          <p:nvPr>
            <p:ph type="sldNum" sz="quarter" idx="12"/>
          </p:nvPr>
        </p:nvSpPr>
        <p:spPr/>
        <p:txBody>
          <a:bodyPr/>
          <a:lstStyle/>
          <a:p>
            <a:fld id="{9A4C7C8F-3EDB-014B-915D-CFE50CAC5D15}" type="slidenum">
              <a:rPr lang="en-US" smtClean="0"/>
              <a:pPr/>
              <a:t>12</a:t>
            </a:fld>
            <a:endParaRPr lang="en-US"/>
          </a:p>
        </p:txBody>
      </p:sp>
      <p:sp>
        <p:nvSpPr>
          <p:cNvPr id="8" name="Rectangle: Rounded Corners 7">
            <a:extLst>
              <a:ext uri="{FF2B5EF4-FFF2-40B4-BE49-F238E27FC236}">
                <a16:creationId xmlns:a16="http://schemas.microsoft.com/office/drawing/2014/main" id="{F6F2300D-CBD2-A200-AFD8-0E3D3DA87BA1}"/>
              </a:ext>
            </a:extLst>
          </p:cNvPr>
          <p:cNvSpPr/>
          <p:nvPr/>
        </p:nvSpPr>
        <p:spPr>
          <a:xfrm>
            <a:off x="1701587" y="2024087"/>
            <a:ext cx="1901641" cy="5724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t>Hardware Models</a:t>
            </a:r>
          </a:p>
        </p:txBody>
      </p:sp>
      <p:sp>
        <p:nvSpPr>
          <p:cNvPr id="9" name="Rectangle: Rounded Corners 8">
            <a:extLst>
              <a:ext uri="{FF2B5EF4-FFF2-40B4-BE49-F238E27FC236}">
                <a16:creationId xmlns:a16="http://schemas.microsoft.com/office/drawing/2014/main" id="{0ACC4723-6220-70C5-9C04-337BCB06C9EE}"/>
              </a:ext>
            </a:extLst>
          </p:cNvPr>
          <p:cNvSpPr/>
          <p:nvPr/>
        </p:nvSpPr>
        <p:spPr>
          <a:xfrm>
            <a:off x="6353626" y="2024087"/>
            <a:ext cx="1718464" cy="5724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t>Flight Software </a:t>
            </a:r>
          </a:p>
        </p:txBody>
      </p:sp>
      <p:sp>
        <p:nvSpPr>
          <p:cNvPr id="10" name="Rectangle: Rounded Corners 9">
            <a:extLst>
              <a:ext uri="{FF2B5EF4-FFF2-40B4-BE49-F238E27FC236}">
                <a16:creationId xmlns:a16="http://schemas.microsoft.com/office/drawing/2014/main" id="{D9DDFF8D-5D92-5B67-455E-1E538A9B683C}"/>
              </a:ext>
            </a:extLst>
          </p:cNvPr>
          <p:cNvSpPr/>
          <p:nvPr/>
        </p:nvSpPr>
        <p:spPr>
          <a:xfrm>
            <a:off x="9312876" y="2596551"/>
            <a:ext cx="1718464" cy="5724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t>Time Sync</a:t>
            </a:r>
          </a:p>
        </p:txBody>
      </p:sp>
      <p:sp>
        <p:nvSpPr>
          <p:cNvPr id="11" name="Rectangle: Rounded Corners 10">
            <a:extLst>
              <a:ext uri="{FF2B5EF4-FFF2-40B4-BE49-F238E27FC236}">
                <a16:creationId xmlns:a16="http://schemas.microsoft.com/office/drawing/2014/main" id="{30C0D659-155E-5AE4-1814-E72016165220}"/>
              </a:ext>
            </a:extLst>
          </p:cNvPr>
          <p:cNvSpPr/>
          <p:nvPr/>
        </p:nvSpPr>
        <p:spPr>
          <a:xfrm>
            <a:off x="2333885" y="5149145"/>
            <a:ext cx="1901641" cy="5724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t>Dynamics</a:t>
            </a:r>
          </a:p>
        </p:txBody>
      </p:sp>
      <p:sp>
        <p:nvSpPr>
          <p:cNvPr id="12" name="Rectangle: Rounded Corners 11">
            <a:extLst>
              <a:ext uri="{FF2B5EF4-FFF2-40B4-BE49-F238E27FC236}">
                <a16:creationId xmlns:a16="http://schemas.microsoft.com/office/drawing/2014/main" id="{4781E68F-181F-5F5F-E028-CFDBB5A7ABD3}"/>
              </a:ext>
            </a:extLst>
          </p:cNvPr>
          <p:cNvSpPr/>
          <p:nvPr/>
        </p:nvSpPr>
        <p:spPr>
          <a:xfrm>
            <a:off x="9221287" y="4323634"/>
            <a:ext cx="1901641" cy="5724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t>Ground Software</a:t>
            </a:r>
          </a:p>
        </p:txBody>
      </p:sp>
      <p:sp>
        <p:nvSpPr>
          <p:cNvPr id="13" name="Content Placeholder 12">
            <a:extLst>
              <a:ext uri="{FF2B5EF4-FFF2-40B4-BE49-F238E27FC236}">
                <a16:creationId xmlns:a16="http://schemas.microsoft.com/office/drawing/2014/main" id="{57B43366-CABD-0244-6A27-60E791B5DD70}"/>
              </a:ext>
            </a:extLst>
          </p:cNvPr>
          <p:cNvSpPr>
            <a:spLocks noGrp="1"/>
          </p:cNvSpPr>
          <p:nvPr>
            <p:ph idx="1"/>
          </p:nvPr>
        </p:nvSpPr>
        <p:spPr/>
        <p:txBody>
          <a:bodyPr/>
          <a:lstStyle/>
          <a:p>
            <a:endParaRPr lang="en-US"/>
          </a:p>
        </p:txBody>
      </p:sp>
      <p:grpSp>
        <p:nvGrpSpPr>
          <p:cNvPr id="14" name="Group 13">
            <a:extLst>
              <a:ext uri="{FF2B5EF4-FFF2-40B4-BE49-F238E27FC236}">
                <a16:creationId xmlns:a16="http://schemas.microsoft.com/office/drawing/2014/main" id="{B64EBDDC-0C34-FEE1-8569-90CEC4C0DD60}"/>
              </a:ext>
            </a:extLst>
          </p:cNvPr>
          <p:cNvGrpSpPr>
            <a:grpSpLocks noChangeAspect="1"/>
          </p:cNvGrpSpPr>
          <p:nvPr/>
        </p:nvGrpSpPr>
        <p:grpSpPr>
          <a:xfrm>
            <a:off x="0" y="1073150"/>
            <a:ext cx="12192000" cy="5784850"/>
            <a:chOff x="0" y="979536"/>
            <a:chExt cx="12192000" cy="5784850"/>
          </a:xfrm>
        </p:grpSpPr>
        <p:pic>
          <p:nvPicPr>
            <p:cNvPr id="15" name="Picture 14">
              <a:extLst>
                <a:ext uri="{FF2B5EF4-FFF2-40B4-BE49-F238E27FC236}">
                  <a16:creationId xmlns:a16="http://schemas.microsoft.com/office/drawing/2014/main" id="{62229229-BD43-E0AA-C8E0-94184A31E769}"/>
                </a:ext>
              </a:extLst>
            </p:cNvPr>
            <p:cNvPicPr>
              <a:picLocks noChangeAspect="1"/>
            </p:cNvPicPr>
            <p:nvPr/>
          </p:nvPicPr>
          <p:blipFill>
            <a:blip r:embed="rId3"/>
            <a:stretch>
              <a:fillRect/>
            </a:stretch>
          </p:blipFill>
          <p:spPr>
            <a:xfrm>
              <a:off x="0" y="979536"/>
              <a:ext cx="12192000" cy="5784850"/>
            </a:xfrm>
            <a:prstGeom prst="rect">
              <a:avLst/>
            </a:prstGeom>
          </p:spPr>
        </p:pic>
        <p:sp>
          <p:nvSpPr>
            <p:cNvPr id="16" name="Rectangle: Rounded Corners 15">
              <a:extLst>
                <a:ext uri="{FF2B5EF4-FFF2-40B4-BE49-F238E27FC236}">
                  <a16:creationId xmlns:a16="http://schemas.microsoft.com/office/drawing/2014/main" id="{77680A8A-FA1D-AC33-8950-7665CB1DEC1F}"/>
                </a:ext>
              </a:extLst>
            </p:cNvPr>
            <p:cNvSpPr/>
            <p:nvPr/>
          </p:nvSpPr>
          <p:spPr>
            <a:xfrm>
              <a:off x="6885028" y="1655682"/>
              <a:ext cx="1718464" cy="5724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Flight Software </a:t>
              </a:r>
            </a:p>
          </p:txBody>
        </p:sp>
        <p:sp>
          <p:nvSpPr>
            <p:cNvPr id="17" name="Rectangle: Rounded Corners 16">
              <a:extLst>
                <a:ext uri="{FF2B5EF4-FFF2-40B4-BE49-F238E27FC236}">
                  <a16:creationId xmlns:a16="http://schemas.microsoft.com/office/drawing/2014/main" id="{30438F12-339C-22C7-8185-E6360C181E8D}"/>
                </a:ext>
              </a:extLst>
            </p:cNvPr>
            <p:cNvSpPr/>
            <p:nvPr/>
          </p:nvSpPr>
          <p:spPr>
            <a:xfrm>
              <a:off x="10337613" y="2526526"/>
              <a:ext cx="1718464" cy="5724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Time Sync</a:t>
              </a:r>
            </a:p>
          </p:txBody>
        </p:sp>
        <p:sp>
          <p:nvSpPr>
            <p:cNvPr id="18" name="Rectangle: Rounded Corners 17">
              <a:extLst>
                <a:ext uri="{FF2B5EF4-FFF2-40B4-BE49-F238E27FC236}">
                  <a16:creationId xmlns:a16="http://schemas.microsoft.com/office/drawing/2014/main" id="{E3A7D610-1827-DF3B-6682-7F9BE7F7481F}"/>
                </a:ext>
              </a:extLst>
            </p:cNvPr>
            <p:cNvSpPr/>
            <p:nvPr/>
          </p:nvSpPr>
          <p:spPr>
            <a:xfrm>
              <a:off x="9295204" y="4645980"/>
              <a:ext cx="1901641" cy="5724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Ground Software</a:t>
              </a:r>
            </a:p>
          </p:txBody>
        </p:sp>
        <p:sp>
          <p:nvSpPr>
            <p:cNvPr id="19" name="Rectangle: Rounded Corners 18">
              <a:extLst>
                <a:ext uri="{FF2B5EF4-FFF2-40B4-BE49-F238E27FC236}">
                  <a16:creationId xmlns:a16="http://schemas.microsoft.com/office/drawing/2014/main" id="{FF69C0CF-0A84-DDF6-CCFA-A5BBC027D4B9}"/>
                </a:ext>
              </a:extLst>
            </p:cNvPr>
            <p:cNvSpPr/>
            <p:nvPr/>
          </p:nvSpPr>
          <p:spPr>
            <a:xfrm>
              <a:off x="2799454" y="5906550"/>
              <a:ext cx="1901641" cy="5724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Dynamics</a:t>
              </a:r>
            </a:p>
          </p:txBody>
        </p:sp>
        <p:sp>
          <p:nvSpPr>
            <p:cNvPr id="20" name="Rectangle: Rounded Corners 19">
              <a:extLst>
                <a:ext uri="{FF2B5EF4-FFF2-40B4-BE49-F238E27FC236}">
                  <a16:creationId xmlns:a16="http://schemas.microsoft.com/office/drawing/2014/main" id="{C100CEE2-6C41-8F06-43CC-4B6CA7759DEC}"/>
                </a:ext>
              </a:extLst>
            </p:cNvPr>
            <p:cNvSpPr/>
            <p:nvPr/>
          </p:nvSpPr>
          <p:spPr>
            <a:xfrm>
              <a:off x="977484" y="1941914"/>
              <a:ext cx="1901641" cy="5724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Hardware Model</a:t>
              </a:r>
            </a:p>
          </p:txBody>
        </p:sp>
      </p:grpSp>
    </p:spTree>
    <p:extLst>
      <p:ext uri="{BB962C8B-B14F-4D97-AF65-F5344CB8AC3E}">
        <p14:creationId xmlns:p14="http://schemas.microsoft.com/office/powerpoint/2010/main" val="3647654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DA517-EEDC-47AA-0E2B-DA6D6BBD6E38}"/>
              </a:ext>
            </a:extLst>
          </p:cNvPr>
          <p:cNvSpPr>
            <a:spLocks noGrp="1"/>
          </p:cNvSpPr>
          <p:nvPr>
            <p:ph type="title"/>
          </p:nvPr>
        </p:nvSpPr>
        <p:spPr/>
        <p:txBody>
          <a:bodyPr/>
          <a:lstStyle/>
          <a:p>
            <a:r>
              <a:rPr lang="en-US" dirty="0"/>
              <a:t>NOS3 Architecture</a:t>
            </a:r>
          </a:p>
        </p:txBody>
      </p:sp>
      <p:sp>
        <p:nvSpPr>
          <p:cNvPr id="3" name="Content Placeholder 2">
            <a:extLst>
              <a:ext uri="{FF2B5EF4-FFF2-40B4-BE49-F238E27FC236}">
                <a16:creationId xmlns:a16="http://schemas.microsoft.com/office/drawing/2014/main" id="{7CF1D90E-D84E-78F7-0825-2444B535FD48}"/>
              </a:ext>
            </a:extLst>
          </p:cNvPr>
          <p:cNvSpPr>
            <a:spLocks noGrp="1"/>
          </p:cNvSpPr>
          <p:nvPr>
            <p:ph idx="1"/>
          </p:nvPr>
        </p:nvSpPr>
        <p:spPr>
          <a:xfrm>
            <a:off x="424249" y="1156288"/>
            <a:ext cx="8006519" cy="5014085"/>
          </a:xfrm>
        </p:spPr>
        <p:txBody>
          <a:bodyPr>
            <a:normAutofit fontScale="77500" lnSpcReduction="20000"/>
          </a:bodyPr>
          <a:lstStyle/>
          <a:p>
            <a:r>
              <a:rPr lang="en-US" dirty="0"/>
              <a:t>Combination of multiple pieces of open-source software</a:t>
            </a:r>
          </a:p>
          <a:p>
            <a:pPr lvl="1"/>
            <a:r>
              <a:rPr lang="en-US" b="1" dirty="0"/>
              <a:t>A virtual spacecraft!</a:t>
            </a:r>
          </a:p>
          <a:p>
            <a:pPr lvl="1"/>
            <a:r>
              <a:rPr lang="en-US" dirty="0"/>
              <a:t>Learn on, do research, baseline as your own</a:t>
            </a:r>
          </a:p>
          <a:p>
            <a:r>
              <a:rPr lang="en-US" dirty="0"/>
              <a:t>Flight Software</a:t>
            </a:r>
          </a:p>
          <a:p>
            <a:pPr lvl="1"/>
            <a:r>
              <a:rPr lang="en-US" dirty="0"/>
              <a:t>Core Flight System (cFS)</a:t>
            </a:r>
          </a:p>
          <a:p>
            <a:pPr lvl="1"/>
            <a:r>
              <a:rPr lang="en-US" dirty="0"/>
              <a:t>F’</a:t>
            </a:r>
          </a:p>
          <a:p>
            <a:r>
              <a:rPr lang="en-US" dirty="0"/>
              <a:t>Ground Stations</a:t>
            </a:r>
          </a:p>
          <a:p>
            <a:pPr lvl="1"/>
            <a:r>
              <a:rPr lang="en-US" dirty="0"/>
              <a:t>Ball Aerospace COSMOS</a:t>
            </a:r>
          </a:p>
          <a:p>
            <a:pPr lvl="1"/>
            <a:r>
              <a:rPr lang="en-US" dirty="0"/>
              <a:t>JPL AMMOS Instrument Toolkit</a:t>
            </a:r>
          </a:p>
          <a:p>
            <a:pPr lvl="1"/>
            <a:r>
              <a:rPr lang="en-US" dirty="0"/>
              <a:t>OpenC3 COSMOS</a:t>
            </a:r>
          </a:p>
          <a:p>
            <a:pPr lvl="1"/>
            <a:r>
              <a:rPr lang="en-US" dirty="0"/>
              <a:t>YAMCS</a:t>
            </a:r>
          </a:p>
          <a:p>
            <a:r>
              <a:rPr lang="en-US" dirty="0"/>
              <a:t>Dynamics / Visualization</a:t>
            </a:r>
          </a:p>
          <a:p>
            <a:pPr lvl="1"/>
            <a:r>
              <a:rPr lang="en-US" dirty="0"/>
              <a:t>42</a:t>
            </a:r>
          </a:p>
          <a:p>
            <a:r>
              <a:rPr lang="en-US" dirty="0"/>
              <a:t>NOS Engine</a:t>
            </a:r>
          </a:p>
          <a:p>
            <a:pPr lvl="1"/>
            <a:r>
              <a:rPr lang="en-US" dirty="0"/>
              <a:t>Communication protocols</a:t>
            </a:r>
          </a:p>
          <a:p>
            <a:pPr lvl="1"/>
            <a:r>
              <a:rPr lang="en-US" dirty="0"/>
              <a:t>Hardware abstraction layer</a:t>
            </a:r>
          </a:p>
          <a:p>
            <a:pPr lvl="1"/>
            <a:r>
              <a:rPr lang="en-US" dirty="0"/>
              <a:t>Component simulators</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70FC24F-923A-1F72-F673-247B7C176398}"/>
              </a:ext>
            </a:extLst>
          </p:cNvPr>
          <p:cNvSpPr>
            <a:spLocks noGrp="1"/>
          </p:cNvSpPr>
          <p:nvPr>
            <p:ph type="dt" sz="half" idx="10"/>
          </p:nvPr>
        </p:nvSpPr>
        <p:spPr/>
        <p:txBody>
          <a:bodyPr/>
          <a:lstStyle/>
          <a:p>
            <a:fld id="{F5A4331C-1B13-4D59-942E-9EAB2327F394}" type="datetime1">
              <a:rPr lang="en-US" smtClean="0"/>
              <a:pPr/>
              <a:t>2/12/2025</a:t>
            </a:fld>
            <a:endParaRPr lang="en-US"/>
          </a:p>
        </p:txBody>
      </p:sp>
      <p:sp>
        <p:nvSpPr>
          <p:cNvPr id="5" name="Footer Placeholder 4">
            <a:extLst>
              <a:ext uri="{FF2B5EF4-FFF2-40B4-BE49-F238E27FC236}">
                <a16:creationId xmlns:a16="http://schemas.microsoft.com/office/drawing/2014/main" id="{2FD72E91-E570-A9A2-6C6A-736DFE566402}"/>
              </a:ext>
            </a:extLst>
          </p:cNvPr>
          <p:cNvSpPr>
            <a:spLocks noGrp="1"/>
          </p:cNvSpPr>
          <p:nvPr>
            <p:ph type="ftr" sz="quarter" idx="11"/>
          </p:nvPr>
        </p:nvSpPr>
        <p:spPr/>
        <p:txBody>
          <a:bodyPr/>
          <a:lstStyle/>
          <a:p>
            <a:r>
              <a:rPr lang="en-US" dirty="0"/>
              <a:t>NASA IV&amp;V JSTAR</a:t>
            </a:r>
          </a:p>
        </p:txBody>
      </p:sp>
      <p:sp>
        <p:nvSpPr>
          <p:cNvPr id="6" name="Slide Number Placeholder 5">
            <a:extLst>
              <a:ext uri="{FF2B5EF4-FFF2-40B4-BE49-F238E27FC236}">
                <a16:creationId xmlns:a16="http://schemas.microsoft.com/office/drawing/2014/main" id="{38F96365-3C22-0646-2E11-F4A2A0FC4844}"/>
              </a:ext>
            </a:extLst>
          </p:cNvPr>
          <p:cNvSpPr>
            <a:spLocks noGrp="1"/>
          </p:cNvSpPr>
          <p:nvPr>
            <p:ph type="sldNum" sz="quarter" idx="12"/>
          </p:nvPr>
        </p:nvSpPr>
        <p:spPr/>
        <p:txBody>
          <a:bodyPr/>
          <a:lstStyle/>
          <a:p>
            <a:fld id="{9A4C7C8F-3EDB-014B-915D-CFE50CAC5D15}" type="slidenum">
              <a:rPr lang="en-US" smtClean="0"/>
              <a:pPr/>
              <a:t>13</a:t>
            </a:fld>
            <a:endParaRPr lang="en-US"/>
          </a:p>
        </p:txBody>
      </p:sp>
      <p:pic>
        <p:nvPicPr>
          <p:cNvPr id="7" name="Picture 6">
            <a:extLst>
              <a:ext uri="{FF2B5EF4-FFF2-40B4-BE49-F238E27FC236}">
                <a16:creationId xmlns:a16="http://schemas.microsoft.com/office/drawing/2014/main" id="{5A7B8FA5-385E-406B-D8F1-9286B5D93D38}"/>
              </a:ext>
            </a:extLst>
          </p:cNvPr>
          <p:cNvPicPr>
            <a:picLocks noChangeAspect="1"/>
          </p:cNvPicPr>
          <p:nvPr/>
        </p:nvPicPr>
        <p:blipFill>
          <a:blip r:embed="rId3"/>
          <a:stretch>
            <a:fillRect/>
          </a:stretch>
        </p:blipFill>
        <p:spPr>
          <a:xfrm>
            <a:off x="6412180" y="2305455"/>
            <a:ext cx="5501767" cy="3864918"/>
          </a:xfrm>
          <a:prstGeom prst="rect">
            <a:avLst/>
          </a:prstGeom>
        </p:spPr>
      </p:pic>
      <p:pic>
        <p:nvPicPr>
          <p:cNvPr id="8" name="Picture 7">
            <a:extLst>
              <a:ext uri="{FF2B5EF4-FFF2-40B4-BE49-F238E27FC236}">
                <a16:creationId xmlns:a16="http://schemas.microsoft.com/office/drawing/2014/main" id="{08FE7B3C-660C-EC59-A0C6-15D5011D7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9814" y="2405596"/>
            <a:ext cx="742566" cy="544925"/>
          </a:xfrm>
          <a:prstGeom prst="rect">
            <a:avLst/>
          </a:prstGeom>
        </p:spPr>
      </p:pic>
      <p:pic>
        <p:nvPicPr>
          <p:cNvPr id="9" name="Picture 8">
            <a:extLst>
              <a:ext uri="{FF2B5EF4-FFF2-40B4-BE49-F238E27FC236}">
                <a16:creationId xmlns:a16="http://schemas.microsoft.com/office/drawing/2014/main" id="{33D5C6A7-52BA-C798-8310-CF276B8FFE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7999" y="3077299"/>
            <a:ext cx="1026195" cy="230236"/>
          </a:xfrm>
          <a:prstGeom prst="rect">
            <a:avLst/>
          </a:prstGeom>
        </p:spPr>
      </p:pic>
      <p:pic>
        <p:nvPicPr>
          <p:cNvPr id="10" name="Picture 9">
            <a:extLst>
              <a:ext uri="{FF2B5EF4-FFF2-40B4-BE49-F238E27FC236}">
                <a16:creationId xmlns:a16="http://schemas.microsoft.com/office/drawing/2014/main" id="{90005056-BA7A-A909-1E4F-9A499BC7E5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5937" y="5407783"/>
            <a:ext cx="1047765" cy="571686"/>
          </a:xfrm>
          <a:prstGeom prst="rect">
            <a:avLst/>
          </a:prstGeom>
        </p:spPr>
      </p:pic>
      <p:pic>
        <p:nvPicPr>
          <p:cNvPr id="11" name="Picture 10">
            <a:extLst>
              <a:ext uri="{FF2B5EF4-FFF2-40B4-BE49-F238E27FC236}">
                <a16:creationId xmlns:a16="http://schemas.microsoft.com/office/drawing/2014/main" id="{90F0B955-5B88-56DB-2AC2-B2E563FEA7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2725" y="4407140"/>
            <a:ext cx="845431" cy="845431"/>
          </a:xfrm>
          <a:prstGeom prst="rect">
            <a:avLst/>
          </a:prstGeom>
        </p:spPr>
      </p:pic>
      <p:pic>
        <p:nvPicPr>
          <p:cNvPr id="12" name="Picture 11" descr="AMMOS: Home Page">
            <a:extLst>
              <a:ext uri="{FF2B5EF4-FFF2-40B4-BE49-F238E27FC236}">
                <a16:creationId xmlns:a16="http://schemas.microsoft.com/office/drawing/2014/main" id="{F2FE73AA-385F-A484-A991-70E5B5ED1F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2725" y="3429000"/>
            <a:ext cx="834191" cy="83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790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C0B4F-AB08-EBAA-FDB1-FA9D02B68C0C}"/>
              </a:ext>
            </a:extLst>
          </p:cNvPr>
          <p:cNvSpPr>
            <a:spLocks noGrp="1"/>
          </p:cNvSpPr>
          <p:nvPr>
            <p:ph type="title"/>
          </p:nvPr>
        </p:nvSpPr>
        <p:spPr/>
        <p:txBody>
          <a:bodyPr/>
          <a:lstStyle/>
          <a:p>
            <a:r>
              <a:rPr lang="en-US" dirty="0"/>
              <a:t>NOS3 Architecture</a:t>
            </a:r>
          </a:p>
        </p:txBody>
      </p:sp>
      <p:sp>
        <p:nvSpPr>
          <p:cNvPr id="3" name="Content Placeholder 2">
            <a:extLst>
              <a:ext uri="{FF2B5EF4-FFF2-40B4-BE49-F238E27FC236}">
                <a16:creationId xmlns:a16="http://schemas.microsoft.com/office/drawing/2014/main" id="{D31694A9-7753-0E8B-9DED-AF1168BE9386}"/>
              </a:ext>
            </a:extLst>
          </p:cNvPr>
          <p:cNvSpPr>
            <a:spLocks noGrp="1"/>
          </p:cNvSpPr>
          <p:nvPr>
            <p:ph idx="1"/>
          </p:nvPr>
        </p:nvSpPr>
        <p:spPr/>
        <p:txBody>
          <a:bodyPr/>
          <a:lstStyle/>
          <a:p>
            <a:r>
              <a:rPr lang="en-US" dirty="0"/>
              <a:t>NOS3 enables cross compiling for your flight and simulation targets</a:t>
            </a:r>
          </a:p>
          <a:p>
            <a:pPr lvl="1"/>
            <a:r>
              <a:rPr lang="en-US" dirty="0"/>
              <a:t>HWLIB enables selection of build type via flags at compile time</a:t>
            </a:r>
          </a:p>
          <a:p>
            <a:pPr marL="0" indent="0">
              <a:buNone/>
            </a:pPr>
            <a:endParaRPr lang="en-US" dirty="0"/>
          </a:p>
        </p:txBody>
      </p:sp>
      <p:sp>
        <p:nvSpPr>
          <p:cNvPr id="4" name="Date Placeholder 3">
            <a:extLst>
              <a:ext uri="{FF2B5EF4-FFF2-40B4-BE49-F238E27FC236}">
                <a16:creationId xmlns:a16="http://schemas.microsoft.com/office/drawing/2014/main" id="{FBA46974-40A0-AAC6-E1F2-2E4A1984265E}"/>
              </a:ext>
            </a:extLst>
          </p:cNvPr>
          <p:cNvSpPr>
            <a:spLocks noGrp="1"/>
          </p:cNvSpPr>
          <p:nvPr>
            <p:ph type="dt" sz="half" idx="10"/>
          </p:nvPr>
        </p:nvSpPr>
        <p:spPr/>
        <p:txBody>
          <a:bodyPr/>
          <a:lstStyle/>
          <a:p>
            <a:fld id="{F5A4331C-1B13-4D59-942E-9EAB2327F394}" type="datetime1">
              <a:rPr lang="en-US" smtClean="0"/>
              <a:pPr/>
              <a:t>2/12/2025</a:t>
            </a:fld>
            <a:endParaRPr lang="en-US"/>
          </a:p>
        </p:txBody>
      </p:sp>
      <p:sp>
        <p:nvSpPr>
          <p:cNvPr id="5" name="Footer Placeholder 4">
            <a:extLst>
              <a:ext uri="{FF2B5EF4-FFF2-40B4-BE49-F238E27FC236}">
                <a16:creationId xmlns:a16="http://schemas.microsoft.com/office/drawing/2014/main" id="{64057E01-461D-B1A8-7B91-6E122EBFC582}"/>
              </a:ext>
            </a:extLst>
          </p:cNvPr>
          <p:cNvSpPr>
            <a:spLocks noGrp="1"/>
          </p:cNvSpPr>
          <p:nvPr>
            <p:ph type="ftr" sz="quarter" idx="11"/>
          </p:nvPr>
        </p:nvSpPr>
        <p:spPr/>
        <p:txBody>
          <a:bodyPr/>
          <a:lstStyle/>
          <a:p>
            <a:r>
              <a:rPr lang="en-US"/>
              <a:t>NASA IV&amp;V JSTAR</a:t>
            </a:r>
            <a:endParaRPr lang="en-US" dirty="0"/>
          </a:p>
        </p:txBody>
      </p:sp>
      <p:sp>
        <p:nvSpPr>
          <p:cNvPr id="6" name="Slide Number Placeholder 5">
            <a:extLst>
              <a:ext uri="{FF2B5EF4-FFF2-40B4-BE49-F238E27FC236}">
                <a16:creationId xmlns:a16="http://schemas.microsoft.com/office/drawing/2014/main" id="{2A211D94-141D-401C-1856-65441829BEEF}"/>
              </a:ext>
            </a:extLst>
          </p:cNvPr>
          <p:cNvSpPr>
            <a:spLocks noGrp="1"/>
          </p:cNvSpPr>
          <p:nvPr>
            <p:ph type="sldNum" sz="quarter" idx="12"/>
          </p:nvPr>
        </p:nvSpPr>
        <p:spPr/>
        <p:txBody>
          <a:bodyPr/>
          <a:lstStyle/>
          <a:p>
            <a:fld id="{9A4C7C8F-3EDB-014B-915D-CFE50CAC5D15}" type="slidenum">
              <a:rPr lang="en-US" smtClean="0"/>
              <a:pPr/>
              <a:t>14</a:t>
            </a:fld>
            <a:endParaRPr lang="en-US"/>
          </a:p>
        </p:txBody>
      </p:sp>
      <p:grpSp>
        <p:nvGrpSpPr>
          <p:cNvPr id="9" name="Group 8">
            <a:extLst>
              <a:ext uri="{FF2B5EF4-FFF2-40B4-BE49-F238E27FC236}">
                <a16:creationId xmlns:a16="http://schemas.microsoft.com/office/drawing/2014/main" id="{7ED7EAEE-8102-194E-8471-B9B93D175537}"/>
              </a:ext>
            </a:extLst>
          </p:cNvPr>
          <p:cNvGrpSpPr/>
          <p:nvPr/>
        </p:nvGrpSpPr>
        <p:grpSpPr>
          <a:xfrm>
            <a:off x="1024129" y="2130552"/>
            <a:ext cx="10296144" cy="3782754"/>
            <a:chOff x="1381630" y="1603268"/>
            <a:chExt cx="9616690" cy="4017636"/>
          </a:xfrm>
        </p:grpSpPr>
        <p:grpSp>
          <p:nvGrpSpPr>
            <p:cNvPr id="10" name="Group 9">
              <a:extLst>
                <a:ext uri="{FF2B5EF4-FFF2-40B4-BE49-F238E27FC236}">
                  <a16:creationId xmlns:a16="http://schemas.microsoft.com/office/drawing/2014/main" id="{1A640739-B94D-A754-E898-CB6464CA2FF5}"/>
                </a:ext>
              </a:extLst>
            </p:cNvPr>
            <p:cNvGrpSpPr/>
            <p:nvPr/>
          </p:nvGrpSpPr>
          <p:grpSpPr>
            <a:xfrm>
              <a:off x="1381630" y="1603268"/>
              <a:ext cx="2079041" cy="4017635"/>
              <a:chOff x="257907" y="1498534"/>
              <a:chExt cx="2079041" cy="4017635"/>
            </a:xfrm>
          </p:grpSpPr>
          <p:sp>
            <p:nvSpPr>
              <p:cNvPr id="31" name="Rounded Rectangle 40">
                <a:extLst>
                  <a:ext uri="{FF2B5EF4-FFF2-40B4-BE49-F238E27FC236}">
                    <a16:creationId xmlns:a16="http://schemas.microsoft.com/office/drawing/2014/main" id="{F50EAA41-ADC1-6992-77CD-C953C28812E0}"/>
                  </a:ext>
                </a:extLst>
              </p:cNvPr>
              <p:cNvSpPr/>
              <p:nvPr/>
            </p:nvSpPr>
            <p:spPr>
              <a:xfrm>
                <a:off x="257907" y="1498534"/>
                <a:ext cx="2079041" cy="401763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b="1"/>
                  <a:t>FSW</a:t>
                </a:r>
              </a:p>
            </p:txBody>
          </p:sp>
          <p:sp>
            <p:nvSpPr>
              <p:cNvPr id="32" name="Flowchart: Predefined Process 31">
                <a:extLst>
                  <a:ext uri="{FF2B5EF4-FFF2-40B4-BE49-F238E27FC236}">
                    <a16:creationId xmlns:a16="http://schemas.microsoft.com/office/drawing/2014/main" id="{ED90DECA-2E6B-1CDD-B495-2C03975D11CF}"/>
                  </a:ext>
                </a:extLst>
              </p:cNvPr>
              <p:cNvSpPr/>
              <p:nvPr/>
            </p:nvSpPr>
            <p:spPr>
              <a:xfrm>
                <a:off x="392538" y="2037824"/>
                <a:ext cx="293524" cy="3287395"/>
              </a:xfrm>
              <a:prstGeom prst="flowChartPredefinedProcess">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Software Bus</a:t>
                </a:r>
              </a:p>
            </p:txBody>
          </p:sp>
          <p:sp>
            <p:nvSpPr>
              <p:cNvPr id="33" name="Rounded Rectangle 53">
                <a:extLst>
                  <a:ext uri="{FF2B5EF4-FFF2-40B4-BE49-F238E27FC236}">
                    <a16:creationId xmlns:a16="http://schemas.microsoft.com/office/drawing/2014/main" id="{BA0F0E62-B68C-C21F-3EAC-FE759B2A61EA}"/>
                  </a:ext>
                </a:extLst>
              </p:cNvPr>
              <p:cNvSpPr/>
              <p:nvPr/>
            </p:nvSpPr>
            <p:spPr>
              <a:xfrm>
                <a:off x="763629" y="2037824"/>
                <a:ext cx="1058234" cy="70502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CAM</a:t>
                </a:r>
              </a:p>
            </p:txBody>
          </p:sp>
          <p:sp>
            <p:nvSpPr>
              <p:cNvPr id="34" name="Rounded Rectangle 54">
                <a:extLst>
                  <a:ext uri="{FF2B5EF4-FFF2-40B4-BE49-F238E27FC236}">
                    <a16:creationId xmlns:a16="http://schemas.microsoft.com/office/drawing/2014/main" id="{5DC9AACE-EFE5-5629-D393-7F134EAFA03A}"/>
                  </a:ext>
                </a:extLst>
              </p:cNvPr>
              <p:cNvSpPr/>
              <p:nvPr/>
            </p:nvSpPr>
            <p:spPr>
              <a:xfrm>
                <a:off x="763629" y="2894635"/>
                <a:ext cx="1058234" cy="70502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GPS</a:t>
                </a:r>
              </a:p>
            </p:txBody>
          </p:sp>
          <p:sp>
            <p:nvSpPr>
              <p:cNvPr id="35" name="Rounded Rectangle 55">
                <a:extLst>
                  <a:ext uri="{FF2B5EF4-FFF2-40B4-BE49-F238E27FC236}">
                    <a16:creationId xmlns:a16="http://schemas.microsoft.com/office/drawing/2014/main" id="{ABBFAD66-F70B-6A0B-E41F-564D998978ED}"/>
                  </a:ext>
                </a:extLst>
              </p:cNvPr>
              <p:cNvSpPr/>
              <p:nvPr/>
            </p:nvSpPr>
            <p:spPr>
              <a:xfrm>
                <a:off x="763629" y="3761016"/>
                <a:ext cx="1058234" cy="705021"/>
              </a:xfrm>
              <a:prstGeom prst="roundRect">
                <a:avLst/>
              </a:prstGeom>
              <a:solidFill>
                <a:schemeClr val="accent5">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Inst.</a:t>
                </a:r>
              </a:p>
            </p:txBody>
          </p:sp>
          <p:sp>
            <p:nvSpPr>
              <p:cNvPr id="36" name="Rounded Rectangle 56">
                <a:extLst>
                  <a:ext uri="{FF2B5EF4-FFF2-40B4-BE49-F238E27FC236}">
                    <a16:creationId xmlns:a16="http://schemas.microsoft.com/office/drawing/2014/main" id="{6EB84DD9-A505-63C9-ED78-47282E8921F3}"/>
                  </a:ext>
                </a:extLst>
              </p:cNvPr>
              <p:cNvSpPr/>
              <p:nvPr/>
            </p:nvSpPr>
            <p:spPr>
              <a:xfrm>
                <a:off x="763629" y="4620199"/>
                <a:ext cx="1058234" cy="70502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Radio</a:t>
                </a:r>
              </a:p>
            </p:txBody>
          </p:sp>
          <p:sp>
            <p:nvSpPr>
              <p:cNvPr id="37" name="Rounded Rectangle 33">
                <a:extLst>
                  <a:ext uri="{FF2B5EF4-FFF2-40B4-BE49-F238E27FC236}">
                    <a16:creationId xmlns:a16="http://schemas.microsoft.com/office/drawing/2014/main" id="{33BA1004-610A-DD53-6AEA-22A8D38AB3C3}"/>
                  </a:ext>
                </a:extLst>
              </p:cNvPr>
              <p:cNvSpPr/>
              <p:nvPr/>
            </p:nvSpPr>
            <p:spPr>
              <a:xfrm>
                <a:off x="1881020" y="2032579"/>
                <a:ext cx="333668" cy="3287397"/>
              </a:xfrm>
              <a:prstGeom prst="round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Hardware Library</a:t>
                </a:r>
              </a:p>
            </p:txBody>
          </p:sp>
        </p:grpSp>
        <p:sp>
          <p:nvSpPr>
            <p:cNvPr id="11" name="Rounded Rectangle 31">
              <a:extLst>
                <a:ext uri="{FF2B5EF4-FFF2-40B4-BE49-F238E27FC236}">
                  <a16:creationId xmlns:a16="http://schemas.microsoft.com/office/drawing/2014/main" id="{C829FFFC-02DF-1BF5-F2E4-8B3339C46689}"/>
                </a:ext>
              </a:extLst>
            </p:cNvPr>
            <p:cNvSpPr/>
            <p:nvPr/>
          </p:nvSpPr>
          <p:spPr>
            <a:xfrm>
              <a:off x="5687823" y="3549323"/>
              <a:ext cx="5310497" cy="928869"/>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b="1"/>
                <a:t>Data Providers</a:t>
              </a:r>
            </a:p>
          </p:txBody>
        </p:sp>
        <p:sp>
          <p:nvSpPr>
            <p:cNvPr id="12" name="Rounded Rectangle 50">
              <a:extLst>
                <a:ext uri="{FF2B5EF4-FFF2-40B4-BE49-F238E27FC236}">
                  <a16:creationId xmlns:a16="http://schemas.microsoft.com/office/drawing/2014/main" id="{663E751F-81A7-155F-F34A-7399FBB84D74}"/>
                </a:ext>
              </a:extLst>
            </p:cNvPr>
            <p:cNvSpPr/>
            <p:nvPr/>
          </p:nvSpPr>
          <p:spPr>
            <a:xfrm>
              <a:off x="5842803" y="3954976"/>
              <a:ext cx="5000536" cy="41067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42 Spacecraft Dynamics Simulator</a:t>
              </a:r>
            </a:p>
          </p:txBody>
        </p:sp>
        <p:sp>
          <p:nvSpPr>
            <p:cNvPr id="13" name="Rounded Rectangle 79">
              <a:extLst>
                <a:ext uri="{FF2B5EF4-FFF2-40B4-BE49-F238E27FC236}">
                  <a16:creationId xmlns:a16="http://schemas.microsoft.com/office/drawing/2014/main" id="{4C1B7CAF-BE7B-25B8-6291-5EE925A5907C}"/>
                </a:ext>
              </a:extLst>
            </p:cNvPr>
            <p:cNvSpPr/>
            <p:nvPr/>
          </p:nvSpPr>
          <p:spPr>
            <a:xfrm>
              <a:off x="5868101" y="5042989"/>
              <a:ext cx="3574576" cy="38172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Ground Station Software</a:t>
              </a:r>
            </a:p>
          </p:txBody>
        </p:sp>
        <p:grpSp>
          <p:nvGrpSpPr>
            <p:cNvPr id="14" name="Group 13">
              <a:extLst>
                <a:ext uri="{FF2B5EF4-FFF2-40B4-BE49-F238E27FC236}">
                  <a16:creationId xmlns:a16="http://schemas.microsoft.com/office/drawing/2014/main" id="{5BF66E27-41C1-BEF9-7AE5-EC897499B519}"/>
                </a:ext>
              </a:extLst>
            </p:cNvPr>
            <p:cNvGrpSpPr/>
            <p:nvPr/>
          </p:nvGrpSpPr>
          <p:grpSpPr>
            <a:xfrm>
              <a:off x="3982554" y="1603269"/>
              <a:ext cx="1262102" cy="4017635"/>
              <a:chOff x="3016821" y="1498533"/>
              <a:chExt cx="1262102" cy="4017635"/>
            </a:xfrm>
          </p:grpSpPr>
          <p:sp>
            <p:nvSpPr>
              <p:cNvPr id="26" name="Rounded Rectangle 40">
                <a:extLst>
                  <a:ext uri="{FF2B5EF4-FFF2-40B4-BE49-F238E27FC236}">
                    <a16:creationId xmlns:a16="http://schemas.microsoft.com/office/drawing/2014/main" id="{F6BEFADA-ADA0-4ED5-8B0B-FDC78CA69BB7}"/>
                  </a:ext>
                </a:extLst>
              </p:cNvPr>
              <p:cNvSpPr/>
              <p:nvPr/>
            </p:nvSpPr>
            <p:spPr>
              <a:xfrm>
                <a:off x="3016821" y="1498533"/>
                <a:ext cx="1262102" cy="401763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b="1"/>
                  <a:t>SIM</a:t>
                </a:r>
              </a:p>
            </p:txBody>
          </p:sp>
          <p:sp>
            <p:nvSpPr>
              <p:cNvPr id="27" name="Rounded Rectangle 53">
                <a:extLst>
                  <a:ext uri="{FF2B5EF4-FFF2-40B4-BE49-F238E27FC236}">
                    <a16:creationId xmlns:a16="http://schemas.microsoft.com/office/drawing/2014/main" id="{FC7D6356-6605-462A-E7F0-7BAC4671A2DA}"/>
                  </a:ext>
                </a:extLst>
              </p:cNvPr>
              <p:cNvSpPr/>
              <p:nvPr/>
            </p:nvSpPr>
            <p:spPr>
              <a:xfrm>
                <a:off x="3125646" y="2037823"/>
                <a:ext cx="1058234" cy="70502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CAM</a:t>
                </a:r>
              </a:p>
            </p:txBody>
          </p:sp>
          <p:sp>
            <p:nvSpPr>
              <p:cNvPr id="28" name="Rounded Rectangle 54">
                <a:extLst>
                  <a:ext uri="{FF2B5EF4-FFF2-40B4-BE49-F238E27FC236}">
                    <a16:creationId xmlns:a16="http://schemas.microsoft.com/office/drawing/2014/main" id="{ED9D63F3-0EDF-289F-8AD7-42CB5E92D7F8}"/>
                  </a:ext>
                </a:extLst>
              </p:cNvPr>
              <p:cNvSpPr/>
              <p:nvPr/>
            </p:nvSpPr>
            <p:spPr>
              <a:xfrm>
                <a:off x="3125646" y="2894634"/>
                <a:ext cx="1058234" cy="70502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GPS</a:t>
                </a:r>
              </a:p>
            </p:txBody>
          </p:sp>
          <p:sp>
            <p:nvSpPr>
              <p:cNvPr id="29" name="Rounded Rectangle 55">
                <a:extLst>
                  <a:ext uri="{FF2B5EF4-FFF2-40B4-BE49-F238E27FC236}">
                    <a16:creationId xmlns:a16="http://schemas.microsoft.com/office/drawing/2014/main" id="{EEB119B4-48C2-E083-5E31-CAC29A4CCA09}"/>
                  </a:ext>
                </a:extLst>
              </p:cNvPr>
              <p:cNvSpPr/>
              <p:nvPr/>
            </p:nvSpPr>
            <p:spPr>
              <a:xfrm>
                <a:off x="3125646" y="3761015"/>
                <a:ext cx="1058234" cy="705021"/>
              </a:xfrm>
              <a:prstGeom prst="roundRect">
                <a:avLst/>
              </a:prstGeom>
              <a:solidFill>
                <a:schemeClr val="accent5">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Inst.</a:t>
                </a:r>
              </a:p>
            </p:txBody>
          </p:sp>
          <p:sp>
            <p:nvSpPr>
              <p:cNvPr id="30" name="Rounded Rectangle 56">
                <a:extLst>
                  <a:ext uri="{FF2B5EF4-FFF2-40B4-BE49-F238E27FC236}">
                    <a16:creationId xmlns:a16="http://schemas.microsoft.com/office/drawing/2014/main" id="{1FDFD12C-75F8-930F-9DCB-BD055F8F88AB}"/>
                  </a:ext>
                </a:extLst>
              </p:cNvPr>
              <p:cNvSpPr/>
              <p:nvPr/>
            </p:nvSpPr>
            <p:spPr>
              <a:xfrm>
                <a:off x="3125646" y="4620198"/>
                <a:ext cx="1058234" cy="70502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Radio</a:t>
                </a:r>
              </a:p>
            </p:txBody>
          </p:sp>
        </p:grpSp>
        <p:grpSp>
          <p:nvGrpSpPr>
            <p:cNvPr id="15" name="Group 14">
              <a:extLst>
                <a:ext uri="{FF2B5EF4-FFF2-40B4-BE49-F238E27FC236}">
                  <a16:creationId xmlns:a16="http://schemas.microsoft.com/office/drawing/2014/main" id="{96CEEC10-15A4-33E0-1606-3B9CD0BBB194}"/>
                </a:ext>
              </a:extLst>
            </p:cNvPr>
            <p:cNvGrpSpPr/>
            <p:nvPr/>
          </p:nvGrpSpPr>
          <p:grpSpPr>
            <a:xfrm>
              <a:off x="5687823" y="1884629"/>
              <a:ext cx="3634097" cy="1396101"/>
              <a:chOff x="5687823" y="1884629"/>
              <a:chExt cx="3634097" cy="1396101"/>
            </a:xfrm>
          </p:grpSpPr>
          <p:sp>
            <p:nvSpPr>
              <p:cNvPr id="22" name="Rounded Rectangle 31">
                <a:extLst>
                  <a:ext uri="{FF2B5EF4-FFF2-40B4-BE49-F238E27FC236}">
                    <a16:creationId xmlns:a16="http://schemas.microsoft.com/office/drawing/2014/main" id="{E1197B93-9EC9-5C9D-FE7B-86BCA95196A6}"/>
                  </a:ext>
                </a:extLst>
              </p:cNvPr>
              <p:cNvSpPr/>
              <p:nvPr/>
            </p:nvSpPr>
            <p:spPr>
              <a:xfrm>
                <a:off x="5687823" y="1884629"/>
                <a:ext cx="3634097" cy="1396101"/>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b="1"/>
                  <a:t>NASA Operational Simulator (NOS)</a:t>
                </a:r>
                <a:br>
                  <a:rPr lang="en-US" sz="1400" b="1"/>
                </a:br>
                <a:br>
                  <a:rPr lang="en-US" sz="1000" b="1"/>
                </a:br>
                <a:endParaRPr lang="en-US" sz="1000" b="1"/>
              </a:p>
              <a:p>
                <a:pPr algn="ctr"/>
                <a:endParaRPr lang="en-US" sz="1000" b="1"/>
              </a:p>
              <a:p>
                <a:pPr algn="ctr"/>
                <a:endParaRPr lang="en-US" sz="1000" b="1"/>
              </a:p>
              <a:p>
                <a:pPr algn="ctr"/>
                <a:endParaRPr lang="en-US" sz="1000" b="1"/>
              </a:p>
              <a:p>
                <a:pPr algn="ctr"/>
                <a:r>
                  <a:rPr lang="en-US" sz="1000" b="1"/>
                  <a:t>Time synchronized across all modules</a:t>
                </a:r>
              </a:p>
            </p:txBody>
          </p:sp>
          <p:sp>
            <p:nvSpPr>
              <p:cNvPr id="23" name="Rounded Rectangle 53">
                <a:extLst>
                  <a:ext uri="{FF2B5EF4-FFF2-40B4-BE49-F238E27FC236}">
                    <a16:creationId xmlns:a16="http://schemas.microsoft.com/office/drawing/2014/main" id="{0D36D162-7121-53A5-F281-52FFF60F3DBC}"/>
                  </a:ext>
                </a:extLst>
              </p:cNvPr>
              <p:cNvSpPr/>
              <p:nvPr/>
            </p:nvSpPr>
            <p:spPr>
              <a:xfrm>
                <a:off x="5780029" y="2285022"/>
                <a:ext cx="1058234" cy="705021"/>
              </a:xfrm>
              <a:prstGeom prst="roundRect">
                <a:avLst/>
              </a:prstGeom>
              <a:solidFill>
                <a:schemeClr val="accent2"/>
              </a:solidFill>
              <a:ln>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Engine</a:t>
                </a:r>
                <a:endParaRPr lang="en-US" sz="1000"/>
              </a:p>
            </p:txBody>
          </p:sp>
          <p:sp>
            <p:nvSpPr>
              <p:cNvPr id="24" name="Rounded Rectangle 53">
                <a:extLst>
                  <a:ext uri="{FF2B5EF4-FFF2-40B4-BE49-F238E27FC236}">
                    <a16:creationId xmlns:a16="http://schemas.microsoft.com/office/drawing/2014/main" id="{4F51D2D5-15AD-EBEC-69D3-89B6473E7653}"/>
                  </a:ext>
                </a:extLst>
              </p:cNvPr>
              <p:cNvSpPr/>
              <p:nvPr/>
            </p:nvSpPr>
            <p:spPr>
              <a:xfrm>
                <a:off x="6976290" y="2285022"/>
                <a:ext cx="1058234" cy="705021"/>
              </a:xfrm>
              <a:prstGeom prst="roundRect">
                <a:avLst/>
              </a:prstGeom>
              <a:solidFill>
                <a:schemeClr val="accent2"/>
              </a:solidFill>
              <a:ln>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Sim Terminal</a:t>
                </a:r>
                <a:endParaRPr lang="en-US" sz="1000"/>
              </a:p>
            </p:txBody>
          </p:sp>
          <p:sp>
            <p:nvSpPr>
              <p:cNvPr id="25" name="Rounded Rectangle 53">
                <a:extLst>
                  <a:ext uri="{FF2B5EF4-FFF2-40B4-BE49-F238E27FC236}">
                    <a16:creationId xmlns:a16="http://schemas.microsoft.com/office/drawing/2014/main" id="{0B623759-46AC-A1F6-A722-F6E1EAF63DF5}"/>
                  </a:ext>
                </a:extLst>
              </p:cNvPr>
              <p:cNvSpPr/>
              <p:nvPr/>
            </p:nvSpPr>
            <p:spPr>
              <a:xfrm>
                <a:off x="8172551" y="2289457"/>
                <a:ext cx="1058234" cy="705021"/>
              </a:xfrm>
              <a:prstGeom prst="roundRect">
                <a:avLst/>
              </a:prstGeom>
              <a:solidFill>
                <a:schemeClr val="accent2"/>
              </a:solidFill>
              <a:ln>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Time</a:t>
                </a:r>
                <a:endParaRPr lang="en-US" sz="1000"/>
              </a:p>
            </p:txBody>
          </p:sp>
        </p:grpSp>
        <p:cxnSp>
          <p:nvCxnSpPr>
            <p:cNvPr id="16" name="Connector: Elbow 15">
              <a:extLst>
                <a:ext uri="{FF2B5EF4-FFF2-40B4-BE49-F238E27FC236}">
                  <a16:creationId xmlns:a16="http://schemas.microsoft.com/office/drawing/2014/main" id="{2089EC3C-D751-F1C7-DB06-A4AB721A96D7}"/>
                </a:ext>
              </a:extLst>
            </p:cNvPr>
            <p:cNvCxnSpPr>
              <a:stCxn id="31" idx="3"/>
              <a:endCxn id="26" idx="1"/>
            </p:cNvCxnSpPr>
            <p:nvPr/>
          </p:nvCxnSpPr>
          <p:spPr bwMode="auto">
            <a:xfrm>
              <a:off x="3460671" y="3612086"/>
              <a:ext cx="521883" cy="1"/>
            </a:xfrm>
            <a:prstGeom prst="bentConnector3">
              <a:avLst/>
            </a:prstGeom>
            <a:solidFill>
              <a:schemeClr val="accent1"/>
            </a:solidFill>
            <a:ln w="12700" cap="flat" cmpd="sng" algn="ctr">
              <a:solidFill>
                <a:schemeClr val="tx1"/>
              </a:solidFill>
              <a:prstDash val="solid"/>
              <a:round/>
              <a:headEnd type="triangle" w="med" len="med"/>
              <a:tailEnd type="triangle"/>
            </a:ln>
            <a:effectLst/>
          </p:spPr>
        </p:cxnSp>
        <p:cxnSp>
          <p:nvCxnSpPr>
            <p:cNvPr id="17" name="Connector: Elbow 16">
              <a:extLst>
                <a:ext uri="{FF2B5EF4-FFF2-40B4-BE49-F238E27FC236}">
                  <a16:creationId xmlns:a16="http://schemas.microsoft.com/office/drawing/2014/main" id="{92AE3572-8E94-737B-11FB-B09D1EBE2C04}"/>
                </a:ext>
              </a:extLst>
            </p:cNvPr>
            <p:cNvCxnSpPr>
              <a:cxnSpLocks/>
              <a:stCxn id="26" idx="3"/>
              <a:endCxn id="11" idx="1"/>
            </p:cNvCxnSpPr>
            <p:nvPr/>
          </p:nvCxnSpPr>
          <p:spPr bwMode="auto">
            <a:xfrm>
              <a:off x="5244656" y="3612087"/>
              <a:ext cx="443167" cy="401671"/>
            </a:xfrm>
            <a:prstGeom prst="bentConnector3">
              <a:avLst/>
            </a:prstGeom>
            <a:solidFill>
              <a:schemeClr val="accent1"/>
            </a:solidFill>
            <a:ln w="12700" cap="flat" cmpd="sng" algn="ctr">
              <a:solidFill>
                <a:schemeClr val="tx1"/>
              </a:solidFill>
              <a:prstDash val="solid"/>
              <a:round/>
              <a:headEnd type="triangle" w="med" len="med"/>
              <a:tailEnd type="triangle"/>
            </a:ln>
            <a:effectLst/>
          </p:spPr>
        </p:cxnSp>
        <p:sp>
          <p:nvSpPr>
            <p:cNvPr id="18" name="TextBox 15">
              <a:extLst>
                <a:ext uri="{FF2B5EF4-FFF2-40B4-BE49-F238E27FC236}">
                  <a16:creationId xmlns:a16="http://schemas.microsoft.com/office/drawing/2014/main" id="{296507A2-5024-000C-6076-C964CE100CC5}"/>
                </a:ext>
              </a:extLst>
            </p:cNvPr>
            <p:cNvSpPr txBox="1"/>
            <p:nvPr/>
          </p:nvSpPr>
          <p:spPr>
            <a:xfrm>
              <a:off x="3432898" y="3207805"/>
              <a:ext cx="60242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t>NOS</a:t>
              </a:r>
            </a:p>
            <a:p>
              <a:pPr algn="ctr"/>
              <a:r>
                <a:rPr lang="en-US" sz="1000"/>
                <a:t>Engine</a:t>
              </a:r>
            </a:p>
          </p:txBody>
        </p:sp>
        <p:sp>
          <p:nvSpPr>
            <p:cNvPr id="19" name="TextBox 16">
              <a:extLst>
                <a:ext uri="{FF2B5EF4-FFF2-40B4-BE49-F238E27FC236}">
                  <a16:creationId xmlns:a16="http://schemas.microsoft.com/office/drawing/2014/main" id="{A967402A-8A99-6548-A2D1-3F098BA8FC72}"/>
                </a:ext>
              </a:extLst>
            </p:cNvPr>
            <p:cNvSpPr txBox="1"/>
            <p:nvPr/>
          </p:nvSpPr>
          <p:spPr>
            <a:xfrm>
              <a:off x="5177601" y="3366159"/>
              <a:ext cx="60242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t>UDP</a:t>
              </a:r>
            </a:p>
          </p:txBody>
        </p:sp>
        <p:cxnSp>
          <p:nvCxnSpPr>
            <p:cNvPr id="20" name="Connector: Elbow 19">
              <a:extLst>
                <a:ext uri="{FF2B5EF4-FFF2-40B4-BE49-F238E27FC236}">
                  <a16:creationId xmlns:a16="http://schemas.microsoft.com/office/drawing/2014/main" id="{31EEE847-5E21-7BA1-B2DF-777752A85D15}"/>
                </a:ext>
              </a:extLst>
            </p:cNvPr>
            <p:cNvCxnSpPr>
              <a:cxnSpLocks/>
              <a:stCxn id="30" idx="3"/>
              <a:endCxn id="13" idx="1"/>
            </p:cNvCxnSpPr>
            <p:nvPr/>
          </p:nvCxnSpPr>
          <p:spPr bwMode="auto">
            <a:xfrm>
              <a:off x="5149613" y="5077445"/>
              <a:ext cx="718488" cy="156404"/>
            </a:xfrm>
            <a:prstGeom prst="bentConnector3">
              <a:avLst/>
            </a:prstGeom>
            <a:solidFill>
              <a:schemeClr val="accent1"/>
            </a:solidFill>
            <a:ln w="12700" cap="flat" cmpd="sng" algn="ctr">
              <a:solidFill>
                <a:schemeClr val="tx1"/>
              </a:solidFill>
              <a:prstDash val="solid"/>
              <a:round/>
              <a:headEnd type="triangle" w="med" len="med"/>
              <a:tailEnd type="triangle"/>
            </a:ln>
            <a:effectLst/>
          </p:spPr>
        </p:cxnSp>
        <p:sp>
          <p:nvSpPr>
            <p:cNvPr id="21" name="TextBox 18">
              <a:extLst>
                <a:ext uri="{FF2B5EF4-FFF2-40B4-BE49-F238E27FC236}">
                  <a16:creationId xmlns:a16="http://schemas.microsoft.com/office/drawing/2014/main" id="{281B612E-B1AD-0DF1-BBDB-9C9D1AE6955E}"/>
                </a:ext>
              </a:extLst>
            </p:cNvPr>
            <p:cNvSpPr txBox="1"/>
            <p:nvPr/>
          </p:nvSpPr>
          <p:spPr>
            <a:xfrm>
              <a:off x="5207643" y="4842582"/>
              <a:ext cx="60242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t>UDP</a:t>
              </a:r>
            </a:p>
          </p:txBody>
        </p:sp>
      </p:grpSp>
    </p:spTree>
    <p:extLst>
      <p:ext uri="{BB962C8B-B14F-4D97-AF65-F5344CB8AC3E}">
        <p14:creationId xmlns:p14="http://schemas.microsoft.com/office/powerpoint/2010/main" val="4106555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893F-5DB5-EF34-F3C1-CD0F166BFBB2}"/>
              </a:ext>
            </a:extLst>
          </p:cNvPr>
          <p:cNvSpPr>
            <a:spLocks noGrp="1"/>
          </p:cNvSpPr>
          <p:nvPr>
            <p:ph type="title"/>
          </p:nvPr>
        </p:nvSpPr>
        <p:spPr/>
        <p:txBody>
          <a:bodyPr/>
          <a:lstStyle/>
          <a:p>
            <a:r>
              <a:rPr lang="en-US" dirty="0"/>
              <a:t>Design Reference Mission</a:t>
            </a:r>
          </a:p>
        </p:txBody>
      </p:sp>
      <p:sp>
        <p:nvSpPr>
          <p:cNvPr id="3" name="Content Placeholder 2">
            <a:extLst>
              <a:ext uri="{FF2B5EF4-FFF2-40B4-BE49-F238E27FC236}">
                <a16:creationId xmlns:a16="http://schemas.microsoft.com/office/drawing/2014/main" id="{308CFCF4-1E35-3C6E-1FE4-322DEC81C574}"/>
              </a:ext>
            </a:extLst>
          </p:cNvPr>
          <p:cNvSpPr>
            <a:spLocks noGrp="1"/>
          </p:cNvSpPr>
          <p:nvPr>
            <p:ph idx="1"/>
          </p:nvPr>
        </p:nvSpPr>
        <p:spPr>
          <a:xfrm>
            <a:off x="424249" y="1156288"/>
            <a:ext cx="9195239" cy="5014085"/>
          </a:xfrm>
        </p:spPr>
        <p:txBody>
          <a:bodyPr/>
          <a:lstStyle/>
          <a:p>
            <a:pPr marL="227965" indent="-227965"/>
            <a:r>
              <a:rPr lang="en-US" dirty="0"/>
              <a:t>NOS3 benefits have been proven across multiple missions</a:t>
            </a:r>
          </a:p>
          <a:p>
            <a:pPr marL="227965" indent="-227965"/>
            <a:r>
              <a:rPr lang="en-US" dirty="0"/>
              <a:t>Each mission develops several hardware specific applications</a:t>
            </a:r>
            <a:endParaRPr lang="en-US" dirty="0">
              <a:cs typeface="Calibri"/>
            </a:endParaRPr>
          </a:p>
          <a:p>
            <a:pPr marL="685165" lvl="1" indent="-227965"/>
            <a:r>
              <a:rPr lang="en-US" dirty="0"/>
              <a:t>Due to licensing concerns these are not available outside of NASA for re-use</a:t>
            </a:r>
            <a:endParaRPr lang="en-US" dirty="0">
              <a:cs typeface="Calibri" panose="020F0502020204030204"/>
            </a:endParaRPr>
          </a:p>
          <a:p>
            <a:pPr marL="227965" indent="-227965"/>
            <a:r>
              <a:rPr lang="en-US" dirty="0"/>
              <a:t>Missions often become so specific that implementations require a complete understanding</a:t>
            </a:r>
          </a:p>
          <a:p>
            <a:pPr marL="685160" lvl="1" indent="-227965"/>
            <a:r>
              <a:rPr lang="en-US" dirty="0"/>
              <a:t>No easy method of training or baselining for new efforts</a:t>
            </a:r>
            <a:endParaRPr lang="en-US" dirty="0">
              <a:cs typeface="Calibri" panose="020F0502020204030204"/>
            </a:endParaRPr>
          </a:p>
          <a:p>
            <a:pPr marL="227965" indent="-227965"/>
            <a:r>
              <a:rPr lang="en-US" dirty="0"/>
              <a:t>To provide a baseline for advanced development in NOS3 a complete mission is required</a:t>
            </a:r>
            <a:endParaRPr lang="en-US" dirty="0">
              <a:cs typeface="Calibri"/>
            </a:endParaRPr>
          </a:p>
          <a:p>
            <a:pPr marL="685165" lvl="1" indent="-227965"/>
            <a:r>
              <a:rPr lang="en-US" dirty="0"/>
              <a:t>Generic components and interfacing was the first step to resolve this</a:t>
            </a:r>
            <a:endParaRPr lang="en-US" dirty="0">
              <a:cs typeface="Calibri" panose="020F0502020204030204"/>
            </a:endParaRPr>
          </a:p>
          <a:p>
            <a:endParaRPr lang="en-US" dirty="0"/>
          </a:p>
        </p:txBody>
      </p:sp>
      <p:sp>
        <p:nvSpPr>
          <p:cNvPr id="4" name="Date Placeholder 3">
            <a:extLst>
              <a:ext uri="{FF2B5EF4-FFF2-40B4-BE49-F238E27FC236}">
                <a16:creationId xmlns:a16="http://schemas.microsoft.com/office/drawing/2014/main" id="{7873BF16-33FC-25E6-7F69-8CF017B9F97B}"/>
              </a:ext>
            </a:extLst>
          </p:cNvPr>
          <p:cNvSpPr>
            <a:spLocks noGrp="1"/>
          </p:cNvSpPr>
          <p:nvPr>
            <p:ph type="dt" sz="half" idx="10"/>
          </p:nvPr>
        </p:nvSpPr>
        <p:spPr/>
        <p:txBody>
          <a:bodyPr/>
          <a:lstStyle/>
          <a:p>
            <a:fld id="{F5A4331C-1B13-4D59-942E-9EAB2327F394}" type="datetime1">
              <a:rPr lang="en-US" smtClean="0"/>
              <a:pPr/>
              <a:t>2/12/2025</a:t>
            </a:fld>
            <a:endParaRPr lang="en-US"/>
          </a:p>
        </p:txBody>
      </p:sp>
      <p:sp>
        <p:nvSpPr>
          <p:cNvPr id="5" name="Footer Placeholder 4">
            <a:extLst>
              <a:ext uri="{FF2B5EF4-FFF2-40B4-BE49-F238E27FC236}">
                <a16:creationId xmlns:a16="http://schemas.microsoft.com/office/drawing/2014/main" id="{B4F10344-BB82-5925-44AA-375B61374A74}"/>
              </a:ext>
            </a:extLst>
          </p:cNvPr>
          <p:cNvSpPr>
            <a:spLocks noGrp="1"/>
          </p:cNvSpPr>
          <p:nvPr>
            <p:ph type="ftr" sz="quarter" idx="11"/>
          </p:nvPr>
        </p:nvSpPr>
        <p:spPr/>
        <p:txBody>
          <a:bodyPr/>
          <a:lstStyle/>
          <a:p>
            <a:r>
              <a:rPr lang="en-US"/>
              <a:t>NASA IV&amp;V JSTAR</a:t>
            </a:r>
            <a:endParaRPr lang="en-US" dirty="0"/>
          </a:p>
        </p:txBody>
      </p:sp>
      <p:sp>
        <p:nvSpPr>
          <p:cNvPr id="6" name="Slide Number Placeholder 5">
            <a:extLst>
              <a:ext uri="{FF2B5EF4-FFF2-40B4-BE49-F238E27FC236}">
                <a16:creationId xmlns:a16="http://schemas.microsoft.com/office/drawing/2014/main" id="{B050C05D-9189-E855-3B94-47CE9EF9BF89}"/>
              </a:ext>
            </a:extLst>
          </p:cNvPr>
          <p:cNvSpPr>
            <a:spLocks noGrp="1"/>
          </p:cNvSpPr>
          <p:nvPr>
            <p:ph type="sldNum" sz="quarter" idx="12"/>
          </p:nvPr>
        </p:nvSpPr>
        <p:spPr/>
        <p:txBody>
          <a:bodyPr/>
          <a:lstStyle/>
          <a:p>
            <a:fld id="{9A4C7C8F-3EDB-014B-915D-CFE50CAC5D15}" type="slidenum">
              <a:rPr lang="en-US" smtClean="0"/>
              <a:pPr/>
              <a:t>15</a:t>
            </a:fld>
            <a:endParaRPr lang="en-US"/>
          </a:p>
        </p:txBody>
      </p:sp>
      <p:pic>
        <p:nvPicPr>
          <p:cNvPr id="7" name="Picture 6" descr="Logo&#10;&#10;Description automatically generated">
            <a:extLst>
              <a:ext uri="{FF2B5EF4-FFF2-40B4-BE49-F238E27FC236}">
                <a16:creationId xmlns:a16="http://schemas.microsoft.com/office/drawing/2014/main" id="{BF2FD5FB-9B37-DE4C-418F-8473F9A40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1272" y="51012"/>
            <a:ext cx="935328" cy="935328"/>
          </a:xfrm>
          <a:prstGeom prst="rect">
            <a:avLst/>
          </a:prstGeom>
        </p:spPr>
      </p:pic>
      <p:pic>
        <p:nvPicPr>
          <p:cNvPr id="8" name="Picture 7" descr="Diagram&#10;&#10;Description automatically generated with low confidence">
            <a:extLst>
              <a:ext uri="{FF2B5EF4-FFF2-40B4-BE49-F238E27FC236}">
                <a16:creationId xmlns:a16="http://schemas.microsoft.com/office/drawing/2014/main" id="{034BE247-654F-73C3-5D2D-2C4BFF810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5518" y="1100832"/>
            <a:ext cx="951082" cy="1041937"/>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3544C5E8-E4CF-93F4-201E-77F1E010A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7590" y="2290481"/>
            <a:ext cx="1402402" cy="775466"/>
          </a:xfrm>
          <a:prstGeom prst="rect">
            <a:avLst/>
          </a:prstGeom>
        </p:spPr>
      </p:pic>
      <p:pic>
        <p:nvPicPr>
          <p:cNvPr id="10" name="Picture 9" descr="Logo&#10;&#10;Description automatically generated">
            <a:extLst>
              <a:ext uri="{FF2B5EF4-FFF2-40B4-BE49-F238E27FC236}">
                <a16:creationId xmlns:a16="http://schemas.microsoft.com/office/drawing/2014/main" id="{03954B10-D2CA-B59D-69E2-27B9DB5DED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3597" y="3774128"/>
            <a:ext cx="943197" cy="1145640"/>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3F8B5AF2-BF64-EFE4-3529-EC48A42976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4077" y="3073419"/>
            <a:ext cx="1849428" cy="540400"/>
          </a:xfrm>
          <a:prstGeom prst="rect">
            <a:avLst/>
          </a:prstGeom>
        </p:spPr>
      </p:pic>
      <p:pic>
        <p:nvPicPr>
          <p:cNvPr id="12" name="Picture 11" descr="Sunburst chart&#10;&#10;Description automatically generated">
            <a:extLst>
              <a:ext uri="{FF2B5EF4-FFF2-40B4-BE49-F238E27FC236}">
                <a16:creationId xmlns:a16="http://schemas.microsoft.com/office/drawing/2014/main" id="{332EBA9A-1D2B-12D3-1619-0DE99EEADD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2681" y="5053632"/>
            <a:ext cx="1230066" cy="1114253"/>
          </a:xfrm>
          <a:prstGeom prst="rect">
            <a:avLst/>
          </a:prstGeom>
        </p:spPr>
      </p:pic>
    </p:spTree>
    <p:extLst>
      <p:ext uri="{BB962C8B-B14F-4D97-AF65-F5344CB8AC3E}">
        <p14:creationId xmlns:p14="http://schemas.microsoft.com/office/powerpoint/2010/main" val="1558151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FC2B-75D6-E5D6-4941-9F0F15ABE18A}"/>
              </a:ext>
            </a:extLst>
          </p:cNvPr>
          <p:cNvSpPr>
            <a:spLocks noGrp="1"/>
          </p:cNvSpPr>
          <p:nvPr>
            <p:ph type="title"/>
          </p:nvPr>
        </p:nvSpPr>
        <p:spPr/>
        <p:txBody>
          <a:bodyPr/>
          <a:lstStyle/>
          <a:p>
            <a:r>
              <a:rPr lang="en-US" dirty="0"/>
              <a:t>NOS3 Development Flow</a:t>
            </a:r>
          </a:p>
        </p:txBody>
      </p:sp>
      <p:sp>
        <p:nvSpPr>
          <p:cNvPr id="4" name="Date Placeholder 3">
            <a:extLst>
              <a:ext uri="{FF2B5EF4-FFF2-40B4-BE49-F238E27FC236}">
                <a16:creationId xmlns:a16="http://schemas.microsoft.com/office/drawing/2014/main" id="{C330D39C-34EB-D26C-3F18-957676670D81}"/>
              </a:ext>
            </a:extLst>
          </p:cNvPr>
          <p:cNvSpPr>
            <a:spLocks noGrp="1"/>
          </p:cNvSpPr>
          <p:nvPr>
            <p:ph type="dt" sz="half" idx="10"/>
          </p:nvPr>
        </p:nvSpPr>
        <p:spPr/>
        <p:txBody>
          <a:bodyPr/>
          <a:lstStyle/>
          <a:p>
            <a:fld id="{F5A4331C-1B13-4D59-942E-9EAB2327F394}" type="datetime1">
              <a:rPr lang="en-US" smtClean="0"/>
              <a:pPr/>
              <a:t>2/12/2025</a:t>
            </a:fld>
            <a:endParaRPr lang="en-US"/>
          </a:p>
        </p:txBody>
      </p:sp>
      <p:sp>
        <p:nvSpPr>
          <p:cNvPr id="5" name="Footer Placeholder 4">
            <a:extLst>
              <a:ext uri="{FF2B5EF4-FFF2-40B4-BE49-F238E27FC236}">
                <a16:creationId xmlns:a16="http://schemas.microsoft.com/office/drawing/2014/main" id="{6A83EAB3-1D15-0124-3232-6A9727875FA6}"/>
              </a:ext>
            </a:extLst>
          </p:cNvPr>
          <p:cNvSpPr>
            <a:spLocks noGrp="1"/>
          </p:cNvSpPr>
          <p:nvPr>
            <p:ph type="ftr" sz="quarter" idx="11"/>
          </p:nvPr>
        </p:nvSpPr>
        <p:spPr/>
        <p:txBody>
          <a:bodyPr/>
          <a:lstStyle/>
          <a:p>
            <a:r>
              <a:rPr lang="en-US"/>
              <a:t>NASA IV&amp;V JSTAR</a:t>
            </a:r>
            <a:endParaRPr lang="en-US" dirty="0"/>
          </a:p>
        </p:txBody>
      </p:sp>
      <p:sp>
        <p:nvSpPr>
          <p:cNvPr id="6" name="Slide Number Placeholder 5">
            <a:extLst>
              <a:ext uri="{FF2B5EF4-FFF2-40B4-BE49-F238E27FC236}">
                <a16:creationId xmlns:a16="http://schemas.microsoft.com/office/drawing/2014/main" id="{50064484-B261-9B55-71C2-476CEC4CDDD4}"/>
              </a:ext>
            </a:extLst>
          </p:cNvPr>
          <p:cNvSpPr>
            <a:spLocks noGrp="1"/>
          </p:cNvSpPr>
          <p:nvPr>
            <p:ph type="sldNum" sz="quarter" idx="12"/>
          </p:nvPr>
        </p:nvSpPr>
        <p:spPr/>
        <p:txBody>
          <a:bodyPr/>
          <a:lstStyle/>
          <a:p>
            <a:fld id="{9A4C7C8F-3EDB-014B-915D-CFE50CAC5D15}" type="slidenum">
              <a:rPr lang="en-US" smtClean="0"/>
              <a:pPr/>
              <a:t>16</a:t>
            </a:fld>
            <a:endParaRPr lang="en-US"/>
          </a:p>
        </p:txBody>
      </p:sp>
      <p:grpSp>
        <p:nvGrpSpPr>
          <p:cNvPr id="7" name="Group 6">
            <a:extLst>
              <a:ext uri="{FF2B5EF4-FFF2-40B4-BE49-F238E27FC236}">
                <a16:creationId xmlns:a16="http://schemas.microsoft.com/office/drawing/2014/main" id="{28558BD1-BA10-FA41-1426-31FB81590D8F}"/>
              </a:ext>
            </a:extLst>
          </p:cNvPr>
          <p:cNvGrpSpPr/>
          <p:nvPr/>
        </p:nvGrpSpPr>
        <p:grpSpPr>
          <a:xfrm>
            <a:off x="1507787" y="1156288"/>
            <a:ext cx="8978630" cy="4699763"/>
            <a:chOff x="6096000" y="2983523"/>
            <a:chExt cx="5764454" cy="3241429"/>
          </a:xfrm>
        </p:grpSpPr>
        <p:sp>
          <p:nvSpPr>
            <p:cNvPr id="8" name="Rectangle 7">
              <a:extLst>
                <a:ext uri="{FF2B5EF4-FFF2-40B4-BE49-F238E27FC236}">
                  <a16:creationId xmlns:a16="http://schemas.microsoft.com/office/drawing/2014/main" id="{DAF16356-E9C9-DAEE-0EC6-E621FA02FA2E}"/>
                </a:ext>
              </a:extLst>
            </p:cNvPr>
            <p:cNvSpPr/>
            <p:nvPr/>
          </p:nvSpPr>
          <p:spPr>
            <a:xfrm>
              <a:off x="7393704" y="4021938"/>
              <a:ext cx="1786700" cy="3092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a:t>Checkout</a:t>
              </a:r>
            </a:p>
          </p:txBody>
        </p:sp>
        <p:sp>
          <p:nvSpPr>
            <p:cNvPr id="9" name="Rectangle 8">
              <a:extLst>
                <a:ext uri="{FF2B5EF4-FFF2-40B4-BE49-F238E27FC236}">
                  <a16:creationId xmlns:a16="http://schemas.microsoft.com/office/drawing/2014/main" id="{247BBED0-0F60-B519-7E09-E360A7B059B3}"/>
                </a:ext>
              </a:extLst>
            </p:cNvPr>
            <p:cNvSpPr/>
            <p:nvPr/>
          </p:nvSpPr>
          <p:spPr>
            <a:xfrm>
              <a:off x="6938395" y="3706218"/>
              <a:ext cx="1786700" cy="3092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a:t>Review</a:t>
              </a:r>
            </a:p>
          </p:txBody>
        </p:sp>
        <p:sp>
          <p:nvSpPr>
            <p:cNvPr id="10" name="Rectangle 9">
              <a:extLst>
                <a:ext uri="{FF2B5EF4-FFF2-40B4-BE49-F238E27FC236}">
                  <a16:creationId xmlns:a16="http://schemas.microsoft.com/office/drawing/2014/main" id="{7DA50D1D-82FC-4A79-2054-15B443866414}"/>
                </a:ext>
              </a:extLst>
            </p:cNvPr>
            <p:cNvSpPr/>
            <p:nvPr/>
          </p:nvSpPr>
          <p:spPr>
            <a:xfrm>
              <a:off x="6501192" y="3394977"/>
              <a:ext cx="1786700" cy="3092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a:t>README</a:t>
              </a:r>
            </a:p>
          </p:txBody>
        </p:sp>
        <p:sp>
          <p:nvSpPr>
            <p:cNvPr id="11" name="Rectangle 10">
              <a:extLst>
                <a:ext uri="{FF2B5EF4-FFF2-40B4-BE49-F238E27FC236}">
                  <a16:creationId xmlns:a16="http://schemas.microsoft.com/office/drawing/2014/main" id="{6EA2F227-64A6-8B30-AB00-A4B94A4BDD04}"/>
                </a:ext>
              </a:extLst>
            </p:cNvPr>
            <p:cNvSpPr/>
            <p:nvPr/>
          </p:nvSpPr>
          <p:spPr>
            <a:xfrm>
              <a:off x="6096000" y="3085685"/>
              <a:ext cx="1786700" cy="309292"/>
            </a:xfrm>
            <a:prstGeom prst="rect">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a:t>Template</a:t>
              </a:r>
            </a:p>
          </p:txBody>
        </p:sp>
        <p:cxnSp>
          <p:nvCxnSpPr>
            <p:cNvPr id="12" name="Straight Connector 11">
              <a:extLst>
                <a:ext uri="{FF2B5EF4-FFF2-40B4-BE49-F238E27FC236}">
                  <a16:creationId xmlns:a16="http://schemas.microsoft.com/office/drawing/2014/main" id="{CE21CB15-B0B7-CB9D-B96A-6394F61D1F43}"/>
                </a:ext>
              </a:extLst>
            </p:cNvPr>
            <p:cNvCxnSpPr>
              <a:cxnSpLocks/>
            </p:cNvCxnSpPr>
            <p:nvPr/>
          </p:nvCxnSpPr>
          <p:spPr>
            <a:xfrm>
              <a:off x="6096002" y="2983523"/>
              <a:ext cx="5764452" cy="0"/>
            </a:xfrm>
            <a:prstGeom prst="line">
              <a:avLst/>
            </a:prstGeom>
            <a:ln w="254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44680C1-2DD4-6006-D35C-E54746F607E6}"/>
                </a:ext>
              </a:extLst>
            </p:cNvPr>
            <p:cNvSpPr/>
            <p:nvPr/>
          </p:nvSpPr>
          <p:spPr>
            <a:xfrm>
              <a:off x="7831745" y="4337657"/>
              <a:ext cx="1786700" cy="3092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a:t>Checkout HW Testing</a:t>
              </a:r>
            </a:p>
          </p:txBody>
        </p:sp>
        <p:sp>
          <p:nvSpPr>
            <p:cNvPr id="14" name="Rectangle 13">
              <a:extLst>
                <a:ext uri="{FF2B5EF4-FFF2-40B4-BE49-F238E27FC236}">
                  <a16:creationId xmlns:a16="http://schemas.microsoft.com/office/drawing/2014/main" id="{7B72FD95-04A0-9110-FC6D-24D0952DAD8E}"/>
                </a:ext>
              </a:extLst>
            </p:cNvPr>
            <p:cNvSpPr/>
            <p:nvPr/>
          </p:nvSpPr>
          <p:spPr>
            <a:xfrm>
              <a:off x="8287054" y="4653377"/>
              <a:ext cx="1786700" cy="30929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a:t>Simulator</a:t>
              </a:r>
            </a:p>
          </p:txBody>
        </p:sp>
        <p:sp>
          <p:nvSpPr>
            <p:cNvPr id="15" name="Rectangle 14">
              <a:extLst>
                <a:ext uri="{FF2B5EF4-FFF2-40B4-BE49-F238E27FC236}">
                  <a16:creationId xmlns:a16="http://schemas.microsoft.com/office/drawing/2014/main" id="{7F36CA22-228B-4CD2-D736-3F2B6BEC84EF}"/>
                </a:ext>
              </a:extLst>
            </p:cNvPr>
            <p:cNvSpPr/>
            <p:nvPr/>
          </p:nvSpPr>
          <p:spPr>
            <a:xfrm>
              <a:off x="8725095" y="4963011"/>
              <a:ext cx="1786700" cy="30929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a:t>Checkout w/ Simulator</a:t>
              </a:r>
            </a:p>
          </p:txBody>
        </p:sp>
        <p:sp>
          <p:nvSpPr>
            <p:cNvPr id="16" name="Rectangle 15">
              <a:extLst>
                <a:ext uri="{FF2B5EF4-FFF2-40B4-BE49-F238E27FC236}">
                  <a16:creationId xmlns:a16="http://schemas.microsoft.com/office/drawing/2014/main" id="{EF66DC77-4C67-F50B-6F75-1D837A47A80E}"/>
                </a:ext>
              </a:extLst>
            </p:cNvPr>
            <p:cNvSpPr/>
            <p:nvPr/>
          </p:nvSpPr>
          <p:spPr>
            <a:xfrm>
              <a:off x="9180404" y="5280333"/>
              <a:ext cx="1786700" cy="3092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a:t>Application</a:t>
              </a:r>
            </a:p>
          </p:txBody>
        </p:sp>
        <p:sp>
          <p:nvSpPr>
            <p:cNvPr id="17" name="Rectangle 16">
              <a:extLst>
                <a:ext uri="{FF2B5EF4-FFF2-40B4-BE49-F238E27FC236}">
                  <a16:creationId xmlns:a16="http://schemas.microsoft.com/office/drawing/2014/main" id="{328AD81F-B06A-5847-48D3-FB37B275FF4C}"/>
                </a:ext>
              </a:extLst>
            </p:cNvPr>
            <p:cNvSpPr/>
            <p:nvPr/>
          </p:nvSpPr>
          <p:spPr>
            <a:xfrm>
              <a:off x="9618445" y="5597996"/>
              <a:ext cx="1786700" cy="30929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a:t>Application w/ Simulator</a:t>
              </a:r>
            </a:p>
          </p:txBody>
        </p:sp>
        <p:sp>
          <p:nvSpPr>
            <p:cNvPr id="18" name="Rectangle 17">
              <a:extLst>
                <a:ext uri="{FF2B5EF4-FFF2-40B4-BE49-F238E27FC236}">
                  <a16:creationId xmlns:a16="http://schemas.microsoft.com/office/drawing/2014/main" id="{C6C76517-3F97-EB55-689A-E366790E543B}"/>
                </a:ext>
              </a:extLst>
            </p:cNvPr>
            <p:cNvSpPr/>
            <p:nvPr/>
          </p:nvSpPr>
          <p:spPr>
            <a:xfrm>
              <a:off x="10073754" y="5915660"/>
              <a:ext cx="1786700" cy="30929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a:t>Application HW Testing</a:t>
              </a:r>
            </a:p>
          </p:txBody>
        </p:sp>
      </p:grpSp>
    </p:spTree>
    <p:extLst>
      <p:ext uri="{BB962C8B-B14F-4D97-AF65-F5344CB8AC3E}">
        <p14:creationId xmlns:p14="http://schemas.microsoft.com/office/powerpoint/2010/main" val="4022384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25AA1-3561-9F14-7FCC-2A0717873616}"/>
              </a:ext>
            </a:extLst>
          </p:cNvPr>
          <p:cNvSpPr>
            <a:spLocks noGrp="1"/>
          </p:cNvSpPr>
          <p:nvPr>
            <p:ph type="title"/>
          </p:nvPr>
        </p:nvSpPr>
        <p:spPr/>
        <p:txBody>
          <a:bodyPr/>
          <a:lstStyle/>
          <a:p>
            <a:r>
              <a:rPr lang="en-US" dirty="0"/>
              <a:t>Developers</a:t>
            </a:r>
          </a:p>
        </p:txBody>
      </p:sp>
      <p:sp>
        <p:nvSpPr>
          <p:cNvPr id="3" name="Content Placeholder 2">
            <a:extLst>
              <a:ext uri="{FF2B5EF4-FFF2-40B4-BE49-F238E27FC236}">
                <a16:creationId xmlns:a16="http://schemas.microsoft.com/office/drawing/2014/main" id="{0AAE2545-768F-EDC1-423D-7F28B57615AB}"/>
              </a:ext>
            </a:extLst>
          </p:cNvPr>
          <p:cNvSpPr>
            <a:spLocks noGrp="1"/>
          </p:cNvSpPr>
          <p:nvPr>
            <p:ph idx="1"/>
          </p:nvPr>
        </p:nvSpPr>
        <p:spPr/>
        <p:txBody>
          <a:bodyPr/>
          <a:lstStyle/>
          <a:p>
            <a:r>
              <a:rPr lang="en-US" dirty="0"/>
              <a:t>Robert J. Brown, Systems Engineer, TMC Technologies, NASA IV&amp;V</a:t>
            </a:r>
          </a:p>
          <a:p>
            <a:r>
              <a:rPr lang="en-US" dirty="0"/>
              <a:t>D. Cody Cutright, System Engineer, TMC Technologies, NASA IV&amp;V</a:t>
            </a:r>
          </a:p>
          <a:p>
            <a:r>
              <a:rPr lang="en-US" dirty="0"/>
              <a:t>Donovan R. Ice, Systems Engineer, TMC Technologies, NASA IV&amp;V</a:t>
            </a:r>
          </a:p>
          <a:p>
            <a:r>
              <a:rPr lang="en-US" dirty="0"/>
              <a:t>John P. Lucas, Systems Engineer &amp; JSTAR Deputy Lead, NASA IV&amp;V</a:t>
            </a:r>
          </a:p>
          <a:p>
            <a:r>
              <a:rPr lang="en-US" dirty="0"/>
              <a:t>Justin R. Morris, Computer Engineer &amp; JSTAR Lead, NASA IV&amp;V</a:t>
            </a:r>
          </a:p>
          <a:p>
            <a:r>
              <a:rPr lang="en-US" dirty="0"/>
              <a:t>Scott A. Zemerick, Chief Engineer, TMC Technologies, NASA IV&amp;V</a:t>
            </a:r>
          </a:p>
        </p:txBody>
      </p:sp>
      <p:sp>
        <p:nvSpPr>
          <p:cNvPr id="4" name="Date Placeholder 3">
            <a:extLst>
              <a:ext uri="{FF2B5EF4-FFF2-40B4-BE49-F238E27FC236}">
                <a16:creationId xmlns:a16="http://schemas.microsoft.com/office/drawing/2014/main" id="{C89849FA-9656-AF8B-071C-D2B7E5F87F95}"/>
              </a:ext>
            </a:extLst>
          </p:cNvPr>
          <p:cNvSpPr>
            <a:spLocks noGrp="1"/>
          </p:cNvSpPr>
          <p:nvPr>
            <p:ph type="dt" sz="half" idx="10"/>
          </p:nvPr>
        </p:nvSpPr>
        <p:spPr/>
        <p:txBody>
          <a:bodyPr/>
          <a:lstStyle/>
          <a:p>
            <a:fld id="{F5A4331C-1B13-4D59-942E-9EAB2327F394}" type="datetime1">
              <a:rPr lang="en-US" smtClean="0"/>
              <a:pPr/>
              <a:t>2/12/2025</a:t>
            </a:fld>
            <a:endParaRPr lang="en-US"/>
          </a:p>
        </p:txBody>
      </p:sp>
      <p:sp>
        <p:nvSpPr>
          <p:cNvPr id="5" name="Footer Placeholder 4">
            <a:extLst>
              <a:ext uri="{FF2B5EF4-FFF2-40B4-BE49-F238E27FC236}">
                <a16:creationId xmlns:a16="http://schemas.microsoft.com/office/drawing/2014/main" id="{8A47620A-8DD5-6B0B-36BD-C8852064D40C}"/>
              </a:ext>
            </a:extLst>
          </p:cNvPr>
          <p:cNvSpPr>
            <a:spLocks noGrp="1"/>
          </p:cNvSpPr>
          <p:nvPr>
            <p:ph type="ftr" sz="quarter" idx="11"/>
          </p:nvPr>
        </p:nvSpPr>
        <p:spPr/>
        <p:txBody>
          <a:bodyPr/>
          <a:lstStyle/>
          <a:p>
            <a:r>
              <a:rPr lang="en-US"/>
              <a:t>NASA IV&amp;V JSTAR</a:t>
            </a:r>
            <a:endParaRPr lang="en-US" dirty="0"/>
          </a:p>
        </p:txBody>
      </p:sp>
      <p:sp>
        <p:nvSpPr>
          <p:cNvPr id="6" name="Slide Number Placeholder 5">
            <a:extLst>
              <a:ext uri="{FF2B5EF4-FFF2-40B4-BE49-F238E27FC236}">
                <a16:creationId xmlns:a16="http://schemas.microsoft.com/office/drawing/2014/main" id="{A56D20C8-B70B-1057-366F-F77E120CE172}"/>
              </a:ext>
            </a:extLst>
          </p:cNvPr>
          <p:cNvSpPr>
            <a:spLocks noGrp="1"/>
          </p:cNvSpPr>
          <p:nvPr>
            <p:ph type="sldNum" sz="quarter" idx="12"/>
          </p:nvPr>
        </p:nvSpPr>
        <p:spPr/>
        <p:txBody>
          <a:bodyPr/>
          <a:lstStyle/>
          <a:p>
            <a:fld id="{9A4C7C8F-3EDB-014B-915D-CFE50CAC5D15}" type="slidenum">
              <a:rPr lang="en-US" smtClean="0"/>
              <a:pPr/>
              <a:t>17</a:t>
            </a:fld>
            <a:endParaRPr lang="en-US"/>
          </a:p>
        </p:txBody>
      </p:sp>
    </p:spTree>
    <p:extLst>
      <p:ext uri="{BB962C8B-B14F-4D97-AF65-F5344CB8AC3E}">
        <p14:creationId xmlns:p14="http://schemas.microsoft.com/office/powerpoint/2010/main" val="230694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C4D78-34D2-B504-4E6B-403EE6A8D140}"/>
              </a:ext>
            </a:extLst>
          </p:cNvPr>
          <p:cNvSpPr>
            <a:spLocks noGrp="1"/>
          </p:cNvSpPr>
          <p:nvPr>
            <p:ph type="title"/>
          </p:nvPr>
        </p:nvSpPr>
        <p:spPr/>
        <p:txBody>
          <a:bodyPr/>
          <a:lstStyle/>
          <a:p>
            <a:r>
              <a:rPr lang="en-US" dirty="0"/>
              <a:t>JSTAR In Review</a:t>
            </a:r>
          </a:p>
        </p:txBody>
      </p:sp>
      <p:sp>
        <p:nvSpPr>
          <p:cNvPr id="4" name="Date Placeholder 3">
            <a:extLst>
              <a:ext uri="{FF2B5EF4-FFF2-40B4-BE49-F238E27FC236}">
                <a16:creationId xmlns:a16="http://schemas.microsoft.com/office/drawing/2014/main" id="{A754A401-CB44-B833-D298-CE524993F75A}"/>
              </a:ext>
            </a:extLst>
          </p:cNvPr>
          <p:cNvSpPr>
            <a:spLocks noGrp="1"/>
          </p:cNvSpPr>
          <p:nvPr>
            <p:ph type="dt" sz="half" idx="10"/>
          </p:nvPr>
        </p:nvSpPr>
        <p:spPr/>
        <p:txBody>
          <a:bodyPr/>
          <a:lstStyle/>
          <a:p>
            <a:fld id="{F5A4331C-1B13-4D59-942E-9EAB2327F394}" type="datetime1">
              <a:rPr lang="en-US" smtClean="0"/>
              <a:pPr/>
              <a:t>2/12/2025</a:t>
            </a:fld>
            <a:endParaRPr lang="en-US"/>
          </a:p>
        </p:txBody>
      </p:sp>
      <p:sp>
        <p:nvSpPr>
          <p:cNvPr id="5" name="Footer Placeholder 4">
            <a:extLst>
              <a:ext uri="{FF2B5EF4-FFF2-40B4-BE49-F238E27FC236}">
                <a16:creationId xmlns:a16="http://schemas.microsoft.com/office/drawing/2014/main" id="{2B2FABA6-30AE-10E1-D782-4DF08F38E299}"/>
              </a:ext>
            </a:extLst>
          </p:cNvPr>
          <p:cNvSpPr>
            <a:spLocks noGrp="1"/>
          </p:cNvSpPr>
          <p:nvPr>
            <p:ph type="ftr" sz="quarter" idx="11"/>
          </p:nvPr>
        </p:nvSpPr>
        <p:spPr/>
        <p:txBody>
          <a:bodyPr/>
          <a:lstStyle/>
          <a:p>
            <a:r>
              <a:rPr lang="en-US"/>
              <a:t>NASA IV&amp;V JSTAR</a:t>
            </a:r>
            <a:endParaRPr lang="en-US" dirty="0"/>
          </a:p>
        </p:txBody>
      </p:sp>
      <p:sp>
        <p:nvSpPr>
          <p:cNvPr id="6" name="Slide Number Placeholder 5">
            <a:extLst>
              <a:ext uri="{FF2B5EF4-FFF2-40B4-BE49-F238E27FC236}">
                <a16:creationId xmlns:a16="http://schemas.microsoft.com/office/drawing/2014/main" id="{7B3D93BE-FE3F-D188-D557-6E634E27657C}"/>
              </a:ext>
            </a:extLst>
          </p:cNvPr>
          <p:cNvSpPr>
            <a:spLocks noGrp="1"/>
          </p:cNvSpPr>
          <p:nvPr>
            <p:ph type="sldNum" sz="quarter" idx="12"/>
          </p:nvPr>
        </p:nvSpPr>
        <p:spPr/>
        <p:txBody>
          <a:bodyPr/>
          <a:lstStyle/>
          <a:p>
            <a:fld id="{9A4C7C8F-3EDB-014B-915D-CFE50CAC5D15}" type="slidenum">
              <a:rPr lang="en-US" smtClean="0"/>
              <a:pPr/>
              <a:t>18</a:t>
            </a:fld>
            <a:endParaRPr lang="en-US"/>
          </a:p>
        </p:txBody>
      </p:sp>
      <p:sp>
        <p:nvSpPr>
          <p:cNvPr id="7" name="Content Placeholder 2">
            <a:extLst>
              <a:ext uri="{FF2B5EF4-FFF2-40B4-BE49-F238E27FC236}">
                <a16:creationId xmlns:a16="http://schemas.microsoft.com/office/drawing/2014/main" id="{048C85DE-A47F-5DE2-A21A-9C0C491B0E58}"/>
              </a:ext>
            </a:extLst>
          </p:cNvPr>
          <p:cNvSpPr>
            <a:spLocks noGrp="1"/>
          </p:cNvSpPr>
          <p:nvPr>
            <p:ph idx="1"/>
          </p:nvPr>
        </p:nvSpPr>
        <p:spPr>
          <a:xfrm>
            <a:off x="424249" y="1156288"/>
            <a:ext cx="5782351" cy="5014085"/>
          </a:xfrm>
        </p:spPr>
        <p:txBody>
          <a:bodyPr>
            <a:normAutofit lnSpcReduction="10000"/>
          </a:bodyPr>
          <a:lstStyle/>
          <a:p>
            <a:r>
              <a:rPr lang="en-US" dirty="0"/>
              <a:t>JSTAR is a Digital twin factory</a:t>
            </a:r>
          </a:p>
          <a:p>
            <a:r>
              <a:rPr lang="en-US" dirty="0"/>
              <a:t>Digital twins provide a capability</a:t>
            </a:r>
          </a:p>
          <a:p>
            <a:pPr lvl="1"/>
            <a:r>
              <a:rPr lang="en-US" dirty="0"/>
              <a:t>Highly flexible environments to support development and risk reduction testing</a:t>
            </a:r>
          </a:p>
          <a:p>
            <a:r>
              <a:rPr lang="en-US" dirty="0"/>
              <a:t>Digital twins shift the software timeline</a:t>
            </a:r>
          </a:p>
          <a:p>
            <a:pPr lvl="1"/>
            <a:r>
              <a:rPr lang="en-US" dirty="0"/>
              <a:t>Less reliance on hardware schedules</a:t>
            </a:r>
          </a:p>
          <a:p>
            <a:pPr lvl="1"/>
            <a:r>
              <a:rPr lang="en-US" dirty="0"/>
              <a:t>Increased test opportunities and resources</a:t>
            </a:r>
          </a:p>
          <a:p>
            <a:r>
              <a:rPr lang="en-US" dirty="0"/>
              <a:t>Points of Contact</a:t>
            </a:r>
          </a:p>
          <a:p>
            <a:pPr lvl="1"/>
            <a:r>
              <a:rPr lang="en-US" dirty="0">
                <a:hlinkClick r:id="rId2"/>
              </a:rPr>
              <a:t>David.C.Cutright@nasa.gov</a:t>
            </a:r>
            <a:endParaRPr lang="en-US" dirty="0">
              <a:hlinkClick r:id="rId3"/>
            </a:endParaRPr>
          </a:p>
          <a:p>
            <a:pPr lvl="1"/>
            <a:r>
              <a:rPr lang="en-US" dirty="0">
                <a:hlinkClick r:id="rId3"/>
              </a:rPr>
              <a:t>Justin.R.Morris@nasa.gov</a:t>
            </a:r>
            <a:r>
              <a:rPr lang="en-US" dirty="0"/>
              <a:t> </a:t>
            </a:r>
          </a:p>
        </p:txBody>
      </p:sp>
      <p:pic>
        <p:nvPicPr>
          <p:cNvPr id="8" name="Picture 7" descr="Logo&#10;&#10;Description automatically generated">
            <a:extLst>
              <a:ext uri="{FF2B5EF4-FFF2-40B4-BE49-F238E27FC236}">
                <a16:creationId xmlns:a16="http://schemas.microsoft.com/office/drawing/2014/main" id="{C65F1484-D828-60E2-07EC-9B7E754E4F81}"/>
              </a:ext>
            </a:extLst>
          </p:cNvPr>
          <p:cNvPicPr>
            <a:picLocks noChangeAspect="1"/>
          </p:cNvPicPr>
          <p:nvPr/>
        </p:nvPicPr>
        <p:blipFill rotWithShape="1">
          <a:blip r:embed="rId4">
            <a:extLst>
              <a:ext uri="{28A0092B-C50C-407E-A947-70E740481C1C}">
                <a14:useLocalDpi xmlns:a14="http://schemas.microsoft.com/office/drawing/2010/main" val="0"/>
              </a:ext>
            </a:extLst>
          </a:blip>
          <a:srcRect b="11689"/>
          <a:stretch/>
        </p:blipFill>
        <p:spPr>
          <a:xfrm>
            <a:off x="9613707" y="4303126"/>
            <a:ext cx="2442370" cy="1956181"/>
          </a:xfrm>
          <a:prstGeom prst="rect">
            <a:avLst/>
          </a:prstGeom>
        </p:spPr>
      </p:pic>
      <p:pic>
        <p:nvPicPr>
          <p:cNvPr id="9" name="Picture 8" descr="Logo, company name&#10;&#10;Description automatically generated">
            <a:extLst>
              <a:ext uri="{FF2B5EF4-FFF2-40B4-BE49-F238E27FC236}">
                <a16:creationId xmlns:a16="http://schemas.microsoft.com/office/drawing/2014/main" id="{A961D17E-AFC7-D2F3-85DB-BB5C34EAD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2130" y="995765"/>
            <a:ext cx="3175928" cy="1325951"/>
          </a:xfrm>
          <a:prstGeom prst="rect">
            <a:avLst/>
          </a:prstGeom>
        </p:spPr>
      </p:pic>
      <p:pic>
        <p:nvPicPr>
          <p:cNvPr id="10" name="Picture 9" descr="Logo&#10;&#10;Description automatically generated">
            <a:extLst>
              <a:ext uri="{FF2B5EF4-FFF2-40B4-BE49-F238E27FC236}">
                <a16:creationId xmlns:a16="http://schemas.microsoft.com/office/drawing/2014/main" id="{D3BDB06B-D36A-BE38-8083-9D27EAF61E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8798" y="1122448"/>
            <a:ext cx="2073544" cy="1117911"/>
          </a:xfrm>
          <a:prstGeom prst="rect">
            <a:avLst/>
          </a:prstGeom>
        </p:spPr>
      </p:pic>
      <p:pic>
        <p:nvPicPr>
          <p:cNvPr id="11" name="Picture 10" descr="Logo&#10;&#10;Description automatically generated">
            <a:extLst>
              <a:ext uri="{FF2B5EF4-FFF2-40B4-BE49-F238E27FC236}">
                <a16:creationId xmlns:a16="http://schemas.microsoft.com/office/drawing/2014/main" id="{57EAB62F-53CA-D474-5848-AD64AEC374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0823" y="2192396"/>
            <a:ext cx="2954747" cy="1123870"/>
          </a:xfrm>
          <a:prstGeom prst="rect">
            <a:avLst/>
          </a:prstGeom>
        </p:spPr>
      </p:pic>
      <p:pic>
        <p:nvPicPr>
          <p:cNvPr id="12" name="Picture 11" descr="Logo&#10;&#10;Description automatically generated">
            <a:extLst>
              <a:ext uri="{FF2B5EF4-FFF2-40B4-BE49-F238E27FC236}">
                <a16:creationId xmlns:a16="http://schemas.microsoft.com/office/drawing/2014/main" id="{D697892A-1C40-6805-9317-D584C5BA8313}"/>
              </a:ext>
            </a:extLst>
          </p:cNvPr>
          <p:cNvPicPr>
            <a:picLocks noChangeAspect="1"/>
          </p:cNvPicPr>
          <p:nvPr/>
        </p:nvPicPr>
        <p:blipFill rotWithShape="1">
          <a:blip r:embed="rId8">
            <a:extLst>
              <a:ext uri="{28A0092B-C50C-407E-A947-70E740481C1C}">
                <a14:useLocalDpi xmlns:a14="http://schemas.microsoft.com/office/drawing/2010/main" val="0"/>
              </a:ext>
            </a:extLst>
          </a:blip>
          <a:srcRect l="11318" t="13259" r="13393" b="15257"/>
          <a:stretch/>
        </p:blipFill>
        <p:spPr>
          <a:xfrm>
            <a:off x="9905913" y="3148718"/>
            <a:ext cx="1857958" cy="1619152"/>
          </a:xfrm>
          <a:prstGeom prst="rect">
            <a:avLst/>
          </a:prstGeom>
        </p:spPr>
      </p:pic>
      <p:pic>
        <p:nvPicPr>
          <p:cNvPr id="13" name="Picture 12">
            <a:extLst>
              <a:ext uri="{FF2B5EF4-FFF2-40B4-BE49-F238E27FC236}">
                <a16:creationId xmlns:a16="http://schemas.microsoft.com/office/drawing/2014/main" id="{1C444A9F-B98E-BF9D-DF3D-00F6CBD9A0C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06600" y="4530502"/>
            <a:ext cx="1794223" cy="1697239"/>
          </a:xfrm>
          <a:prstGeom prst="rect">
            <a:avLst/>
          </a:prstGeom>
        </p:spPr>
      </p:pic>
      <p:pic>
        <p:nvPicPr>
          <p:cNvPr id="14" name="Picture 13" descr="Logo&#10;&#10;Description automatically generated">
            <a:extLst>
              <a:ext uri="{FF2B5EF4-FFF2-40B4-BE49-F238E27FC236}">
                <a16:creationId xmlns:a16="http://schemas.microsoft.com/office/drawing/2014/main" id="{20E20792-D10F-2B6A-F119-3C2C312E53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32296" y="4007378"/>
            <a:ext cx="2227514" cy="1123870"/>
          </a:xfrm>
          <a:prstGeom prst="rect">
            <a:avLst/>
          </a:prstGeom>
        </p:spPr>
      </p:pic>
    </p:spTree>
    <p:extLst>
      <p:ext uri="{BB962C8B-B14F-4D97-AF65-F5344CB8AC3E}">
        <p14:creationId xmlns:p14="http://schemas.microsoft.com/office/powerpoint/2010/main" val="888492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F2B6B-CD86-4D38-BD21-05FAC4A82987}"/>
              </a:ext>
            </a:extLst>
          </p:cNvPr>
          <p:cNvSpPr>
            <a:spLocks noGrp="1"/>
          </p:cNvSpPr>
          <p:nvPr>
            <p:ph type="title"/>
          </p:nvPr>
        </p:nvSpPr>
        <p:spPr/>
        <p:txBody>
          <a:bodyPr/>
          <a:lstStyle/>
          <a:p>
            <a:r>
              <a:rPr lang="en-US"/>
              <a:t>Who is NASA IV&amp;V?</a:t>
            </a:r>
            <a:endParaRPr lang="en-US" dirty="0"/>
          </a:p>
        </p:txBody>
      </p:sp>
      <p:sp>
        <p:nvSpPr>
          <p:cNvPr id="4" name="Date Placeholder 3">
            <a:extLst>
              <a:ext uri="{FF2B5EF4-FFF2-40B4-BE49-F238E27FC236}">
                <a16:creationId xmlns:a16="http://schemas.microsoft.com/office/drawing/2014/main" id="{94145D83-CC7C-4696-BB58-9A4CC5D628D7}"/>
              </a:ext>
            </a:extLst>
          </p:cNvPr>
          <p:cNvSpPr>
            <a:spLocks noGrp="1"/>
          </p:cNvSpPr>
          <p:nvPr>
            <p:ph type="dt" sz="half" idx="10"/>
          </p:nvPr>
        </p:nvSpPr>
        <p:spPr/>
        <p:txBody>
          <a:bodyPr/>
          <a:lstStyle/>
          <a:p>
            <a:fld id="{F5A4331C-1B13-4D59-942E-9EAB2327F394}" type="datetime1">
              <a:rPr lang="en-US" smtClean="0"/>
              <a:pPr/>
              <a:t>2/12/2025</a:t>
            </a:fld>
            <a:endParaRPr lang="en-US"/>
          </a:p>
        </p:txBody>
      </p:sp>
      <p:sp>
        <p:nvSpPr>
          <p:cNvPr id="5" name="Footer Placeholder 4">
            <a:extLst>
              <a:ext uri="{FF2B5EF4-FFF2-40B4-BE49-F238E27FC236}">
                <a16:creationId xmlns:a16="http://schemas.microsoft.com/office/drawing/2014/main" id="{170F2554-6F5A-4E0C-BF9C-38C177ACFDDC}"/>
              </a:ext>
            </a:extLst>
          </p:cNvPr>
          <p:cNvSpPr>
            <a:spLocks noGrp="1"/>
          </p:cNvSpPr>
          <p:nvPr>
            <p:ph type="ftr" sz="quarter" idx="11"/>
          </p:nvPr>
        </p:nvSpPr>
        <p:spPr/>
        <p:txBody>
          <a:bodyPr/>
          <a:lstStyle/>
          <a:p>
            <a:r>
              <a:rPr lang="en-US"/>
              <a:t>NASA IV&amp;V JSTAR</a:t>
            </a:r>
            <a:endParaRPr lang="en-US" dirty="0"/>
          </a:p>
        </p:txBody>
      </p:sp>
      <p:sp>
        <p:nvSpPr>
          <p:cNvPr id="6" name="Slide Number Placeholder 5">
            <a:extLst>
              <a:ext uri="{FF2B5EF4-FFF2-40B4-BE49-F238E27FC236}">
                <a16:creationId xmlns:a16="http://schemas.microsoft.com/office/drawing/2014/main" id="{1B0A11A5-0D21-4380-82E9-EB603AD4C1BA}"/>
              </a:ext>
            </a:extLst>
          </p:cNvPr>
          <p:cNvSpPr>
            <a:spLocks noGrp="1"/>
          </p:cNvSpPr>
          <p:nvPr>
            <p:ph type="sldNum" sz="quarter" idx="12"/>
          </p:nvPr>
        </p:nvSpPr>
        <p:spPr/>
        <p:txBody>
          <a:bodyPr/>
          <a:lstStyle/>
          <a:p>
            <a:fld id="{9A4C7C8F-3EDB-014B-915D-CFE50CAC5D15}" type="slidenum">
              <a:rPr lang="en-US" smtClean="0"/>
              <a:pPr/>
              <a:t>2</a:t>
            </a:fld>
            <a:endParaRPr lang="en-US"/>
          </a:p>
        </p:txBody>
      </p:sp>
      <p:sp>
        <p:nvSpPr>
          <p:cNvPr id="7" name="TextBox 16">
            <a:extLst>
              <a:ext uri="{FF2B5EF4-FFF2-40B4-BE49-F238E27FC236}">
                <a16:creationId xmlns:a16="http://schemas.microsoft.com/office/drawing/2014/main" id="{535FB80C-B5DB-1395-B5E2-E0D4AF7A0875}"/>
              </a:ext>
            </a:extLst>
          </p:cNvPr>
          <p:cNvSpPr txBox="1">
            <a:spLocks noGrp="1"/>
          </p:cNvSpPr>
          <p:nvPr>
            <p:ph idx="1"/>
          </p:nvPr>
        </p:nvSpPr>
        <p:spPr>
          <a:xfrm>
            <a:off x="424249" y="1156288"/>
            <a:ext cx="11343503" cy="31393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285750" indent="-285750">
              <a:buFont typeface="Arial" panose="020B0604020202020204" pitchFamily="34" charset="0"/>
              <a:buChar char="•"/>
            </a:pPr>
            <a:r>
              <a:rPr lang="en-US" sz="2000">
                <a:latin typeface="Arial"/>
                <a:cs typeface="Arial"/>
              </a:rPr>
              <a:t>NASA Katherine Johnson Independent Verification and Validation Program</a:t>
            </a:r>
          </a:p>
          <a:p>
            <a:pPr marL="742950" lvl="1" indent="-285750">
              <a:buFont typeface="Arial" panose="020B0604020202020204" pitchFamily="34" charset="0"/>
              <a:buChar char="•"/>
            </a:pPr>
            <a:r>
              <a:rPr lang="en-US" sz="2000">
                <a:latin typeface="Arial"/>
                <a:cs typeface="Arial"/>
              </a:rPr>
              <a:t>Ensuring Class A Mission success since 1993</a:t>
            </a:r>
          </a:p>
          <a:p>
            <a:pPr marL="742950" lvl="1" indent="-285750">
              <a:buFont typeface="Arial" panose="020B0604020202020204" pitchFamily="34" charset="0"/>
              <a:buChar char="•"/>
            </a:pPr>
            <a:r>
              <a:rPr lang="en-US" sz="2000">
                <a:latin typeface="Arial"/>
                <a:cs typeface="Arial"/>
              </a:rPr>
              <a:t>Full Development Lifecycle</a:t>
            </a:r>
          </a:p>
          <a:p>
            <a:pPr marL="1200150" lvl="2" indent="-285750">
              <a:buFont typeface="Arial" panose="020B0604020202020204" pitchFamily="34" charset="0"/>
              <a:buChar char="•"/>
            </a:pPr>
            <a:r>
              <a:rPr lang="en-US" sz="2000">
                <a:latin typeface="Arial"/>
                <a:cs typeface="Arial"/>
              </a:rPr>
              <a:t>Software Requirements, Design, Code, Test, I&amp;T</a:t>
            </a:r>
          </a:p>
          <a:p>
            <a:pPr marL="742950" lvl="1" indent="-285750">
              <a:buFont typeface="Arial" panose="020B0604020202020204" pitchFamily="34" charset="0"/>
              <a:buChar char="•"/>
            </a:pPr>
            <a:r>
              <a:rPr lang="en-US" sz="2000">
                <a:latin typeface="Arial"/>
                <a:cs typeface="Arial"/>
              </a:rPr>
              <a:t>Located in West Virginia</a:t>
            </a:r>
            <a:endParaRPr lang="en-US" sz="2000">
              <a:cs typeface="Arial" charset="0"/>
            </a:endParaRPr>
          </a:p>
          <a:p>
            <a:pPr lvl="2"/>
            <a:endParaRPr lang="en-US" sz="2000">
              <a:latin typeface="Arial"/>
              <a:cs typeface="Arial"/>
            </a:endParaRPr>
          </a:p>
          <a:p>
            <a:pPr marL="285750" indent="-285750">
              <a:buFont typeface="Arial"/>
              <a:buChar char="•"/>
            </a:pPr>
            <a:r>
              <a:rPr lang="en-US" sz="2000">
                <a:latin typeface="Arial"/>
                <a:cs typeface="Arial"/>
              </a:rPr>
              <a:t>JSTAR Team</a:t>
            </a:r>
          </a:p>
          <a:p>
            <a:pPr marL="742950" lvl="1" indent="-285750">
              <a:buFont typeface="Arial"/>
              <a:buChar char="•"/>
            </a:pPr>
            <a:r>
              <a:rPr lang="en-US" sz="2000">
                <a:latin typeface="Arial"/>
                <a:cs typeface="Arial"/>
              </a:rPr>
              <a:t>The Jon McBride Software Testing &amp; Research Laboratory</a:t>
            </a:r>
          </a:p>
          <a:p>
            <a:pPr marL="1200150" lvl="2" indent="-285750">
              <a:buFont typeface="Arial"/>
              <a:buChar char="•"/>
            </a:pPr>
            <a:r>
              <a:rPr lang="en-US" sz="2000">
                <a:latin typeface="Arial"/>
                <a:cs typeface="Arial"/>
              </a:rPr>
              <a:t>Named for WV’s first astronaut</a:t>
            </a:r>
            <a:endParaRPr lang="en-US" sz="2000">
              <a:cs typeface="Arial" charset="0"/>
            </a:endParaRPr>
          </a:p>
          <a:p>
            <a:pPr marL="742950" lvl="1" indent="-285750">
              <a:buFont typeface="Arial"/>
              <a:buChar char="•"/>
            </a:pPr>
            <a:r>
              <a:rPr lang="en-US" sz="2000">
                <a:latin typeface="Arial"/>
                <a:cs typeface="Arial"/>
              </a:rPr>
              <a:t>Specialized subset of IV&amp;V Facility</a:t>
            </a:r>
          </a:p>
          <a:p>
            <a:pPr marL="742950" lvl="1" indent="-285750">
              <a:buFont typeface="Arial"/>
              <a:buChar char="•"/>
            </a:pPr>
            <a:r>
              <a:rPr lang="en-US" sz="2000">
                <a:latin typeface="Arial"/>
                <a:cs typeface="Arial"/>
              </a:rPr>
              <a:t>Experts in modeling, simulation, and digital twins of NASA missions</a:t>
            </a:r>
            <a:endParaRPr lang="en-US" sz="2000" dirty="0">
              <a:latin typeface="Arial"/>
              <a:cs typeface="Arial"/>
            </a:endParaRPr>
          </a:p>
        </p:txBody>
      </p:sp>
      <p:pic>
        <p:nvPicPr>
          <p:cNvPr id="1026" name="Picture 2">
            <a:extLst>
              <a:ext uri="{FF2B5EF4-FFF2-40B4-BE49-F238E27FC236}">
                <a16:creationId xmlns:a16="http://schemas.microsoft.com/office/drawing/2014/main" id="{99AE8605-5C86-696D-8453-80AF9D81A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4400550"/>
            <a:ext cx="1999263" cy="18548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24CFD706-B322-9064-B513-BCE564F94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556" y="4494837"/>
            <a:ext cx="4026887" cy="16662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2768464-F1D5-839D-310D-762CB659F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9976" y="4625268"/>
            <a:ext cx="2107599" cy="166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023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7E984-80ED-A051-FE34-CAEB80D52496}"/>
              </a:ext>
            </a:extLst>
          </p:cNvPr>
          <p:cNvSpPr>
            <a:spLocks noGrp="1"/>
          </p:cNvSpPr>
          <p:nvPr>
            <p:ph type="title"/>
          </p:nvPr>
        </p:nvSpPr>
        <p:spPr/>
        <p:txBody>
          <a:bodyPr/>
          <a:lstStyle/>
          <a:p>
            <a:r>
              <a:rPr lang="en-US" dirty="0"/>
              <a:t>What Does JSTAR Do?​</a:t>
            </a:r>
          </a:p>
        </p:txBody>
      </p:sp>
      <p:sp>
        <p:nvSpPr>
          <p:cNvPr id="4" name="Date Placeholder 3">
            <a:extLst>
              <a:ext uri="{FF2B5EF4-FFF2-40B4-BE49-F238E27FC236}">
                <a16:creationId xmlns:a16="http://schemas.microsoft.com/office/drawing/2014/main" id="{1C6F908C-AC6F-F5B6-82A6-3A3D65419157}"/>
              </a:ext>
            </a:extLst>
          </p:cNvPr>
          <p:cNvSpPr>
            <a:spLocks noGrp="1"/>
          </p:cNvSpPr>
          <p:nvPr>
            <p:ph type="dt" sz="half" idx="10"/>
          </p:nvPr>
        </p:nvSpPr>
        <p:spPr/>
        <p:txBody>
          <a:bodyPr/>
          <a:lstStyle/>
          <a:p>
            <a:fld id="{F5A4331C-1B13-4D59-942E-9EAB2327F394}" type="datetime1">
              <a:rPr lang="en-US" smtClean="0"/>
              <a:pPr/>
              <a:t>2/12/2025</a:t>
            </a:fld>
            <a:endParaRPr lang="en-US"/>
          </a:p>
        </p:txBody>
      </p:sp>
      <p:sp>
        <p:nvSpPr>
          <p:cNvPr id="5" name="Footer Placeholder 4">
            <a:extLst>
              <a:ext uri="{FF2B5EF4-FFF2-40B4-BE49-F238E27FC236}">
                <a16:creationId xmlns:a16="http://schemas.microsoft.com/office/drawing/2014/main" id="{5DCE101A-3FFF-5F1A-F7A3-031A7DBE4833}"/>
              </a:ext>
            </a:extLst>
          </p:cNvPr>
          <p:cNvSpPr>
            <a:spLocks noGrp="1"/>
          </p:cNvSpPr>
          <p:nvPr>
            <p:ph type="ftr" sz="quarter" idx="11"/>
          </p:nvPr>
        </p:nvSpPr>
        <p:spPr/>
        <p:txBody>
          <a:bodyPr/>
          <a:lstStyle/>
          <a:p>
            <a:r>
              <a:rPr lang="en-US"/>
              <a:t>NASA IV&amp;V JSTAR</a:t>
            </a:r>
            <a:endParaRPr lang="en-US" dirty="0"/>
          </a:p>
        </p:txBody>
      </p:sp>
      <p:sp>
        <p:nvSpPr>
          <p:cNvPr id="6" name="Slide Number Placeholder 5">
            <a:extLst>
              <a:ext uri="{FF2B5EF4-FFF2-40B4-BE49-F238E27FC236}">
                <a16:creationId xmlns:a16="http://schemas.microsoft.com/office/drawing/2014/main" id="{78ADE581-D75E-61B0-EE68-E528A5F42EAB}"/>
              </a:ext>
            </a:extLst>
          </p:cNvPr>
          <p:cNvSpPr>
            <a:spLocks noGrp="1"/>
          </p:cNvSpPr>
          <p:nvPr>
            <p:ph type="sldNum" sz="quarter" idx="12"/>
          </p:nvPr>
        </p:nvSpPr>
        <p:spPr/>
        <p:txBody>
          <a:bodyPr/>
          <a:lstStyle/>
          <a:p>
            <a:fld id="{9A4C7C8F-3EDB-014B-915D-CFE50CAC5D15}" type="slidenum">
              <a:rPr lang="en-US" smtClean="0"/>
              <a:pPr/>
              <a:t>3</a:t>
            </a:fld>
            <a:endParaRPr lang="en-US"/>
          </a:p>
        </p:txBody>
      </p:sp>
      <p:sp>
        <p:nvSpPr>
          <p:cNvPr id="7" name="Content Placeholder 6">
            <a:extLst>
              <a:ext uri="{FF2B5EF4-FFF2-40B4-BE49-F238E27FC236}">
                <a16:creationId xmlns:a16="http://schemas.microsoft.com/office/drawing/2014/main" id="{4EBB719C-F0A2-D5B7-1029-A367CC5716BE}"/>
              </a:ext>
            </a:extLst>
          </p:cNvPr>
          <p:cNvSpPr txBox="1">
            <a:spLocks noGrp="1"/>
          </p:cNvSpPr>
          <p:nvPr>
            <p:ph idx="1"/>
          </p:nvPr>
        </p:nvSpPr>
        <p:spPr>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285750" indent="-285750">
              <a:buFont typeface="Arial"/>
              <a:buChar char="•"/>
            </a:pPr>
            <a:r>
              <a:rPr lang="en-US" sz="2000" dirty="0">
                <a:latin typeface="Arial"/>
                <a:cs typeface="Arial"/>
              </a:rPr>
              <a:t>Experts in software only simulation of hardware</a:t>
            </a:r>
          </a:p>
          <a:p>
            <a:pPr marL="285750" indent="-285750">
              <a:buFont typeface="Arial"/>
              <a:buChar char="•"/>
            </a:pPr>
            <a:r>
              <a:rPr lang="en-US" sz="2000" dirty="0">
                <a:latin typeface="Arial"/>
                <a:cs typeface="Arial"/>
              </a:rPr>
              <a:t>Experts in hardware emulation</a:t>
            </a:r>
            <a:endParaRPr lang="en-US" sz="2000" dirty="0">
              <a:cs typeface="Arial"/>
            </a:endParaRPr>
          </a:p>
          <a:p>
            <a:pPr marL="285750" indent="-285750">
              <a:buFont typeface="Arial"/>
              <a:buChar char="•"/>
            </a:pPr>
            <a:r>
              <a:rPr lang="en-US" sz="2000" dirty="0">
                <a:latin typeface="Arial"/>
                <a:cs typeface="Arial"/>
              </a:rPr>
              <a:t>We provide simulated hardware so flight binaries can be executed, </a:t>
            </a:r>
            <a:r>
              <a:rPr lang="en-US" sz="2000" b="1" dirty="0">
                <a:latin typeface="Arial"/>
                <a:cs typeface="Arial"/>
              </a:rPr>
              <a:t>unmodified</a:t>
            </a:r>
            <a:r>
              <a:rPr lang="en-US" sz="2000" dirty="0">
                <a:latin typeface="Arial"/>
                <a:cs typeface="Arial"/>
              </a:rPr>
              <a:t>, on commodity hardware</a:t>
            </a:r>
            <a:endParaRPr lang="en-US" sz="2000" dirty="0">
              <a:cs typeface="Arial"/>
            </a:endParaRPr>
          </a:p>
          <a:p>
            <a:pPr marL="742950" lvl="1" indent="-285750">
              <a:buFont typeface="Arial"/>
              <a:buChar char="•"/>
            </a:pPr>
            <a:r>
              <a:rPr lang="en-US" sz="2000" dirty="0">
                <a:latin typeface="Arial"/>
                <a:cs typeface="Arial"/>
              </a:rPr>
              <a:t>This enables unique, challenging, and otherwise difficult to create test cases</a:t>
            </a:r>
            <a:endParaRPr lang="en-US" sz="2000" dirty="0">
              <a:cs typeface="Arial"/>
            </a:endParaRPr>
          </a:p>
          <a:p>
            <a:pPr marL="742950" lvl="1" indent="-285750">
              <a:buFont typeface="Arial"/>
              <a:buChar char="•"/>
            </a:pPr>
            <a:r>
              <a:rPr lang="en-US" sz="2000" dirty="0">
                <a:latin typeface="Arial"/>
                <a:cs typeface="Arial"/>
              </a:rPr>
              <a:t>Virtual testbeds allow development to proceed without immediate access to a </a:t>
            </a:r>
            <a:r>
              <a:rPr lang="en-US" sz="2000" dirty="0" err="1">
                <a:latin typeface="Arial"/>
                <a:cs typeface="Arial"/>
              </a:rPr>
              <a:t>flatsat</a:t>
            </a:r>
            <a:endParaRPr lang="en-US" sz="2000" dirty="0">
              <a:cs typeface="Arial"/>
            </a:endParaRPr>
          </a:p>
          <a:p>
            <a:pPr marL="742950" lvl="1" indent="-285750">
              <a:buFont typeface="Arial"/>
              <a:buChar char="•"/>
            </a:pPr>
            <a:r>
              <a:rPr lang="en-US" sz="2000" dirty="0">
                <a:latin typeface="Arial"/>
                <a:cs typeface="Arial"/>
              </a:rPr>
              <a:t>In some cases, code can essentially be finalized prior to hardware integration</a:t>
            </a:r>
            <a:endParaRPr lang="en-US" sz="2000" dirty="0">
              <a:cs typeface="Arial"/>
            </a:endParaRPr>
          </a:p>
          <a:p>
            <a:pPr marL="742950" lvl="1" indent="-285750">
              <a:buFont typeface="Arial"/>
              <a:buChar char="•"/>
            </a:pPr>
            <a:r>
              <a:rPr lang="en-US" sz="2000" dirty="0">
                <a:latin typeface="Arial"/>
                <a:cs typeface="Arial"/>
              </a:rPr>
              <a:t>Shortens development timelines</a:t>
            </a:r>
            <a:endParaRPr lang="en-US" sz="2000" dirty="0">
              <a:cs typeface="Arial"/>
            </a:endParaRPr>
          </a:p>
          <a:p>
            <a:pPr marL="742950" lvl="1" indent="-285750">
              <a:buFont typeface="Arial"/>
              <a:buChar char="•"/>
            </a:pPr>
            <a:endParaRPr lang="en-US" dirty="0">
              <a:cs typeface="Arial"/>
            </a:endParaRPr>
          </a:p>
          <a:p>
            <a:endParaRPr lang="en-US" dirty="0">
              <a:cs typeface="Arial"/>
            </a:endParaRPr>
          </a:p>
        </p:txBody>
      </p:sp>
      <p:pic>
        <p:nvPicPr>
          <p:cNvPr id="2050" name="Picture 2">
            <a:extLst>
              <a:ext uri="{FF2B5EF4-FFF2-40B4-BE49-F238E27FC236}">
                <a16:creationId xmlns:a16="http://schemas.microsoft.com/office/drawing/2014/main" id="{9AFEF4B5-C8D1-E1EE-FC38-6CC5FC276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0269" y="4056658"/>
            <a:ext cx="243401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The James Webb Space Telescope (JWST or Webb), 3d illustration, elements of this image are furnished by NASA">
            <a:extLst>
              <a:ext uri="{FF2B5EF4-FFF2-40B4-BE49-F238E27FC236}">
                <a16:creationId xmlns:a16="http://schemas.microsoft.com/office/drawing/2014/main" id="{3B718413-730B-A191-4A93-CC21CDC24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2208" y="4056657"/>
            <a:ext cx="1785302" cy="11361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0034ADD-CF92-CD36-6DFD-E68BDE7485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2" y="3590800"/>
            <a:ext cx="3386138" cy="2174376"/>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10">
            <a:extLst>
              <a:ext uri="{FF2B5EF4-FFF2-40B4-BE49-F238E27FC236}">
                <a16:creationId xmlns:a16="http://schemas.microsoft.com/office/drawing/2014/main" id="{5A79BB17-EAB4-4B65-925E-E36384DFD188}"/>
              </a:ext>
            </a:extLst>
          </p:cNvPr>
          <p:cNvSpPr/>
          <p:nvPr/>
        </p:nvSpPr>
        <p:spPr>
          <a:xfrm>
            <a:off x="4888450" y="5001154"/>
            <a:ext cx="1973035" cy="359755"/>
          </a:xfrm>
          <a:prstGeom prst="rightArrow">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fontAlgn="base" latinLnBrk="0" hangingPunct="1">
              <a:spcBef>
                <a:spcPct val="0"/>
              </a:spcBef>
              <a:spcAft>
                <a:spcPct val="0"/>
              </a:spcAft>
              <a:defRPr sz="1800" kern="1200">
                <a:solidFill>
                  <a:schemeClr val="lt1"/>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lt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lt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lt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1">
            <a:extLst>
              <a:ext uri="{FF2B5EF4-FFF2-40B4-BE49-F238E27FC236}">
                <a16:creationId xmlns:a16="http://schemas.microsoft.com/office/drawing/2014/main" id="{0484052E-5B96-191A-560B-99C2ED3B16F2}"/>
              </a:ext>
            </a:extLst>
          </p:cNvPr>
          <p:cNvSpPr txBox="1"/>
          <p:nvPr/>
        </p:nvSpPr>
        <p:spPr>
          <a:xfrm>
            <a:off x="4783136" y="4354823"/>
            <a:ext cx="2183665" cy="646331"/>
          </a:xfrm>
          <a:prstGeom prst="rect">
            <a:avLst/>
          </a:prstGeom>
          <a:noFill/>
        </p:spPr>
        <p:txBody>
          <a:bodyPr wrap="square" lIns="91440" tIns="45720" rIns="91440" bIns="45720" rtlCol="0" anchor="t">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i="1" dirty="0">
                <a:latin typeface="Arial"/>
                <a:cs typeface="Arial"/>
              </a:rPr>
              <a:t>FSW, Physics, Avionics</a:t>
            </a:r>
            <a:endParaRPr lang="en-US" dirty="0">
              <a:cs typeface="Arial" charset="0"/>
            </a:endParaRPr>
          </a:p>
        </p:txBody>
      </p:sp>
    </p:spTree>
    <p:extLst>
      <p:ext uri="{BB962C8B-B14F-4D97-AF65-F5344CB8AC3E}">
        <p14:creationId xmlns:p14="http://schemas.microsoft.com/office/powerpoint/2010/main" val="566324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F690-4CE2-976A-7B74-804D61BEF383}"/>
              </a:ext>
            </a:extLst>
          </p:cNvPr>
          <p:cNvSpPr>
            <a:spLocks noGrp="1"/>
          </p:cNvSpPr>
          <p:nvPr>
            <p:ph type="title"/>
          </p:nvPr>
        </p:nvSpPr>
        <p:spPr>
          <a:xfrm>
            <a:off x="909348" y="3119575"/>
            <a:ext cx="10373304" cy="618849"/>
          </a:xfrm>
        </p:spPr>
        <p:txBody>
          <a:bodyPr/>
          <a:lstStyle/>
          <a:p>
            <a:r>
              <a:rPr lang="en-US" dirty="0"/>
              <a:t>How do you design, test, and operate efficiently?</a:t>
            </a:r>
          </a:p>
        </p:txBody>
      </p:sp>
      <p:sp>
        <p:nvSpPr>
          <p:cNvPr id="4" name="Date Placeholder 3">
            <a:extLst>
              <a:ext uri="{FF2B5EF4-FFF2-40B4-BE49-F238E27FC236}">
                <a16:creationId xmlns:a16="http://schemas.microsoft.com/office/drawing/2014/main" id="{18804AE9-036F-9C1C-7BDE-4F79043A1261}"/>
              </a:ext>
            </a:extLst>
          </p:cNvPr>
          <p:cNvSpPr>
            <a:spLocks noGrp="1"/>
          </p:cNvSpPr>
          <p:nvPr>
            <p:ph type="dt" sz="half" idx="10"/>
          </p:nvPr>
        </p:nvSpPr>
        <p:spPr/>
        <p:txBody>
          <a:bodyPr/>
          <a:lstStyle/>
          <a:p>
            <a:fld id="{F5A4331C-1B13-4D59-942E-9EAB2327F394}" type="datetime1">
              <a:rPr lang="en-US" smtClean="0"/>
              <a:pPr/>
              <a:t>2/12/2025</a:t>
            </a:fld>
            <a:endParaRPr lang="en-US"/>
          </a:p>
        </p:txBody>
      </p:sp>
      <p:sp>
        <p:nvSpPr>
          <p:cNvPr id="5" name="Footer Placeholder 4">
            <a:extLst>
              <a:ext uri="{FF2B5EF4-FFF2-40B4-BE49-F238E27FC236}">
                <a16:creationId xmlns:a16="http://schemas.microsoft.com/office/drawing/2014/main" id="{E85E9500-9F66-EEDF-107E-ED904FA796D2}"/>
              </a:ext>
            </a:extLst>
          </p:cNvPr>
          <p:cNvSpPr>
            <a:spLocks noGrp="1"/>
          </p:cNvSpPr>
          <p:nvPr>
            <p:ph type="ftr" sz="quarter" idx="11"/>
          </p:nvPr>
        </p:nvSpPr>
        <p:spPr/>
        <p:txBody>
          <a:bodyPr/>
          <a:lstStyle/>
          <a:p>
            <a:r>
              <a:rPr lang="en-US"/>
              <a:t>NASA IV&amp;V JSTAR</a:t>
            </a:r>
            <a:endParaRPr lang="en-US" dirty="0"/>
          </a:p>
        </p:txBody>
      </p:sp>
      <p:sp>
        <p:nvSpPr>
          <p:cNvPr id="6" name="Slide Number Placeholder 5">
            <a:extLst>
              <a:ext uri="{FF2B5EF4-FFF2-40B4-BE49-F238E27FC236}">
                <a16:creationId xmlns:a16="http://schemas.microsoft.com/office/drawing/2014/main" id="{9CC2F2EA-9B00-5AD9-4AB3-960AE8C36FB7}"/>
              </a:ext>
            </a:extLst>
          </p:cNvPr>
          <p:cNvSpPr>
            <a:spLocks noGrp="1"/>
          </p:cNvSpPr>
          <p:nvPr>
            <p:ph type="sldNum" sz="quarter" idx="12"/>
          </p:nvPr>
        </p:nvSpPr>
        <p:spPr/>
        <p:txBody>
          <a:bodyPr/>
          <a:lstStyle/>
          <a:p>
            <a:fld id="{9A4C7C8F-3EDB-014B-915D-CFE50CAC5D15}" type="slidenum">
              <a:rPr lang="en-US" smtClean="0"/>
              <a:pPr/>
              <a:t>4</a:t>
            </a:fld>
            <a:endParaRPr lang="en-US"/>
          </a:p>
        </p:txBody>
      </p:sp>
    </p:spTree>
    <p:extLst>
      <p:ext uri="{BB962C8B-B14F-4D97-AF65-F5344CB8AC3E}">
        <p14:creationId xmlns:p14="http://schemas.microsoft.com/office/powerpoint/2010/main" val="143339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178C-8DA5-EC97-70BF-349E9F4E05DD}"/>
              </a:ext>
            </a:extLst>
          </p:cNvPr>
          <p:cNvSpPr>
            <a:spLocks noGrp="1"/>
          </p:cNvSpPr>
          <p:nvPr>
            <p:ph type="title"/>
          </p:nvPr>
        </p:nvSpPr>
        <p:spPr/>
        <p:txBody>
          <a:bodyPr/>
          <a:lstStyle/>
          <a:p>
            <a:r>
              <a:rPr lang="en-US" dirty="0"/>
              <a:t>Traditional NASA Life-Cycle Phases</a:t>
            </a:r>
          </a:p>
        </p:txBody>
      </p:sp>
      <p:sp>
        <p:nvSpPr>
          <p:cNvPr id="4" name="Date Placeholder 3">
            <a:extLst>
              <a:ext uri="{FF2B5EF4-FFF2-40B4-BE49-F238E27FC236}">
                <a16:creationId xmlns:a16="http://schemas.microsoft.com/office/drawing/2014/main" id="{D4B86945-CA68-66B0-D5EC-5B06B70465EA}"/>
              </a:ext>
            </a:extLst>
          </p:cNvPr>
          <p:cNvSpPr>
            <a:spLocks noGrp="1"/>
          </p:cNvSpPr>
          <p:nvPr>
            <p:ph type="dt" sz="half" idx="10"/>
          </p:nvPr>
        </p:nvSpPr>
        <p:spPr/>
        <p:txBody>
          <a:bodyPr/>
          <a:lstStyle/>
          <a:p>
            <a:fld id="{F5A4331C-1B13-4D59-942E-9EAB2327F394}" type="datetime1">
              <a:rPr lang="en-US" smtClean="0"/>
              <a:pPr/>
              <a:t>2/12/2025</a:t>
            </a:fld>
            <a:endParaRPr lang="en-US"/>
          </a:p>
        </p:txBody>
      </p:sp>
      <p:sp>
        <p:nvSpPr>
          <p:cNvPr id="5" name="Footer Placeholder 4">
            <a:extLst>
              <a:ext uri="{FF2B5EF4-FFF2-40B4-BE49-F238E27FC236}">
                <a16:creationId xmlns:a16="http://schemas.microsoft.com/office/drawing/2014/main" id="{57BEAB19-4784-112B-3024-6E42C3EA81B2}"/>
              </a:ext>
            </a:extLst>
          </p:cNvPr>
          <p:cNvSpPr>
            <a:spLocks noGrp="1"/>
          </p:cNvSpPr>
          <p:nvPr>
            <p:ph type="ftr" sz="quarter" idx="11"/>
          </p:nvPr>
        </p:nvSpPr>
        <p:spPr/>
        <p:txBody>
          <a:bodyPr/>
          <a:lstStyle/>
          <a:p>
            <a:r>
              <a:rPr lang="en-US"/>
              <a:t>NASA IV&amp;V JSTAR</a:t>
            </a:r>
            <a:endParaRPr lang="en-US" dirty="0"/>
          </a:p>
        </p:txBody>
      </p:sp>
      <p:sp>
        <p:nvSpPr>
          <p:cNvPr id="6" name="Slide Number Placeholder 5">
            <a:extLst>
              <a:ext uri="{FF2B5EF4-FFF2-40B4-BE49-F238E27FC236}">
                <a16:creationId xmlns:a16="http://schemas.microsoft.com/office/drawing/2014/main" id="{0C21AB1E-3C61-C096-6825-880C99C1A8F8}"/>
              </a:ext>
            </a:extLst>
          </p:cNvPr>
          <p:cNvSpPr>
            <a:spLocks noGrp="1"/>
          </p:cNvSpPr>
          <p:nvPr>
            <p:ph type="sldNum" sz="quarter" idx="12"/>
          </p:nvPr>
        </p:nvSpPr>
        <p:spPr/>
        <p:txBody>
          <a:bodyPr/>
          <a:lstStyle/>
          <a:p>
            <a:fld id="{9A4C7C8F-3EDB-014B-915D-CFE50CAC5D15}" type="slidenum">
              <a:rPr lang="en-US" smtClean="0"/>
              <a:pPr/>
              <a:t>5</a:t>
            </a:fld>
            <a:endParaRPr lang="en-US"/>
          </a:p>
        </p:txBody>
      </p:sp>
      <p:sp>
        <p:nvSpPr>
          <p:cNvPr id="7" name="Rectangle 6">
            <a:extLst>
              <a:ext uri="{FF2B5EF4-FFF2-40B4-BE49-F238E27FC236}">
                <a16:creationId xmlns:a16="http://schemas.microsoft.com/office/drawing/2014/main" id="{9073BD7E-599C-6B6A-F59C-4A74E6C0EF3A}"/>
              </a:ext>
            </a:extLst>
          </p:cNvPr>
          <p:cNvSpPr/>
          <p:nvPr/>
        </p:nvSpPr>
        <p:spPr>
          <a:xfrm>
            <a:off x="151835" y="1004342"/>
            <a:ext cx="2077452" cy="6188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Pre-Phase A: Concept Studies</a:t>
            </a:r>
          </a:p>
        </p:txBody>
      </p:sp>
      <p:sp>
        <p:nvSpPr>
          <p:cNvPr id="8" name="Rectangle 7">
            <a:extLst>
              <a:ext uri="{FF2B5EF4-FFF2-40B4-BE49-F238E27FC236}">
                <a16:creationId xmlns:a16="http://schemas.microsoft.com/office/drawing/2014/main" id="{8A21D75A-CC97-D872-050C-0663BF84C87E}"/>
              </a:ext>
            </a:extLst>
          </p:cNvPr>
          <p:cNvSpPr/>
          <p:nvPr/>
        </p:nvSpPr>
        <p:spPr>
          <a:xfrm>
            <a:off x="1552507" y="1673354"/>
            <a:ext cx="2077452" cy="7539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 Concept &amp; Technology Development</a:t>
            </a:r>
          </a:p>
        </p:txBody>
      </p:sp>
      <p:sp>
        <p:nvSpPr>
          <p:cNvPr id="9" name="Rectangle 8">
            <a:extLst>
              <a:ext uri="{FF2B5EF4-FFF2-40B4-BE49-F238E27FC236}">
                <a16:creationId xmlns:a16="http://schemas.microsoft.com/office/drawing/2014/main" id="{405D0A51-16CB-70B4-F5B1-C15826CB4646}"/>
              </a:ext>
            </a:extLst>
          </p:cNvPr>
          <p:cNvSpPr/>
          <p:nvPr/>
        </p:nvSpPr>
        <p:spPr>
          <a:xfrm>
            <a:off x="3027992" y="2477496"/>
            <a:ext cx="2310495" cy="10181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 Preliminary Design &amp; Technology Completion</a:t>
            </a:r>
          </a:p>
        </p:txBody>
      </p:sp>
      <p:sp>
        <p:nvSpPr>
          <p:cNvPr id="10" name="Rectangle 9">
            <a:extLst>
              <a:ext uri="{FF2B5EF4-FFF2-40B4-BE49-F238E27FC236}">
                <a16:creationId xmlns:a16="http://schemas.microsoft.com/office/drawing/2014/main" id="{3E1C2E28-00FD-90DC-946A-30601127BC43}"/>
              </a:ext>
            </a:extLst>
          </p:cNvPr>
          <p:cNvSpPr/>
          <p:nvPr/>
        </p:nvSpPr>
        <p:spPr>
          <a:xfrm>
            <a:off x="4881287" y="3545783"/>
            <a:ext cx="2077452" cy="7539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 Final Design and Fabrication</a:t>
            </a:r>
          </a:p>
        </p:txBody>
      </p:sp>
      <p:sp>
        <p:nvSpPr>
          <p:cNvPr id="11" name="Rectangle 10">
            <a:extLst>
              <a:ext uri="{FF2B5EF4-FFF2-40B4-BE49-F238E27FC236}">
                <a16:creationId xmlns:a16="http://schemas.microsoft.com/office/drawing/2014/main" id="{5B12F30D-8423-5E1D-C512-FD333B35ADCA}"/>
              </a:ext>
            </a:extLst>
          </p:cNvPr>
          <p:cNvSpPr/>
          <p:nvPr/>
        </p:nvSpPr>
        <p:spPr>
          <a:xfrm>
            <a:off x="6545179" y="4333401"/>
            <a:ext cx="2077452" cy="7539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 System Assembly, Integration &amp; Test, Launch &amp; Checkout</a:t>
            </a:r>
          </a:p>
        </p:txBody>
      </p:sp>
      <p:sp>
        <p:nvSpPr>
          <p:cNvPr id="12" name="Rectangle 11">
            <a:extLst>
              <a:ext uri="{FF2B5EF4-FFF2-40B4-BE49-F238E27FC236}">
                <a16:creationId xmlns:a16="http://schemas.microsoft.com/office/drawing/2014/main" id="{5D010F88-F605-C6FF-A735-58F924509DAE}"/>
              </a:ext>
            </a:extLst>
          </p:cNvPr>
          <p:cNvSpPr/>
          <p:nvPr/>
        </p:nvSpPr>
        <p:spPr>
          <a:xfrm>
            <a:off x="8201526" y="5121019"/>
            <a:ext cx="2077452" cy="7539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 Operations &amp; Sustainment</a:t>
            </a:r>
          </a:p>
        </p:txBody>
      </p:sp>
      <p:sp>
        <p:nvSpPr>
          <p:cNvPr id="13" name="Rectangle 12">
            <a:extLst>
              <a:ext uri="{FF2B5EF4-FFF2-40B4-BE49-F238E27FC236}">
                <a16:creationId xmlns:a16="http://schemas.microsoft.com/office/drawing/2014/main" id="{27B0CE19-D101-1063-5896-A5A38E5EE648}"/>
              </a:ext>
            </a:extLst>
          </p:cNvPr>
          <p:cNvSpPr/>
          <p:nvPr/>
        </p:nvSpPr>
        <p:spPr>
          <a:xfrm>
            <a:off x="9955870" y="5908637"/>
            <a:ext cx="2077452" cy="7539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 Closeout</a:t>
            </a:r>
          </a:p>
        </p:txBody>
      </p:sp>
      <p:sp>
        <p:nvSpPr>
          <p:cNvPr id="14" name="TextBox 13">
            <a:extLst>
              <a:ext uri="{FF2B5EF4-FFF2-40B4-BE49-F238E27FC236}">
                <a16:creationId xmlns:a16="http://schemas.microsoft.com/office/drawing/2014/main" id="{296025F5-EE3D-A3F7-752A-DDB6DBA8E21E}"/>
              </a:ext>
            </a:extLst>
          </p:cNvPr>
          <p:cNvSpPr txBox="1"/>
          <p:nvPr/>
        </p:nvSpPr>
        <p:spPr>
          <a:xfrm>
            <a:off x="151835" y="5874998"/>
            <a:ext cx="2185214" cy="369332"/>
          </a:xfrm>
          <a:prstGeom prst="rect">
            <a:avLst/>
          </a:prstGeom>
          <a:noFill/>
        </p:spPr>
        <p:txBody>
          <a:bodyPr wrap="none" rtlCol="0">
            <a:spAutoFit/>
          </a:bodyPr>
          <a:lstStyle/>
          <a:p>
            <a:r>
              <a:rPr lang="en-US" dirty="0"/>
              <a:t>Based on NPR 7123.1</a:t>
            </a:r>
          </a:p>
        </p:txBody>
      </p:sp>
      <p:cxnSp>
        <p:nvCxnSpPr>
          <p:cNvPr id="18" name="Connector: Elbow 17">
            <a:extLst>
              <a:ext uri="{FF2B5EF4-FFF2-40B4-BE49-F238E27FC236}">
                <a16:creationId xmlns:a16="http://schemas.microsoft.com/office/drawing/2014/main" id="{C4EF6C62-9214-3C01-E68B-43F437411B04}"/>
              </a:ext>
            </a:extLst>
          </p:cNvPr>
          <p:cNvCxnSpPr>
            <a:stCxn id="7" idx="2"/>
            <a:endCxn id="8" idx="1"/>
          </p:cNvCxnSpPr>
          <p:nvPr/>
        </p:nvCxnSpPr>
        <p:spPr bwMode="auto">
          <a:xfrm rot="16200000" flipH="1">
            <a:off x="1157958" y="1655794"/>
            <a:ext cx="427153" cy="361946"/>
          </a:xfrm>
          <a:prstGeom prst="bentConnector2">
            <a:avLst/>
          </a:prstGeom>
          <a:solidFill>
            <a:schemeClr val="accent1"/>
          </a:solidFill>
          <a:ln w="12700" cap="flat" cmpd="sng" algn="ctr">
            <a:solidFill>
              <a:schemeClr val="tx1"/>
            </a:solidFill>
            <a:prstDash val="solid"/>
            <a:round/>
            <a:headEnd type="none" w="med" len="med"/>
            <a:tailEnd type="triangle"/>
          </a:ln>
          <a:effectLst/>
        </p:spPr>
      </p:cxnSp>
      <p:cxnSp>
        <p:nvCxnSpPr>
          <p:cNvPr id="20" name="Connector: Elbow 19">
            <a:extLst>
              <a:ext uri="{FF2B5EF4-FFF2-40B4-BE49-F238E27FC236}">
                <a16:creationId xmlns:a16="http://schemas.microsoft.com/office/drawing/2014/main" id="{3E6DB081-7DEE-F995-6A79-E266986A095E}"/>
              </a:ext>
            </a:extLst>
          </p:cNvPr>
          <p:cNvCxnSpPr>
            <a:stCxn id="8" idx="2"/>
            <a:endCxn id="9" idx="1"/>
          </p:cNvCxnSpPr>
          <p:nvPr/>
        </p:nvCxnSpPr>
        <p:spPr bwMode="auto">
          <a:xfrm rot="16200000" flipH="1">
            <a:off x="2530000" y="2488565"/>
            <a:ext cx="559225" cy="436759"/>
          </a:xfrm>
          <a:prstGeom prst="bentConnector2">
            <a:avLst/>
          </a:prstGeom>
          <a:solidFill>
            <a:schemeClr val="accent1"/>
          </a:solidFill>
          <a:ln w="12700" cap="flat" cmpd="sng" algn="ctr">
            <a:solidFill>
              <a:schemeClr val="tx1"/>
            </a:solidFill>
            <a:prstDash val="solid"/>
            <a:round/>
            <a:headEnd type="none" w="med" len="med"/>
            <a:tailEnd type="triangle"/>
          </a:ln>
          <a:effectLst/>
        </p:spPr>
      </p:cxnSp>
      <p:cxnSp>
        <p:nvCxnSpPr>
          <p:cNvPr id="22" name="Connector: Elbow 21">
            <a:extLst>
              <a:ext uri="{FF2B5EF4-FFF2-40B4-BE49-F238E27FC236}">
                <a16:creationId xmlns:a16="http://schemas.microsoft.com/office/drawing/2014/main" id="{A69DF390-BDE7-15C2-924C-7015FA47A49E}"/>
              </a:ext>
            </a:extLst>
          </p:cNvPr>
          <p:cNvCxnSpPr>
            <a:stCxn id="9" idx="2"/>
            <a:endCxn id="10" idx="1"/>
          </p:cNvCxnSpPr>
          <p:nvPr/>
        </p:nvCxnSpPr>
        <p:spPr bwMode="auto">
          <a:xfrm rot="16200000" flipH="1">
            <a:off x="4318687" y="3360172"/>
            <a:ext cx="427153" cy="698047"/>
          </a:xfrm>
          <a:prstGeom prst="bentConnector2">
            <a:avLst/>
          </a:prstGeom>
          <a:solidFill>
            <a:schemeClr val="accent1"/>
          </a:solidFill>
          <a:ln w="12700" cap="flat" cmpd="sng" algn="ctr">
            <a:solidFill>
              <a:schemeClr val="tx1"/>
            </a:solidFill>
            <a:prstDash val="solid"/>
            <a:round/>
            <a:headEnd type="none" w="med" len="med"/>
            <a:tailEnd type="triangle"/>
          </a:ln>
          <a:effectLst/>
        </p:spPr>
      </p:cxnSp>
      <p:cxnSp>
        <p:nvCxnSpPr>
          <p:cNvPr id="24" name="Connector: Elbow 23">
            <a:extLst>
              <a:ext uri="{FF2B5EF4-FFF2-40B4-BE49-F238E27FC236}">
                <a16:creationId xmlns:a16="http://schemas.microsoft.com/office/drawing/2014/main" id="{5ACBE877-6F26-1A73-B95E-2834C674E3F7}"/>
              </a:ext>
            </a:extLst>
          </p:cNvPr>
          <p:cNvCxnSpPr>
            <a:stCxn id="10" idx="2"/>
            <a:endCxn id="11" idx="1"/>
          </p:cNvCxnSpPr>
          <p:nvPr/>
        </p:nvCxnSpPr>
        <p:spPr bwMode="auto">
          <a:xfrm rot="16200000" flipH="1">
            <a:off x="6027282" y="4192493"/>
            <a:ext cx="410629" cy="625166"/>
          </a:xfrm>
          <a:prstGeom prst="bentConnector2">
            <a:avLst/>
          </a:prstGeom>
          <a:solidFill>
            <a:schemeClr val="accent1"/>
          </a:solidFill>
          <a:ln w="12700" cap="flat" cmpd="sng" algn="ctr">
            <a:solidFill>
              <a:schemeClr val="tx1"/>
            </a:solidFill>
            <a:prstDash val="solid"/>
            <a:round/>
            <a:headEnd type="none" w="med" len="med"/>
            <a:tailEnd type="triangle"/>
          </a:ln>
          <a:effectLst/>
        </p:spPr>
      </p:cxnSp>
      <p:cxnSp>
        <p:nvCxnSpPr>
          <p:cNvPr id="26" name="Connector: Elbow 25">
            <a:extLst>
              <a:ext uri="{FF2B5EF4-FFF2-40B4-BE49-F238E27FC236}">
                <a16:creationId xmlns:a16="http://schemas.microsoft.com/office/drawing/2014/main" id="{26F42C4E-B465-03F6-54B9-74F1FF0234A9}"/>
              </a:ext>
            </a:extLst>
          </p:cNvPr>
          <p:cNvCxnSpPr>
            <a:stCxn id="11" idx="2"/>
            <a:endCxn id="12" idx="1"/>
          </p:cNvCxnSpPr>
          <p:nvPr/>
        </p:nvCxnSpPr>
        <p:spPr bwMode="auto">
          <a:xfrm rot="16200000" flipH="1">
            <a:off x="7687401" y="4983883"/>
            <a:ext cx="410629" cy="617621"/>
          </a:xfrm>
          <a:prstGeom prst="bentConnector2">
            <a:avLst/>
          </a:prstGeom>
          <a:solidFill>
            <a:schemeClr val="accent1"/>
          </a:solidFill>
          <a:ln w="12700" cap="flat" cmpd="sng" algn="ctr">
            <a:solidFill>
              <a:schemeClr val="tx1"/>
            </a:solidFill>
            <a:prstDash val="solid"/>
            <a:round/>
            <a:headEnd type="none" w="med" len="med"/>
            <a:tailEnd type="triangle"/>
          </a:ln>
          <a:effectLst/>
        </p:spPr>
      </p:cxnSp>
      <p:cxnSp>
        <p:nvCxnSpPr>
          <p:cNvPr id="28" name="Connector: Elbow 27">
            <a:extLst>
              <a:ext uri="{FF2B5EF4-FFF2-40B4-BE49-F238E27FC236}">
                <a16:creationId xmlns:a16="http://schemas.microsoft.com/office/drawing/2014/main" id="{12C7B631-0DA8-3C21-CD6B-103C6CAA54B5}"/>
              </a:ext>
            </a:extLst>
          </p:cNvPr>
          <p:cNvCxnSpPr>
            <a:stCxn id="12" idx="2"/>
            <a:endCxn id="13" idx="1"/>
          </p:cNvCxnSpPr>
          <p:nvPr/>
        </p:nvCxnSpPr>
        <p:spPr bwMode="auto">
          <a:xfrm rot="16200000" flipH="1">
            <a:off x="9392747" y="5722503"/>
            <a:ext cx="410629" cy="715618"/>
          </a:xfrm>
          <a:prstGeom prst="bentConnector2">
            <a:avLst/>
          </a:prstGeom>
          <a:solidFill>
            <a:schemeClr val="accent1"/>
          </a:solidFill>
          <a:ln w="127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DE2561C9-BBC8-FA0A-4084-DF6A75200131}"/>
              </a:ext>
            </a:extLst>
          </p:cNvPr>
          <p:cNvCxnSpPr>
            <a:cxnSpLocks/>
          </p:cNvCxnSpPr>
          <p:nvPr/>
        </p:nvCxnSpPr>
        <p:spPr bwMode="auto">
          <a:xfrm flipH="1">
            <a:off x="7040880" y="2053228"/>
            <a:ext cx="1112520" cy="132982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31" name="TextBox 30">
            <a:extLst>
              <a:ext uri="{FF2B5EF4-FFF2-40B4-BE49-F238E27FC236}">
                <a16:creationId xmlns:a16="http://schemas.microsoft.com/office/drawing/2014/main" id="{B924EFFD-4DAF-7672-DFD5-23356982CA34}"/>
              </a:ext>
            </a:extLst>
          </p:cNvPr>
          <p:cNvSpPr txBox="1"/>
          <p:nvPr/>
        </p:nvSpPr>
        <p:spPr>
          <a:xfrm>
            <a:off x="8186497" y="1735258"/>
            <a:ext cx="2803203" cy="707886"/>
          </a:xfrm>
          <a:prstGeom prst="rect">
            <a:avLst/>
          </a:prstGeom>
          <a:noFill/>
        </p:spPr>
        <p:txBody>
          <a:bodyPr wrap="none" rtlCol="0">
            <a:spAutoFit/>
          </a:bodyPr>
          <a:lstStyle/>
          <a:p>
            <a:r>
              <a:rPr lang="en-US" sz="2000" dirty="0"/>
              <a:t>Traditionally, sub-system </a:t>
            </a:r>
            <a:br>
              <a:rPr lang="en-US" sz="2000" dirty="0"/>
            </a:br>
            <a:r>
              <a:rPr lang="en-US" sz="2000" dirty="0"/>
              <a:t>software begins here.</a:t>
            </a:r>
          </a:p>
        </p:txBody>
      </p:sp>
      <p:sp>
        <p:nvSpPr>
          <p:cNvPr id="33" name="TextBox 32">
            <a:extLst>
              <a:ext uri="{FF2B5EF4-FFF2-40B4-BE49-F238E27FC236}">
                <a16:creationId xmlns:a16="http://schemas.microsoft.com/office/drawing/2014/main" id="{267185B6-5162-5195-9D3B-47B1A978C081}"/>
              </a:ext>
            </a:extLst>
          </p:cNvPr>
          <p:cNvSpPr txBox="1"/>
          <p:nvPr/>
        </p:nvSpPr>
        <p:spPr>
          <a:xfrm>
            <a:off x="8434689" y="2837897"/>
            <a:ext cx="3757311" cy="707886"/>
          </a:xfrm>
          <a:prstGeom prst="rect">
            <a:avLst/>
          </a:prstGeom>
          <a:noFill/>
        </p:spPr>
        <p:txBody>
          <a:bodyPr wrap="none" rtlCol="0">
            <a:spAutoFit/>
          </a:bodyPr>
          <a:lstStyle/>
          <a:p>
            <a:r>
              <a:rPr lang="en-US" sz="2000" dirty="0"/>
              <a:t>FSW integration with sub-systems </a:t>
            </a:r>
            <a:br>
              <a:rPr lang="en-US" sz="2000" dirty="0"/>
            </a:br>
            <a:r>
              <a:rPr lang="en-US" sz="2000" dirty="0"/>
              <a:t>and system-wide testing here.</a:t>
            </a:r>
          </a:p>
        </p:txBody>
      </p:sp>
      <p:cxnSp>
        <p:nvCxnSpPr>
          <p:cNvPr id="34" name="Straight Arrow Connector 33">
            <a:extLst>
              <a:ext uri="{FF2B5EF4-FFF2-40B4-BE49-F238E27FC236}">
                <a16:creationId xmlns:a16="http://schemas.microsoft.com/office/drawing/2014/main" id="{56F5B95D-5D1F-6EEF-CE36-2213FE163A5C}"/>
              </a:ext>
            </a:extLst>
          </p:cNvPr>
          <p:cNvCxnSpPr>
            <a:cxnSpLocks/>
          </p:cNvCxnSpPr>
          <p:nvPr/>
        </p:nvCxnSpPr>
        <p:spPr bwMode="auto">
          <a:xfrm flipH="1">
            <a:off x="8641307" y="3495619"/>
            <a:ext cx="671569" cy="71588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00751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95BF6-DCDD-A4FD-F209-012E6FAC3BBC}"/>
              </a:ext>
            </a:extLst>
          </p:cNvPr>
          <p:cNvSpPr>
            <a:spLocks noGrp="1"/>
          </p:cNvSpPr>
          <p:nvPr>
            <p:ph type="title"/>
          </p:nvPr>
        </p:nvSpPr>
        <p:spPr/>
        <p:txBody>
          <a:bodyPr>
            <a:normAutofit/>
          </a:bodyPr>
          <a:lstStyle/>
          <a:p>
            <a:r>
              <a:rPr lang="en-US" dirty="0"/>
              <a:t>C &amp; D Overviews</a:t>
            </a:r>
          </a:p>
        </p:txBody>
      </p:sp>
      <p:sp>
        <p:nvSpPr>
          <p:cNvPr id="3" name="Content Placeholder 2">
            <a:extLst>
              <a:ext uri="{FF2B5EF4-FFF2-40B4-BE49-F238E27FC236}">
                <a16:creationId xmlns:a16="http://schemas.microsoft.com/office/drawing/2014/main" id="{DEA1C5CE-BBD7-7946-F947-E808A34F2E31}"/>
              </a:ext>
            </a:extLst>
          </p:cNvPr>
          <p:cNvSpPr>
            <a:spLocks noGrp="1"/>
          </p:cNvSpPr>
          <p:nvPr>
            <p:ph idx="1"/>
          </p:nvPr>
        </p:nvSpPr>
        <p:spPr>
          <a:xfrm>
            <a:off x="424248" y="1988392"/>
            <a:ext cx="11343503" cy="3397424"/>
          </a:xfrm>
        </p:spPr>
        <p:txBody>
          <a:bodyPr>
            <a:normAutofit fontScale="92500" lnSpcReduction="10000"/>
          </a:bodyPr>
          <a:lstStyle/>
          <a:p>
            <a:pPr marL="0" indent="0">
              <a:buNone/>
            </a:pPr>
            <a:r>
              <a:rPr lang="en-US" dirty="0"/>
              <a:t>C: Final Fabrication &amp; Design</a:t>
            </a:r>
            <a:br>
              <a:rPr lang="en-US" i="1" dirty="0"/>
            </a:br>
            <a:r>
              <a:rPr lang="en-US" i="1" dirty="0"/>
              <a:t>“To complete the detailed design of the system (and its associated subsystems, including its operations systems), fabricate hardware, and code software</a:t>
            </a:r>
            <a:r>
              <a:rPr lang="en-US" dirty="0"/>
              <a:t>.”</a:t>
            </a:r>
          </a:p>
          <a:p>
            <a:pPr marL="0" indent="0">
              <a:buNone/>
            </a:pPr>
            <a:endParaRPr lang="en-US" dirty="0"/>
          </a:p>
          <a:p>
            <a:pPr marL="0" indent="0">
              <a:buNone/>
            </a:pPr>
            <a:r>
              <a:rPr lang="en-US" dirty="0"/>
              <a:t>D: System Assembly, Integration and Test, Launch</a:t>
            </a:r>
          </a:p>
          <a:p>
            <a:pPr marL="0" indent="0">
              <a:buNone/>
            </a:pPr>
            <a:r>
              <a:rPr lang="en-US" dirty="0"/>
              <a:t>“</a:t>
            </a:r>
            <a:r>
              <a:rPr lang="en-US" i="1" dirty="0"/>
              <a:t>To assemble and integrate the system (hardware, software, and humans), meanwhile developing confidence that it is able to meet the system requirements. Launch and prepare for operations. Perform system end product implementation, assembly, integration and test, and transition to use.”</a:t>
            </a:r>
          </a:p>
          <a:p>
            <a:pPr marL="0" indent="0">
              <a:buNone/>
            </a:pPr>
            <a:endParaRPr lang="en-US" dirty="0"/>
          </a:p>
        </p:txBody>
      </p:sp>
      <p:sp>
        <p:nvSpPr>
          <p:cNvPr id="4" name="Date Placeholder 3">
            <a:extLst>
              <a:ext uri="{FF2B5EF4-FFF2-40B4-BE49-F238E27FC236}">
                <a16:creationId xmlns:a16="http://schemas.microsoft.com/office/drawing/2014/main" id="{2528B29C-7B7E-8E0C-54AA-C995CC2DB821}"/>
              </a:ext>
            </a:extLst>
          </p:cNvPr>
          <p:cNvSpPr>
            <a:spLocks noGrp="1"/>
          </p:cNvSpPr>
          <p:nvPr>
            <p:ph type="dt" sz="half" idx="10"/>
          </p:nvPr>
        </p:nvSpPr>
        <p:spPr/>
        <p:txBody>
          <a:bodyPr/>
          <a:lstStyle/>
          <a:p>
            <a:fld id="{F5A4331C-1B13-4D59-942E-9EAB2327F394}" type="datetime1">
              <a:rPr lang="en-US" smtClean="0"/>
              <a:pPr/>
              <a:t>2/12/2025</a:t>
            </a:fld>
            <a:endParaRPr lang="en-US"/>
          </a:p>
        </p:txBody>
      </p:sp>
      <p:sp>
        <p:nvSpPr>
          <p:cNvPr id="5" name="Footer Placeholder 4">
            <a:extLst>
              <a:ext uri="{FF2B5EF4-FFF2-40B4-BE49-F238E27FC236}">
                <a16:creationId xmlns:a16="http://schemas.microsoft.com/office/drawing/2014/main" id="{6409D431-6188-96E2-2657-931C949F99EF}"/>
              </a:ext>
            </a:extLst>
          </p:cNvPr>
          <p:cNvSpPr>
            <a:spLocks noGrp="1"/>
          </p:cNvSpPr>
          <p:nvPr>
            <p:ph type="ftr" sz="quarter" idx="11"/>
          </p:nvPr>
        </p:nvSpPr>
        <p:spPr/>
        <p:txBody>
          <a:bodyPr/>
          <a:lstStyle/>
          <a:p>
            <a:r>
              <a:rPr lang="en-US"/>
              <a:t>NASA IV&amp;V JSTAR</a:t>
            </a:r>
            <a:endParaRPr lang="en-US" dirty="0"/>
          </a:p>
        </p:txBody>
      </p:sp>
      <p:sp>
        <p:nvSpPr>
          <p:cNvPr id="6" name="Slide Number Placeholder 5">
            <a:extLst>
              <a:ext uri="{FF2B5EF4-FFF2-40B4-BE49-F238E27FC236}">
                <a16:creationId xmlns:a16="http://schemas.microsoft.com/office/drawing/2014/main" id="{0C3E0B05-F68C-9519-5288-D97BFF8CD4BE}"/>
              </a:ext>
            </a:extLst>
          </p:cNvPr>
          <p:cNvSpPr>
            <a:spLocks noGrp="1"/>
          </p:cNvSpPr>
          <p:nvPr>
            <p:ph type="sldNum" sz="quarter" idx="12"/>
          </p:nvPr>
        </p:nvSpPr>
        <p:spPr/>
        <p:txBody>
          <a:bodyPr/>
          <a:lstStyle/>
          <a:p>
            <a:fld id="{9A4C7C8F-3EDB-014B-915D-CFE50CAC5D15}" type="slidenum">
              <a:rPr lang="en-US" smtClean="0"/>
              <a:pPr/>
              <a:t>6</a:t>
            </a:fld>
            <a:endParaRPr lang="en-US"/>
          </a:p>
        </p:txBody>
      </p:sp>
    </p:spTree>
    <p:extLst>
      <p:ext uri="{BB962C8B-B14F-4D97-AF65-F5344CB8AC3E}">
        <p14:creationId xmlns:p14="http://schemas.microsoft.com/office/powerpoint/2010/main" val="594680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7F3FE-4C70-61DD-E3A7-E12EEAFEF152}"/>
              </a:ext>
            </a:extLst>
          </p:cNvPr>
          <p:cNvSpPr>
            <a:spLocks noGrp="1"/>
          </p:cNvSpPr>
          <p:nvPr>
            <p:ph type="title"/>
          </p:nvPr>
        </p:nvSpPr>
        <p:spPr>
          <a:xfrm>
            <a:off x="1190561" y="207780"/>
            <a:ext cx="10373304" cy="717900"/>
          </a:xfrm>
        </p:spPr>
        <p:txBody>
          <a:bodyPr>
            <a:normAutofit fontScale="90000"/>
          </a:bodyPr>
          <a:lstStyle/>
          <a:p>
            <a:r>
              <a:rPr lang="en-US" dirty="0"/>
              <a:t>Why not start mission operations and testing in phase C?</a:t>
            </a:r>
          </a:p>
        </p:txBody>
      </p:sp>
      <p:sp>
        <p:nvSpPr>
          <p:cNvPr id="3" name="Content Placeholder 2">
            <a:extLst>
              <a:ext uri="{FF2B5EF4-FFF2-40B4-BE49-F238E27FC236}">
                <a16:creationId xmlns:a16="http://schemas.microsoft.com/office/drawing/2014/main" id="{EC389D8B-BB30-C216-2D07-9C12B31ECEC6}"/>
              </a:ext>
            </a:extLst>
          </p:cNvPr>
          <p:cNvSpPr>
            <a:spLocks noGrp="1"/>
          </p:cNvSpPr>
          <p:nvPr>
            <p:ph idx="1"/>
          </p:nvPr>
        </p:nvSpPr>
        <p:spPr/>
        <p:txBody>
          <a:bodyPr/>
          <a:lstStyle/>
          <a:p>
            <a:r>
              <a:rPr lang="en-US" dirty="0"/>
              <a:t>Working towards a finalized design</a:t>
            </a:r>
          </a:p>
          <a:p>
            <a:r>
              <a:rPr lang="en-US" dirty="0"/>
              <a:t>Have a good idea of subsystems that will be selected early on in Phase C</a:t>
            </a:r>
          </a:p>
          <a:p>
            <a:r>
              <a:rPr lang="en-US" dirty="0"/>
              <a:t>Definite list of subsystems and manufacturers at the end of Phase C</a:t>
            </a:r>
          </a:p>
          <a:p>
            <a:endParaRPr lang="en-US" dirty="0"/>
          </a:p>
          <a:p>
            <a:r>
              <a:rPr lang="en-US" dirty="0"/>
              <a:t>You know the basics of everything, including flight software</a:t>
            </a:r>
          </a:p>
          <a:p>
            <a:pPr lvl="1"/>
            <a:r>
              <a:rPr lang="en-US" dirty="0"/>
              <a:t>Start with a skeleton framework of subsystem applications and simulators, and iterate as more information becomes available</a:t>
            </a:r>
          </a:p>
          <a:p>
            <a:pPr lvl="1"/>
            <a:r>
              <a:rPr lang="en-US" dirty="0"/>
              <a:t>There’s no need to wait for hardware to begin software, if you have an  ICD and specifications!</a:t>
            </a:r>
          </a:p>
        </p:txBody>
      </p:sp>
      <p:sp>
        <p:nvSpPr>
          <p:cNvPr id="4" name="Date Placeholder 3">
            <a:extLst>
              <a:ext uri="{FF2B5EF4-FFF2-40B4-BE49-F238E27FC236}">
                <a16:creationId xmlns:a16="http://schemas.microsoft.com/office/drawing/2014/main" id="{0333E183-7613-CBCE-135F-A0B216A8012E}"/>
              </a:ext>
            </a:extLst>
          </p:cNvPr>
          <p:cNvSpPr>
            <a:spLocks noGrp="1"/>
          </p:cNvSpPr>
          <p:nvPr>
            <p:ph type="dt" sz="half" idx="10"/>
          </p:nvPr>
        </p:nvSpPr>
        <p:spPr/>
        <p:txBody>
          <a:bodyPr/>
          <a:lstStyle/>
          <a:p>
            <a:fld id="{F5A4331C-1B13-4D59-942E-9EAB2327F394}" type="datetime1">
              <a:rPr lang="en-US" smtClean="0"/>
              <a:pPr/>
              <a:t>2/12/2025</a:t>
            </a:fld>
            <a:endParaRPr lang="en-US"/>
          </a:p>
        </p:txBody>
      </p:sp>
      <p:sp>
        <p:nvSpPr>
          <p:cNvPr id="5" name="Footer Placeholder 4">
            <a:extLst>
              <a:ext uri="{FF2B5EF4-FFF2-40B4-BE49-F238E27FC236}">
                <a16:creationId xmlns:a16="http://schemas.microsoft.com/office/drawing/2014/main" id="{51B6B28D-0442-4E8C-AA46-5EA5FC24BC7B}"/>
              </a:ext>
            </a:extLst>
          </p:cNvPr>
          <p:cNvSpPr>
            <a:spLocks noGrp="1"/>
          </p:cNvSpPr>
          <p:nvPr>
            <p:ph type="ftr" sz="quarter" idx="11"/>
          </p:nvPr>
        </p:nvSpPr>
        <p:spPr/>
        <p:txBody>
          <a:bodyPr/>
          <a:lstStyle/>
          <a:p>
            <a:r>
              <a:rPr lang="en-US"/>
              <a:t>NASA IV&amp;V JSTAR</a:t>
            </a:r>
            <a:endParaRPr lang="en-US" dirty="0"/>
          </a:p>
        </p:txBody>
      </p:sp>
      <p:sp>
        <p:nvSpPr>
          <p:cNvPr id="6" name="Slide Number Placeholder 5">
            <a:extLst>
              <a:ext uri="{FF2B5EF4-FFF2-40B4-BE49-F238E27FC236}">
                <a16:creationId xmlns:a16="http://schemas.microsoft.com/office/drawing/2014/main" id="{24C30080-203B-C05C-2519-C43A15BB8E96}"/>
              </a:ext>
            </a:extLst>
          </p:cNvPr>
          <p:cNvSpPr>
            <a:spLocks noGrp="1"/>
          </p:cNvSpPr>
          <p:nvPr>
            <p:ph type="sldNum" sz="quarter" idx="12"/>
          </p:nvPr>
        </p:nvSpPr>
        <p:spPr/>
        <p:txBody>
          <a:bodyPr/>
          <a:lstStyle/>
          <a:p>
            <a:fld id="{9A4C7C8F-3EDB-014B-915D-CFE50CAC5D15}" type="slidenum">
              <a:rPr lang="en-US" smtClean="0"/>
              <a:pPr/>
              <a:t>7</a:t>
            </a:fld>
            <a:endParaRPr lang="en-US"/>
          </a:p>
        </p:txBody>
      </p:sp>
    </p:spTree>
    <p:extLst>
      <p:ext uri="{BB962C8B-B14F-4D97-AF65-F5344CB8AC3E}">
        <p14:creationId xmlns:p14="http://schemas.microsoft.com/office/powerpoint/2010/main" val="66588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BADE-EEA6-D1FA-0943-A21240F650B7}"/>
              </a:ext>
            </a:extLst>
          </p:cNvPr>
          <p:cNvSpPr>
            <a:spLocks noGrp="1"/>
          </p:cNvSpPr>
          <p:nvPr>
            <p:ph type="title"/>
          </p:nvPr>
        </p:nvSpPr>
        <p:spPr/>
        <p:txBody>
          <a:bodyPr/>
          <a:lstStyle/>
          <a:p>
            <a:r>
              <a:rPr lang="en-US" dirty="0"/>
              <a:t>Benefits of starting early</a:t>
            </a:r>
          </a:p>
        </p:txBody>
      </p:sp>
      <p:sp>
        <p:nvSpPr>
          <p:cNvPr id="3" name="Content Placeholder 2">
            <a:extLst>
              <a:ext uri="{FF2B5EF4-FFF2-40B4-BE49-F238E27FC236}">
                <a16:creationId xmlns:a16="http://schemas.microsoft.com/office/drawing/2014/main" id="{E3186D3A-1AFF-A62E-D4AF-F55697FEDC4F}"/>
              </a:ext>
            </a:extLst>
          </p:cNvPr>
          <p:cNvSpPr>
            <a:spLocks noGrp="1"/>
          </p:cNvSpPr>
          <p:nvPr>
            <p:ph idx="1"/>
          </p:nvPr>
        </p:nvSpPr>
        <p:spPr/>
        <p:txBody>
          <a:bodyPr/>
          <a:lstStyle/>
          <a:p>
            <a:r>
              <a:rPr lang="en-US" dirty="0"/>
              <a:t>Digital twins shift the traditional software development cycle</a:t>
            </a:r>
          </a:p>
          <a:p>
            <a:r>
              <a:rPr lang="en-US" dirty="0"/>
              <a:t>Greatly increase test resources and opportunities</a:t>
            </a:r>
          </a:p>
        </p:txBody>
      </p:sp>
      <p:sp>
        <p:nvSpPr>
          <p:cNvPr id="4" name="Date Placeholder 3">
            <a:extLst>
              <a:ext uri="{FF2B5EF4-FFF2-40B4-BE49-F238E27FC236}">
                <a16:creationId xmlns:a16="http://schemas.microsoft.com/office/drawing/2014/main" id="{833A7BDC-13CC-0D80-516E-18D96F6E4130}"/>
              </a:ext>
            </a:extLst>
          </p:cNvPr>
          <p:cNvSpPr>
            <a:spLocks noGrp="1"/>
          </p:cNvSpPr>
          <p:nvPr>
            <p:ph type="dt" sz="half" idx="10"/>
          </p:nvPr>
        </p:nvSpPr>
        <p:spPr/>
        <p:txBody>
          <a:bodyPr/>
          <a:lstStyle/>
          <a:p>
            <a:fld id="{F5A4331C-1B13-4D59-942E-9EAB2327F394}" type="datetime1">
              <a:rPr lang="en-US" smtClean="0"/>
              <a:pPr/>
              <a:t>2/12/2025</a:t>
            </a:fld>
            <a:endParaRPr lang="en-US"/>
          </a:p>
        </p:txBody>
      </p:sp>
      <p:sp>
        <p:nvSpPr>
          <p:cNvPr id="5" name="Footer Placeholder 4">
            <a:extLst>
              <a:ext uri="{FF2B5EF4-FFF2-40B4-BE49-F238E27FC236}">
                <a16:creationId xmlns:a16="http://schemas.microsoft.com/office/drawing/2014/main" id="{028FF994-EA17-5E01-089F-70622DF0872F}"/>
              </a:ext>
            </a:extLst>
          </p:cNvPr>
          <p:cNvSpPr>
            <a:spLocks noGrp="1"/>
          </p:cNvSpPr>
          <p:nvPr>
            <p:ph type="ftr" sz="quarter" idx="11"/>
          </p:nvPr>
        </p:nvSpPr>
        <p:spPr/>
        <p:txBody>
          <a:bodyPr/>
          <a:lstStyle/>
          <a:p>
            <a:r>
              <a:rPr lang="en-US"/>
              <a:t>NASA IV&amp;V JSTAR</a:t>
            </a:r>
            <a:endParaRPr lang="en-US" dirty="0"/>
          </a:p>
        </p:txBody>
      </p:sp>
      <p:sp>
        <p:nvSpPr>
          <p:cNvPr id="6" name="Slide Number Placeholder 5">
            <a:extLst>
              <a:ext uri="{FF2B5EF4-FFF2-40B4-BE49-F238E27FC236}">
                <a16:creationId xmlns:a16="http://schemas.microsoft.com/office/drawing/2014/main" id="{25774B39-68DC-C2C8-6439-8D8BA9F18435}"/>
              </a:ext>
            </a:extLst>
          </p:cNvPr>
          <p:cNvSpPr>
            <a:spLocks noGrp="1"/>
          </p:cNvSpPr>
          <p:nvPr>
            <p:ph type="sldNum" sz="quarter" idx="12"/>
          </p:nvPr>
        </p:nvSpPr>
        <p:spPr/>
        <p:txBody>
          <a:bodyPr/>
          <a:lstStyle/>
          <a:p>
            <a:fld id="{9A4C7C8F-3EDB-014B-915D-CFE50CAC5D15}" type="slidenum">
              <a:rPr lang="en-US" smtClean="0"/>
              <a:pPr/>
              <a:t>8</a:t>
            </a:fld>
            <a:endParaRPr lang="en-US"/>
          </a:p>
        </p:txBody>
      </p:sp>
      <p:pic>
        <p:nvPicPr>
          <p:cNvPr id="7" name="Picture 6" descr="Simics Shortens PLC">
            <a:extLst>
              <a:ext uri="{FF2B5EF4-FFF2-40B4-BE49-F238E27FC236}">
                <a16:creationId xmlns:a16="http://schemas.microsoft.com/office/drawing/2014/main" id="{B7BDFE0C-6E97-5339-9FCA-C8118AE98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248" y="2219737"/>
            <a:ext cx="11178141" cy="3466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885F622-C9B3-50D8-460D-D9BC0467894E}"/>
              </a:ext>
            </a:extLst>
          </p:cNvPr>
          <p:cNvSpPr txBox="1"/>
          <p:nvPr/>
        </p:nvSpPr>
        <p:spPr>
          <a:xfrm>
            <a:off x="2392518" y="5801041"/>
            <a:ext cx="780304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Shifting Left—Building Systems &amp; Software Before Hardware Lands (intel.com)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48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C9013-9174-ED00-712E-2EB2D545D0AA}"/>
              </a:ext>
            </a:extLst>
          </p:cNvPr>
          <p:cNvSpPr>
            <a:spLocks noGrp="1"/>
          </p:cNvSpPr>
          <p:nvPr>
            <p:ph type="title"/>
          </p:nvPr>
        </p:nvSpPr>
        <p:spPr/>
        <p:txBody>
          <a:bodyPr/>
          <a:lstStyle/>
          <a:p>
            <a:r>
              <a:rPr lang="en-US" dirty="0"/>
              <a:t>More benefits</a:t>
            </a:r>
          </a:p>
        </p:txBody>
      </p:sp>
      <p:sp>
        <p:nvSpPr>
          <p:cNvPr id="3" name="Content Placeholder 2">
            <a:extLst>
              <a:ext uri="{FF2B5EF4-FFF2-40B4-BE49-F238E27FC236}">
                <a16:creationId xmlns:a16="http://schemas.microsoft.com/office/drawing/2014/main" id="{75505B20-02B0-BDF0-798F-1449E477E150}"/>
              </a:ext>
            </a:extLst>
          </p:cNvPr>
          <p:cNvSpPr>
            <a:spLocks noGrp="1"/>
          </p:cNvSpPr>
          <p:nvPr>
            <p:ph idx="1"/>
          </p:nvPr>
        </p:nvSpPr>
        <p:spPr/>
        <p:txBody>
          <a:bodyPr/>
          <a:lstStyle/>
          <a:p>
            <a:r>
              <a:rPr lang="en-US" dirty="0"/>
              <a:t>Digital twins allow for earlier…</a:t>
            </a:r>
          </a:p>
          <a:p>
            <a:pPr lvl="1"/>
            <a:r>
              <a:rPr lang="en-US" dirty="0"/>
              <a:t>operator competency</a:t>
            </a:r>
          </a:p>
          <a:p>
            <a:pPr lvl="1"/>
            <a:r>
              <a:rPr lang="en-US" dirty="0"/>
              <a:t>fault detection &amp; correction scenario testing</a:t>
            </a:r>
          </a:p>
          <a:p>
            <a:pPr lvl="1"/>
            <a:r>
              <a:rPr lang="en-US" dirty="0"/>
              <a:t>nominal concepts of operations / DITL</a:t>
            </a:r>
          </a:p>
          <a:p>
            <a:pPr lvl="1"/>
            <a:r>
              <a:rPr lang="en-US" dirty="0"/>
              <a:t>system-wide integration for data products that drive additional software (e.g. ML for representative spacecraft data)</a:t>
            </a:r>
          </a:p>
          <a:p>
            <a:pPr lvl="1"/>
            <a:endParaRPr lang="en-US" dirty="0"/>
          </a:p>
          <a:p>
            <a:endParaRPr lang="en-US" dirty="0"/>
          </a:p>
        </p:txBody>
      </p:sp>
      <p:sp>
        <p:nvSpPr>
          <p:cNvPr id="4" name="Date Placeholder 3">
            <a:extLst>
              <a:ext uri="{FF2B5EF4-FFF2-40B4-BE49-F238E27FC236}">
                <a16:creationId xmlns:a16="http://schemas.microsoft.com/office/drawing/2014/main" id="{3EE8276F-B367-E109-A8B9-2C9D587989D8}"/>
              </a:ext>
            </a:extLst>
          </p:cNvPr>
          <p:cNvSpPr>
            <a:spLocks noGrp="1"/>
          </p:cNvSpPr>
          <p:nvPr>
            <p:ph type="dt" sz="half" idx="10"/>
          </p:nvPr>
        </p:nvSpPr>
        <p:spPr/>
        <p:txBody>
          <a:bodyPr/>
          <a:lstStyle/>
          <a:p>
            <a:fld id="{F5A4331C-1B13-4D59-942E-9EAB2327F394}" type="datetime1">
              <a:rPr lang="en-US" smtClean="0"/>
              <a:pPr/>
              <a:t>2/12/2025</a:t>
            </a:fld>
            <a:endParaRPr lang="en-US"/>
          </a:p>
        </p:txBody>
      </p:sp>
      <p:sp>
        <p:nvSpPr>
          <p:cNvPr id="5" name="Footer Placeholder 4">
            <a:extLst>
              <a:ext uri="{FF2B5EF4-FFF2-40B4-BE49-F238E27FC236}">
                <a16:creationId xmlns:a16="http://schemas.microsoft.com/office/drawing/2014/main" id="{4340E57D-4AC8-4BBA-365F-1E1AC2F9D7D9}"/>
              </a:ext>
            </a:extLst>
          </p:cNvPr>
          <p:cNvSpPr>
            <a:spLocks noGrp="1"/>
          </p:cNvSpPr>
          <p:nvPr>
            <p:ph type="ftr" sz="quarter" idx="11"/>
          </p:nvPr>
        </p:nvSpPr>
        <p:spPr/>
        <p:txBody>
          <a:bodyPr/>
          <a:lstStyle/>
          <a:p>
            <a:r>
              <a:rPr lang="en-US"/>
              <a:t>NASA IV&amp;V JSTAR</a:t>
            </a:r>
            <a:endParaRPr lang="en-US" dirty="0"/>
          </a:p>
        </p:txBody>
      </p:sp>
      <p:sp>
        <p:nvSpPr>
          <p:cNvPr id="6" name="Slide Number Placeholder 5">
            <a:extLst>
              <a:ext uri="{FF2B5EF4-FFF2-40B4-BE49-F238E27FC236}">
                <a16:creationId xmlns:a16="http://schemas.microsoft.com/office/drawing/2014/main" id="{2D9D6285-D888-6AA4-9B5D-0D4B2509E0E9}"/>
              </a:ext>
            </a:extLst>
          </p:cNvPr>
          <p:cNvSpPr>
            <a:spLocks noGrp="1"/>
          </p:cNvSpPr>
          <p:nvPr>
            <p:ph type="sldNum" sz="quarter" idx="12"/>
          </p:nvPr>
        </p:nvSpPr>
        <p:spPr/>
        <p:txBody>
          <a:bodyPr/>
          <a:lstStyle/>
          <a:p>
            <a:fld id="{9A4C7C8F-3EDB-014B-915D-CFE50CAC5D15}" type="slidenum">
              <a:rPr lang="en-US" smtClean="0"/>
              <a:pPr/>
              <a:t>9</a:t>
            </a:fld>
            <a:endParaRPr lang="en-US"/>
          </a:p>
        </p:txBody>
      </p:sp>
    </p:spTree>
    <p:extLst>
      <p:ext uri="{BB962C8B-B14F-4D97-AF65-F5344CB8AC3E}">
        <p14:creationId xmlns:p14="http://schemas.microsoft.com/office/powerpoint/2010/main" val="42627055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solidFill>
          <a:schemeClr val="accent1"/>
        </a:solidFill>
        <a:ln w="12700" cap="flat" cmpd="sng" algn="ctr">
          <a:solidFill>
            <a:schemeClr val="tx1"/>
          </a:solidFill>
          <a:prstDash val="solid"/>
          <a:round/>
          <a:headEnd type="none" w="med" len="med"/>
          <a:tailEnd type="triangle"/>
        </a:ln>
        <a:effectLst/>
      </a:spPr>
      <a:body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683b4b1-f43f-4114-9370-8d0bd2b1ca1b" xsi:nil="true"/>
    <lcf76f155ced4ddcb4097134ff3c332f xmlns="410a2472-efc4-4fa9-806c-5000036cce56">
      <Terms xmlns="http://schemas.microsoft.com/office/infopath/2007/PartnerControls"/>
    </lcf76f155ced4ddcb4097134ff3c332f>
    <notes xmlns="410a2472-efc4-4fa9-806c-5000036cce56" xsi:nil="true"/>
    <Date_x002f_Time xmlns="410a2472-efc4-4fa9-806c-5000036cce5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A82A82E76B3841A9DDF37928528FAC" ma:contentTypeVersion="17" ma:contentTypeDescription="Create a new document." ma:contentTypeScope="" ma:versionID="3a673eb2aafad208287500b7aabd5c38">
  <xsd:schema xmlns:xsd="http://www.w3.org/2001/XMLSchema" xmlns:xs="http://www.w3.org/2001/XMLSchema" xmlns:p="http://schemas.microsoft.com/office/2006/metadata/properties" xmlns:ns2="410a2472-efc4-4fa9-806c-5000036cce56" xmlns:ns3="d683b4b1-f43f-4114-9370-8d0bd2b1ca1b" targetNamespace="http://schemas.microsoft.com/office/2006/metadata/properties" ma:root="true" ma:fieldsID="5086c58ed4f0f32d703c73fb8712c6c0" ns2:_="" ns3:_="">
    <xsd:import namespace="410a2472-efc4-4fa9-806c-5000036cce56"/>
    <xsd:import namespace="d683b4b1-f43f-4114-9370-8d0bd2b1ca1b"/>
    <xsd:element name="properties">
      <xsd:complexType>
        <xsd:sequence>
          <xsd:element name="documentManagement">
            <xsd:complexType>
              <xsd:all>
                <xsd:element ref="ns2:Date_x002f_Time" minOccurs="0"/>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no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0a2472-efc4-4fa9-806c-5000036cce56" elementFormDefault="qualified">
    <xsd:import namespace="http://schemas.microsoft.com/office/2006/documentManagement/types"/>
    <xsd:import namespace="http://schemas.microsoft.com/office/infopath/2007/PartnerControls"/>
    <xsd:element name="Date_x002f_Time" ma:index="8" nillable="true" ma:displayName="Date/Time" ma:format="DateOnly" ma:internalName="Date_x002f_Tim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notes" ma:index="22" nillable="true" ma:displayName="notes" ma:format="Dropdown" ma:internalName="notes">
      <xsd:simpleType>
        <xsd:restriction base="dms:Text">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83b4b1-f43f-4114-9370-8d0bd2b1ca1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e406ff8-ec76-4ebd-b936-afc87dad63af}" ma:internalName="TaxCatchAll" ma:showField="CatchAllData" ma:web="d683b4b1-f43f-4114-9370-8d0bd2b1ca1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EE2750-E188-4AB9-90C8-EAE2451B8F74}">
  <ds:schemaRefs>
    <ds:schemaRef ds:uri="http://schemas.microsoft.com/office/infopath/2007/PartnerControls"/>
    <ds:schemaRef ds:uri="http://purl.org/dc/dcmitype/"/>
    <ds:schemaRef ds:uri="http://purl.org/dc/terms/"/>
    <ds:schemaRef ds:uri="http://purl.org/dc/elements/1.1/"/>
    <ds:schemaRef ds:uri="410a2472-efc4-4fa9-806c-5000036cce56"/>
    <ds:schemaRef ds:uri="http://www.w3.org/XML/1998/namespace"/>
    <ds:schemaRef ds:uri="http://schemas.microsoft.com/office/2006/documentManagement/types"/>
    <ds:schemaRef ds:uri="http://schemas.openxmlformats.org/package/2006/metadata/core-properties"/>
    <ds:schemaRef ds:uri="d683b4b1-f43f-4114-9370-8d0bd2b1ca1b"/>
    <ds:schemaRef ds:uri="http://schemas.microsoft.com/office/2006/metadata/properties"/>
  </ds:schemaRefs>
</ds:datastoreItem>
</file>

<file path=customXml/itemProps2.xml><?xml version="1.0" encoding="utf-8"?>
<ds:datastoreItem xmlns:ds="http://schemas.openxmlformats.org/officeDocument/2006/customXml" ds:itemID="{22F5326D-83B2-417A-9C9C-DF143549E12A}">
  <ds:schemaRefs>
    <ds:schemaRef ds:uri="http://schemas.microsoft.com/sharepoint/v3/contenttype/forms"/>
  </ds:schemaRefs>
</ds:datastoreItem>
</file>

<file path=customXml/itemProps3.xml><?xml version="1.0" encoding="utf-8"?>
<ds:datastoreItem xmlns:ds="http://schemas.openxmlformats.org/officeDocument/2006/customXml" ds:itemID="{FA9BC53E-6EF1-4223-B74C-A6F0703D51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0a2472-efc4-4fa9-806c-5000036cce56"/>
    <ds:schemaRef ds:uri="d683b4b1-f43f-4114-9370-8d0bd2b1c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222</TotalTime>
  <Words>1203</Words>
  <Application>Microsoft Office PowerPoint</Application>
  <PresentationFormat>Widescreen</PresentationFormat>
  <Paragraphs>243</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Theme</vt:lpstr>
      <vt:lpstr>Automation of Mission Operations &amp; Testing with Digital Twins</vt:lpstr>
      <vt:lpstr>Who is NASA IV&amp;V?</vt:lpstr>
      <vt:lpstr>What Does JSTAR Do?​</vt:lpstr>
      <vt:lpstr>How do you design, test, and operate efficiently?</vt:lpstr>
      <vt:lpstr>Traditional NASA Life-Cycle Phases</vt:lpstr>
      <vt:lpstr>C &amp; D Overviews</vt:lpstr>
      <vt:lpstr>Why not start mission operations and testing in phase C?</vt:lpstr>
      <vt:lpstr>Benefits of starting early</vt:lpstr>
      <vt:lpstr>More benefits</vt:lpstr>
      <vt:lpstr>Which disciplines can benefit?</vt:lpstr>
      <vt:lpstr>Simulation To Flight 1</vt:lpstr>
      <vt:lpstr>NOS3 Simulation Example</vt:lpstr>
      <vt:lpstr>NOS3 Architecture</vt:lpstr>
      <vt:lpstr>NOS3 Architecture</vt:lpstr>
      <vt:lpstr>Design Reference Mission</vt:lpstr>
      <vt:lpstr>NOS3 Development Flow</vt:lpstr>
      <vt:lpstr>Developers</vt:lpstr>
      <vt:lpstr>JSTAR In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jplucas</dc:creator>
  <cp:lastModifiedBy>Lucas, John P. (IVV-1810)</cp:lastModifiedBy>
  <cp:revision>56</cp:revision>
  <dcterms:created xsi:type="dcterms:W3CDTF">2022-05-12T18:50:14Z</dcterms:created>
  <dcterms:modified xsi:type="dcterms:W3CDTF">2025-02-12T21:33:19Z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0x01010011A82A82E76B3841A9DDF37928528FAC</vt:lpwstr>
  </property>
</Properties>
</file>