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8" r:id="rId3"/>
    <p:sldId id="2418" r:id="rId4"/>
    <p:sldId id="259" r:id="rId5"/>
    <p:sldId id="265" r:id="rId6"/>
    <p:sldId id="266" r:id="rId7"/>
    <p:sldId id="2419" r:id="rId8"/>
    <p:sldId id="2420" r:id="rId9"/>
    <p:sldId id="2421" r:id="rId10"/>
    <p:sldId id="2422" r:id="rId11"/>
    <p:sldId id="2429" r:id="rId12"/>
    <p:sldId id="2425" r:id="rId13"/>
    <p:sldId id="2426" r:id="rId14"/>
    <p:sldId id="2424" r:id="rId15"/>
    <p:sldId id="2427" r:id="rId16"/>
    <p:sldId id="243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FF"/>
    <a:srgbClr val="FFC000"/>
    <a:srgbClr val="00B050"/>
    <a:srgbClr val="F4B183"/>
    <a:srgbClr val="0066CC"/>
    <a:srgbClr val="5D412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9" autoAdjust="0"/>
    <p:restoredTop sz="94660"/>
  </p:normalViewPr>
  <p:slideViewPr>
    <p:cSldViewPr snapToGrid="0">
      <p:cViewPr varScale="1">
        <p:scale>
          <a:sx n="120" d="100"/>
          <a:sy n="120" d="100"/>
        </p:scale>
        <p:origin x="103" y="39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AB5DB7-2515-483D-B941-3F5D8D385C20}" type="datetimeFigureOut">
              <a:rPr lang="en-US" smtClean="0"/>
              <a:t>2/21/2025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923ADF-1CFE-4F45-8AD9-FE7F48A5F229}" type="slidenum">
              <a:rPr lang="en-US" smtClean="0"/>
              <a:t>‹#›</a:t>
            </a:fld>
            <a:endParaRPr lang="en-US"/>
          </a:p>
        </p:txBody>
      </p:sp>
    </p:spTree>
    <p:extLst>
      <p:ext uri="{BB962C8B-B14F-4D97-AF65-F5344CB8AC3E}">
        <p14:creationId xmlns:p14="http://schemas.microsoft.com/office/powerpoint/2010/main" val="351538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AFB00-28EF-A4C5-5782-80DACB0F8A3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4C0E5A0-34C7-0658-18BC-49F27A52958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13315D5-AFAF-FD79-135B-5CF044F3A6BD}"/>
              </a:ext>
            </a:extLst>
          </p:cNvPr>
          <p:cNvSpPr>
            <a:spLocks noGrp="1"/>
          </p:cNvSpPr>
          <p:nvPr>
            <p:ph type="dt" sz="half" idx="10"/>
          </p:nvPr>
        </p:nvSpPr>
        <p:spPr>
          <a:xfrm>
            <a:off x="838200" y="6356350"/>
            <a:ext cx="2743200" cy="365125"/>
          </a:xfrm>
          <a:prstGeom prst="rect">
            <a:avLst/>
          </a:prstGeom>
        </p:spPr>
        <p:txBody>
          <a:bodyPr/>
          <a:lstStyle/>
          <a:p>
            <a:fld id="{734AC568-D5A5-4200-A335-DB209516E3A0}" type="datetimeFigureOut">
              <a:rPr lang="en-US" smtClean="0"/>
              <a:t>2/21/2025</a:t>
            </a:fld>
            <a:endParaRPr lang="en-US"/>
          </a:p>
        </p:txBody>
      </p:sp>
      <p:sp>
        <p:nvSpPr>
          <p:cNvPr id="5" name="Footer Placeholder 4">
            <a:extLst>
              <a:ext uri="{FF2B5EF4-FFF2-40B4-BE49-F238E27FC236}">
                <a16:creationId xmlns:a16="http://schemas.microsoft.com/office/drawing/2014/main" id="{8D050CDC-E804-2F0C-5FCF-2DFA7FA27090}"/>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1ED2214-4E45-848E-D623-8B135EAA1A51}"/>
              </a:ext>
            </a:extLst>
          </p:cNvPr>
          <p:cNvSpPr>
            <a:spLocks noGrp="1"/>
          </p:cNvSpPr>
          <p:nvPr>
            <p:ph type="sldNum" sz="quarter" idx="12"/>
          </p:nvPr>
        </p:nvSpPr>
        <p:spPr>
          <a:xfrm>
            <a:off x="8610600" y="6356350"/>
            <a:ext cx="2743200" cy="365125"/>
          </a:xfrm>
          <a:prstGeom prst="rect">
            <a:avLst/>
          </a:prstGeom>
        </p:spPr>
        <p:txBody>
          <a:bodyPr/>
          <a:lstStyle/>
          <a:p>
            <a:fld id="{A49715F2-54DF-4718-B257-FAF635696970}" type="slidenum">
              <a:rPr lang="en-US" smtClean="0"/>
              <a:t>‹#›</a:t>
            </a:fld>
            <a:endParaRPr lang="en-US"/>
          </a:p>
        </p:txBody>
      </p:sp>
    </p:spTree>
    <p:extLst>
      <p:ext uri="{BB962C8B-B14F-4D97-AF65-F5344CB8AC3E}">
        <p14:creationId xmlns:p14="http://schemas.microsoft.com/office/powerpoint/2010/main" val="712282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0DEB50-964C-618F-D4BE-2A82188F5239}"/>
              </a:ext>
            </a:extLst>
          </p:cNvPr>
          <p:cNvSpPr>
            <a:spLocks noGrp="1"/>
          </p:cNvSpPr>
          <p:nvPr>
            <p:ph type="title"/>
          </p:nvPr>
        </p:nvSpPr>
        <p:spPr>
          <a:xfrm>
            <a:off x="841247" y="0"/>
            <a:ext cx="10515600" cy="914400"/>
          </a:xfrm>
          <a:prstGeom prst="rect">
            <a:avLst/>
          </a:prstGeom>
        </p:spPr>
        <p:txBody>
          <a:bodyPr anchor="ctr"/>
          <a:lstStyle>
            <a:lvl1pPr algn="ctr">
              <a:defRPr b="1">
                <a:solidFill>
                  <a:schemeClr val="bg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360C615-D1F1-A0F3-26AE-4C6E4DE1DE5D}"/>
              </a:ext>
            </a:extLst>
          </p:cNvPr>
          <p:cNvSpPr>
            <a:spLocks noGrp="1"/>
          </p:cNvSpPr>
          <p:nvPr>
            <p:ph idx="1"/>
          </p:nvPr>
        </p:nvSpPr>
        <p:spPr>
          <a:xfrm>
            <a:off x="838200" y="1097279"/>
            <a:ext cx="10515600" cy="512064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922F15A-3609-328C-85A2-FC530ECD8864}"/>
              </a:ext>
            </a:extLst>
          </p:cNvPr>
          <p:cNvSpPr>
            <a:spLocks noGrp="1"/>
          </p:cNvSpPr>
          <p:nvPr>
            <p:ph type="dt" sz="half" idx="10"/>
          </p:nvPr>
        </p:nvSpPr>
        <p:spPr>
          <a:xfrm>
            <a:off x="838200" y="6356350"/>
            <a:ext cx="2743200" cy="365125"/>
          </a:xfrm>
          <a:prstGeom prst="rect">
            <a:avLst/>
          </a:prstGeom>
        </p:spPr>
        <p:txBody>
          <a:bodyPr/>
          <a:lstStyle/>
          <a:p>
            <a:fld id="{734AC568-D5A5-4200-A335-DB209516E3A0}" type="datetimeFigureOut">
              <a:rPr lang="en-US" smtClean="0"/>
              <a:t>2/21/2025</a:t>
            </a:fld>
            <a:endParaRPr lang="en-US"/>
          </a:p>
        </p:txBody>
      </p:sp>
      <p:sp>
        <p:nvSpPr>
          <p:cNvPr id="5" name="Footer Placeholder 4">
            <a:extLst>
              <a:ext uri="{FF2B5EF4-FFF2-40B4-BE49-F238E27FC236}">
                <a16:creationId xmlns:a16="http://schemas.microsoft.com/office/drawing/2014/main" id="{CB266126-E5D2-0BFC-07FC-6DB40ADB8796}"/>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1E076B8-7FF1-1D55-1CA0-6083ABFECBD3}"/>
              </a:ext>
            </a:extLst>
          </p:cNvPr>
          <p:cNvSpPr>
            <a:spLocks noGrp="1"/>
          </p:cNvSpPr>
          <p:nvPr>
            <p:ph type="sldNum" sz="quarter" idx="12"/>
          </p:nvPr>
        </p:nvSpPr>
        <p:spPr>
          <a:xfrm>
            <a:off x="8610600" y="6356350"/>
            <a:ext cx="2743200" cy="365125"/>
          </a:xfrm>
          <a:prstGeom prst="rect">
            <a:avLst/>
          </a:prstGeom>
        </p:spPr>
        <p:txBody>
          <a:bodyPr/>
          <a:lstStyle/>
          <a:p>
            <a:fld id="{A49715F2-54DF-4718-B257-FAF635696970}" type="slidenum">
              <a:rPr lang="en-US" smtClean="0"/>
              <a:t>‹#›</a:t>
            </a:fld>
            <a:endParaRPr lang="en-US"/>
          </a:p>
        </p:txBody>
      </p:sp>
    </p:spTree>
    <p:extLst>
      <p:ext uri="{BB962C8B-B14F-4D97-AF65-F5344CB8AC3E}">
        <p14:creationId xmlns:p14="http://schemas.microsoft.com/office/powerpoint/2010/main" val="2743212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29437-F369-5202-723A-DBBA26D5D66D}"/>
              </a:ext>
            </a:extLst>
          </p:cNvPr>
          <p:cNvSpPr>
            <a:spLocks noGrp="1"/>
          </p:cNvSpPr>
          <p:nvPr>
            <p:ph type="title"/>
          </p:nvPr>
        </p:nvSpPr>
        <p:spPr>
          <a:xfrm>
            <a:off x="838200" y="1"/>
            <a:ext cx="10515600" cy="914400"/>
          </a:xfrm>
          <a:prstGeom prst="rect">
            <a:avLst/>
          </a:prstGeom>
        </p:spPr>
        <p:txBody>
          <a:bodyPr anchor="ctr"/>
          <a:lstStyle>
            <a:lvl1pPr algn="ctr">
              <a:defRPr b="1">
                <a:solidFill>
                  <a:schemeClr val="bg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9EC72E95-E98C-AC8F-BAC5-1EF7A91552CE}"/>
              </a:ext>
            </a:extLst>
          </p:cNvPr>
          <p:cNvSpPr>
            <a:spLocks noGrp="1"/>
          </p:cNvSpPr>
          <p:nvPr>
            <p:ph sz="half" idx="1"/>
          </p:nvPr>
        </p:nvSpPr>
        <p:spPr>
          <a:xfrm>
            <a:off x="838200" y="1097280"/>
            <a:ext cx="5181600" cy="512473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E6A1F87-05DF-7D42-EDD0-5ED127AD2D55}"/>
              </a:ext>
            </a:extLst>
          </p:cNvPr>
          <p:cNvSpPr>
            <a:spLocks noGrp="1"/>
          </p:cNvSpPr>
          <p:nvPr>
            <p:ph sz="half" idx="2"/>
          </p:nvPr>
        </p:nvSpPr>
        <p:spPr>
          <a:xfrm>
            <a:off x="6172200" y="1097280"/>
            <a:ext cx="5181600" cy="512064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A1EF5B0-0182-778D-60BC-41534949E4D8}"/>
              </a:ext>
            </a:extLst>
          </p:cNvPr>
          <p:cNvSpPr>
            <a:spLocks noGrp="1"/>
          </p:cNvSpPr>
          <p:nvPr>
            <p:ph type="dt" sz="half" idx="10"/>
          </p:nvPr>
        </p:nvSpPr>
        <p:spPr>
          <a:xfrm>
            <a:off x="838200" y="6356350"/>
            <a:ext cx="2743200" cy="365125"/>
          </a:xfrm>
          <a:prstGeom prst="rect">
            <a:avLst/>
          </a:prstGeom>
        </p:spPr>
        <p:txBody>
          <a:bodyPr/>
          <a:lstStyle/>
          <a:p>
            <a:fld id="{734AC568-D5A5-4200-A335-DB209516E3A0}" type="datetimeFigureOut">
              <a:rPr lang="en-US" smtClean="0"/>
              <a:t>2/21/2025</a:t>
            </a:fld>
            <a:endParaRPr lang="en-US"/>
          </a:p>
        </p:txBody>
      </p:sp>
      <p:sp>
        <p:nvSpPr>
          <p:cNvPr id="6" name="Footer Placeholder 5">
            <a:extLst>
              <a:ext uri="{FF2B5EF4-FFF2-40B4-BE49-F238E27FC236}">
                <a16:creationId xmlns:a16="http://schemas.microsoft.com/office/drawing/2014/main" id="{2B39CEBB-1147-7C2D-AE64-85BDA839A150}"/>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5EDE9431-DC7C-D18B-8430-04695201168A}"/>
              </a:ext>
            </a:extLst>
          </p:cNvPr>
          <p:cNvSpPr>
            <a:spLocks noGrp="1"/>
          </p:cNvSpPr>
          <p:nvPr>
            <p:ph type="sldNum" sz="quarter" idx="12"/>
          </p:nvPr>
        </p:nvSpPr>
        <p:spPr>
          <a:xfrm>
            <a:off x="8610600" y="6356350"/>
            <a:ext cx="2743200" cy="365125"/>
          </a:xfrm>
          <a:prstGeom prst="rect">
            <a:avLst/>
          </a:prstGeom>
        </p:spPr>
        <p:txBody>
          <a:bodyPr/>
          <a:lstStyle/>
          <a:p>
            <a:fld id="{A49715F2-54DF-4718-B257-FAF635696970}" type="slidenum">
              <a:rPr lang="en-US" smtClean="0"/>
              <a:t>‹#›</a:t>
            </a:fld>
            <a:endParaRPr lang="en-US"/>
          </a:p>
        </p:txBody>
      </p:sp>
    </p:spTree>
    <p:extLst>
      <p:ext uri="{BB962C8B-B14F-4D97-AF65-F5344CB8AC3E}">
        <p14:creationId xmlns:p14="http://schemas.microsoft.com/office/powerpoint/2010/main" val="3344735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00107-D510-0FC8-C1E3-A325064372B4}"/>
              </a:ext>
            </a:extLst>
          </p:cNvPr>
          <p:cNvSpPr>
            <a:spLocks noGrp="1"/>
          </p:cNvSpPr>
          <p:nvPr>
            <p:ph type="title"/>
          </p:nvPr>
        </p:nvSpPr>
        <p:spPr>
          <a:xfrm>
            <a:off x="838200" y="0"/>
            <a:ext cx="10515600" cy="914400"/>
          </a:xfrm>
          <a:prstGeom prst="rect">
            <a:avLst/>
          </a:prstGeom>
        </p:spPr>
        <p:txBody>
          <a:bodyPr anchor="ctr"/>
          <a:lstStyle>
            <a:lvl1pPr algn="ctr">
              <a:defRPr b="1">
                <a:solidFill>
                  <a:schemeClr val="bg1"/>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EF00D667-B322-6EE7-4A07-744ACE39EA7E}"/>
              </a:ext>
            </a:extLst>
          </p:cNvPr>
          <p:cNvSpPr>
            <a:spLocks noGrp="1"/>
          </p:cNvSpPr>
          <p:nvPr>
            <p:ph type="dt" sz="half" idx="10"/>
          </p:nvPr>
        </p:nvSpPr>
        <p:spPr>
          <a:xfrm>
            <a:off x="838200" y="6356350"/>
            <a:ext cx="2743200" cy="365125"/>
          </a:xfrm>
          <a:prstGeom prst="rect">
            <a:avLst/>
          </a:prstGeom>
        </p:spPr>
        <p:txBody>
          <a:bodyPr/>
          <a:lstStyle/>
          <a:p>
            <a:fld id="{734AC568-D5A5-4200-A335-DB209516E3A0}" type="datetimeFigureOut">
              <a:rPr lang="en-US" smtClean="0"/>
              <a:t>2/21/2025</a:t>
            </a:fld>
            <a:endParaRPr lang="en-US"/>
          </a:p>
        </p:txBody>
      </p:sp>
      <p:sp>
        <p:nvSpPr>
          <p:cNvPr id="4" name="Footer Placeholder 3">
            <a:extLst>
              <a:ext uri="{FF2B5EF4-FFF2-40B4-BE49-F238E27FC236}">
                <a16:creationId xmlns:a16="http://schemas.microsoft.com/office/drawing/2014/main" id="{2483B26F-9F3F-899F-99DA-D5265835428C}"/>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D3CA5569-BB0D-8920-75CC-7A87C79E2658}"/>
              </a:ext>
            </a:extLst>
          </p:cNvPr>
          <p:cNvSpPr>
            <a:spLocks noGrp="1"/>
          </p:cNvSpPr>
          <p:nvPr>
            <p:ph type="sldNum" sz="quarter" idx="12"/>
          </p:nvPr>
        </p:nvSpPr>
        <p:spPr>
          <a:xfrm>
            <a:off x="8610600" y="6356350"/>
            <a:ext cx="2743200" cy="365125"/>
          </a:xfrm>
          <a:prstGeom prst="rect">
            <a:avLst/>
          </a:prstGeom>
        </p:spPr>
        <p:txBody>
          <a:bodyPr/>
          <a:lstStyle/>
          <a:p>
            <a:fld id="{A49715F2-54DF-4718-B257-FAF635696970}" type="slidenum">
              <a:rPr lang="en-US" smtClean="0"/>
              <a:t>‹#›</a:t>
            </a:fld>
            <a:endParaRPr lang="en-US"/>
          </a:p>
        </p:txBody>
      </p:sp>
    </p:spTree>
    <p:extLst>
      <p:ext uri="{BB962C8B-B14F-4D97-AF65-F5344CB8AC3E}">
        <p14:creationId xmlns:p14="http://schemas.microsoft.com/office/powerpoint/2010/main" val="3052618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D12A19-9340-E77F-1C00-BC971572BAEE}"/>
              </a:ext>
            </a:extLst>
          </p:cNvPr>
          <p:cNvSpPr/>
          <p:nvPr userDrawn="1"/>
        </p:nvSpPr>
        <p:spPr>
          <a:xfrm>
            <a:off x="0" y="5096"/>
            <a:ext cx="12191999" cy="190957"/>
          </a:xfrm>
          <a:prstGeom prst="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ext Box 74">
            <a:extLst>
              <a:ext uri="{FF2B5EF4-FFF2-40B4-BE49-F238E27FC236}">
                <a16:creationId xmlns:a16="http://schemas.microsoft.com/office/drawing/2014/main" id="{4F416041-38EA-222F-8233-AF1EC667AD9E}"/>
              </a:ext>
            </a:extLst>
          </p:cNvPr>
          <p:cNvSpPr txBox="1">
            <a:spLocks noChangeArrowheads="1"/>
          </p:cNvSpPr>
          <p:nvPr userDrawn="1"/>
        </p:nvSpPr>
        <p:spPr bwMode="auto">
          <a:xfrm>
            <a:off x="6514514" y="958053"/>
            <a:ext cx="3505979" cy="215444"/>
          </a:xfrm>
          <a:prstGeom prst="rect">
            <a:avLst/>
          </a:prstGeom>
          <a:noFill/>
          <a:ln>
            <a:noFill/>
          </a:ln>
        </p:spPr>
        <p:txBody>
          <a:bodyPr wrap="square">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spcBef>
                <a:spcPct val="50000"/>
              </a:spcBef>
              <a:defRPr/>
            </a:pPr>
            <a:r>
              <a:rPr lang="en-US" sz="800">
                <a:solidFill>
                  <a:schemeClr val="bg1"/>
                </a:solidFill>
              </a:rPr>
              <a:t>LaRC Lunar Exploration Opportunity Planning (LEOP) Team</a:t>
            </a:r>
            <a:endParaRPr lang="en-US" sz="600">
              <a:solidFill>
                <a:srgbClr val="FFFFFF"/>
              </a:solidFill>
              <a:latin typeface="Arial" charset="0"/>
              <a:ea typeface="ヒラギノ角ゴ Pro W3" charset="0"/>
            </a:endParaRPr>
          </a:p>
        </p:txBody>
      </p:sp>
      <p:pic>
        <p:nvPicPr>
          <p:cNvPr id="9" name="Picture 8">
            <a:extLst>
              <a:ext uri="{FF2B5EF4-FFF2-40B4-BE49-F238E27FC236}">
                <a16:creationId xmlns:a16="http://schemas.microsoft.com/office/drawing/2014/main" id="{94E7C4F3-6991-86B1-8FAF-2FEC26C5C58C}"/>
              </a:ext>
            </a:extLst>
          </p:cNvPr>
          <p:cNvPicPr>
            <a:picLocks/>
          </p:cNvPicPr>
          <p:nvPr userDrawn="1"/>
        </p:nvPicPr>
        <p:blipFill>
          <a:blip r:embed="rId6">
            <a:extLst>
              <a:ext uri="{28A0092B-C50C-407E-A947-70E740481C1C}">
                <a14:useLocalDpi xmlns:a14="http://schemas.microsoft.com/office/drawing/2010/main" val="0"/>
              </a:ext>
            </a:extLst>
          </a:blip>
          <a:stretch>
            <a:fillRect/>
          </a:stretch>
        </p:blipFill>
        <p:spPr>
          <a:xfrm>
            <a:off x="0" y="196053"/>
            <a:ext cx="12191999" cy="690619"/>
          </a:xfrm>
          <a:prstGeom prst="rect">
            <a:avLst/>
          </a:prstGeom>
        </p:spPr>
      </p:pic>
      <p:pic>
        <p:nvPicPr>
          <p:cNvPr id="10" name="Picture 12">
            <a:extLst>
              <a:ext uri="{FF2B5EF4-FFF2-40B4-BE49-F238E27FC236}">
                <a16:creationId xmlns:a16="http://schemas.microsoft.com/office/drawing/2014/main" id="{D32F0F14-64D5-4C38-7B0F-CEB81C74DE9E}"/>
              </a:ext>
            </a:extLst>
          </p:cNvPr>
          <p:cNvPicPr>
            <a:picLocks noChangeAspect="1" noChangeArrowheads="1"/>
          </p:cNvPicPr>
          <p:nvPr userDrawn="1"/>
        </p:nvPicPr>
        <p:blipFill>
          <a:blip r:embed="rId7" cstate="print"/>
          <a:srcRect/>
          <a:stretch>
            <a:fillRect/>
          </a:stretch>
        </p:blipFill>
        <p:spPr bwMode="auto">
          <a:xfrm>
            <a:off x="11136988" y="48818"/>
            <a:ext cx="1005839" cy="786098"/>
          </a:xfrm>
          <a:prstGeom prst="rect">
            <a:avLst/>
          </a:prstGeom>
          <a:noFill/>
          <a:ln w="9525">
            <a:noFill/>
            <a:miter lim="800000"/>
            <a:headEnd/>
            <a:tailEnd/>
          </a:ln>
        </p:spPr>
      </p:pic>
      <p:pic>
        <p:nvPicPr>
          <p:cNvPr id="3" name="Picture 2" descr="Arrow&#10;&#10;Description automatically generated">
            <a:extLst>
              <a:ext uri="{FF2B5EF4-FFF2-40B4-BE49-F238E27FC236}">
                <a16:creationId xmlns:a16="http://schemas.microsoft.com/office/drawing/2014/main" id="{8023D725-86B9-1DBD-8EA4-F839F3E1DAE7}"/>
              </a:ext>
            </a:extLst>
          </p:cNvPr>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159286" y="38243"/>
            <a:ext cx="815499" cy="816111"/>
          </a:xfrm>
          <a:prstGeom prst="rect">
            <a:avLst/>
          </a:prstGeom>
        </p:spPr>
      </p:pic>
    </p:spTree>
    <p:extLst>
      <p:ext uri="{BB962C8B-B14F-4D97-AF65-F5344CB8AC3E}">
        <p14:creationId xmlns:p14="http://schemas.microsoft.com/office/powerpoint/2010/main" val="21125696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4" r:id="rId3"/>
    <p:sldLayoutId id="2147483666"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emf"/><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3.xml"/><Relationship Id="rId5" Type="http://schemas.openxmlformats.org/officeDocument/2006/relationships/image" Target="../media/image19.png"/><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84EC1-621B-5A2A-C6A8-8AA1A6924336}"/>
              </a:ext>
            </a:extLst>
          </p:cNvPr>
          <p:cNvSpPr>
            <a:spLocks noGrp="1"/>
          </p:cNvSpPr>
          <p:nvPr>
            <p:ph type="ctrTitle"/>
          </p:nvPr>
        </p:nvSpPr>
        <p:spPr/>
        <p:txBody>
          <a:bodyPr/>
          <a:lstStyle/>
          <a:p>
            <a:r>
              <a:rPr lang="en-US" dirty="0"/>
              <a:t>Multi-Functional Flash Lidar Software for Precision Safe Landing</a:t>
            </a:r>
          </a:p>
        </p:txBody>
      </p:sp>
      <p:sp>
        <p:nvSpPr>
          <p:cNvPr id="3" name="Subtitle 2">
            <a:extLst>
              <a:ext uri="{FF2B5EF4-FFF2-40B4-BE49-F238E27FC236}">
                <a16:creationId xmlns:a16="http://schemas.microsoft.com/office/drawing/2014/main" id="{62A3F398-58D7-D18A-9F85-9A4C151F177D}"/>
              </a:ext>
            </a:extLst>
          </p:cNvPr>
          <p:cNvSpPr>
            <a:spLocks noGrp="1"/>
          </p:cNvSpPr>
          <p:nvPr>
            <p:ph type="subTitle" idx="1"/>
          </p:nvPr>
        </p:nvSpPr>
        <p:spPr/>
        <p:txBody>
          <a:bodyPr/>
          <a:lstStyle/>
          <a:p>
            <a:r>
              <a:rPr lang="en-US" dirty="0"/>
              <a:t>Paul Brewster</a:t>
            </a:r>
          </a:p>
          <a:p>
            <a:r>
              <a:rPr lang="en-US" dirty="0"/>
              <a:t>NASA Langley Research Center</a:t>
            </a:r>
          </a:p>
          <a:p>
            <a:r>
              <a:rPr lang="en-US" dirty="0"/>
              <a:t>2025 Flight Software Workshop</a:t>
            </a:r>
          </a:p>
          <a:p>
            <a:r>
              <a:rPr lang="en-US" dirty="0"/>
              <a:t>3/24/2025</a:t>
            </a:r>
          </a:p>
        </p:txBody>
      </p:sp>
    </p:spTree>
    <p:extLst>
      <p:ext uri="{BB962C8B-B14F-4D97-AF65-F5344CB8AC3E}">
        <p14:creationId xmlns:p14="http://schemas.microsoft.com/office/powerpoint/2010/main" val="17418187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79F9C-B7DC-AAD2-ECFB-25D1DEE36B46}"/>
              </a:ext>
            </a:extLst>
          </p:cNvPr>
          <p:cNvSpPr>
            <a:spLocks noGrp="1"/>
          </p:cNvSpPr>
          <p:nvPr>
            <p:ph type="title"/>
          </p:nvPr>
        </p:nvSpPr>
        <p:spPr>
          <a:noFill/>
        </p:spPr>
        <p:txBody>
          <a:bodyPr/>
          <a:lstStyle/>
          <a:p>
            <a:r>
              <a:rPr lang="en-US" dirty="0"/>
              <a:t>Precision Safe Landing</a:t>
            </a:r>
          </a:p>
        </p:txBody>
      </p:sp>
      <p:sp>
        <p:nvSpPr>
          <p:cNvPr id="5" name="Content Placeholder 4">
            <a:extLst>
              <a:ext uri="{FF2B5EF4-FFF2-40B4-BE49-F238E27FC236}">
                <a16:creationId xmlns:a16="http://schemas.microsoft.com/office/drawing/2014/main" id="{13C194AF-C8E8-6821-88D5-300229754584}"/>
              </a:ext>
            </a:extLst>
          </p:cNvPr>
          <p:cNvSpPr>
            <a:spLocks noGrp="1"/>
          </p:cNvSpPr>
          <p:nvPr>
            <p:ph sz="half" idx="1"/>
          </p:nvPr>
        </p:nvSpPr>
        <p:spPr>
          <a:xfrm>
            <a:off x="838200" y="1097280"/>
            <a:ext cx="5181600" cy="5353562"/>
          </a:xfrm>
        </p:spPr>
        <p:txBody>
          <a:bodyPr>
            <a:normAutofit fontScale="92500" lnSpcReduction="20000"/>
          </a:bodyPr>
          <a:lstStyle/>
          <a:p>
            <a:r>
              <a:rPr lang="en-US" dirty="0"/>
              <a:t>Safely land on the Moon</a:t>
            </a:r>
          </a:p>
          <a:p>
            <a:pPr lvl="1"/>
            <a:r>
              <a:rPr lang="en-US" dirty="0"/>
              <a:t>Within vehicle tilt limits</a:t>
            </a:r>
          </a:p>
          <a:p>
            <a:pPr lvl="1"/>
            <a:r>
              <a:rPr lang="en-US" dirty="0"/>
              <a:t>Clear of dangerous objects such as rocks and boulders</a:t>
            </a:r>
          </a:p>
          <a:p>
            <a:pPr lvl="1"/>
            <a:r>
              <a:rPr lang="en-US" dirty="0"/>
              <a:t>Clear of craters</a:t>
            </a:r>
          </a:p>
          <a:p>
            <a:r>
              <a:rPr lang="en-US" dirty="0"/>
              <a:t>Precisely land on the Moon</a:t>
            </a:r>
          </a:p>
          <a:p>
            <a:pPr lvl="1"/>
            <a:r>
              <a:rPr lang="en-US" dirty="0"/>
              <a:t>Detect vehicle position relative to known features on the Moon</a:t>
            </a:r>
          </a:p>
          <a:p>
            <a:pPr lvl="1"/>
            <a:r>
              <a:rPr lang="en-US" dirty="0"/>
              <a:t>Measure altitude from the surface</a:t>
            </a:r>
          </a:p>
          <a:p>
            <a:r>
              <a:rPr lang="en-US" dirty="0"/>
              <a:t>Constraints</a:t>
            </a:r>
          </a:p>
          <a:p>
            <a:pPr lvl="1"/>
            <a:r>
              <a:rPr lang="en-US" dirty="0"/>
              <a:t>Proposed future missions are to the hazardous Southern Polar regions</a:t>
            </a:r>
          </a:p>
          <a:p>
            <a:pPr lvl="1"/>
            <a:r>
              <a:rPr lang="en-US" dirty="0"/>
              <a:t>Current Lunar surface data is insufficient</a:t>
            </a:r>
          </a:p>
          <a:p>
            <a:pPr lvl="1"/>
            <a:r>
              <a:rPr lang="en-US" dirty="0"/>
              <a:t>Lighting near the Southern Pole is difficult</a:t>
            </a:r>
          </a:p>
          <a:p>
            <a:pPr lvl="1"/>
            <a:r>
              <a:rPr lang="en-US" dirty="0"/>
              <a:t>Calculations are time sensitive with no abort options</a:t>
            </a:r>
          </a:p>
        </p:txBody>
      </p:sp>
      <p:pic>
        <p:nvPicPr>
          <p:cNvPr id="7" name="Content Placeholder 6">
            <a:extLst>
              <a:ext uri="{FF2B5EF4-FFF2-40B4-BE49-F238E27FC236}">
                <a16:creationId xmlns:a16="http://schemas.microsoft.com/office/drawing/2014/main" id="{E3BC86F5-C100-080A-2383-C14F879E980A}"/>
              </a:ext>
            </a:extLst>
          </p:cNvPr>
          <p:cNvPicPr>
            <a:picLocks noGrp="1" noChangeAspect="1"/>
          </p:cNvPicPr>
          <p:nvPr>
            <p:ph sz="half" idx="2"/>
          </p:nvPr>
        </p:nvPicPr>
        <p:blipFill>
          <a:blip r:embed="rId2"/>
          <a:stretch>
            <a:fillRect/>
          </a:stretch>
        </p:blipFill>
        <p:spPr>
          <a:xfrm>
            <a:off x="6171569" y="1517631"/>
            <a:ext cx="5182231" cy="4512860"/>
          </a:xfrm>
          <a:prstGeom prst="rect">
            <a:avLst/>
          </a:prstGeom>
        </p:spPr>
      </p:pic>
    </p:spTree>
    <p:extLst>
      <p:ext uri="{BB962C8B-B14F-4D97-AF65-F5344CB8AC3E}">
        <p14:creationId xmlns:p14="http://schemas.microsoft.com/office/powerpoint/2010/main" val="28964339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5BAD4-D006-636F-9D5D-7EC883811977}"/>
              </a:ext>
            </a:extLst>
          </p:cNvPr>
          <p:cNvSpPr>
            <a:spLocks noGrp="1"/>
          </p:cNvSpPr>
          <p:nvPr>
            <p:ph type="title"/>
          </p:nvPr>
        </p:nvSpPr>
        <p:spPr/>
        <p:txBody>
          <a:bodyPr/>
          <a:lstStyle/>
          <a:p>
            <a:r>
              <a:rPr lang="en-US" dirty="0"/>
              <a:t>Landing </a:t>
            </a:r>
            <a:r>
              <a:rPr lang="en-US" dirty="0" err="1"/>
              <a:t>Conops</a:t>
            </a:r>
            <a:endParaRPr lang="en-US" dirty="0"/>
          </a:p>
        </p:txBody>
      </p:sp>
      <p:pic>
        <p:nvPicPr>
          <p:cNvPr id="34" name="Content Placeholder 33">
            <a:extLst>
              <a:ext uri="{FF2B5EF4-FFF2-40B4-BE49-F238E27FC236}">
                <a16:creationId xmlns:a16="http://schemas.microsoft.com/office/drawing/2014/main" id="{0F842C85-6AC6-7414-80ED-E7B8DBF03E23}"/>
              </a:ext>
            </a:extLst>
          </p:cNvPr>
          <p:cNvPicPr>
            <a:picLocks noGrp="1" noChangeAspect="1"/>
          </p:cNvPicPr>
          <p:nvPr>
            <p:ph idx="1"/>
          </p:nvPr>
        </p:nvPicPr>
        <p:blipFill>
          <a:blip r:embed="rId2"/>
          <a:stretch>
            <a:fillRect/>
          </a:stretch>
        </p:blipFill>
        <p:spPr>
          <a:xfrm>
            <a:off x="902083" y="1096963"/>
            <a:ext cx="10387833" cy="5121275"/>
          </a:xfrm>
          <a:prstGeom prst="rect">
            <a:avLst/>
          </a:prstGeom>
        </p:spPr>
      </p:pic>
    </p:spTree>
    <p:extLst>
      <p:ext uri="{BB962C8B-B14F-4D97-AF65-F5344CB8AC3E}">
        <p14:creationId xmlns:p14="http://schemas.microsoft.com/office/powerpoint/2010/main" val="38611817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B2FE8-09E9-F987-56F8-B9DF2F82F332}"/>
              </a:ext>
            </a:extLst>
          </p:cNvPr>
          <p:cNvSpPr>
            <a:spLocks noGrp="1"/>
          </p:cNvSpPr>
          <p:nvPr>
            <p:ph type="title"/>
          </p:nvPr>
        </p:nvSpPr>
        <p:spPr/>
        <p:txBody>
          <a:bodyPr/>
          <a:lstStyle/>
          <a:p>
            <a:r>
              <a:rPr lang="en-US" dirty="0"/>
              <a:t>Flash Lidar</a:t>
            </a:r>
          </a:p>
        </p:txBody>
      </p:sp>
      <p:sp>
        <p:nvSpPr>
          <p:cNvPr id="5" name="Content Placeholder 4">
            <a:extLst>
              <a:ext uri="{FF2B5EF4-FFF2-40B4-BE49-F238E27FC236}">
                <a16:creationId xmlns:a16="http://schemas.microsoft.com/office/drawing/2014/main" id="{F07D5466-687E-C663-C773-969CB4D8319E}"/>
              </a:ext>
            </a:extLst>
          </p:cNvPr>
          <p:cNvSpPr>
            <a:spLocks noGrp="1"/>
          </p:cNvSpPr>
          <p:nvPr>
            <p:ph sz="half" idx="1"/>
          </p:nvPr>
        </p:nvSpPr>
        <p:spPr/>
        <p:txBody>
          <a:bodyPr>
            <a:normAutofit fontScale="77500" lnSpcReduction="20000"/>
          </a:bodyPr>
          <a:lstStyle/>
          <a:p>
            <a:r>
              <a:rPr lang="en-US" dirty="0"/>
              <a:t>Performance</a:t>
            </a:r>
          </a:p>
          <a:p>
            <a:pPr lvl="1"/>
            <a:r>
              <a:rPr lang="en-US" dirty="0"/>
              <a:t>A laser pulse is spread to cover an area of interest</a:t>
            </a:r>
          </a:p>
          <a:p>
            <a:pPr lvl="1"/>
            <a:r>
              <a:rPr lang="en-US" dirty="0"/>
              <a:t>An array of detectors produces a Range Image from a single laser pulse</a:t>
            </a:r>
          </a:p>
          <a:p>
            <a:pPr lvl="1"/>
            <a:r>
              <a:rPr lang="en-US" dirty="0"/>
              <a:t>Laser pulses at 20Hz</a:t>
            </a:r>
          </a:p>
          <a:p>
            <a:pPr lvl="1"/>
            <a:r>
              <a:rPr lang="en-US" dirty="0"/>
              <a:t>Multiple Range Images are combined to create a Digital Elevation Map at 1Hz</a:t>
            </a:r>
          </a:p>
          <a:p>
            <a:r>
              <a:rPr lang="en-US" dirty="0"/>
              <a:t>Advantages</a:t>
            </a:r>
          </a:p>
          <a:p>
            <a:pPr lvl="1"/>
            <a:r>
              <a:rPr lang="en-US" dirty="0"/>
              <a:t>Does not have the lighting issues of a Visual Camera</a:t>
            </a:r>
          </a:p>
          <a:p>
            <a:pPr lvl="1"/>
            <a:r>
              <a:rPr lang="en-US" dirty="0"/>
              <a:t>Does not have the pointing and motion issues of a Scanning Lidar</a:t>
            </a:r>
          </a:p>
          <a:p>
            <a:pPr lvl="1"/>
            <a:r>
              <a:rPr lang="en-US" dirty="0"/>
              <a:t>Does not require external hardware (IMU, gimbal, etc.)</a:t>
            </a:r>
          </a:p>
          <a:p>
            <a:r>
              <a:rPr lang="en-US" dirty="0"/>
              <a:t>Disadvantages</a:t>
            </a:r>
          </a:p>
          <a:p>
            <a:pPr lvl="1"/>
            <a:r>
              <a:rPr lang="en-US" dirty="0"/>
              <a:t>Limited Resolution, but can be overcome in software</a:t>
            </a:r>
          </a:p>
          <a:p>
            <a:pPr lvl="1"/>
            <a:r>
              <a:rPr lang="en-US" dirty="0"/>
              <a:t>Processing Power (although also applies to Visual Cameras and Scanning Lidar)</a:t>
            </a:r>
          </a:p>
        </p:txBody>
      </p:sp>
      <p:pic>
        <p:nvPicPr>
          <p:cNvPr id="7" name="Content Placeholder 5" descr="Diagram">
            <a:extLst>
              <a:ext uri="{FF2B5EF4-FFF2-40B4-BE49-F238E27FC236}">
                <a16:creationId xmlns:a16="http://schemas.microsoft.com/office/drawing/2014/main" id="{74095A7D-FE93-7E56-F38B-FCB4AFAC0839}"/>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2" y="1097280"/>
            <a:ext cx="5181600" cy="2485365"/>
          </a:xfrm>
        </p:spPr>
      </p:pic>
      <p:pic>
        <p:nvPicPr>
          <p:cNvPr id="10" name="Picture 9">
            <a:extLst>
              <a:ext uri="{FF2B5EF4-FFF2-40B4-BE49-F238E27FC236}">
                <a16:creationId xmlns:a16="http://schemas.microsoft.com/office/drawing/2014/main" id="{F3F42A95-CA05-69BC-63AE-C0CB849D5F4F}"/>
              </a:ext>
            </a:extLst>
          </p:cNvPr>
          <p:cNvPicPr>
            <a:picLocks/>
          </p:cNvPicPr>
          <p:nvPr/>
        </p:nvPicPr>
        <p:blipFill>
          <a:blip r:embed="rId3"/>
          <a:stretch>
            <a:fillRect/>
          </a:stretch>
        </p:blipFill>
        <p:spPr>
          <a:xfrm>
            <a:off x="7299962" y="3582645"/>
            <a:ext cx="2926080" cy="2654141"/>
          </a:xfrm>
          <a:prstGeom prst="rect">
            <a:avLst/>
          </a:prstGeom>
        </p:spPr>
      </p:pic>
    </p:spTree>
    <p:extLst>
      <p:ext uri="{BB962C8B-B14F-4D97-AF65-F5344CB8AC3E}">
        <p14:creationId xmlns:p14="http://schemas.microsoft.com/office/powerpoint/2010/main" val="41889701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7D324-2CA8-FEA7-9934-FFB2B540B910}"/>
              </a:ext>
            </a:extLst>
          </p:cNvPr>
          <p:cNvSpPr>
            <a:spLocks noGrp="1"/>
          </p:cNvSpPr>
          <p:nvPr>
            <p:ph type="title"/>
          </p:nvPr>
        </p:nvSpPr>
        <p:spPr/>
        <p:txBody>
          <a:bodyPr/>
          <a:lstStyle/>
          <a:p>
            <a:r>
              <a:rPr lang="en-US" dirty="0"/>
              <a:t>Multi-Functional Flash Lidar</a:t>
            </a:r>
          </a:p>
        </p:txBody>
      </p:sp>
      <p:sp>
        <p:nvSpPr>
          <p:cNvPr id="3" name="Content Placeholder 2">
            <a:extLst>
              <a:ext uri="{FF2B5EF4-FFF2-40B4-BE49-F238E27FC236}">
                <a16:creationId xmlns:a16="http://schemas.microsoft.com/office/drawing/2014/main" id="{184F0AD4-B354-79C7-EBB6-990C00EB551E}"/>
              </a:ext>
            </a:extLst>
          </p:cNvPr>
          <p:cNvSpPr>
            <a:spLocks noGrp="1"/>
          </p:cNvSpPr>
          <p:nvPr>
            <p:ph sz="half" idx="1"/>
          </p:nvPr>
        </p:nvSpPr>
        <p:spPr/>
        <p:txBody>
          <a:bodyPr>
            <a:normAutofit fontScale="70000" lnSpcReduction="20000"/>
          </a:bodyPr>
          <a:lstStyle/>
          <a:p>
            <a:r>
              <a:rPr lang="en-US" dirty="0">
                <a:highlight>
                  <a:srgbClr val="F4B183"/>
                </a:highlight>
              </a:rPr>
              <a:t>Hazard Detection </a:t>
            </a:r>
          </a:p>
          <a:p>
            <a:pPr lvl="1"/>
            <a:r>
              <a:rPr lang="en-US" dirty="0"/>
              <a:t>Creates a Digital Elevation Maps and Hazard Maps</a:t>
            </a:r>
          </a:p>
          <a:p>
            <a:pPr lvl="1"/>
            <a:r>
              <a:rPr lang="en-US" dirty="0"/>
              <a:t>Laser pulse spread to fully cover the area of interest</a:t>
            </a:r>
          </a:p>
          <a:p>
            <a:pPr lvl="1"/>
            <a:r>
              <a:rPr lang="en-US" dirty="0"/>
              <a:t>The full detector array is illuminated</a:t>
            </a:r>
          </a:p>
          <a:p>
            <a:pPr lvl="1"/>
            <a:r>
              <a:rPr lang="en-US" dirty="0"/>
              <a:t>Maximum Range is 1km</a:t>
            </a:r>
          </a:p>
          <a:p>
            <a:r>
              <a:rPr lang="en-US" dirty="0">
                <a:highlight>
                  <a:srgbClr val="00B050"/>
                </a:highlight>
              </a:rPr>
              <a:t>Hazard Avoidance</a:t>
            </a:r>
          </a:p>
          <a:p>
            <a:pPr lvl="1"/>
            <a:r>
              <a:rPr lang="en-US" dirty="0"/>
              <a:t>Tracks the relative motion of the vehicle to the identified hazards</a:t>
            </a:r>
          </a:p>
          <a:p>
            <a:pPr lvl="1"/>
            <a:r>
              <a:rPr lang="en-US" dirty="0"/>
              <a:t>System configured as in Hazard Detection</a:t>
            </a:r>
          </a:p>
          <a:p>
            <a:r>
              <a:rPr lang="en-US" dirty="0">
                <a:highlight>
                  <a:srgbClr val="FFC000"/>
                </a:highlight>
              </a:rPr>
              <a:t>Terrain Relative Navigation</a:t>
            </a:r>
          </a:p>
          <a:p>
            <a:pPr lvl="1"/>
            <a:r>
              <a:rPr lang="en-US" dirty="0"/>
              <a:t>Calculates absolute position by identifying features in the detected area and matching those features to known locations</a:t>
            </a:r>
          </a:p>
          <a:p>
            <a:pPr lvl="1"/>
            <a:r>
              <a:rPr lang="en-US" dirty="0"/>
              <a:t>Laser pulse narrowly spread over a small area</a:t>
            </a:r>
          </a:p>
          <a:p>
            <a:pPr lvl="1"/>
            <a:r>
              <a:rPr lang="en-US" dirty="0"/>
              <a:t>The central area of the detector array is Illuminated</a:t>
            </a:r>
          </a:p>
          <a:p>
            <a:pPr lvl="1"/>
            <a:r>
              <a:rPr lang="en-US" dirty="0"/>
              <a:t>Maximum range is 20km</a:t>
            </a:r>
          </a:p>
        </p:txBody>
      </p:sp>
      <p:sp>
        <p:nvSpPr>
          <p:cNvPr id="28" name="Content Placeholder 27">
            <a:extLst>
              <a:ext uri="{FF2B5EF4-FFF2-40B4-BE49-F238E27FC236}">
                <a16:creationId xmlns:a16="http://schemas.microsoft.com/office/drawing/2014/main" id="{B9ECF503-7BE5-74F4-32B3-12A283B26FD4}"/>
              </a:ext>
            </a:extLst>
          </p:cNvPr>
          <p:cNvSpPr>
            <a:spLocks noGrp="1"/>
          </p:cNvSpPr>
          <p:nvPr>
            <p:ph sz="half" idx="2"/>
          </p:nvPr>
        </p:nvSpPr>
        <p:spPr/>
        <p:txBody>
          <a:bodyPr/>
          <a:lstStyle/>
          <a:p>
            <a:r>
              <a:rPr lang="en-US" sz="2000" dirty="0">
                <a:highlight>
                  <a:srgbClr val="00CCFF"/>
                </a:highlight>
              </a:rPr>
              <a:t>Relative Navigation</a:t>
            </a:r>
          </a:p>
          <a:p>
            <a:pPr lvl="1"/>
            <a:r>
              <a:rPr lang="en-US" sz="1700" dirty="0"/>
              <a:t>Derives altitude from Time-of-Flight of active pixels</a:t>
            </a:r>
          </a:p>
          <a:p>
            <a:pPr lvl="1"/>
            <a:r>
              <a:rPr lang="en-US" sz="1700" dirty="0"/>
              <a:t>Laser pulse is not spread</a:t>
            </a:r>
          </a:p>
          <a:p>
            <a:pPr lvl="1"/>
            <a:r>
              <a:rPr lang="en-US" sz="1700" dirty="0"/>
              <a:t>A couple pixels in the center of the detector array are illuminated</a:t>
            </a:r>
          </a:p>
          <a:p>
            <a:pPr lvl="1"/>
            <a:r>
              <a:rPr lang="en-US" sz="1700" dirty="0"/>
              <a:t>Maximum range is 50km</a:t>
            </a:r>
          </a:p>
          <a:p>
            <a:endParaRPr lang="en-US" dirty="0"/>
          </a:p>
        </p:txBody>
      </p:sp>
      <p:pic>
        <p:nvPicPr>
          <p:cNvPr id="25" name="Content Placeholder 33">
            <a:extLst>
              <a:ext uri="{FF2B5EF4-FFF2-40B4-BE49-F238E27FC236}">
                <a16:creationId xmlns:a16="http://schemas.microsoft.com/office/drawing/2014/main" id="{89E3F45D-3B41-0AC7-EE7B-01D0887A34A9}"/>
              </a:ext>
            </a:extLst>
          </p:cNvPr>
          <p:cNvPicPr>
            <a:picLocks noChangeAspect="1"/>
          </p:cNvPicPr>
          <p:nvPr/>
        </p:nvPicPr>
        <p:blipFill>
          <a:blip r:embed="rId2"/>
          <a:stretch>
            <a:fillRect/>
          </a:stretch>
        </p:blipFill>
        <p:spPr>
          <a:xfrm>
            <a:off x="6172200" y="3663355"/>
            <a:ext cx="5181600" cy="2554565"/>
          </a:xfrm>
          <a:prstGeom prst="rect">
            <a:avLst/>
          </a:prstGeom>
        </p:spPr>
      </p:pic>
    </p:spTree>
    <p:extLst>
      <p:ext uri="{BB962C8B-B14F-4D97-AF65-F5344CB8AC3E}">
        <p14:creationId xmlns:p14="http://schemas.microsoft.com/office/powerpoint/2010/main" val="35110279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AACF2-EAAC-C1E1-100D-F282A7A9CA12}"/>
              </a:ext>
            </a:extLst>
          </p:cNvPr>
          <p:cNvSpPr>
            <a:spLocks noGrp="1"/>
          </p:cNvSpPr>
          <p:nvPr>
            <p:ph type="title"/>
          </p:nvPr>
        </p:nvSpPr>
        <p:spPr/>
        <p:txBody>
          <a:bodyPr/>
          <a:lstStyle/>
          <a:p>
            <a:r>
              <a:rPr lang="en-US" dirty="0"/>
              <a:t>Flash Lidar Software Requirements</a:t>
            </a:r>
          </a:p>
        </p:txBody>
      </p:sp>
      <p:sp>
        <p:nvSpPr>
          <p:cNvPr id="3" name="Content Placeholder 2">
            <a:extLst>
              <a:ext uri="{FF2B5EF4-FFF2-40B4-BE49-F238E27FC236}">
                <a16:creationId xmlns:a16="http://schemas.microsoft.com/office/drawing/2014/main" id="{CD30EED2-EF07-5E8B-B1CC-F7C8456EF497}"/>
              </a:ext>
            </a:extLst>
          </p:cNvPr>
          <p:cNvSpPr>
            <a:spLocks noGrp="1"/>
          </p:cNvSpPr>
          <p:nvPr>
            <p:ph sz="half" idx="1"/>
          </p:nvPr>
        </p:nvSpPr>
        <p:spPr/>
        <p:txBody>
          <a:bodyPr>
            <a:normAutofit fontScale="77500" lnSpcReduction="20000"/>
          </a:bodyPr>
          <a:lstStyle/>
          <a:p>
            <a:r>
              <a:rPr lang="en-US" dirty="0"/>
              <a:t>Command and Control</a:t>
            </a:r>
          </a:p>
          <a:p>
            <a:pPr lvl="1"/>
            <a:r>
              <a:rPr lang="en-US" dirty="0"/>
              <a:t>Control the Lidar Camera</a:t>
            </a:r>
          </a:p>
          <a:p>
            <a:pPr lvl="1"/>
            <a:r>
              <a:rPr lang="en-US" dirty="0"/>
              <a:t>Control the Laser</a:t>
            </a:r>
          </a:p>
          <a:p>
            <a:pPr lvl="1"/>
            <a:r>
              <a:rPr lang="en-US" dirty="0"/>
              <a:t>Control the Optics</a:t>
            </a:r>
          </a:p>
          <a:p>
            <a:r>
              <a:rPr lang="en-US" dirty="0"/>
              <a:t>Telemetry</a:t>
            </a:r>
          </a:p>
          <a:p>
            <a:pPr lvl="1"/>
            <a:r>
              <a:rPr lang="en-US" dirty="0"/>
              <a:t>Range Images at 20Hz</a:t>
            </a:r>
          </a:p>
          <a:p>
            <a:pPr lvl="1"/>
            <a:r>
              <a:rPr lang="en-US" dirty="0"/>
              <a:t>Altitude at 20Hz</a:t>
            </a:r>
          </a:p>
          <a:p>
            <a:pPr lvl="1"/>
            <a:r>
              <a:rPr lang="en-US" dirty="0"/>
              <a:t>DEMs at 1Hz</a:t>
            </a:r>
          </a:p>
          <a:p>
            <a:pPr lvl="1"/>
            <a:r>
              <a:rPr lang="en-US" dirty="0"/>
              <a:t>Hazard Maps at 1Hz</a:t>
            </a:r>
          </a:p>
          <a:p>
            <a:pPr lvl="1"/>
            <a:r>
              <a:rPr lang="en-US" dirty="0"/>
              <a:t>Safe Sites at 1Hz</a:t>
            </a:r>
          </a:p>
          <a:p>
            <a:pPr lvl="1"/>
            <a:r>
              <a:rPr lang="en-US" dirty="0"/>
              <a:t>Relative Motion at 20Hz</a:t>
            </a:r>
          </a:p>
          <a:p>
            <a:pPr lvl="1"/>
            <a:r>
              <a:rPr lang="en-US" dirty="0"/>
              <a:t>Position at 1 Hz</a:t>
            </a:r>
          </a:p>
          <a:p>
            <a:r>
              <a:rPr lang="en-US" dirty="0"/>
              <a:t>Data Processing</a:t>
            </a:r>
          </a:p>
          <a:p>
            <a:pPr lvl="1"/>
            <a:r>
              <a:rPr lang="en-US" dirty="0"/>
              <a:t>Generate DEMs</a:t>
            </a:r>
          </a:p>
          <a:p>
            <a:pPr lvl="1"/>
            <a:r>
              <a:rPr lang="en-US" dirty="0"/>
              <a:t>Generate Hazard Maps</a:t>
            </a:r>
          </a:p>
          <a:p>
            <a:pPr lvl="1"/>
            <a:r>
              <a:rPr lang="en-US" dirty="0"/>
              <a:t>Find Safe Locations</a:t>
            </a:r>
          </a:p>
          <a:p>
            <a:pPr lvl="1"/>
            <a:r>
              <a:rPr lang="en-US" dirty="0"/>
              <a:t>Identify Features</a:t>
            </a:r>
          </a:p>
          <a:p>
            <a:pPr lvl="1"/>
            <a:r>
              <a:rPr lang="en-US" dirty="0"/>
              <a:t>Track Features</a:t>
            </a:r>
          </a:p>
        </p:txBody>
      </p:sp>
      <p:pic>
        <p:nvPicPr>
          <p:cNvPr id="5" name="Content Placeholder 4" descr="A close-up of a camera&#10;&#10;Description automatically generated with medium confidence">
            <a:extLst>
              <a:ext uri="{FF2B5EF4-FFF2-40B4-BE49-F238E27FC236}">
                <a16:creationId xmlns:a16="http://schemas.microsoft.com/office/drawing/2014/main" id="{FBA94BA4-D8E0-F1AB-E71E-52AF0813AA6D}"/>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7636625" y="1415728"/>
            <a:ext cx="2252749" cy="1600200"/>
          </a:xfrm>
          <a:prstGeom prst="rect">
            <a:avLst/>
          </a:prstGeom>
        </p:spPr>
      </p:pic>
      <p:pic>
        <p:nvPicPr>
          <p:cNvPr id="6" name="Picture 2">
            <a:extLst>
              <a:ext uri="{FF2B5EF4-FFF2-40B4-BE49-F238E27FC236}">
                <a16:creationId xmlns:a16="http://schemas.microsoft.com/office/drawing/2014/main" id="{C6240E22-8BAF-7ADF-DDF3-7A6EEE4A06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85406" y="3716156"/>
            <a:ext cx="2364971" cy="250586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91964BB3-75DD-7D7A-7690-E41D7DA86F73}"/>
              </a:ext>
            </a:extLst>
          </p:cNvPr>
          <p:cNvPicPr>
            <a:picLocks noChangeAspect="1"/>
          </p:cNvPicPr>
          <p:nvPr/>
        </p:nvPicPr>
        <p:blipFill>
          <a:blip r:embed="rId4"/>
          <a:stretch>
            <a:fillRect/>
          </a:stretch>
        </p:blipFill>
        <p:spPr>
          <a:xfrm>
            <a:off x="6172202" y="3679213"/>
            <a:ext cx="2960802" cy="2542806"/>
          </a:xfrm>
          <a:prstGeom prst="rect">
            <a:avLst/>
          </a:prstGeom>
        </p:spPr>
      </p:pic>
    </p:spTree>
    <p:extLst>
      <p:ext uri="{BB962C8B-B14F-4D97-AF65-F5344CB8AC3E}">
        <p14:creationId xmlns:p14="http://schemas.microsoft.com/office/powerpoint/2010/main" val="4045691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E697F-1B71-614D-5CD2-47416A44351F}"/>
              </a:ext>
            </a:extLst>
          </p:cNvPr>
          <p:cNvSpPr>
            <a:spLocks noGrp="1"/>
          </p:cNvSpPr>
          <p:nvPr>
            <p:ph type="title"/>
          </p:nvPr>
        </p:nvSpPr>
        <p:spPr/>
        <p:txBody>
          <a:bodyPr/>
          <a:lstStyle/>
          <a:p>
            <a:r>
              <a:rPr lang="en-US" dirty="0"/>
              <a:t>Software Flow</a:t>
            </a:r>
          </a:p>
        </p:txBody>
      </p:sp>
      <p:sp>
        <p:nvSpPr>
          <p:cNvPr id="13" name="Flowchart: Decision 12">
            <a:extLst>
              <a:ext uri="{FF2B5EF4-FFF2-40B4-BE49-F238E27FC236}">
                <a16:creationId xmlns:a16="http://schemas.microsoft.com/office/drawing/2014/main" id="{E7F9AAA8-41C5-D5FD-65FC-055433D70617}"/>
              </a:ext>
            </a:extLst>
          </p:cNvPr>
          <p:cNvSpPr/>
          <p:nvPr/>
        </p:nvSpPr>
        <p:spPr>
          <a:xfrm>
            <a:off x="3429000" y="3200400"/>
            <a:ext cx="1371600" cy="731520"/>
          </a:xfrm>
          <a:prstGeom prst="flowChartDecision">
            <a:avLst/>
          </a:prstGeom>
          <a:solidFill>
            <a:schemeClr val="accent2">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Mode</a:t>
            </a:r>
          </a:p>
        </p:txBody>
      </p:sp>
      <p:cxnSp>
        <p:nvCxnSpPr>
          <p:cNvPr id="30" name="Straight Arrow Connector 29">
            <a:extLst>
              <a:ext uri="{FF2B5EF4-FFF2-40B4-BE49-F238E27FC236}">
                <a16:creationId xmlns:a16="http://schemas.microsoft.com/office/drawing/2014/main" id="{BEBFB027-3A68-3E42-8977-2BFA34D00ED2}"/>
              </a:ext>
            </a:extLst>
          </p:cNvPr>
          <p:cNvCxnSpPr>
            <a:cxnSpLocks/>
            <a:stCxn id="38" idx="3"/>
            <a:endCxn id="13" idx="1"/>
          </p:cNvCxnSpPr>
          <p:nvPr/>
        </p:nvCxnSpPr>
        <p:spPr>
          <a:xfrm>
            <a:off x="3200400" y="3566160"/>
            <a:ext cx="228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1" name="Flowchart: Terminator 30">
            <a:extLst>
              <a:ext uri="{FF2B5EF4-FFF2-40B4-BE49-F238E27FC236}">
                <a16:creationId xmlns:a16="http://schemas.microsoft.com/office/drawing/2014/main" id="{8F5ACAE7-61FD-B7D6-F877-ECBBD94C7CB6}"/>
              </a:ext>
            </a:extLst>
          </p:cNvPr>
          <p:cNvSpPr/>
          <p:nvPr/>
        </p:nvSpPr>
        <p:spPr>
          <a:xfrm>
            <a:off x="1143000" y="3200400"/>
            <a:ext cx="914400" cy="731520"/>
          </a:xfrm>
          <a:prstGeom prst="flowChartTerminator">
            <a:avLst/>
          </a:prstGeom>
          <a:solidFill>
            <a:schemeClr val="accent5">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Acquire Range Image</a:t>
            </a:r>
          </a:p>
        </p:txBody>
      </p:sp>
      <p:cxnSp>
        <p:nvCxnSpPr>
          <p:cNvPr id="33" name="Straight Arrow Connector 32">
            <a:extLst>
              <a:ext uri="{FF2B5EF4-FFF2-40B4-BE49-F238E27FC236}">
                <a16:creationId xmlns:a16="http://schemas.microsoft.com/office/drawing/2014/main" id="{F6A5C448-A491-EEDF-3D3C-933414568D94}"/>
              </a:ext>
            </a:extLst>
          </p:cNvPr>
          <p:cNvCxnSpPr>
            <a:cxnSpLocks/>
            <a:stCxn id="31" idx="3"/>
            <a:endCxn id="38" idx="1"/>
          </p:cNvCxnSpPr>
          <p:nvPr/>
        </p:nvCxnSpPr>
        <p:spPr>
          <a:xfrm>
            <a:off x="2057400" y="3566160"/>
            <a:ext cx="228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8" name="Flowchart: Process 37">
            <a:extLst>
              <a:ext uri="{FF2B5EF4-FFF2-40B4-BE49-F238E27FC236}">
                <a16:creationId xmlns:a16="http://schemas.microsoft.com/office/drawing/2014/main" id="{8CB8F05D-32A4-A581-23B8-A617896554CB}"/>
              </a:ext>
            </a:extLst>
          </p:cNvPr>
          <p:cNvSpPr/>
          <p:nvPr/>
        </p:nvSpPr>
        <p:spPr>
          <a:xfrm>
            <a:off x="2286000" y="3200400"/>
            <a:ext cx="914400" cy="731520"/>
          </a:xfrm>
          <a:prstGeom prst="flowChartProcess">
            <a:avLst/>
          </a:prstGeom>
          <a:solidFill>
            <a:schemeClr val="accent4">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Filter Range Image</a:t>
            </a:r>
          </a:p>
        </p:txBody>
      </p:sp>
      <p:sp>
        <p:nvSpPr>
          <p:cNvPr id="42" name="Flowchart: Process 41">
            <a:extLst>
              <a:ext uri="{FF2B5EF4-FFF2-40B4-BE49-F238E27FC236}">
                <a16:creationId xmlns:a16="http://schemas.microsoft.com/office/drawing/2014/main" id="{E7516E61-C57B-01B9-F5F1-414B100B1912}"/>
              </a:ext>
            </a:extLst>
          </p:cNvPr>
          <p:cNvSpPr/>
          <p:nvPr/>
        </p:nvSpPr>
        <p:spPr>
          <a:xfrm>
            <a:off x="5943600" y="3200400"/>
            <a:ext cx="914400" cy="731520"/>
          </a:xfrm>
          <a:prstGeom prst="flowChartProcess">
            <a:avLst/>
          </a:prstGeom>
          <a:solidFill>
            <a:schemeClr val="accent4">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Create DEM</a:t>
            </a:r>
          </a:p>
        </p:txBody>
      </p:sp>
      <p:sp>
        <p:nvSpPr>
          <p:cNvPr id="43" name="Flowchart: Process 42">
            <a:extLst>
              <a:ext uri="{FF2B5EF4-FFF2-40B4-BE49-F238E27FC236}">
                <a16:creationId xmlns:a16="http://schemas.microsoft.com/office/drawing/2014/main" id="{FB5EFA68-B0B6-762C-1AE4-54FBA6D45FCB}"/>
              </a:ext>
            </a:extLst>
          </p:cNvPr>
          <p:cNvSpPr/>
          <p:nvPr/>
        </p:nvSpPr>
        <p:spPr>
          <a:xfrm>
            <a:off x="5943600" y="2286000"/>
            <a:ext cx="914400" cy="731520"/>
          </a:xfrm>
          <a:prstGeom prst="flowChartProcess">
            <a:avLst/>
          </a:prstGeom>
          <a:solidFill>
            <a:schemeClr val="accent4">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Average Active Pixels</a:t>
            </a:r>
          </a:p>
        </p:txBody>
      </p:sp>
      <p:sp>
        <p:nvSpPr>
          <p:cNvPr id="44" name="Flowchart: Process 43">
            <a:extLst>
              <a:ext uri="{FF2B5EF4-FFF2-40B4-BE49-F238E27FC236}">
                <a16:creationId xmlns:a16="http://schemas.microsoft.com/office/drawing/2014/main" id="{ED337EF6-F5AA-ADB7-C77F-DA924332C4D9}"/>
              </a:ext>
            </a:extLst>
          </p:cNvPr>
          <p:cNvSpPr/>
          <p:nvPr/>
        </p:nvSpPr>
        <p:spPr>
          <a:xfrm>
            <a:off x="5943600" y="4114800"/>
            <a:ext cx="914400" cy="731520"/>
          </a:xfrm>
          <a:prstGeom prst="flowChartProcess">
            <a:avLst/>
          </a:prstGeom>
          <a:solidFill>
            <a:schemeClr val="accent4">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Create DEM</a:t>
            </a:r>
          </a:p>
        </p:txBody>
      </p:sp>
      <p:sp>
        <p:nvSpPr>
          <p:cNvPr id="45" name="Flowchart: Process 44">
            <a:extLst>
              <a:ext uri="{FF2B5EF4-FFF2-40B4-BE49-F238E27FC236}">
                <a16:creationId xmlns:a16="http://schemas.microsoft.com/office/drawing/2014/main" id="{4D33B0D8-FD1A-4324-722D-A780508BE9FF}"/>
              </a:ext>
            </a:extLst>
          </p:cNvPr>
          <p:cNvSpPr/>
          <p:nvPr/>
        </p:nvSpPr>
        <p:spPr>
          <a:xfrm>
            <a:off x="5943600" y="5943600"/>
            <a:ext cx="914400" cy="731520"/>
          </a:xfrm>
          <a:prstGeom prst="flowChartProcess">
            <a:avLst/>
          </a:prstGeom>
          <a:solidFill>
            <a:schemeClr val="accent4">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Calculate Relative Motion</a:t>
            </a:r>
          </a:p>
        </p:txBody>
      </p:sp>
      <p:sp>
        <p:nvSpPr>
          <p:cNvPr id="46" name="Flowchart: Data 45">
            <a:extLst>
              <a:ext uri="{FF2B5EF4-FFF2-40B4-BE49-F238E27FC236}">
                <a16:creationId xmlns:a16="http://schemas.microsoft.com/office/drawing/2014/main" id="{70A72CDC-167E-A532-E9DF-C120F72B9E47}"/>
              </a:ext>
            </a:extLst>
          </p:cNvPr>
          <p:cNvSpPr/>
          <p:nvPr/>
        </p:nvSpPr>
        <p:spPr>
          <a:xfrm>
            <a:off x="7086600" y="2286000"/>
            <a:ext cx="1371600" cy="731520"/>
          </a:xfrm>
          <a:prstGeom prst="flowChartInputOutput">
            <a:avLst/>
          </a:prstGeom>
          <a:solidFill>
            <a:schemeClr val="accent6">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Altitude</a:t>
            </a:r>
          </a:p>
        </p:txBody>
      </p:sp>
      <p:cxnSp>
        <p:nvCxnSpPr>
          <p:cNvPr id="48" name="Connector: Elbow 47">
            <a:extLst>
              <a:ext uri="{FF2B5EF4-FFF2-40B4-BE49-F238E27FC236}">
                <a16:creationId xmlns:a16="http://schemas.microsoft.com/office/drawing/2014/main" id="{DF0C1DA1-707C-9B02-304E-B8409BF2A47B}"/>
              </a:ext>
            </a:extLst>
          </p:cNvPr>
          <p:cNvCxnSpPr>
            <a:stCxn id="13" idx="0"/>
            <a:endCxn id="43" idx="1"/>
          </p:cNvCxnSpPr>
          <p:nvPr/>
        </p:nvCxnSpPr>
        <p:spPr>
          <a:xfrm rot="5400000" flipH="1" flipV="1">
            <a:off x="4754880" y="2011680"/>
            <a:ext cx="548640" cy="182880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764BE0F9-9E7C-9D63-7DF7-792B52BB99C9}"/>
              </a:ext>
            </a:extLst>
          </p:cNvPr>
          <p:cNvCxnSpPr>
            <a:stCxn id="13" idx="3"/>
            <a:endCxn id="42" idx="1"/>
          </p:cNvCxnSpPr>
          <p:nvPr/>
        </p:nvCxnSpPr>
        <p:spPr>
          <a:xfrm>
            <a:off x="4800600" y="3566160"/>
            <a:ext cx="11430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2" name="Connector: Elbow 51">
            <a:extLst>
              <a:ext uri="{FF2B5EF4-FFF2-40B4-BE49-F238E27FC236}">
                <a16:creationId xmlns:a16="http://schemas.microsoft.com/office/drawing/2014/main" id="{F8AB8C5B-F405-6BAD-F574-046DF4D198D7}"/>
              </a:ext>
            </a:extLst>
          </p:cNvPr>
          <p:cNvCxnSpPr>
            <a:stCxn id="13" idx="2"/>
            <a:endCxn id="44" idx="1"/>
          </p:cNvCxnSpPr>
          <p:nvPr/>
        </p:nvCxnSpPr>
        <p:spPr>
          <a:xfrm rot="16200000" flipH="1">
            <a:off x="4754880" y="3291840"/>
            <a:ext cx="548640" cy="182880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4" name="Connector: Elbow 53">
            <a:extLst>
              <a:ext uri="{FF2B5EF4-FFF2-40B4-BE49-F238E27FC236}">
                <a16:creationId xmlns:a16="http://schemas.microsoft.com/office/drawing/2014/main" id="{C2C51239-10F3-DEC8-AA86-30D6C3076E66}"/>
              </a:ext>
            </a:extLst>
          </p:cNvPr>
          <p:cNvCxnSpPr>
            <a:stCxn id="13" idx="2"/>
            <a:endCxn id="45" idx="1"/>
          </p:cNvCxnSpPr>
          <p:nvPr/>
        </p:nvCxnSpPr>
        <p:spPr>
          <a:xfrm rot="16200000" flipH="1">
            <a:off x="3840480" y="4206240"/>
            <a:ext cx="2377440" cy="182880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57840C03-B493-584C-2B24-151AD3CC33E8}"/>
              </a:ext>
            </a:extLst>
          </p:cNvPr>
          <p:cNvCxnSpPr>
            <a:stCxn id="43" idx="3"/>
            <a:endCxn id="46" idx="2"/>
          </p:cNvCxnSpPr>
          <p:nvPr/>
        </p:nvCxnSpPr>
        <p:spPr>
          <a:xfrm>
            <a:off x="6858000" y="2651760"/>
            <a:ext cx="36576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31A772ED-8342-CBE8-227B-849B672EB8DA}"/>
              </a:ext>
            </a:extLst>
          </p:cNvPr>
          <p:cNvSpPr txBox="1"/>
          <p:nvPr/>
        </p:nvSpPr>
        <p:spPr>
          <a:xfrm>
            <a:off x="4858225" y="2386674"/>
            <a:ext cx="965392" cy="523220"/>
          </a:xfrm>
          <a:prstGeom prst="rect">
            <a:avLst/>
          </a:prstGeom>
          <a:noFill/>
        </p:spPr>
        <p:txBody>
          <a:bodyPr wrap="none" rtlCol="0">
            <a:spAutoFit/>
          </a:bodyPr>
          <a:lstStyle/>
          <a:p>
            <a:r>
              <a:rPr lang="en-US" sz="1400" dirty="0"/>
              <a:t>Relative</a:t>
            </a:r>
            <a:br>
              <a:rPr lang="en-US" sz="1400" dirty="0"/>
            </a:br>
            <a:r>
              <a:rPr lang="en-US" sz="1400" dirty="0"/>
              <a:t>Navigation</a:t>
            </a:r>
          </a:p>
        </p:txBody>
      </p:sp>
      <p:sp>
        <p:nvSpPr>
          <p:cNvPr id="58" name="TextBox 57">
            <a:extLst>
              <a:ext uri="{FF2B5EF4-FFF2-40B4-BE49-F238E27FC236}">
                <a16:creationId xmlns:a16="http://schemas.microsoft.com/office/drawing/2014/main" id="{8C04200C-77C3-CCA3-B065-61887418AB96}"/>
              </a:ext>
            </a:extLst>
          </p:cNvPr>
          <p:cNvSpPr txBox="1"/>
          <p:nvPr/>
        </p:nvSpPr>
        <p:spPr>
          <a:xfrm>
            <a:off x="4853676" y="3096154"/>
            <a:ext cx="965392" cy="738664"/>
          </a:xfrm>
          <a:prstGeom prst="rect">
            <a:avLst/>
          </a:prstGeom>
          <a:noFill/>
        </p:spPr>
        <p:txBody>
          <a:bodyPr wrap="none" rtlCol="0">
            <a:spAutoFit/>
          </a:bodyPr>
          <a:lstStyle/>
          <a:p>
            <a:r>
              <a:rPr lang="en-US" sz="1400" dirty="0"/>
              <a:t>Terrain </a:t>
            </a:r>
            <a:br>
              <a:rPr lang="en-US" sz="1400" dirty="0"/>
            </a:br>
            <a:r>
              <a:rPr lang="en-US" sz="1400" dirty="0"/>
              <a:t>Relative</a:t>
            </a:r>
            <a:br>
              <a:rPr lang="en-US" sz="1400" dirty="0"/>
            </a:br>
            <a:r>
              <a:rPr lang="en-US" sz="1400" dirty="0"/>
              <a:t>Navigation</a:t>
            </a:r>
          </a:p>
        </p:txBody>
      </p:sp>
      <p:sp>
        <p:nvSpPr>
          <p:cNvPr id="59" name="TextBox 58">
            <a:extLst>
              <a:ext uri="{FF2B5EF4-FFF2-40B4-BE49-F238E27FC236}">
                <a16:creationId xmlns:a16="http://schemas.microsoft.com/office/drawing/2014/main" id="{81B21BF4-D024-4BE2-E4B3-F80E59221425}"/>
              </a:ext>
            </a:extLst>
          </p:cNvPr>
          <p:cNvSpPr txBox="1"/>
          <p:nvPr/>
        </p:nvSpPr>
        <p:spPr>
          <a:xfrm>
            <a:off x="4853676" y="4231660"/>
            <a:ext cx="899926" cy="523220"/>
          </a:xfrm>
          <a:prstGeom prst="rect">
            <a:avLst/>
          </a:prstGeom>
          <a:noFill/>
        </p:spPr>
        <p:txBody>
          <a:bodyPr wrap="none" rtlCol="0">
            <a:spAutoFit/>
          </a:bodyPr>
          <a:lstStyle/>
          <a:p>
            <a:r>
              <a:rPr lang="en-US" sz="1400" dirty="0"/>
              <a:t>Hazard</a:t>
            </a:r>
            <a:br>
              <a:rPr lang="en-US" sz="1400" dirty="0"/>
            </a:br>
            <a:r>
              <a:rPr lang="en-US" sz="1400" dirty="0"/>
              <a:t>Detection</a:t>
            </a:r>
          </a:p>
        </p:txBody>
      </p:sp>
      <p:sp>
        <p:nvSpPr>
          <p:cNvPr id="60" name="TextBox 59">
            <a:extLst>
              <a:ext uri="{FF2B5EF4-FFF2-40B4-BE49-F238E27FC236}">
                <a16:creationId xmlns:a16="http://schemas.microsoft.com/office/drawing/2014/main" id="{7F48D503-F025-1615-7DEF-2B21292078ED}"/>
              </a:ext>
            </a:extLst>
          </p:cNvPr>
          <p:cNvSpPr txBox="1"/>
          <p:nvPr/>
        </p:nvSpPr>
        <p:spPr>
          <a:xfrm>
            <a:off x="4853676" y="6047751"/>
            <a:ext cx="942694" cy="523220"/>
          </a:xfrm>
          <a:prstGeom prst="rect">
            <a:avLst/>
          </a:prstGeom>
          <a:noFill/>
        </p:spPr>
        <p:txBody>
          <a:bodyPr wrap="none" rtlCol="0">
            <a:spAutoFit/>
          </a:bodyPr>
          <a:lstStyle/>
          <a:p>
            <a:r>
              <a:rPr lang="en-US" sz="1400" dirty="0"/>
              <a:t>Hazard</a:t>
            </a:r>
            <a:br>
              <a:rPr lang="en-US" sz="1400" dirty="0"/>
            </a:br>
            <a:r>
              <a:rPr lang="en-US" sz="1400" dirty="0"/>
              <a:t>Avoidance</a:t>
            </a:r>
          </a:p>
        </p:txBody>
      </p:sp>
      <p:sp>
        <p:nvSpPr>
          <p:cNvPr id="61" name="Flowchart: Process 60">
            <a:extLst>
              <a:ext uri="{FF2B5EF4-FFF2-40B4-BE49-F238E27FC236}">
                <a16:creationId xmlns:a16="http://schemas.microsoft.com/office/drawing/2014/main" id="{2033F934-72A8-10BF-D7C5-4E89A59AC122}"/>
              </a:ext>
            </a:extLst>
          </p:cNvPr>
          <p:cNvSpPr/>
          <p:nvPr/>
        </p:nvSpPr>
        <p:spPr>
          <a:xfrm>
            <a:off x="7086600" y="3200400"/>
            <a:ext cx="914400" cy="731520"/>
          </a:xfrm>
          <a:prstGeom prst="flowChartProcess">
            <a:avLst/>
          </a:prstGeom>
          <a:solidFill>
            <a:schemeClr val="accent4">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Match DEM to Database</a:t>
            </a:r>
          </a:p>
        </p:txBody>
      </p:sp>
      <p:cxnSp>
        <p:nvCxnSpPr>
          <p:cNvPr id="63" name="Straight Arrow Connector 62">
            <a:extLst>
              <a:ext uri="{FF2B5EF4-FFF2-40B4-BE49-F238E27FC236}">
                <a16:creationId xmlns:a16="http://schemas.microsoft.com/office/drawing/2014/main" id="{7C2C2ECF-5C78-0026-06B9-35FE569EA67D}"/>
              </a:ext>
            </a:extLst>
          </p:cNvPr>
          <p:cNvCxnSpPr>
            <a:stCxn id="42" idx="3"/>
            <a:endCxn id="61" idx="1"/>
          </p:cNvCxnSpPr>
          <p:nvPr/>
        </p:nvCxnSpPr>
        <p:spPr>
          <a:xfrm>
            <a:off x="6858000" y="3566160"/>
            <a:ext cx="228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4" name="Flowchart: Data 63">
            <a:extLst>
              <a:ext uri="{FF2B5EF4-FFF2-40B4-BE49-F238E27FC236}">
                <a16:creationId xmlns:a16="http://schemas.microsoft.com/office/drawing/2014/main" id="{33CA1F0E-993C-6F75-F181-EE0D1146AC66}"/>
              </a:ext>
            </a:extLst>
          </p:cNvPr>
          <p:cNvSpPr/>
          <p:nvPr/>
        </p:nvSpPr>
        <p:spPr>
          <a:xfrm>
            <a:off x="9372600" y="3200400"/>
            <a:ext cx="1371600" cy="731520"/>
          </a:xfrm>
          <a:prstGeom prst="flowChartInputOutput">
            <a:avLst/>
          </a:prstGeom>
          <a:solidFill>
            <a:schemeClr val="accent6">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Position</a:t>
            </a:r>
          </a:p>
        </p:txBody>
      </p:sp>
      <p:sp>
        <p:nvSpPr>
          <p:cNvPr id="65" name="Flowchart: Process 64">
            <a:extLst>
              <a:ext uri="{FF2B5EF4-FFF2-40B4-BE49-F238E27FC236}">
                <a16:creationId xmlns:a16="http://schemas.microsoft.com/office/drawing/2014/main" id="{B7956C96-A14B-59C1-2B37-67981892C6C2}"/>
              </a:ext>
            </a:extLst>
          </p:cNvPr>
          <p:cNvSpPr/>
          <p:nvPr/>
        </p:nvSpPr>
        <p:spPr>
          <a:xfrm>
            <a:off x="8229600" y="3200400"/>
            <a:ext cx="914400" cy="731520"/>
          </a:xfrm>
          <a:prstGeom prst="flowChartProcess">
            <a:avLst/>
          </a:prstGeom>
          <a:solidFill>
            <a:schemeClr val="accent4">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Calculate Position</a:t>
            </a:r>
          </a:p>
        </p:txBody>
      </p:sp>
      <p:sp>
        <p:nvSpPr>
          <p:cNvPr id="66" name="Flowchart: Process 65">
            <a:extLst>
              <a:ext uri="{FF2B5EF4-FFF2-40B4-BE49-F238E27FC236}">
                <a16:creationId xmlns:a16="http://schemas.microsoft.com/office/drawing/2014/main" id="{D38D284A-2D48-ACB1-F73D-85E027F41325}"/>
              </a:ext>
            </a:extLst>
          </p:cNvPr>
          <p:cNvSpPr/>
          <p:nvPr/>
        </p:nvSpPr>
        <p:spPr>
          <a:xfrm>
            <a:off x="7086600" y="4114799"/>
            <a:ext cx="914400" cy="731520"/>
          </a:xfrm>
          <a:prstGeom prst="flowChartProcess">
            <a:avLst/>
          </a:prstGeom>
          <a:solidFill>
            <a:schemeClr val="accent4">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Create Hazard Map</a:t>
            </a:r>
          </a:p>
        </p:txBody>
      </p:sp>
      <p:sp>
        <p:nvSpPr>
          <p:cNvPr id="67" name="Flowchart: Process 66">
            <a:extLst>
              <a:ext uri="{FF2B5EF4-FFF2-40B4-BE49-F238E27FC236}">
                <a16:creationId xmlns:a16="http://schemas.microsoft.com/office/drawing/2014/main" id="{A0FC28D3-45B9-F336-D8F9-A28619B848CB}"/>
              </a:ext>
            </a:extLst>
          </p:cNvPr>
          <p:cNvSpPr/>
          <p:nvPr/>
        </p:nvSpPr>
        <p:spPr>
          <a:xfrm>
            <a:off x="8229600" y="4111160"/>
            <a:ext cx="914400" cy="731520"/>
          </a:xfrm>
          <a:prstGeom prst="flowChartProcess">
            <a:avLst/>
          </a:prstGeom>
          <a:solidFill>
            <a:schemeClr val="accent4">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Identify Safe Sites</a:t>
            </a:r>
          </a:p>
        </p:txBody>
      </p:sp>
      <p:sp>
        <p:nvSpPr>
          <p:cNvPr id="68" name="Flowchart: Data 67">
            <a:extLst>
              <a:ext uri="{FF2B5EF4-FFF2-40B4-BE49-F238E27FC236}">
                <a16:creationId xmlns:a16="http://schemas.microsoft.com/office/drawing/2014/main" id="{7622EE4E-CFDD-42B2-10B1-F3AB8D9DC2F1}"/>
              </a:ext>
            </a:extLst>
          </p:cNvPr>
          <p:cNvSpPr/>
          <p:nvPr/>
        </p:nvSpPr>
        <p:spPr>
          <a:xfrm>
            <a:off x="5943600" y="5029200"/>
            <a:ext cx="1371600" cy="731520"/>
          </a:xfrm>
          <a:prstGeom prst="flowChartInputOutput">
            <a:avLst/>
          </a:prstGeom>
          <a:solidFill>
            <a:schemeClr val="accent6">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DEM</a:t>
            </a:r>
          </a:p>
        </p:txBody>
      </p:sp>
      <p:cxnSp>
        <p:nvCxnSpPr>
          <p:cNvPr id="72" name="Straight Arrow Connector 71">
            <a:extLst>
              <a:ext uri="{FF2B5EF4-FFF2-40B4-BE49-F238E27FC236}">
                <a16:creationId xmlns:a16="http://schemas.microsoft.com/office/drawing/2014/main" id="{4C6C9AEB-A33E-3687-A649-4DAD5C7C0203}"/>
              </a:ext>
            </a:extLst>
          </p:cNvPr>
          <p:cNvCxnSpPr>
            <a:stCxn id="61" idx="3"/>
            <a:endCxn id="65" idx="1"/>
          </p:cNvCxnSpPr>
          <p:nvPr/>
        </p:nvCxnSpPr>
        <p:spPr>
          <a:xfrm>
            <a:off x="8001000" y="3566160"/>
            <a:ext cx="228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4" name="Straight Arrow Connector 73">
            <a:extLst>
              <a:ext uri="{FF2B5EF4-FFF2-40B4-BE49-F238E27FC236}">
                <a16:creationId xmlns:a16="http://schemas.microsoft.com/office/drawing/2014/main" id="{87F465E9-579A-7FFC-7E47-758E6614E8EF}"/>
              </a:ext>
            </a:extLst>
          </p:cNvPr>
          <p:cNvCxnSpPr>
            <a:stCxn id="65" idx="3"/>
            <a:endCxn id="64" idx="2"/>
          </p:cNvCxnSpPr>
          <p:nvPr/>
        </p:nvCxnSpPr>
        <p:spPr>
          <a:xfrm>
            <a:off x="9144000" y="3566160"/>
            <a:ext cx="36576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6" name="Straight Arrow Connector 75">
            <a:extLst>
              <a:ext uri="{FF2B5EF4-FFF2-40B4-BE49-F238E27FC236}">
                <a16:creationId xmlns:a16="http://schemas.microsoft.com/office/drawing/2014/main" id="{8007C06E-DCA9-2C74-B9CA-5A05487E5F53}"/>
              </a:ext>
            </a:extLst>
          </p:cNvPr>
          <p:cNvCxnSpPr>
            <a:stCxn id="44" idx="3"/>
            <a:endCxn id="66" idx="1"/>
          </p:cNvCxnSpPr>
          <p:nvPr/>
        </p:nvCxnSpPr>
        <p:spPr>
          <a:xfrm flipV="1">
            <a:off x="6858000" y="4480559"/>
            <a:ext cx="228600"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8" name="Straight Arrow Connector 77">
            <a:extLst>
              <a:ext uri="{FF2B5EF4-FFF2-40B4-BE49-F238E27FC236}">
                <a16:creationId xmlns:a16="http://schemas.microsoft.com/office/drawing/2014/main" id="{0C4D9B8C-4AE9-32DC-8B04-03A9649B21D9}"/>
              </a:ext>
            </a:extLst>
          </p:cNvPr>
          <p:cNvCxnSpPr>
            <a:stCxn id="66" idx="3"/>
            <a:endCxn id="67" idx="1"/>
          </p:cNvCxnSpPr>
          <p:nvPr/>
        </p:nvCxnSpPr>
        <p:spPr>
          <a:xfrm flipV="1">
            <a:off x="8001000" y="4476920"/>
            <a:ext cx="228600" cy="36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9" name="Flowchart: Data 78">
            <a:extLst>
              <a:ext uri="{FF2B5EF4-FFF2-40B4-BE49-F238E27FC236}">
                <a16:creationId xmlns:a16="http://schemas.microsoft.com/office/drawing/2014/main" id="{9E454000-32A2-E92D-10E5-E6A7D480C0AD}"/>
              </a:ext>
            </a:extLst>
          </p:cNvPr>
          <p:cNvSpPr/>
          <p:nvPr/>
        </p:nvSpPr>
        <p:spPr>
          <a:xfrm>
            <a:off x="3429000" y="1371600"/>
            <a:ext cx="1371600" cy="731520"/>
          </a:xfrm>
          <a:prstGeom prst="flowChartInputOutput">
            <a:avLst/>
          </a:prstGeom>
          <a:solidFill>
            <a:schemeClr val="accent6">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Range Images</a:t>
            </a:r>
          </a:p>
        </p:txBody>
      </p:sp>
      <p:cxnSp>
        <p:nvCxnSpPr>
          <p:cNvPr id="81" name="Connector: Elbow 80">
            <a:extLst>
              <a:ext uri="{FF2B5EF4-FFF2-40B4-BE49-F238E27FC236}">
                <a16:creationId xmlns:a16="http://schemas.microsoft.com/office/drawing/2014/main" id="{E46BDBF1-B431-22D1-1FB4-8AB53B990706}"/>
              </a:ext>
            </a:extLst>
          </p:cNvPr>
          <p:cNvCxnSpPr>
            <a:stCxn id="38" idx="0"/>
            <a:endCxn id="79" idx="2"/>
          </p:cNvCxnSpPr>
          <p:nvPr/>
        </p:nvCxnSpPr>
        <p:spPr>
          <a:xfrm rot="5400000" flipH="1" flipV="1">
            <a:off x="2423160" y="2057400"/>
            <a:ext cx="1463040" cy="82296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3" name="Connector: Elbow 82">
            <a:extLst>
              <a:ext uri="{FF2B5EF4-FFF2-40B4-BE49-F238E27FC236}">
                <a16:creationId xmlns:a16="http://schemas.microsoft.com/office/drawing/2014/main" id="{D753C191-7297-3AC1-5AAE-7EB3A71D6838}"/>
              </a:ext>
            </a:extLst>
          </p:cNvPr>
          <p:cNvCxnSpPr>
            <a:stCxn id="44" idx="2"/>
            <a:endCxn id="68" idx="1"/>
          </p:cNvCxnSpPr>
          <p:nvPr/>
        </p:nvCxnSpPr>
        <p:spPr>
          <a:xfrm rot="16200000" flipH="1">
            <a:off x="6423660" y="4823460"/>
            <a:ext cx="182880" cy="22860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84" name="Flowchart: Data 83">
            <a:extLst>
              <a:ext uri="{FF2B5EF4-FFF2-40B4-BE49-F238E27FC236}">
                <a16:creationId xmlns:a16="http://schemas.microsoft.com/office/drawing/2014/main" id="{7504B840-9F80-30CF-0B86-116AA957E300}"/>
              </a:ext>
            </a:extLst>
          </p:cNvPr>
          <p:cNvSpPr/>
          <p:nvPr/>
        </p:nvSpPr>
        <p:spPr>
          <a:xfrm>
            <a:off x="7543800" y="5029200"/>
            <a:ext cx="1371600" cy="731520"/>
          </a:xfrm>
          <a:prstGeom prst="flowChartInputOutput">
            <a:avLst/>
          </a:prstGeom>
          <a:solidFill>
            <a:schemeClr val="accent6">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Hazard Map</a:t>
            </a:r>
          </a:p>
        </p:txBody>
      </p:sp>
      <p:cxnSp>
        <p:nvCxnSpPr>
          <p:cNvPr id="86" name="Connector: Elbow 85">
            <a:extLst>
              <a:ext uri="{FF2B5EF4-FFF2-40B4-BE49-F238E27FC236}">
                <a16:creationId xmlns:a16="http://schemas.microsoft.com/office/drawing/2014/main" id="{44DAFD16-8399-C159-B7D9-2D39FBFB6B2E}"/>
              </a:ext>
            </a:extLst>
          </p:cNvPr>
          <p:cNvCxnSpPr>
            <a:stCxn id="66" idx="2"/>
            <a:endCxn id="84" idx="1"/>
          </p:cNvCxnSpPr>
          <p:nvPr/>
        </p:nvCxnSpPr>
        <p:spPr>
          <a:xfrm rot="16200000" flipH="1">
            <a:off x="7795260" y="4594859"/>
            <a:ext cx="182881" cy="68580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87" name="Flowchart: Data 86">
            <a:extLst>
              <a:ext uri="{FF2B5EF4-FFF2-40B4-BE49-F238E27FC236}">
                <a16:creationId xmlns:a16="http://schemas.microsoft.com/office/drawing/2014/main" id="{586EC83E-1931-F560-EF49-61B38D5B8AED}"/>
              </a:ext>
            </a:extLst>
          </p:cNvPr>
          <p:cNvSpPr/>
          <p:nvPr/>
        </p:nvSpPr>
        <p:spPr>
          <a:xfrm>
            <a:off x="9372600" y="4114800"/>
            <a:ext cx="1371600" cy="731520"/>
          </a:xfrm>
          <a:prstGeom prst="flowChartInputOutput">
            <a:avLst/>
          </a:prstGeom>
          <a:solidFill>
            <a:schemeClr val="accent6">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Safe Sites</a:t>
            </a:r>
          </a:p>
        </p:txBody>
      </p:sp>
      <p:cxnSp>
        <p:nvCxnSpPr>
          <p:cNvPr id="89" name="Straight Arrow Connector 88">
            <a:extLst>
              <a:ext uri="{FF2B5EF4-FFF2-40B4-BE49-F238E27FC236}">
                <a16:creationId xmlns:a16="http://schemas.microsoft.com/office/drawing/2014/main" id="{29EFAAEC-A0AA-8E3E-FB5E-7759584209C3}"/>
              </a:ext>
            </a:extLst>
          </p:cNvPr>
          <p:cNvCxnSpPr>
            <a:stCxn id="67" idx="3"/>
            <a:endCxn id="87" idx="2"/>
          </p:cNvCxnSpPr>
          <p:nvPr/>
        </p:nvCxnSpPr>
        <p:spPr>
          <a:xfrm>
            <a:off x="9144000" y="4476920"/>
            <a:ext cx="365760" cy="36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5" name="Flowchart: Data 94">
            <a:extLst>
              <a:ext uri="{FF2B5EF4-FFF2-40B4-BE49-F238E27FC236}">
                <a16:creationId xmlns:a16="http://schemas.microsoft.com/office/drawing/2014/main" id="{F113653D-9945-8D58-D213-D28BFCAF4556}"/>
              </a:ext>
            </a:extLst>
          </p:cNvPr>
          <p:cNvSpPr/>
          <p:nvPr/>
        </p:nvSpPr>
        <p:spPr>
          <a:xfrm>
            <a:off x="7086600" y="5943600"/>
            <a:ext cx="1371600" cy="731520"/>
          </a:xfrm>
          <a:prstGeom prst="flowChartInputOutput">
            <a:avLst/>
          </a:prstGeom>
          <a:solidFill>
            <a:schemeClr val="accent6">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Relative Motion</a:t>
            </a:r>
          </a:p>
        </p:txBody>
      </p:sp>
      <p:cxnSp>
        <p:nvCxnSpPr>
          <p:cNvPr id="97" name="Straight Arrow Connector 96">
            <a:extLst>
              <a:ext uri="{FF2B5EF4-FFF2-40B4-BE49-F238E27FC236}">
                <a16:creationId xmlns:a16="http://schemas.microsoft.com/office/drawing/2014/main" id="{B00EA533-9768-5F38-B9CE-76B72A492124}"/>
              </a:ext>
            </a:extLst>
          </p:cNvPr>
          <p:cNvCxnSpPr>
            <a:stCxn id="45" idx="3"/>
            <a:endCxn id="95" idx="2"/>
          </p:cNvCxnSpPr>
          <p:nvPr/>
        </p:nvCxnSpPr>
        <p:spPr>
          <a:xfrm>
            <a:off x="6858000" y="6309360"/>
            <a:ext cx="36576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4230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mph" presetSubtype="0" fill="hold" grpId="0" nodeType="clickEffect">
                                  <p:stCondLst>
                                    <p:cond delay="0"/>
                                  </p:stCondLst>
                                  <p:childTnLst>
                                    <p:animClr clrSpc="hsl" dir="cw">
                                      <p:cBhvr override="childStyle">
                                        <p:cTn id="6" dur="500" fill="hold"/>
                                        <p:tgtEl>
                                          <p:spTgt spid="42"/>
                                        </p:tgtEl>
                                        <p:attrNameLst>
                                          <p:attrName>style.color</p:attrName>
                                        </p:attrNameLst>
                                      </p:cBhvr>
                                      <p:by>
                                        <p:hsl h="7200000" s="0" l="0"/>
                                      </p:by>
                                    </p:animClr>
                                    <p:animClr clrSpc="hsl" dir="cw">
                                      <p:cBhvr>
                                        <p:cTn id="7" dur="500" fill="hold"/>
                                        <p:tgtEl>
                                          <p:spTgt spid="42"/>
                                        </p:tgtEl>
                                        <p:attrNameLst>
                                          <p:attrName>fillcolor</p:attrName>
                                        </p:attrNameLst>
                                      </p:cBhvr>
                                      <p:by>
                                        <p:hsl h="7200000" s="0" l="0"/>
                                      </p:by>
                                    </p:animClr>
                                    <p:animClr clrSpc="hsl" dir="cw">
                                      <p:cBhvr>
                                        <p:cTn id="8" dur="500" fill="hold"/>
                                        <p:tgtEl>
                                          <p:spTgt spid="42"/>
                                        </p:tgtEl>
                                        <p:attrNameLst>
                                          <p:attrName>stroke.color</p:attrName>
                                        </p:attrNameLst>
                                      </p:cBhvr>
                                      <p:by>
                                        <p:hsl h="7200000" s="0" l="0"/>
                                      </p:by>
                                    </p:animClr>
                                    <p:set>
                                      <p:cBhvr>
                                        <p:cTn id="9" dur="500" fill="hold"/>
                                        <p:tgtEl>
                                          <p:spTgt spid="42"/>
                                        </p:tgtEl>
                                        <p:attrNameLst>
                                          <p:attrName>fill.type</p:attrName>
                                        </p:attrNameLst>
                                      </p:cBhvr>
                                      <p:to>
                                        <p:strVal val="solid"/>
                                      </p:to>
                                    </p:set>
                                  </p:childTnLst>
                                </p:cTn>
                              </p:par>
                              <p:par>
                                <p:cTn id="10" presetID="21" presetClass="emph" presetSubtype="0" fill="hold" grpId="0" nodeType="withEffect">
                                  <p:stCondLst>
                                    <p:cond delay="0"/>
                                  </p:stCondLst>
                                  <p:childTnLst>
                                    <p:animClr clrSpc="hsl" dir="cw">
                                      <p:cBhvr override="childStyle">
                                        <p:cTn id="11" dur="500" fill="hold"/>
                                        <p:tgtEl>
                                          <p:spTgt spid="44"/>
                                        </p:tgtEl>
                                        <p:attrNameLst>
                                          <p:attrName>style.color</p:attrName>
                                        </p:attrNameLst>
                                      </p:cBhvr>
                                      <p:by>
                                        <p:hsl h="7200000" s="0" l="0"/>
                                      </p:by>
                                    </p:animClr>
                                    <p:animClr clrSpc="hsl" dir="cw">
                                      <p:cBhvr>
                                        <p:cTn id="12" dur="500" fill="hold"/>
                                        <p:tgtEl>
                                          <p:spTgt spid="44"/>
                                        </p:tgtEl>
                                        <p:attrNameLst>
                                          <p:attrName>fillcolor</p:attrName>
                                        </p:attrNameLst>
                                      </p:cBhvr>
                                      <p:by>
                                        <p:hsl h="7200000" s="0" l="0"/>
                                      </p:by>
                                    </p:animClr>
                                    <p:animClr clrSpc="hsl" dir="cw">
                                      <p:cBhvr>
                                        <p:cTn id="13" dur="500" fill="hold"/>
                                        <p:tgtEl>
                                          <p:spTgt spid="44"/>
                                        </p:tgtEl>
                                        <p:attrNameLst>
                                          <p:attrName>stroke.color</p:attrName>
                                        </p:attrNameLst>
                                      </p:cBhvr>
                                      <p:by>
                                        <p:hsl h="7200000" s="0" l="0"/>
                                      </p:by>
                                    </p:animClr>
                                    <p:set>
                                      <p:cBhvr>
                                        <p:cTn id="14" dur="500" fill="hold"/>
                                        <p:tgtEl>
                                          <p:spTgt spid="4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5561E-05DC-5A72-F511-83013FAA4AC9}"/>
              </a:ext>
            </a:extLst>
          </p:cNvPr>
          <p:cNvSpPr>
            <a:spLocks noGrp="1"/>
          </p:cNvSpPr>
          <p:nvPr>
            <p:ph type="title"/>
          </p:nvPr>
        </p:nvSpPr>
        <p:spPr/>
        <p:txBody>
          <a:bodyPr/>
          <a:lstStyle/>
          <a:p>
            <a:r>
              <a:rPr lang="en-US" dirty="0"/>
              <a:t>Create DEM</a:t>
            </a:r>
          </a:p>
        </p:txBody>
      </p:sp>
      <p:grpSp>
        <p:nvGrpSpPr>
          <p:cNvPr id="45" name="Group 44">
            <a:extLst>
              <a:ext uri="{FF2B5EF4-FFF2-40B4-BE49-F238E27FC236}">
                <a16:creationId xmlns:a16="http://schemas.microsoft.com/office/drawing/2014/main" id="{3E3D06D6-0CF2-02B1-58CC-4F196D1F8B3A}"/>
              </a:ext>
            </a:extLst>
          </p:cNvPr>
          <p:cNvGrpSpPr/>
          <p:nvPr/>
        </p:nvGrpSpPr>
        <p:grpSpPr>
          <a:xfrm>
            <a:off x="363940" y="2012184"/>
            <a:ext cx="8229600" cy="3020314"/>
            <a:chOff x="1143000" y="1826006"/>
            <a:chExt cx="8229600" cy="3020314"/>
          </a:xfrm>
        </p:grpSpPr>
        <p:sp>
          <p:nvSpPr>
            <p:cNvPr id="4" name="Flowchart: Terminator 3">
              <a:extLst>
                <a:ext uri="{FF2B5EF4-FFF2-40B4-BE49-F238E27FC236}">
                  <a16:creationId xmlns:a16="http://schemas.microsoft.com/office/drawing/2014/main" id="{4833281B-5C2C-57BC-B534-B00B967A653D}"/>
                </a:ext>
              </a:extLst>
            </p:cNvPr>
            <p:cNvSpPr/>
            <p:nvPr/>
          </p:nvSpPr>
          <p:spPr>
            <a:xfrm>
              <a:off x="1143000" y="3200400"/>
              <a:ext cx="914400" cy="731520"/>
            </a:xfrm>
            <a:prstGeom prst="flowChartTerminator">
              <a:avLst/>
            </a:prstGeom>
            <a:solidFill>
              <a:schemeClr val="accent5">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Receive Range Image</a:t>
              </a:r>
            </a:p>
          </p:txBody>
        </p:sp>
        <p:sp>
          <p:nvSpPr>
            <p:cNvPr id="5" name="Flowchart: Decision 4">
              <a:extLst>
                <a:ext uri="{FF2B5EF4-FFF2-40B4-BE49-F238E27FC236}">
                  <a16:creationId xmlns:a16="http://schemas.microsoft.com/office/drawing/2014/main" id="{1D84531D-40DA-7F10-F449-D79921DD32D4}"/>
                </a:ext>
              </a:extLst>
            </p:cNvPr>
            <p:cNvSpPr/>
            <p:nvPr/>
          </p:nvSpPr>
          <p:spPr>
            <a:xfrm>
              <a:off x="2286000" y="3200400"/>
              <a:ext cx="1371600" cy="731520"/>
            </a:xfrm>
            <a:prstGeom prst="flowChartDecision">
              <a:avLst/>
            </a:prstGeom>
            <a:solidFill>
              <a:schemeClr val="accent2">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First Image</a:t>
              </a:r>
            </a:p>
          </p:txBody>
        </p:sp>
        <p:sp>
          <p:nvSpPr>
            <p:cNvPr id="6" name="Flowchart: Process 5">
              <a:extLst>
                <a:ext uri="{FF2B5EF4-FFF2-40B4-BE49-F238E27FC236}">
                  <a16:creationId xmlns:a16="http://schemas.microsoft.com/office/drawing/2014/main" id="{8362323B-427A-C052-57B3-F52048EA207A}"/>
                </a:ext>
              </a:extLst>
            </p:cNvPr>
            <p:cNvSpPr/>
            <p:nvPr/>
          </p:nvSpPr>
          <p:spPr>
            <a:xfrm>
              <a:off x="2514600" y="2286000"/>
              <a:ext cx="914400" cy="731520"/>
            </a:xfrm>
            <a:prstGeom prst="flowChartProcess">
              <a:avLst/>
            </a:prstGeom>
            <a:solidFill>
              <a:schemeClr val="accent4">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Initialize State Vector</a:t>
              </a:r>
            </a:p>
          </p:txBody>
        </p:sp>
        <p:sp>
          <p:nvSpPr>
            <p:cNvPr id="7" name="Flowchart: Process 6">
              <a:extLst>
                <a:ext uri="{FF2B5EF4-FFF2-40B4-BE49-F238E27FC236}">
                  <a16:creationId xmlns:a16="http://schemas.microsoft.com/office/drawing/2014/main" id="{1450240F-FE65-7F9C-41F6-AE1B55B0FB39}"/>
                </a:ext>
              </a:extLst>
            </p:cNvPr>
            <p:cNvSpPr/>
            <p:nvPr/>
          </p:nvSpPr>
          <p:spPr>
            <a:xfrm>
              <a:off x="2514600" y="4114800"/>
              <a:ext cx="914400" cy="731520"/>
            </a:xfrm>
            <a:prstGeom prst="flowChartProcess">
              <a:avLst/>
            </a:prstGeom>
            <a:solidFill>
              <a:schemeClr val="accent4">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Update State Vector</a:t>
              </a:r>
            </a:p>
          </p:txBody>
        </p:sp>
        <p:cxnSp>
          <p:nvCxnSpPr>
            <p:cNvPr id="9" name="Straight Arrow Connector 8">
              <a:extLst>
                <a:ext uri="{FF2B5EF4-FFF2-40B4-BE49-F238E27FC236}">
                  <a16:creationId xmlns:a16="http://schemas.microsoft.com/office/drawing/2014/main" id="{C080AC7E-8990-C27C-3755-A9AAFD413136}"/>
                </a:ext>
              </a:extLst>
            </p:cNvPr>
            <p:cNvCxnSpPr>
              <a:stCxn id="4" idx="3"/>
              <a:endCxn id="5" idx="1"/>
            </p:cNvCxnSpPr>
            <p:nvPr/>
          </p:nvCxnSpPr>
          <p:spPr>
            <a:xfrm>
              <a:off x="2057400" y="3566160"/>
              <a:ext cx="228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5FB8E4DD-025F-D5F3-B4C7-51CDEA309B3E}"/>
                </a:ext>
              </a:extLst>
            </p:cNvPr>
            <p:cNvCxnSpPr>
              <a:stCxn id="5" idx="0"/>
              <a:endCxn id="6" idx="2"/>
            </p:cNvCxnSpPr>
            <p:nvPr/>
          </p:nvCxnSpPr>
          <p:spPr>
            <a:xfrm flipV="1">
              <a:off x="2971800" y="3017520"/>
              <a:ext cx="0" cy="1828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34A40818-299A-55E1-B0FE-5B4F2CBFF7F0}"/>
                </a:ext>
              </a:extLst>
            </p:cNvPr>
            <p:cNvCxnSpPr>
              <a:stCxn id="5" idx="2"/>
              <a:endCxn id="7" idx="0"/>
            </p:cNvCxnSpPr>
            <p:nvPr/>
          </p:nvCxnSpPr>
          <p:spPr>
            <a:xfrm>
              <a:off x="2971800" y="3931920"/>
              <a:ext cx="0" cy="1828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BD546952-9475-BEDF-E2EA-B33098D2D01B}"/>
                </a:ext>
              </a:extLst>
            </p:cNvPr>
            <p:cNvSpPr txBox="1"/>
            <p:nvPr/>
          </p:nvSpPr>
          <p:spPr>
            <a:xfrm>
              <a:off x="2971800" y="2955072"/>
              <a:ext cx="420243" cy="307777"/>
            </a:xfrm>
            <a:prstGeom prst="rect">
              <a:avLst/>
            </a:prstGeom>
            <a:noFill/>
          </p:spPr>
          <p:txBody>
            <a:bodyPr wrap="none" rtlCol="0">
              <a:spAutoFit/>
            </a:bodyPr>
            <a:lstStyle/>
            <a:p>
              <a:r>
                <a:rPr lang="en-US" sz="1400" dirty="0"/>
                <a:t>Yes</a:t>
              </a:r>
            </a:p>
          </p:txBody>
        </p:sp>
        <p:sp>
          <p:nvSpPr>
            <p:cNvPr id="15" name="TextBox 14">
              <a:extLst>
                <a:ext uri="{FF2B5EF4-FFF2-40B4-BE49-F238E27FC236}">
                  <a16:creationId xmlns:a16="http://schemas.microsoft.com/office/drawing/2014/main" id="{59880A0E-27B8-5CC6-49FB-2EC4283596F2}"/>
                </a:ext>
              </a:extLst>
            </p:cNvPr>
            <p:cNvSpPr txBox="1"/>
            <p:nvPr/>
          </p:nvSpPr>
          <p:spPr>
            <a:xfrm>
              <a:off x="2971800" y="3869471"/>
              <a:ext cx="394660" cy="307777"/>
            </a:xfrm>
            <a:prstGeom prst="rect">
              <a:avLst/>
            </a:prstGeom>
            <a:noFill/>
          </p:spPr>
          <p:txBody>
            <a:bodyPr wrap="none" rtlCol="0">
              <a:spAutoFit/>
            </a:bodyPr>
            <a:lstStyle/>
            <a:p>
              <a:r>
                <a:rPr lang="en-US" sz="1400" dirty="0"/>
                <a:t>No</a:t>
              </a:r>
            </a:p>
          </p:txBody>
        </p:sp>
        <p:sp>
          <p:nvSpPr>
            <p:cNvPr id="16" name="Flowchart: Process 15">
              <a:extLst>
                <a:ext uri="{FF2B5EF4-FFF2-40B4-BE49-F238E27FC236}">
                  <a16:creationId xmlns:a16="http://schemas.microsoft.com/office/drawing/2014/main" id="{988B57B4-3B23-E68E-DAAC-7A41D4271B98}"/>
                </a:ext>
              </a:extLst>
            </p:cNvPr>
            <p:cNvSpPr/>
            <p:nvPr/>
          </p:nvSpPr>
          <p:spPr>
            <a:xfrm>
              <a:off x="3886200" y="2286000"/>
              <a:ext cx="914400" cy="731520"/>
            </a:xfrm>
            <a:prstGeom prst="flowChartProcess">
              <a:avLst/>
            </a:prstGeom>
            <a:solidFill>
              <a:schemeClr val="accent4">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Initialize </a:t>
              </a:r>
            </a:p>
            <a:p>
              <a:pPr algn="ctr"/>
              <a:r>
                <a:rPr lang="en-US" sz="1400" dirty="0"/>
                <a:t>DEM</a:t>
              </a:r>
              <a:endParaRPr lang="en-US" sz="1400" dirty="0">
                <a:solidFill>
                  <a:schemeClr val="tx1"/>
                </a:solidFill>
              </a:endParaRPr>
            </a:p>
          </p:txBody>
        </p:sp>
        <p:sp>
          <p:nvSpPr>
            <p:cNvPr id="17" name="Flowchart: Process 16">
              <a:extLst>
                <a:ext uri="{FF2B5EF4-FFF2-40B4-BE49-F238E27FC236}">
                  <a16:creationId xmlns:a16="http://schemas.microsoft.com/office/drawing/2014/main" id="{A806A8D1-D5ED-2D1C-77C5-0C4A8BCF754B}"/>
                </a:ext>
              </a:extLst>
            </p:cNvPr>
            <p:cNvSpPr/>
            <p:nvPr/>
          </p:nvSpPr>
          <p:spPr>
            <a:xfrm>
              <a:off x="3886200" y="3200400"/>
              <a:ext cx="914400" cy="731520"/>
            </a:xfrm>
            <a:prstGeom prst="flowChartProcess">
              <a:avLst/>
            </a:prstGeom>
            <a:solidFill>
              <a:schemeClr val="accent4">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Update DEM</a:t>
              </a:r>
            </a:p>
          </p:txBody>
        </p:sp>
        <p:cxnSp>
          <p:nvCxnSpPr>
            <p:cNvPr id="19" name="Straight Arrow Connector 18">
              <a:extLst>
                <a:ext uri="{FF2B5EF4-FFF2-40B4-BE49-F238E27FC236}">
                  <a16:creationId xmlns:a16="http://schemas.microsoft.com/office/drawing/2014/main" id="{0A7729F8-5EED-7A09-8264-54F7FDF68D6B}"/>
                </a:ext>
              </a:extLst>
            </p:cNvPr>
            <p:cNvCxnSpPr>
              <a:stCxn id="6" idx="3"/>
              <a:endCxn id="16" idx="1"/>
            </p:cNvCxnSpPr>
            <p:nvPr/>
          </p:nvCxnSpPr>
          <p:spPr>
            <a:xfrm>
              <a:off x="3429000" y="2651760"/>
              <a:ext cx="457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10FC4281-824E-4D92-162D-D718AAB21A33}"/>
                </a:ext>
              </a:extLst>
            </p:cNvPr>
            <p:cNvCxnSpPr>
              <a:stCxn id="16" idx="2"/>
              <a:endCxn id="17" idx="0"/>
            </p:cNvCxnSpPr>
            <p:nvPr/>
          </p:nvCxnSpPr>
          <p:spPr>
            <a:xfrm>
              <a:off x="4343400" y="3017520"/>
              <a:ext cx="0" cy="1828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Connector: Elbow 22">
              <a:extLst>
                <a:ext uri="{FF2B5EF4-FFF2-40B4-BE49-F238E27FC236}">
                  <a16:creationId xmlns:a16="http://schemas.microsoft.com/office/drawing/2014/main" id="{55C8A658-6D4E-02A4-D97C-2B53F18E693D}"/>
                </a:ext>
              </a:extLst>
            </p:cNvPr>
            <p:cNvCxnSpPr>
              <a:stCxn id="7" idx="3"/>
              <a:endCxn id="17" idx="2"/>
            </p:cNvCxnSpPr>
            <p:nvPr/>
          </p:nvCxnSpPr>
          <p:spPr>
            <a:xfrm flipV="1">
              <a:off x="3429000" y="3931920"/>
              <a:ext cx="914400" cy="54864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Flowchart: Decision 23">
              <a:extLst>
                <a:ext uri="{FF2B5EF4-FFF2-40B4-BE49-F238E27FC236}">
                  <a16:creationId xmlns:a16="http://schemas.microsoft.com/office/drawing/2014/main" id="{C517546F-D3A1-C550-D57F-690E68C6DFC4}"/>
                </a:ext>
              </a:extLst>
            </p:cNvPr>
            <p:cNvSpPr/>
            <p:nvPr/>
          </p:nvSpPr>
          <p:spPr>
            <a:xfrm>
              <a:off x="5257800" y="3200400"/>
              <a:ext cx="1371600" cy="731520"/>
            </a:xfrm>
            <a:prstGeom prst="flowChartDecision">
              <a:avLst/>
            </a:prstGeom>
            <a:solidFill>
              <a:schemeClr val="accent2">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Last Image</a:t>
              </a:r>
            </a:p>
          </p:txBody>
        </p:sp>
        <p:sp>
          <p:nvSpPr>
            <p:cNvPr id="25" name="Flowchart: Data 24">
              <a:extLst>
                <a:ext uri="{FF2B5EF4-FFF2-40B4-BE49-F238E27FC236}">
                  <a16:creationId xmlns:a16="http://schemas.microsoft.com/office/drawing/2014/main" id="{5D3F1BDD-EED6-011C-CE51-934BAC0027BB}"/>
                </a:ext>
              </a:extLst>
            </p:cNvPr>
            <p:cNvSpPr/>
            <p:nvPr/>
          </p:nvSpPr>
          <p:spPr>
            <a:xfrm>
              <a:off x="5257800" y="4114800"/>
              <a:ext cx="1371600" cy="731520"/>
            </a:xfrm>
            <a:prstGeom prst="flowChartInputOutput">
              <a:avLst/>
            </a:prstGeom>
            <a:solidFill>
              <a:schemeClr val="accent6">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State Vector</a:t>
              </a:r>
            </a:p>
          </p:txBody>
        </p:sp>
        <p:cxnSp>
          <p:nvCxnSpPr>
            <p:cNvPr id="27" name="Straight Arrow Connector 26">
              <a:extLst>
                <a:ext uri="{FF2B5EF4-FFF2-40B4-BE49-F238E27FC236}">
                  <a16:creationId xmlns:a16="http://schemas.microsoft.com/office/drawing/2014/main" id="{26D317C1-5FA3-6B97-84CD-35CDAD3A226E}"/>
                </a:ext>
              </a:extLst>
            </p:cNvPr>
            <p:cNvCxnSpPr>
              <a:stCxn id="17" idx="3"/>
              <a:endCxn id="24" idx="1"/>
            </p:cNvCxnSpPr>
            <p:nvPr/>
          </p:nvCxnSpPr>
          <p:spPr>
            <a:xfrm>
              <a:off x="4800600" y="3566160"/>
              <a:ext cx="457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Connector: Elbow 28">
              <a:extLst>
                <a:ext uri="{FF2B5EF4-FFF2-40B4-BE49-F238E27FC236}">
                  <a16:creationId xmlns:a16="http://schemas.microsoft.com/office/drawing/2014/main" id="{20A64EFB-9E23-45C7-0895-6B4B7DB7F0D7}"/>
                </a:ext>
              </a:extLst>
            </p:cNvPr>
            <p:cNvCxnSpPr>
              <a:stCxn id="24" idx="0"/>
              <a:endCxn id="4" idx="0"/>
            </p:cNvCxnSpPr>
            <p:nvPr/>
          </p:nvCxnSpPr>
          <p:spPr>
            <a:xfrm rot="16200000" flipV="1">
              <a:off x="3771900" y="1028700"/>
              <a:ext cx="12700" cy="4343400"/>
            </a:xfrm>
            <a:prstGeom prst="bentConnector3">
              <a:avLst>
                <a:gd name="adj1" fmla="val 8677614"/>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Connector: Elbow 31">
              <a:extLst>
                <a:ext uri="{FF2B5EF4-FFF2-40B4-BE49-F238E27FC236}">
                  <a16:creationId xmlns:a16="http://schemas.microsoft.com/office/drawing/2014/main" id="{4F5AAEB7-2BBE-55D7-D428-5B013D241D70}"/>
                </a:ext>
              </a:extLst>
            </p:cNvPr>
            <p:cNvCxnSpPr>
              <a:stCxn id="17" idx="3"/>
              <a:endCxn id="25" idx="2"/>
            </p:cNvCxnSpPr>
            <p:nvPr/>
          </p:nvCxnSpPr>
          <p:spPr>
            <a:xfrm>
              <a:off x="4800600" y="3566160"/>
              <a:ext cx="594360" cy="914400"/>
            </a:xfrm>
            <a:prstGeom prst="bentConnector3">
              <a:avLst>
                <a:gd name="adj1" fmla="val 36223"/>
              </a:avLst>
            </a:prstGeom>
            <a:ln>
              <a:tailEnd type="triangle"/>
            </a:ln>
          </p:spPr>
          <p:style>
            <a:lnRef idx="1">
              <a:schemeClr val="accent1"/>
            </a:lnRef>
            <a:fillRef idx="0">
              <a:schemeClr val="accent1"/>
            </a:fillRef>
            <a:effectRef idx="0">
              <a:schemeClr val="accent1"/>
            </a:effectRef>
            <a:fontRef idx="minor">
              <a:schemeClr val="tx1"/>
            </a:fontRef>
          </p:style>
        </p:cxnSp>
        <p:sp>
          <p:nvSpPr>
            <p:cNvPr id="34" name="Flowchart: Process 33">
              <a:extLst>
                <a:ext uri="{FF2B5EF4-FFF2-40B4-BE49-F238E27FC236}">
                  <a16:creationId xmlns:a16="http://schemas.microsoft.com/office/drawing/2014/main" id="{7B68079D-1A15-8751-2E15-DB954EBC906C}"/>
                </a:ext>
              </a:extLst>
            </p:cNvPr>
            <p:cNvSpPr/>
            <p:nvPr/>
          </p:nvSpPr>
          <p:spPr>
            <a:xfrm>
              <a:off x="6858000" y="3200400"/>
              <a:ext cx="914400" cy="731520"/>
            </a:xfrm>
            <a:prstGeom prst="flowChartProcess">
              <a:avLst/>
            </a:prstGeom>
            <a:solidFill>
              <a:schemeClr val="accent4">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Point Spread Function</a:t>
              </a:r>
            </a:p>
          </p:txBody>
        </p:sp>
        <p:sp>
          <p:nvSpPr>
            <p:cNvPr id="35" name="TextBox 34">
              <a:extLst>
                <a:ext uri="{FF2B5EF4-FFF2-40B4-BE49-F238E27FC236}">
                  <a16:creationId xmlns:a16="http://schemas.microsoft.com/office/drawing/2014/main" id="{44A37113-B391-E796-332E-E9FFD93E5B56}"/>
                </a:ext>
              </a:extLst>
            </p:cNvPr>
            <p:cNvSpPr txBox="1"/>
            <p:nvPr/>
          </p:nvSpPr>
          <p:spPr>
            <a:xfrm>
              <a:off x="3460270" y="1826006"/>
              <a:ext cx="394660" cy="307777"/>
            </a:xfrm>
            <a:prstGeom prst="rect">
              <a:avLst/>
            </a:prstGeom>
            <a:noFill/>
          </p:spPr>
          <p:txBody>
            <a:bodyPr wrap="none" rtlCol="0">
              <a:spAutoFit/>
            </a:bodyPr>
            <a:lstStyle/>
            <a:p>
              <a:r>
                <a:rPr lang="en-US" sz="1400" dirty="0"/>
                <a:t>No</a:t>
              </a:r>
            </a:p>
          </p:txBody>
        </p:sp>
        <p:sp>
          <p:nvSpPr>
            <p:cNvPr id="36" name="TextBox 35">
              <a:extLst>
                <a:ext uri="{FF2B5EF4-FFF2-40B4-BE49-F238E27FC236}">
                  <a16:creationId xmlns:a16="http://schemas.microsoft.com/office/drawing/2014/main" id="{2A7AAF50-DF02-E477-A071-F8CE8FDFC824}"/>
                </a:ext>
              </a:extLst>
            </p:cNvPr>
            <p:cNvSpPr txBox="1"/>
            <p:nvPr/>
          </p:nvSpPr>
          <p:spPr>
            <a:xfrm>
              <a:off x="6511022" y="3258383"/>
              <a:ext cx="420243" cy="307777"/>
            </a:xfrm>
            <a:prstGeom prst="rect">
              <a:avLst/>
            </a:prstGeom>
            <a:noFill/>
          </p:spPr>
          <p:txBody>
            <a:bodyPr wrap="none" rtlCol="0">
              <a:spAutoFit/>
            </a:bodyPr>
            <a:lstStyle/>
            <a:p>
              <a:r>
                <a:rPr lang="en-US" sz="1400" dirty="0"/>
                <a:t>Yes</a:t>
              </a:r>
            </a:p>
          </p:txBody>
        </p:sp>
        <p:cxnSp>
          <p:nvCxnSpPr>
            <p:cNvPr id="40" name="Straight Arrow Connector 39">
              <a:extLst>
                <a:ext uri="{FF2B5EF4-FFF2-40B4-BE49-F238E27FC236}">
                  <a16:creationId xmlns:a16="http://schemas.microsoft.com/office/drawing/2014/main" id="{5A073858-B544-31D8-B3BF-3A62DD0479BD}"/>
                </a:ext>
              </a:extLst>
            </p:cNvPr>
            <p:cNvCxnSpPr>
              <a:stCxn id="24" idx="3"/>
              <a:endCxn id="34" idx="1"/>
            </p:cNvCxnSpPr>
            <p:nvPr/>
          </p:nvCxnSpPr>
          <p:spPr>
            <a:xfrm>
              <a:off x="6629400" y="3566160"/>
              <a:ext cx="228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1" name="Flowchart: Data 40">
              <a:extLst>
                <a:ext uri="{FF2B5EF4-FFF2-40B4-BE49-F238E27FC236}">
                  <a16:creationId xmlns:a16="http://schemas.microsoft.com/office/drawing/2014/main" id="{FE883293-BE8C-8D85-33BC-8497D932B9BE}"/>
                </a:ext>
              </a:extLst>
            </p:cNvPr>
            <p:cNvSpPr/>
            <p:nvPr/>
          </p:nvSpPr>
          <p:spPr>
            <a:xfrm>
              <a:off x="8001000" y="3200400"/>
              <a:ext cx="1371600" cy="731520"/>
            </a:xfrm>
            <a:prstGeom prst="flowChartInputOutput">
              <a:avLst/>
            </a:prstGeom>
            <a:solidFill>
              <a:schemeClr val="accent6">
                <a:lumMod val="60000"/>
                <a:lumOff val="40000"/>
              </a:schemeClr>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DEM</a:t>
              </a:r>
            </a:p>
          </p:txBody>
        </p:sp>
        <p:cxnSp>
          <p:nvCxnSpPr>
            <p:cNvPr id="43" name="Straight Arrow Connector 42">
              <a:extLst>
                <a:ext uri="{FF2B5EF4-FFF2-40B4-BE49-F238E27FC236}">
                  <a16:creationId xmlns:a16="http://schemas.microsoft.com/office/drawing/2014/main" id="{B88D2B77-A893-AD9D-2DB8-69EDC26CC72B}"/>
                </a:ext>
              </a:extLst>
            </p:cNvPr>
            <p:cNvCxnSpPr>
              <a:stCxn id="34" idx="3"/>
              <a:endCxn id="41" idx="2"/>
            </p:cNvCxnSpPr>
            <p:nvPr/>
          </p:nvCxnSpPr>
          <p:spPr>
            <a:xfrm>
              <a:off x="7772400" y="3566160"/>
              <a:ext cx="36576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46" name="TextBox 45">
            <a:extLst>
              <a:ext uri="{FF2B5EF4-FFF2-40B4-BE49-F238E27FC236}">
                <a16:creationId xmlns:a16="http://schemas.microsoft.com/office/drawing/2014/main" id="{7A1EE704-1FDD-224C-5A32-CF49483528EB}"/>
              </a:ext>
            </a:extLst>
          </p:cNvPr>
          <p:cNvSpPr txBox="1"/>
          <p:nvPr/>
        </p:nvSpPr>
        <p:spPr>
          <a:xfrm>
            <a:off x="1057216" y="6130282"/>
            <a:ext cx="10077567" cy="369332"/>
          </a:xfrm>
          <a:prstGeom prst="rect">
            <a:avLst/>
          </a:prstGeom>
          <a:noFill/>
        </p:spPr>
        <p:txBody>
          <a:bodyPr wrap="none" rtlCol="0">
            <a:spAutoFit/>
          </a:bodyPr>
          <a:lstStyle/>
          <a:p>
            <a:r>
              <a:rPr lang="en-US" dirty="0"/>
              <a:t>Problem: Current Space Flight Processors do not have the power to perform this operation in Real-Time</a:t>
            </a:r>
          </a:p>
        </p:txBody>
      </p:sp>
      <p:pic>
        <p:nvPicPr>
          <p:cNvPr id="47" name="Picture 46">
            <a:extLst>
              <a:ext uri="{FF2B5EF4-FFF2-40B4-BE49-F238E27FC236}">
                <a16:creationId xmlns:a16="http://schemas.microsoft.com/office/drawing/2014/main" id="{87AA9355-F223-D48C-5F5B-852D3BF12260}"/>
              </a:ext>
            </a:extLst>
          </p:cNvPr>
          <p:cNvPicPr>
            <a:picLocks noChangeAspect="1"/>
          </p:cNvPicPr>
          <p:nvPr/>
        </p:nvPicPr>
        <p:blipFill>
          <a:blip r:embed="rId2"/>
          <a:stretch>
            <a:fillRect/>
          </a:stretch>
        </p:blipFill>
        <p:spPr>
          <a:xfrm>
            <a:off x="8822140" y="2745715"/>
            <a:ext cx="3166155" cy="2013246"/>
          </a:xfrm>
          <a:prstGeom prst="rect">
            <a:avLst/>
          </a:prstGeom>
        </p:spPr>
      </p:pic>
    </p:spTree>
    <p:extLst>
      <p:ext uri="{BB962C8B-B14F-4D97-AF65-F5344CB8AC3E}">
        <p14:creationId xmlns:p14="http://schemas.microsoft.com/office/powerpoint/2010/main" val="1247985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C6C92-F5E4-F869-7ADC-064CDC06BA4E}"/>
              </a:ext>
            </a:extLst>
          </p:cNvPr>
          <p:cNvSpPr>
            <a:spLocks noGrp="1"/>
          </p:cNvSpPr>
          <p:nvPr>
            <p:ph type="title"/>
          </p:nvPr>
        </p:nvSpPr>
        <p:spPr/>
        <p:txBody>
          <a:bodyPr/>
          <a:lstStyle/>
          <a:p>
            <a:r>
              <a:rPr lang="en-US" dirty="0"/>
              <a:t>GPUs in Space</a:t>
            </a:r>
          </a:p>
        </p:txBody>
      </p:sp>
      <p:sp>
        <p:nvSpPr>
          <p:cNvPr id="3" name="Content Placeholder 2">
            <a:extLst>
              <a:ext uri="{FF2B5EF4-FFF2-40B4-BE49-F238E27FC236}">
                <a16:creationId xmlns:a16="http://schemas.microsoft.com/office/drawing/2014/main" id="{E32C751F-0695-ED20-662A-25FEBDAEE229}"/>
              </a:ext>
            </a:extLst>
          </p:cNvPr>
          <p:cNvSpPr>
            <a:spLocks noGrp="1"/>
          </p:cNvSpPr>
          <p:nvPr>
            <p:ph sz="half" idx="1"/>
          </p:nvPr>
        </p:nvSpPr>
        <p:spPr/>
        <p:txBody>
          <a:bodyPr>
            <a:normAutofit fontScale="85000" lnSpcReduction="10000"/>
          </a:bodyPr>
          <a:lstStyle/>
          <a:p>
            <a:r>
              <a:rPr lang="en-US" dirty="0"/>
              <a:t>NVIDIA Jetson TX2i based systems have shown promise as a space flight processor</a:t>
            </a:r>
          </a:p>
          <a:p>
            <a:pPr lvl="1"/>
            <a:r>
              <a:rPr lang="en-US" dirty="0"/>
              <a:t>Launched missions using a TX2i</a:t>
            </a:r>
          </a:p>
          <a:p>
            <a:pPr lvl="2"/>
            <a:r>
              <a:rPr lang="en-US" dirty="0"/>
              <a:t>The LOFTID re-entry vehicle from NASA Langley used 8 TX2i</a:t>
            </a:r>
          </a:p>
          <a:p>
            <a:pPr lvl="2"/>
            <a:r>
              <a:rPr lang="en-US" dirty="0"/>
              <a:t>The La Jument CubeSat from Lockheed Martin and USC</a:t>
            </a:r>
          </a:p>
          <a:p>
            <a:pPr lvl="2"/>
            <a:r>
              <a:rPr lang="en-US" dirty="0"/>
              <a:t>The ASTRA mission from NASA Stennis and </a:t>
            </a:r>
            <a:r>
              <a:rPr lang="en-US" dirty="0" err="1"/>
              <a:t>Sidus</a:t>
            </a:r>
            <a:r>
              <a:rPr lang="en-US" dirty="0"/>
              <a:t> Space</a:t>
            </a:r>
          </a:p>
          <a:p>
            <a:pPr lvl="1"/>
            <a:r>
              <a:rPr lang="en-US" dirty="0"/>
              <a:t>Several more missions in development are planning on using a TX2i</a:t>
            </a:r>
          </a:p>
          <a:p>
            <a:pPr lvl="1"/>
            <a:r>
              <a:rPr lang="en-US" dirty="0"/>
              <a:t>Multiple companies have begun selling TX2i systems designed for space</a:t>
            </a:r>
          </a:p>
          <a:p>
            <a:r>
              <a:rPr lang="en-US" dirty="0"/>
              <a:t>NVIDIA Jetson AGX Orin Industrial based systems will likely replace the TX2i in the near future</a:t>
            </a:r>
          </a:p>
        </p:txBody>
      </p:sp>
      <p:pic>
        <p:nvPicPr>
          <p:cNvPr id="6" name="Content Placeholder 5">
            <a:extLst>
              <a:ext uri="{FF2B5EF4-FFF2-40B4-BE49-F238E27FC236}">
                <a16:creationId xmlns:a16="http://schemas.microsoft.com/office/drawing/2014/main" id="{689955AF-7641-45AA-24F7-2AF3378E15B9}"/>
              </a:ext>
            </a:extLst>
          </p:cNvPr>
          <p:cNvPicPr>
            <a:picLocks noGrp="1" noChangeAspect="1"/>
          </p:cNvPicPr>
          <p:nvPr>
            <p:ph sz="half" idx="2"/>
          </p:nvPr>
        </p:nvPicPr>
        <p:blipFill>
          <a:blip r:embed="rId2"/>
          <a:stretch>
            <a:fillRect/>
          </a:stretch>
        </p:blipFill>
        <p:spPr>
          <a:xfrm>
            <a:off x="6234492" y="1096963"/>
            <a:ext cx="5057015" cy="5121275"/>
          </a:xfrm>
        </p:spPr>
      </p:pic>
      <p:sp>
        <p:nvSpPr>
          <p:cNvPr id="7" name="TextBox 6">
            <a:extLst>
              <a:ext uri="{FF2B5EF4-FFF2-40B4-BE49-F238E27FC236}">
                <a16:creationId xmlns:a16="http://schemas.microsoft.com/office/drawing/2014/main" id="{51206BA0-18B2-4FBB-9596-E694F418CE4E}"/>
              </a:ext>
            </a:extLst>
          </p:cNvPr>
          <p:cNvSpPr txBox="1"/>
          <p:nvPr/>
        </p:nvSpPr>
        <p:spPr>
          <a:xfrm>
            <a:off x="7629099" y="3709055"/>
            <a:ext cx="759211" cy="276999"/>
          </a:xfrm>
          <a:prstGeom prst="rect">
            <a:avLst/>
          </a:prstGeom>
          <a:noFill/>
        </p:spPr>
        <p:txBody>
          <a:bodyPr wrap="square" rtlCol="0">
            <a:spAutoFit/>
          </a:bodyPr>
          <a:lstStyle/>
          <a:p>
            <a:r>
              <a:rPr lang="en-US" sz="1200" dirty="0">
                <a:solidFill>
                  <a:schemeClr val="bg1"/>
                </a:solidFill>
              </a:rPr>
              <a:t>NVIDIA</a:t>
            </a:r>
          </a:p>
        </p:txBody>
      </p:sp>
    </p:spTree>
    <p:extLst>
      <p:ext uri="{BB962C8B-B14F-4D97-AF65-F5344CB8AC3E}">
        <p14:creationId xmlns:p14="http://schemas.microsoft.com/office/powerpoint/2010/main" val="19169603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3BD997-ACFC-6D89-EACB-E83A4534F1FC}"/>
              </a:ext>
            </a:extLst>
          </p:cNvPr>
          <p:cNvSpPr>
            <a:spLocks noGrp="1"/>
          </p:cNvSpPr>
          <p:nvPr>
            <p:ph type="title"/>
          </p:nvPr>
        </p:nvSpPr>
        <p:spPr/>
        <p:txBody>
          <a:bodyPr/>
          <a:lstStyle/>
          <a:p>
            <a:r>
              <a:rPr lang="en-US" dirty="0"/>
              <a:t>Software Layers</a:t>
            </a:r>
          </a:p>
        </p:txBody>
      </p:sp>
      <p:sp>
        <p:nvSpPr>
          <p:cNvPr id="4" name="Content Placeholder 3">
            <a:extLst>
              <a:ext uri="{FF2B5EF4-FFF2-40B4-BE49-F238E27FC236}">
                <a16:creationId xmlns:a16="http://schemas.microsoft.com/office/drawing/2014/main" id="{05EC9916-FB11-ABD9-1602-EC68359D4314}"/>
              </a:ext>
            </a:extLst>
          </p:cNvPr>
          <p:cNvSpPr>
            <a:spLocks noGrp="1"/>
          </p:cNvSpPr>
          <p:nvPr>
            <p:ph sz="half" idx="2"/>
          </p:nvPr>
        </p:nvSpPr>
        <p:spPr/>
        <p:txBody>
          <a:bodyPr anchor="ctr"/>
          <a:lstStyle/>
          <a:p>
            <a:r>
              <a:rPr lang="en-US" dirty="0">
                <a:solidFill>
                  <a:schemeClr val="accent2">
                    <a:lumMod val="75000"/>
                  </a:schemeClr>
                </a:solidFill>
              </a:rPr>
              <a:t>Software Modules</a:t>
            </a:r>
          </a:p>
          <a:p>
            <a:r>
              <a:rPr lang="en-US" dirty="0">
                <a:solidFill>
                  <a:schemeClr val="accent6">
                    <a:lumMod val="75000"/>
                  </a:schemeClr>
                </a:solidFill>
              </a:rPr>
              <a:t>Software Framework</a:t>
            </a:r>
          </a:p>
          <a:p>
            <a:r>
              <a:rPr lang="en-US" dirty="0">
                <a:solidFill>
                  <a:schemeClr val="accent4">
                    <a:lumMod val="75000"/>
                  </a:schemeClr>
                </a:solidFill>
              </a:rPr>
              <a:t>Application Libraries</a:t>
            </a:r>
          </a:p>
          <a:p>
            <a:r>
              <a:rPr lang="en-US" dirty="0">
                <a:solidFill>
                  <a:schemeClr val="tx2">
                    <a:lumMod val="75000"/>
                  </a:schemeClr>
                </a:solidFill>
              </a:rPr>
              <a:t>Drivers</a:t>
            </a:r>
          </a:p>
          <a:p>
            <a:r>
              <a:rPr lang="en-US" dirty="0">
                <a:solidFill>
                  <a:schemeClr val="accent1">
                    <a:lumMod val="75000"/>
                  </a:schemeClr>
                </a:solidFill>
              </a:rPr>
              <a:t>Operating System</a:t>
            </a:r>
          </a:p>
          <a:p>
            <a:r>
              <a:rPr lang="en-US" dirty="0">
                <a:solidFill>
                  <a:schemeClr val="accent3">
                    <a:lumMod val="75000"/>
                  </a:schemeClr>
                </a:solidFill>
              </a:rPr>
              <a:t>Hardware Layer</a:t>
            </a:r>
          </a:p>
        </p:txBody>
      </p:sp>
      <p:sp>
        <p:nvSpPr>
          <p:cNvPr id="11" name="Rectangle 10">
            <a:extLst>
              <a:ext uri="{FF2B5EF4-FFF2-40B4-BE49-F238E27FC236}">
                <a16:creationId xmlns:a16="http://schemas.microsoft.com/office/drawing/2014/main" id="{5FEE7774-A35E-CF83-FD74-9E41C0A30299}"/>
              </a:ext>
            </a:extLst>
          </p:cNvPr>
          <p:cNvSpPr/>
          <p:nvPr/>
        </p:nvSpPr>
        <p:spPr>
          <a:xfrm>
            <a:off x="1143000" y="5486400"/>
            <a:ext cx="4572000" cy="457200"/>
          </a:xfrm>
          <a:prstGeom prst="rect">
            <a:avLst/>
          </a:prstGeom>
          <a:solidFill>
            <a:schemeClr val="accent3">
              <a:lumMod val="75000"/>
            </a:schemeClr>
          </a:solidFill>
          <a:scene3d>
            <a:camera prst="orthographicFront"/>
            <a:lightRig rig="threePt" dir="t"/>
          </a:scene3d>
          <a:sp3d>
            <a:bevelT prst="convex"/>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NVIDIA Jetson TX2i</a:t>
            </a:r>
          </a:p>
        </p:txBody>
      </p:sp>
      <p:sp>
        <p:nvSpPr>
          <p:cNvPr id="12" name="Rectangle 11">
            <a:extLst>
              <a:ext uri="{FF2B5EF4-FFF2-40B4-BE49-F238E27FC236}">
                <a16:creationId xmlns:a16="http://schemas.microsoft.com/office/drawing/2014/main" id="{D271E995-6470-6486-30D0-8F9B281371F6}"/>
              </a:ext>
            </a:extLst>
          </p:cNvPr>
          <p:cNvSpPr/>
          <p:nvPr/>
        </p:nvSpPr>
        <p:spPr>
          <a:xfrm>
            <a:off x="1143000" y="5029200"/>
            <a:ext cx="4572000" cy="457200"/>
          </a:xfrm>
          <a:prstGeom prst="rect">
            <a:avLst/>
          </a:prstGeom>
          <a:solidFill>
            <a:schemeClr val="accent1">
              <a:lumMod val="75000"/>
            </a:schemeClr>
          </a:solidFill>
          <a:scene3d>
            <a:camera prst="orthographicFront"/>
            <a:lightRig rig="threePt" dir="t"/>
          </a:scene3d>
          <a:sp3d>
            <a:bevelT prst="convex"/>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Jetson Linux (based on Ubuntu)</a:t>
            </a:r>
          </a:p>
        </p:txBody>
      </p:sp>
      <p:sp>
        <p:nvSpPr>
          <p:cNvPr id="13" name="Rectangle 12">
            <a:extLst>
              <a:ext uri="{FF2B5EF4-FFF2-40B4-BE49-F238E27FC236}">
                <a16:creationId xmlns:a16="http://schemas.microsoft.com/office/drawing/2014/main" id="{B3AB51F0-25A5-09CB-7951-A3325F892EBA}"/>
              </a:ext>
            </a:extLst>
          </p:cNvPr>
          <p:cNvSpPr/>
          <p:nvPr/>
        </p:nvSpPr>
        <p:spPr>
          <a:xfrm>
            <a:off x="1143000" y="4572000"/>
            <a:ext cx="4572000" cy="457200"/>
          </a:xfrm>
          <a:prstGeom prst="rect">
            <a:avLst/>
          </a:prstGeom>
          <a:solidFill>
            <a:schemeClr val="tx2">
              <a:lumMod val="75000"/>
            </a:schemeClr>
          </a:solidFill>
          <a:scene3d>
            <a:camera prst="orthographicFront"/>
            <a:lightRig rig="threePt" dir="t"/>
          </a:scene3d>
          <a:sp3d>
            <a:bevelT prst="convex"/>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Jetpack SDK</a:t>
            </a:r>
          </a:p>
        </p:txBody>
      </p:sp>
      <p:sp>
        <p:nvSpPr>
          <p:cNvPr id="15" name="Rectangle 14">
            <a:extLst>
              <a:ext uri="{FF2B5EF4-FFF2-40B4-BE49-F238E27FC236}">
                <a16:creationId xmlns:a16="http://schemas.microsoft.com/office/drawing/2014/main" id="{4B87B7D9-B339-E7EE-FD41-F9383D9643D1}"/>
              </a:ext>
            </a:extLst>
          </p:cNvPr>
          <p:cNvSpPr/>
          <p:nvPr/>
        </p:nvSpPr>
        <p:spPr>
          <a:xfrm>
            <a:off x="1142999" y="4114800"/>
            <a:ext cx="2286000" cy="457200"/>
          </a:xfrm>
          <a:prstGeom prst="rect">
            <a:avLst/>
          </a:prstGeom>
          <a:solidFill>
            <a:schemeClr val="accent4">
              <a:lumMod val="75000"/>
            </a:schemeClr>
          </a:solidFill>
          <a:scene3d>
            <a:camera prst="orthographicFront"/>
            <a:lightRig rig="threePt" dir="t"/>
          </a:scene3d>
          <a:sp3d>
            <a:bevelT prst="convex"/>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CUDA</a:t>
            </a:r>
          </a:p>
        </p:txBody>
      </p:sp>
      <p:sp>
        <p:nvSpPr>
          <p:cNvPr id="16" name="Rectangle 15">
            <a:extLst>
              <a:ext uri="{FF2B5EF4-FFF2-40B4-BE49-F238E27FC236}">
                <a16:creationId xmlns:a16="http://schemas.microsoft.com/office/drawing/2014/main" id="{752F7AFF-FF68-084A-02AB-A8152A4C0E25}"/>
              </a:ext>
            </a:extLst>
          </p:cNvPr>
          <p:cNvSpPr/>
          <p:nvPr/>
        </p:nvSpPr>
        <p:spPr>
          <a:xfrm>
            <a:off x="3429000" y="4114174"/>
            <a:ext cx="2286000" cy="457200"/>
          </a:xfrm>
          <a:prstGeom prst="rect">
            <a:avLst/>
          </a:prstGeom>
          <a:solidFill>
            <a:schemeClr val="accent4">
              <a:lumMod val="75000"/>
            </a:schemeClr>
          </a:solidFill>
          <a:scene3d>
            <a:camera prst="orthographicFront"/>
            <a:lightRig rig="threePt" dir="t"/>
          </a:scene3d>
          <a:sp3d>
            <a:bevelT prst="convex"/>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err="1"/>
              <a:t>cuFFT</a:t>
            </a:r>
            <a:endParaRPr lang="en-US" dirty="0"/>
          </a:p>
        </p:txBody>
      </p:sp>
      <p:sp>
        <p:nvSpPr>
          <p:cNvPr id="17" name="Rectangle 16">
            <a:extLst>
              <a:ext uri="{FF2B5EF4-FFF2-40B4-BE49-F238E27FC236}">
                <a16:creationId xmlns:a16="http://schemas.microsoft.com/office/drawing/2014/main" id="{844B7CA9-B976-5093-2820-992AAE0C0024}"/>
              </a:ext>
            </a:extLst>
          </p:cNvPr>
          <p:cNvSpPr/>
          <p:nvPr/>
        </p:nvSpPr>
        <p:spPr>
          <a:xfrm>
            <a:off x="1142998" y="3657600"/>
            <a:ext cx="4572000" cy="457200"/>
          </a:xfrm>
          <a:prstGeom prst="rect">
            <a:avLst/>
          </a:prstGeom>
          <a:solidFill>
            <a:schemeClr val="accent6">
              <a:lumMod val="75000"/>
            </a:schemeClr>
          </a:solidFill>
          <a:scene3d>
            <a:camera prst="orthographicFront"/>
            <a:lightRig rig="threePt" dir="t"/>
          </a:scene3d>
          <a:sp3d>
            <a:bevelT prst="convex"/>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Custom Framework for GPU Applications</a:t>
            </a:r>
          </a:p>
        </p:txBody>
      </p:sp>
      <p:sp>
        <p:nvSpPr>
          <p:cNvPr id="45" name="Rectangle 44">
            <a:extLst>
              <a:ext uri="{FF2B5EF4-FFF2-40B4-BE49-F238E27FC236}">
                <a16:creationId xmlns:a16="http://schemas.microsoft.com/office/drawing/2014/main" id="{D16D5142-E794-38DB-5BF4-430EDD64191E}"/>
              </a:ext>
            </a:extLst>
          </p:cNvPr>
          <p:cNvSpPr/>
          <p:nvPr/>
        </p:nvSpPr>
        <p:spPr>
          <a:xfrm>
            <a:off x="3428999" y="1831303"/>
            <a:ext cx="2286000" cy="459078"/>
          </a:xfrm>
          <a:prstGeom prst="rect">
            <a:avLst/>
          </a:prstGeom>
          <a:solidFill>
            <a:schemeClr val="accent2">
              <a:lumMod val="75000"/>
            </a:schemeClr>
          </a:solidFill>
          <a:scene3d>
            <a:camera prst="orthographicFront"/>
            <a:lightRig rig="threePt" dir="t"/>
          </a:scene3d>
          <a:sp3d contourW="12700" prstMaterial="softEdge">
            <a:bevelT prst="convex"/>
            <a:contourClr>
              <a:schemeClr val="accent2">
                <a:lumMod val="75000"/>
              </a:schemeClr>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Create DEM</a:t>
            </a:r>
          </a:p>
        </p:txBody>
      </p:sp>
      <p:sp>
        <p:nvSpPr>
          <p:cNvPr id="47" name="Rectangle 46">
            <a:extLst>
              <a:ext uri="{FF2B5EF4-FFF2-40B4-BE49-F238E27FC236}">
                <a16:creationId xmlns:a16="http://schemas.microsoft.com/office/drawing/2014/main" id="{B9653ED7-FBA4-2FB7-6E32-0FB21F968225}"/>
              </a:ext>
            </a:extLst>
          </p:cNvPr>
          <p:cNvSpPr/>
          <p:nvPr/>
        </p:nvSpPr>
        <p:spPr>
          <a:xfrm>
            <a:off x="3428999" y="1374103"/>
            <a:ext cx="2286000" cy="459078"/>
          </a:xfrm>
          <a:prstGeom prst="rect">
            <a:avLst/>
          </a:prstGeom>
          <a:solidFill>
            <a:schemeClr val="accent2">
              <a:lumMod val="75000"/>
            </a:schemeClr>
          </a:solidFill>
          <a:scene3d>
            <a:camera prst="orthographicFront"/>
            <a:lightRig rig="threePt" dir="t"/>
          </a:scene3d>
          <a:sp3d contourW="12700" prstMaterial="softEdge">
            <a:bevelT prst="convex"/>
            <a:contourClr>
              <a:schemeClr val="accent2">
                <a:lumMod val="75000"/>
              </a:schemeClr>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Range Filter</a:t>
            </a:r>
          </a:p>
        </p:txBody>
      </p:sp>
      <p:sp>
        <p:nvSpPr>
          <p:cNvPr id="71" name="Rectangle 70">
            <a:extLst>
              <a:ext uri="{FF2B5EF4-FFF2-40B4-BE49-F238E27FC236}">
                <a16:creationId xmlns:a16="http://schemas.microsoft.com/office/drawing/2014/main" id="{DD0B78EC-2B45-E4C0-7E5F-C4D2407C6D83}"/>
              </a:ext>
            </a:extLst>
          </p:cNvPr>
          <p:cNvSpPr/>
          <p:nvPr/>
        </p:nvSpPr>
        <p:spPr>
          <a:xfrm>
            <a:off x="3428999" y="2284435"/>
            <a:ext cx="2286000" cy="459078"/>
          </a:xfrm>
          <a:prstGeom prst="rect">
            <a:avLst/>
          </a:prstGeom>
          <a:solidFill>
            <a:schemeClr val="accent2">
              <a:lumMod val="75000"/>
            </a:schemeClr>
          </a:solidFill>
          <a:scene3d>
            <a:camera prst="orthographicFront"/>
            <a:lightRig rig="threePt" dir="t"/>
          </a:scene3d>
          <a:sp3d contourW="12700" prstMaterial="softEdge">
            <a:bevelT prst="convex"/>
            <a:contourClr>
              <a:schemeClr val="accent2">
                <a:lumMod val="75000"/>
              </a:schemeClr>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Identify Safe Sites</a:t>
            </a:r>
          </a:p>
        </p:txBody>
      </p:sp>
      <p:sp>
        <p:nvSpPr>
          <p:cNvPr id="91" name="Rectangle 90">
            <a:extLst>
              <a:ext uri="{FF2B5EF4-FFF2-40B4-BE49-F238E27FC236}">
                <a16:creationId xmlns:a16="http://schemas.microsoft.com/office/drawing/2014/main" id="{365EF031-E2B8-A4A5-72C8-CC567F9A0BA5}"/>
              </a:ext>
            </a:extLst>
          </p:cNvPr>
          <p:cNvSpPr/>
          <p:nvPr/>
        </p:nvSpPr>
        <p:spPr>
          <a:xfrm>
            <a:off x="1143002" y="2740696"/>
            <a:ext cx="2286000" cy="457200"/>
          </a:xfrm>
          <a:prstGeom prst="rect">
            <a:avLst/>
          </a:prstGeom>
          <a:solidFill>
            <a:schemeClr val="accent2">
              <a:lumMod val="75000"/>
            </a:schemeClr>
          </a:solidFill>
          <a:scene3d>
            <a:camera prst="orthographicFront"/>
            <a:lightRig rig="threePt" dir="t"/>
          </a:scene3d>
          <a:sp3d contourW="12700" prstMaterial="softEdge">
            <a:bevelT prst="convex"/>
            <a:contourClr>
              <a:schemeClr val="accent2">
                <a:lumMod val="75000"/>
              </a:schemeClr>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Calculate Motion</a:t>
            </a:r>
          </a:p>
        </p:txBody>
      </p:sp>
      <p:sp>
        <p:nvSpPr>
          <p:cNvPr id="92" name="Rectangle 91">
            <a:extLst>
              <a:ext uri="{FF2B5EF4-FFF2-40B4-BE49-F238E27FC236}">
                <a16:creationId xmlns:a16="http://schemas.microsoft.com/office/drawing/2014/main" id="{7B5E8B56-A11D-91F6-2EE6-9F5B12EEB76F}"/>
              </a:ext>
            </a:extLst>
          </p:cNvPr>
          <p:cNvSpPr/>
          <p:nvPr/>
        </p:nvSpPr>
        <p:spPr>
          <a:xfrm>
            <a:off x="3428999" y="2740696"/>
            <a:ext cx="2286000" cy="459078"/>
          </a:xfrm>
          <a:prstGeom prst="rect">
            <a:avLst/>
          </a:prstGeom>
          <a:solidFill>
            <a:schemeClr val="accent2">
              <a:lumMod val="75000"/>
            </a:schemeClr>
          </a:solidFill>
          <a:scene3d>
            <a:camera prst="orthographicFront"/>
            <a:lightRig rig="threePt" dir="t"/>
          </a:scene3d>
          <a:sp3d contourW="12700">
            <a:bevelT prst="convex"/>
            <a:bevelB w="0" h="0"/>
            <a:contourClr>
              <a:schemeClr val="accent2">
                <a:lumMod val="75000"/>
              </a:schemeClr>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Scheduler</a:t>
            </a:r>
          </a:p>
        </p:txBody>
      </p:sp>
      <p:sp>
        <p:nvSpPr>
          <p:cNvPr id="93" name="Rectangle 92">
            <a:extLst>
              <a:ext uri="{FF2B5EF4-FFF2-40B4-BE49-F238E27FC236}">
                <a16:creationId xmlns:a16="http://schemas.microsoft.com/office/drawing/2014/main" id="{B9FA2227-55F3-BD60-1230-45BF7D79702D}"/>
              </a:ext>
            </a:extLst>
          </p:cNvPr>
          <p:cNvSpPr/>
          <p:nvPr/>
        </p:nvSpPr>
        <p:spPr>
          <a:xfrm>
            <a:off x="1143000" y="2282557"/>
            <a:ext cx="2286000" cy="457200"/>
          </a:xfrm>
          <a:prstGeom prst="rect">
            <a:avLst/>
          </a:prstGeom>
          <a:solidFill>
            <a:schemeClr val="accent2">
              <a:lumMod val="75000"/>
            </a:schemeClr>
          </a:solidFill>
          <a:scene3d>
            <a:camera prst="orthographicFront"/>
            <a:lightRig rig="threePt" dir="t"/>
          </a:scene3d>
          <a:sp3d contourW="12700" prstMaterial="softEdge">
            <a:bevelT prst="convex"/>
            <a:contourClr>
              <a:schemeClr val="accent2">
                <a:lumMod val="75000"/>
              </a:schemeClr>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Create Hazard Map</a:t>
            </a:r>
          </a:p>
        </p:txBody>
      </p:sp>
      <p:sp>
        <p:nvSpPr>
          <p:cNvPr id="94" name="Rectangle 93">
            <a:extLst>
              <a:ext uri="{FF2B5EF4-FFF2-40B4-BE49-F238E27FC236}">
                <a16:creationId xmlns:a16="http://schemas.microsoft.com/office/drawing/2014/main" id="{D13036A0-5A55-28EC-C3F3-580D58E24F29}"/>
              </a:ext>
            </a:extLst>
          </p:cNvPr>
          <p:cNvSpPr/>
          <p:nvPr/>
        </p:nvSpPr>
        <p:spPr>
          <a:xfrm>
            <a:off x="1143000" y="1828800"/>
            <a:ext cx="2286000" cy="457200"/>
          </a:xfrm>
          <a:prstGeom prst="rect">
            <a:avLst/>
          </a:prstGeom>
          <a:solidFill>
            <a:schemeClr val="accent2">
              <a:lumMod val="75000"/>
            </a:schemeClr>
          </a:solidFill>
          <a:scene3d>
            <a:camera prst="orthographicFront"/>
            <a:lightRig rig="threePt" dir="t"/>
          </a:scene3d>
          <a:sp3d contourW="12700" prstMaterial="softEdge">
            <a:bevelT prst="convex"/>
            <a:contourClr>
              <a:schemeClr val="accent2">
                <a:lumMod val="75000"/>
              </a:schemeClr>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Average Active Pixels</a:t>
            </a:r>
          </a:p>
        </p:txBody>
      </p:sp>
      <p:sp>
        <p:nvSpPr>
          <p:cNvPr id="95" name="Rectangle 94">
            <a:extLst>
              <a:ext uri="{FF2B5EF4-FFF2-40B4-BE49-F238E27FC236}">
                <a16:creationId xmlns:a16="http://schemas.microsoft.com/office/drawing/2014/main" id="{C0DF862E-F072-8BC4-BEB3-F5554FF9647A}"/>
              </a:ext>
            </a:extLst>
          </p:cNvPr>
          <p:cNvSpPr/>
          <p:nvPr/>
        </p:nvSpPr>
        <p:spPr>
          <a:xfrm>
            <a:off x="1143000" y="1371600"/>
            <a:ext cx="2286000" cy="457200"/>
          </a:xfrm>
          <a:prstGeom prst="rect">
            <a:avLst/>
          </a:prstGeom>
          <a:solidFill>
            <a:schemeClr val="accent2">
              <a:lumMod val="75000"/>
            </a:schemeClr>
          </a:solidFill>
          <a:scene3d>
            <a:camera prst="orthographicFront"/>
            <a:lightRig rig="threePt" dir="t"/>
          </a:scene3d>
          <a:sp3d contourW="12700" prstMaterial="softEdge">
            <a:bevelT prst="convex"/>
            <a:contourClr>
              <a:schemeClr val="accent2">
                <a:lumMod val="75000"/>
              </a:schemeClr>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Lidar Interface</a:t>
            </a:r>
          </a:p>
        </p:txBody>
      </p:sp>
      <p:sp>
        <p:nvSpPr>
          <p:cNvPr id="96" name="Rectangle 95">
            <a:extLst>
              <a:ext uri="{FF2B5EF4-FFF2-40B4-BE49-F238E27FC236}">
                <a16:creationId xmlns:a16="http://schemas.microsoft.com/office/drawing/2014/main" id="{9A313E4E-0417-1742-2BA0-8642C989D722}"/>
              </a:ext>
            </a:extLst>
          </p:cNvPr>
          <p:cNvSpPr/>
          <p:nvPr/>
        </p:nvSpPr>
        <p:spPr>
          <a:xfrm>
            <a:off x="1143000" y="3200400"/>
            <a:ext cx="2286000" cy="457200"/>
          </a:xfrm>
          <a:prstGeom prst="rect">
            <a:avLst/>
          </a:prstGeom>
          <a:solidFill>
            <a:schemeClr val="accent2">
              <a:lumMod val="75000"/>
            </a:schemeClr>
          </a:solidFill>
          <a:scene3d>
            <a:camera prst="orthographicFront"/>
            <a:lightRig rig="threePt" dir="t"/>
          </a:scene3d>
          <a:sp3d contourW="12700">
            <a:bevelT prst="convex"/>
            <a:bevelB w="0" h="0"/>
            <a:contourClr>
              <a:schemeClr val="accent2">
                <a:lumMod val="75000"/>
              </a:schemeClr>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Commands</a:t>
            </a:r>
          </a:p>
        </p:txBody>
      </p:sp>
      <p:sp>
        <p:nvSpPr>
          <p:cNvPr id="97" name="Rectangle 96">
            <a:extLst>
              <a:ext uri="{FF2B5EF4-FFF2-40B4-BE49-F238E27FC236}">
                <a16:creationId xmlns:a16="http://schemas.microsoft.com/office/drawing/2014/main" id="{77B07942-6830-A2E5-7F14-95CD348FC35E}"/>
              </a:ext>
            </a:extLst>
          </p:cNvPr>
          <p:cNvSpPr/>
          <p:nvPr/>
        </p:nvSpPr>
        <p:spPr>
          <a:xfrm>
            <a:off x="3428997" y="3200400"/>
            <a:ext cx="2286000" cy="459078"/>
          </a:xfrm>
          <a:prstGeom prst="rect">
            <a:avLst/>
          </a:prstGeom>
          <a:solidFill>
            <a:schemeClr val="accent2">
              <a:lumMod val="75000"/>
            </a:schemeClr>
          </a:solidFill>
          <a:scene3d>
            <a:camera prst="orthographicFront"/>
            <a:lightRig rig="threePt" dir="t"/>
          </a:scene3d>
          <a:sp3d contourW="12700">
            <a:bevelT prst="convex"/>
            <a:bevelB w="0" h="0"/>
            <a:contourClr>
              <a:schemeClr val="accent2">
                <a:lumMod val="75000"/>
              </a:schemeClr>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Telemetry</a:t>
            </a:r>
          </a:p>
        </p:txBody>
      </p:sp>
    </p:spTree>
    <p:extLst>
      <p:ext uri="{BB962C8B-B14F-4D97-AF65-F5344CB8AC3E}">
        <p14:creationId xmlns:p14="http://schemas.microsoft.com/office/powerpoint/2010/main" val="2945746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ED1D-87AF-A9AB-563B-CC0A57292D5A}"/>
              </a:ext>
            </a:extLst>
          </p:cNvPr>
          <p:cNvSpPr>
            <a:spLocks noGrp="1"/>
          </p:cNvSpPr>
          <p:nvPr>
            <p:ph type="title"/>
          </p:nvPr>
        </p:nvSpPr>
        <p:spPr/>
        <p:txBody>
          <a:bodyPr/>
          <a:lstStyle/>
          <a:p>
            <a:r>
              <a:rPr lang="en-US" dirty="0"/>
              <a:t>Custom GPU Framework</a:t>
            </a:r>
          </a:p>
        </p:txBody>
      </p:sp>
      <p:sp>
        <p:nvSpPr>
          <p:cNvPr id="3" name="Content Placeholder 2">
            <a:extLst>
              <a:ext uri="{FF2B5EF4-FFF2-40B4-BE49-F238E27FC236}">
                <a16:creationId xmlns:a16="http://schemas.microsoft.com/office/drawing/2014/main" id="{FE20742B-A1AF-8DE2-B5BD-22C01C8DBD5D}"/>
              </a:ext>
            </a:extLst>
          </p:cNvPr>
          <p:cNvSpPr>
            <a:spLocks noGrp="1"/>
          </p:cNvSpPr>
          <p:nvPr>
            <p:ph idx="1"/>
          </p:nvPr>
        </p:nvSpPr>
        <p:spPr>
          <a:xfrm>
            <a:off x="838200" y="1097279"/>
            <a:ext cx="10515600" cy="2714995"/>
          </a:xfrm>
        </p:spPr>
        <p:txBody>
          <a:bodyPr/>
          <a:lstStyle/>
          <a:p>
            <a:r>
              <a:rPr lang="en-US" dirty="0"/>
              <a:t>C++17 based framework designed specifically for GPU processing</a:t>
            </a:r>
          </a:p>
          <a:p>
            <a:r>
              <a:rPr lang="en-US" dirty="0"/>
              <a:t>Modular Pipeline to work with typical CUDA data flows and manage CUDA memory</a:t>
            </a:r>
          </a:p>
          <a:p>
            <a:pPr lvl="1"/>
            <a:r>
              <a:rPr lang="en-US" dirty="0"/>
              <a:t>Data Items are encapsulated CUDA buffers with metadata</a:t>
            </a:r>
          </a:p>
          <a:p>
            <a:pPr lvl="1"/>
            <a:r>
              <a:rPr lang="en-US" dirty="0"/>
              <a:t>Pipes are thread-safe triple-buffers of Data Items</a:t>
            </a:r>
          </a:p>
          <a:p>
            <a:pPr lvl="1"/>
            <a:r>
              <a:rPr lang="en-US" dirty="0"/>
              <a:t>Modules are threads with input and output Pipes</a:t>
            </a:r>
          </a:p>
        </p:txBody>
      </p:sp>
      <p:grpSp>
        <p:nvGrpSpPr>
          <p:cNvPr id="47" name="Group 46">
            <a:extLst>
              <a:ext uri="{FF2B5EF4-FFF2-40B4-BE49-F238E27FC236}">
                <a16:creationId xmlns:a16="http://schemas.microsoft.com/office/drawing/2014/main" id="{84310956-79E1-CA45-E0DB-716CFF4E9E73}"/>
              </a:ext>
            </a:extLst>
          </p:cNvPr>
          <p:cNvGrpSpPr/>
          <p:nvPr/>
        </p:nvGrpSpPr>
        <p:grpSpPr>
          <a:xfrm>
            <a:off x="1828800" y="4572000"/>
            <a:ext cx="8686800" cy="1829075"/>
            <a:chOff x="914400" y="5029200"/>
            <a:chExt cx="8686800" cy="1829075"/>
          </a:xfrm>
        </p:grpSpPr>
        <p:sp>
          <p:nvSpPr>
            <p:cNvPr id="6" name="Cube 5">
              <a:extLst>
                <a:ext uri="{FF2B5EF4-FFF2-40B4-BE49-F238E27FC236}">
                  <a16:creationId xmlns:a16="http://schemas.microsoft.com/office/drawing/2014/main" id="{42E3A367-E90B-FEC0-3BC2-A44061DA4943}"/>
                </a:ext>
              </a:extLst>
            </p:cNvPr>
            <p:cNvSpPr/>
            <p:nvPr/>
          </p:nvSpPr>
          <p:spPr>
            <a:xfrm>
              <a:off x="914400" y="5029200"/>
              <a:ext cx="1371600" cy="914400"/>
            </a:xfrm>
            <a:prstGeom prst="cube">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Lidar Interface</a:t>
              </a:r>
            </a:p>
          </p:txBody>
        </p:sp>
        <p:sp>
          <p:nvSpPr>
            <p:cNvPr id="7" name="Cylinder 6">
              <a:extLst>
                <a:ext uri="{FF2B5EF4-FFF2-40B4-BE49-F238E27FC236}">
                  <a16:creationId xmlns:a16="http://schemas.microsoft.com/office/drawing/2014/main" id="{943D87E3-84D6-431A-D55C-6EA4063C7F46}"/>
                </a:ext>
              </a:extLst>
            </p:cNvPr>
            <p:cNvSpPr/>
            <p:nvPr/>
          </p:nvSpPr>
          <p:spPr>
            <a:xfrm>
              <a:off x="2414516" y="5143500"/>
              <a:ext cx="200167" cy="685800"/>
            </a:xfrm>
            <a:prstGeom prst="can">
              <a:avLst/>
            </a:prstGeom>
            <a:gradFill flip="none" rotWithShape="1">
              <a:gsLst>
                <a:gs pos="0">
                  <a:schemeClr val="accent2">
                    <a:lumMod val="60000"/>
                    <a:lumOff val="40000"/>
                  </a:schemeClr>
                </a:gs>
                <a:gs pos="50000">
                  <a:schemeClr val="bg1">
                    <a:lumMod val="65000"/>
                  </a:schemeClr>
                </a:gs>
                <a:gs pos="100000">
                  <a:schemeClr val="accent6">
                    <a:lumMod val="60000"/>
                    <a:lumOff val="40000"/>
                  </a:schemeClr>
                </a:gs>
              </a:gsLst>
              <a:lin ang="5400000" scaled="1"/>
              <a:tileRect/>
            </a:gradFill>
            <a:scene3d>
              <a:camera prst="orthographicFront">
                <a:rot lat="10800000" lon="0" rev="540000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ube 7">
              <a:extLst>
                <a:ext uri="{FF2B5EF4-FFF2-40B4-BE49-F238E27FC236}">
                  <a16:creationId xmlns:a16="http://schemas.microsoft.com/office/drawing/2014/main" id="{4669C823-EF2A-A725-16AB-916E33328A8F}"/>
                </a:ext>
              </a:extLst>
            </p:cNvPr>
            <p:cNvSpPr/>
            <p:nvPr/>
          </p:nvSpPr>
          <p:spPr>
            <a:xfrm>
              <a:off x="2743200" y="5029200"/>
              <a:ext cx="1371600" cy="914400"/>
            </a:xfrm>
            <a:prstGeom prst="cube">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Range Filter</a:t>
              </a:r>
            </a:p>
          </p:txBody>
        </p:sp>
        <p:sp>
          <p:nvSpPr>
            <p:cNvPr id="9" name="Cylinder 8">
              <a:extLst>
                <a:ext uri="{FF2B5EF4-FFF2-40B4-BE49-F238E27FC236}">
                  <a16:creationId xmlns:a16="http://schemas.microsoft.com/office/drawing/2014/main" id="{EB887D45-CAEF-91BF-F30A-01EBFFA8030C}"/>
                </a:ext>
              </a:extLst>
            </p:cNvPr>
            <p:cNvSpPr/>
            <p:nvPr/>
          </p:nvSpPr>
          <p:spPr>
            <a:xfrm>
              <a:off x="4243316" y="5143500"/>
              <a:ext cx="200167" cy="685800"/>
            </a:xfrm>
            <a:prstGeom prst="can">
              <a:avLst/>
            </a:prstGeom>
            <a:gradFill flip="none" rotWithShape="1">
              <a:gsLst>
                <a:gs pos="0">
                  <a:schemeClr val="accent4">
                    <a:lumMod val="60000"/>
                    <a:lumOff val="40000"/>
                  </a:schemeClr>
                </a:gs>
                <a:gs pos="50000">
                  <a:schemeClr val="bg1">
                    <a:lumMod val="65000"/>
                  </a:schemeClr>
                </a:gs>
                <a:gs pos="100000">
                  <a:schemeClr val="accent2">
                    <a:lumMod val="60000"/>
                    <a:lumOff val="40000"/>
                  </a:schemeClr>
                </a:gs>
              </a:gsLst>
              <a:lin ang="5400000" scaled="1"/>
              <a:tileRect/>
            </a:gradFill>
            <a:scene3d>
              <a:camera prst="orthographicFront">
                <a:rot lat="10800000" lon="0" rev="540000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ube 9">
              <a:extLst>
                <a:ext uri="{FF2B5EF4-FFF2-40B4-BE49-F238E27FC236}">
                  <a16:creationId xmlns:a16="http://schemas.microsoft.com/office/drawing/2014/main" id="{591509D1-F0FE-0F88-1D4A-CBB1DA9484DD}"/>
                </a:ext>
              </a:extLst>
            </p:cNvPr>
            <p:cNvSpPr/>
            <p:nvPr/>
          </p:nvSpPr>
          <p:spPr>
            <a:xfrm>
              <a:off x="4572000" y="5029200"/>
              <a:ext cx="1371600" cy="914400"/>
            </a:xfrm>
            <a:prstGeom prst="cube">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Create Dem</a:t>
              </a:r>
            </a:p>
          </p:txBody>
        </p:sp>
        <p:sp>
          <p:nvSpPr>
            <p:cNvPr id="11" name="Cylinder 10">
              <a:extLst>
                <a:ext uri="{FF2B5EF4-FFF2-40B4-BE49-F238E27FC236}">
                  <a16:creationId xmlns:a16="http://schemas.microsoft.com/office/drawing/2014/main" id="{10DB5DCA-F052-53A2-9B4C-FD33F4F92013}"/>
                </a:ext>
              </a:extLst>
            </p:cNvPr>
            <p:cNvSpPr/>
            <p:nvPr/>
          </p:nvSpPr>
          <p:spPr>
            <a:xfrm>
              <a:off x="6072116" y="5143500"/>
              <a:ext cx="200167" cy="685800"/>
            </a:xfrm>
            <a:prstGeom prst="can">
              <a:avLst/>
            </a:prstGeom>
            <a:gradFill flip="none" rotWithShape="1">
              <a:gsLst>
                <a:gs pos="0">
                  <a:schemeClr val="accent5">
                    <a:lumMod val="60000"/>
                    <a:lumOff val="40000"/>
                  </a:schemeClr>
                </a:gs>
                <a:gs pos="50000">
                  <a:schemeClr val="bg1">
                    <a:lumMod val="65000"/>
                  </a:schemeClr>
                </a:gs>
                <a:gs pos="100000">
                  <a:schemeClr val="accent4">
                    <a:lumMod val="60000"/>
                    <a:lumOff val="40000"/>
                  </a:schemeClr>
                </a:gs>
              </a:gsLst>
              <a:lin ang="5400000" scaled="1"/>
              <a:tileRect/>
            </a:gradFill>
            <a:scene3d>
              <a:camera prst="orthographicFront">
                <a:rot lat="10800000" lon="0" rev="540000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ube 11">
              <a:extLst>
                <a:ext uri="{FF2B5EF4-FFF2-40B4-BE49-F238E27FC236}">
                  <a16:creationId xmlns:a16="http://schemas.microsoft.com/office/drawing/2014/main" id="{A9C15DBE-1B8C-B4B5-A5C8-9C76857FECC3}"/>
                </a:ext>
              </a:extLst>
            </p:cNvPr>
            <p:cNvSpPr/>
            <p:nvPr/>
          </p:nvSpPr>
          <p:spPr>
            <a:xfrm>
              <a:off x="6400800" y="5029200"/>
              <a:ext cx="1371600" cy="914400"/>
            </a:xfrm>
            <a:prstGeom prst="cube">
              <a:avLst/>
            </a:prstGeom>
            <a:solidFill>
              <a:schemeClr val="accent5">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Create Hazard Map</a:t>
              </a:r>
            </a:p>
          </p:txBody>
        </p:sp>
        <p:sp>
          <p:nvSpPr>
            <p:cNvPr id="14" name="Cylinder 13">
              <a:extLst>
                <a:ext uri="{FF2B5EF4-FFF2-40B4-BE49-F238E27FC236}">
                  <a16:creationId xmlns:a16="http://schemas.microsoft.com/office/drawing/2014/main" id="{7FFCBD34-CD78-4737-C5D2-578611DD8A2D}"/>
                </a:ext>
              </a:extLst>
            </p:cNvPr>
            <p:cNvSpPr/>
            <p:nvPr/>
          </p:nvSpPr>
          <p:spPr>
            <a:xfrm>
              <a:off x="7900916" y="5143500"/>
              <a:ext cx="200167" cy="685800"/>
            </a:xfrm>
            <a:prstGeom prst="can">
              <a:avLst/>
            </a:prstGeom>
            <a:gradFill flip="none" rotWithShape="1">
              <a:gsLst>
                <a:gs pos="0">
                  <a:schemeClr val="tx2">
                    <a:lumMod val="60000"/>
                    <a:lumOff val="40000"/>
                  </a:schemeClr>
                </a:gs>
                <a:gs pos="50000">
                  <a:schemeClr val="bg1">
                    <a:lumMod val="65000"/>
                  </a:schemeClr>
                </a:gs>
                <a:gs pos="100000">
                  <a:schemeClr val="accent5">
                    <a:lumMod val="60000"/>
                    <a:lumOff val="40000"/>
                  </a:schemeClr>
                </a:gs>
              </a:gsLst>
              <a:lin ang="5400000" scaled="1"/>
              <a:tileRect/>
            </a:gradFill>
            <a:scene3d>
              <a:camera prst="orthographicFront">
                <a:rot lat="10800000" lon="0" rev="540000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ube 12">
              <a:extLst>
                <a:ext uri="{FF2B5EF4-FFF2-40B4-BE49-F238E27FC236}">
                  <a16:creationId xmlns:a16="http://schemas.microsoft.com/office/drawing/2014/main" id="{AE2775A5-A6E7-1E49-C345-17FBF4372818}"/>
                </a:ext>
              </a:extLst>
            </p:cNvPr>
            <p:cNvSpPr/>
            <p:nvPr/>
          </p:nvSpPr>
          <p:spPr>
            <a:xfrm>
              <a:off x="8229600" y="5029200"/>
              <a:ext cx="1371600" cy="914400"/>
            </a:xfrm>
            <a:prstGeom prst="cube">
              <a:avLst/>
            </a:prstGeom>
            <a:solidFill>
              <a:schemeClr val="tx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Identify Safe Sites</a:t>
              </a:r>
            </a:p>
          </p:txBody>
        </p:sp>
        <p:grpSp>
          <p:nvGrpSpPr>
            <p:cNvPr id="19" name="Group 18">
              <a:extLst>
                <a:ext uri="{FF2B5EF4-FFF2-40B4-BE49-F238E27FC236}">
                  <a16:creationId xmlns:a16="http://schemas.microsoft.com/office/drawing/2014/main" id="{9CE7CF6D-B4B2-09F8-F5EA-4D31A7374B05}"/>
                </a:ext>
              </a:extLst>
            </p:cNvPr>
            <p:cNvGrpSpPr/>
            <p:nvPr/>
          </p:nvGrpSpPr>
          <p:grpSpPr>
            <a:xfrm>
              <a:off x="1051560" y="5943599"/>
              <a:ext cx="400110" cy="914675"/>
              <a:chOff x="1051560" y="5943599"/>
              <a:chExt cx="400110" cy="914675"/>
            </a:xfrm>
          </p:grpSpPr>
          <p:cxnSp>
            <p:nvCxnSpPr>
              <p:cNvPr id="16" name="Straight Arrow Connector 15">
                <a:extLst>
                  <a:ext uri="{FF2B5EF4-FFF2-40B4-BE49-F238E27FC236}">
                    <a16:creationId xmlns:a16="http://schemas.microsoft.com/office/drawing/2014/main" id="{3DD1F134-C50E-203E-6878-8B8B6F7C3BB7}"/>
                  </a:ext>
                </a:extLst>
              </p:cNvPr>
              <p:cNvCxnSpPr>
                <a:cxnSpLocks/>
              </p:cNvCxnSpPr>
              <p:nvPr/>
            </p:nvCxnSpPr>
            <p:spPr>
              <a:xfrm flipV="1">
                <a:off x="1143000" y="5943599"/>
                <a:ext cx="0" cy="91440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5FA360A6-CB27-A050-C8A4-87922FBFD027}"/>
                  </a:ext>
                </a:extLst>
              </p:cNvPr>
              <p:cNvSpPr txBox="1"/>
              <p:nvPr/>
            </p:nvSpPr>
            <p:spPr>
              <a:xfrm>
                <a:off x="1051560" y="5943600"/>
                <a:ext cx="400110" cy="914674"/>
              </a:xfrm>
              <a:prstGeom prst="rect">
                <a:avLst/>
              </a:prstGeom>
              <a:noFill/>
            </p:spPr>
            <p:txBody>
              <a:bodyPr vert="eaVert" wrap="none" rtlCol="0">
                <a:spAutoFit/>
              </a:bodyPr>
              <a:lstStyle/>
              <a:p>
                <a:r>
                  <a:rPr lang="en-US" sz="1400" dirty="0"/>
                  <a:t>Commands</a:t>
                </a:r>
              </a:p>
            </p:txBody>
          </p:sp>
        </p:grpSp>
        <p:grpSp>
          <p:nvGrpSpPr>
            <p:cNvPr id="20" name="Group 19">
              <a:extLst>
                <a:ext uri="{FF2B5EF4-FFF2-40B4-BE49-F238E27FC236}">
                  <a16:creationId xmlns:a16="http://schemas.microsoft.com/office/drawing/2014/main" id="{82F98D90-5D06-5CFB-CAFC-DB60F48750CC}"/>
                </a:ext>
              </a:extLst>
            </p:cNvPr>
            <p:cNvGrpSpPr/>
            <p:nvPr/>
          </p:nvGrpSpPr>
          <p:grpSpPr>
            <a:xfrm>
              <a:off x="2880360" y="5943600"/>
              <a:ext cx="400110" cy="914675"/>
              <a:chOff x="1051560" y="5943599"/>
              <a:chExt cx="400110" cy="914675"/>
            </a:xfrm>
          </p:grpSpPr>
          <p:cxnSp>
            <p:nvCxnSpPr>
              <p:cNvPr id="21" name="Straight Arrow Connector 20">
                <a:extLst>
                  <a:ext uri="{FF2B5EF4-FFF2-40B4-BE49-F238E27FC236}">
                    <a16:creationId xmlns:a16="http://schemas.microsoft.com/office/drawing/2014/main" id="{8CCDECB4-1F5B-B31C-B282-26765755518B}"/>
                  </a:ext>
                </a:extLst>
              </p:cNvPr>
              <p:cNvCxnSpPr>
                <a:cxnSpLocks/>
              </p:cNvCxnSpPr>
              <p:nvPr/>
            </p:nvCxnSpPr>
            <p:spPr>
              <a:xfrm flipV="1">
                <a:off x="1143000" y="5943599"/>
                <a:ext cx="0" cy="91440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828CBFFC-3D41-8C97-C51D-69C21B3B8A23}"/>
                  </a:ext>
                </a:extLst>
              </p:cNvPr>
              <p:cNvSpPr txBox="1"/>
              <p:nvPr/>
            </p:nvSpPr>
            <p:spPr>
              <a:xfrm>
                <a:off x="1051560" y="5943600"/>
                <a:ext cx="400110" cy="914674"/>
              </a:xfrm>
              <a:prstGeom prst="rect">
                <a:avLst/>
              </a:prstGeom>
              <a:noFill/>
            </p:spPr>
            <p:txBody>
              <a:bodyPr vert="eaVert" wrap="none" rtlCol="0">
                <a:spAutoFit/>
              </a:bodyPr>
              <a:lstStyle/>
              <a:p>
                <a:r>
                  <a:rPr lang="en-US" sz="1400" dirty="0"/>
                  <a:t>Commands</a:t>
                </a:r>
              </a:p>
            </p:txBody>
          </p:sp>
        </p:grpSp>
        <p:grpSp>
          <p:nvGrpSpPr>
            <p:cNvPr id="23" name="Group 22">
              <a:extLst>
                <a:ext uri="{FF2B5EF4-FFF2-40B4-BE49-F238E27FC236}">
                  <a16:creationId xmlns:a16="http://schemas.microsoft.com/office/drawing/2014/main" id="{343D14F4-6360-DE8D-1B1E-1B602168A4AF}"/>
                </a:ext>
              </a:extLst>
            </p:cNvPr>
            <p:cNvGrpSpPr/>
            <p:nvPr/>
          </p:nvGrpSpPr>
          <p:grpSpPr>
            <a:xfrm>
              <a:off x="4709160" y="5943600"/>
              <a:ext cx="400110" cy="914675"/>
              <a:chOff x="1051560" y="5943599"/>
              <a:chExt cx="400110" cy="914675"/>
            </a:xfrm>
          </p:grpSpPr>
          <p:cxnSp>
            <p:nvCxnSpPr>
              <p:cNvPr id="24" name="Straight Arrow Connector 23">
                <a:extLst>
                  <a:ext uri="{FF2B5EF4-FFF2-40B4-BE49-F238E27FC236}">
                    <a16:creationId xmlns:a16="http://schemas.microsoft.com/office/drawing/2014/main" id="{B9C1956B-CBB0-B29B-AF8B-AAB8D6846378}"/>
                  </a:ext>
                </a:extLst>
              </p:cNvPr>
              <p:cNvCxnSpPr>
                <a:cxnSpLocks/>
              </p:cNvCxnSpPr>
              <p:nvPr/>
            </p:nvCxnSpPr>
            <p:spPr>
              <a:xfrm flipV="1">
                <a:off x="1143000" y="5943599"/>
                <a:ext cx="0" cy="91440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40B205A0-9307-4D84-202C-08DA1B0B50B9}"/>
                  </a:ext>
                </a:extLst>
              </p:cNvPr>
              <p:cNvSpPr txBox="1"/>
              <p:nvPr/>
            </p:nvSpPr>
            <p:spPr>
              <a:xfrm>
                <a:off x="1051560" y="5943600"/>
                <a:ext cx="400110" cy="914674"/>
              </a:xfrm>
              <a:prstGeom prst="rect">
                <a:avLst/>
              </a:prstGeom>
              <a:noFill/>
            </p:spPr>
            <p:txBody>
              <a:bodyPr vert="eaVert" wrap="none" rtlCol="0">
                <a:spAutoFit/>
              </a:bodyPr>
              <a:lstStyle/>
              <a:p>
                <a:r>
                  <a:rPr lang="en-US" sz="1400" dirty="0"/>
                  <a:t>Commands</a:t>
                </a:r>
              </a:p>
            </p:txBody>
          </p:sp>
        </p:grpSp>
        <p:grpSp>
          <p:nvGrpSpPr>
            <p:cNvPr id="26" name="Group 25">
              <a:extLst>
                <a:ext uri="{FF2B5EF4-FFF2-40B4-BE49-F238E27FC236}">
                  <a16:creationId xmlns:a16="http://schemas.microsoft.com/office/drawing/2014/main" id="{75AF5972-DD66-4D6B-F208-C570428996BF}"/>
                </a:ext>
              </a:extLst>
            </p:cNvPr>
            <p:cNvGrpSpPr/>
            <p:nvPr/>
          </p:nvGrpSpPr>
          <p:grpSpPr>
            <a:xfrm>
              <a:off x="6537960" y="5943600"/>
              <a:ext cx="400110" cy="914675"/>
              <a:chOff x="1051560" y="5943599"/>
              <a:chExt cx="400110" cy="914675"/>
            </a:xfrm>
          </p:grpSpPr>
          <p:cxnSp>
            <p:nvCxnSpPr>
              <p:cNvPr id="27" name="Straight Arrow Connector 26">
                <a:extLst>
                  <a:ext uri="{FF2B5EF4-FFF2-40B4-BE49-F238E27FC236}">
                    <a16:creationId xmlns:a16="http://schemas.microsoft.com/office/drawing/2014/main" id="{DD9C8D88-D15D-DE93-E125-3FB365654363}"/>
                  </a:ext>
                </a:extLst>
              </p:cNvPr>
              <p:cNvCxnSpPr>
                <a:cxnSpLocks/>
              </p:cNvCxnSpPr>
              <p:nvPr/>
            </p:nvCxnSpPr>
            <p:spPr>
              <a:xfrm flipV="1">
                <a:off x="1143000" y="5943599"/>
                <a:ext cx="0" cy="91440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A63F195E-95A6-79C6-8445-BF17950ADF25}"/>
                  </a:ext>
                </a:extLst>
              </p:cNvPr>
              <p:cNvSpPr txBox="1"/>
              <p:nvPr/>
            </p:nvSpPr>
            <p:spPr>
              <a:xfrm>
                <a:off x="1051560" y="5943600"/>
                <a:ext cx="400110" cy="914674"/>
              </a:xfrm>
              <a:prstGeom prst="rect">
                <a:avLst/>
              </a:prstGeom>
              <a:noFill/>
            </p:spPr>
            <p:txBody>
              <a:bodyPr vert="eaVert" wrap="none" rtlCol="0">
                <a:spAutoFit/>
              </a:bodyPr>
              <a:lstStyle/>
              <a:p>
                <a:r>
                  <a:rPr lang="en-US" sz="1400" dirty="0"/>
                  <a:t>Commands</a:t>
                </a:r>
              </a:p>
            </p:txBody>
          </p:sp>
        </p:grpSp>
        <p:grpSp>
          <p:nvGrpSpPr>
            <p:cNvPr id="29" name="Group 28">
              <a:extLst>
                <a:ext uri="{FF2B5EF4-FFF2-40B4-BE49-F238E27FC236}">
                  <a16:creationId xmlns:a16="http://schemas.microsoft.com/office/drawing/2014/main" id="{C32FA813-C3C0-37F4-6FA8-EC487E9E95AA}"/>
                </a:ext>
              </a:extLst>
            </p:cNvPr>
            <p:cNvGrpSpPr/>
            <p:nvPr/>
          </p:nvGrpSpPr>
          <p:grpSpPr>
            <a:xfrm>
              <a:off x="8366760" y="5943600"/>
              <a:ext cx="400110" cy="914675"/>
              <a:chOff x="1051560" y="5943599"/>
              <a:chExt cx="400110" cy="914675"/>
            </a:xfrm>
          </p:grpSpPr>
          <p:cxnSp>
            <p:nvCxnSpPr>
              <p:cNvPr id="30" name="Straight Arrow Connector 29">
                <a:extLst>
                  <a:ext uri="{FF2B5EF4-FFF2-40B4-BE49-F238E27FC236}">
                    <a16:creationId xmlns:a16="http://schemas.microsoft.com/office/drawing/2014/main" id="{82DFEB16-A8A8-6AF2-A372-D138F51563B2}"/>
                  </a:ext>
                </a:extLst>
              </p:cNvPr>
              <p:cNvCxnSpPr>
                <a:cxnSpLocks/>
              </p:cNvCxnSpPr>
              <p:nvPr/>
            </p:nvCxnSpPr>
            <p:spPr>
              <a:xfrm flipV="1">
                <a:off x="1143000" y="5943599"/>
                <a:ext cx="0" cy="91440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013A4BFA-3090-33C1-D78D-F3596A36FCED}"/>
                  </a:ext>
                </a:extLst>
              </p:cNvPr>
              <p:cNvSpPr txBox="1"/>
              <p:nvPr/>
            </p:nvSpPr>
            <p:spPr>
              <a:xfrm>
                <a:off x="1051560" y="5943600"/>
                <a:ext cx="400110" cy="914674"/>
              </a:xfrm>
              <a:prstGeom prst="rect">
                <a:avLst/>
              </a:prstGeom>
              <a:noFill/>
            </p:spPr>
            <p:txBody>
              <a:bodyPr vert="eaVert" wrap="none" rtlCol="0">
                <a:spAutoFit/>
              </a:bodyPr>
              <a:lstStyle/>
              <a:p>
                <a:r>
                  <a:rPr lang="en-US" sz="1400" dirty="0"/>
                  <a:t>Commands</a:t>
                </a:r>
              </a:p>
            </p:txBody>
          </p:sp>
        </p:grpSp>
        <p:grpSp>
          <p:nvGrpSpPr>
            <p:cNvPr id="32" name="Group 31">
              <a:extLst>
                <a:ext uri="{FF2B5EF4-FFF2-40B4-BE49-F238E27FC236}">
                  <a16:creationId xmlns:a16="http://schemas.microsoft.com/office/drawing/2014/main" id="{099A6C3D-3D83-0E65-1382-3CC8E7A63047}"/>
                </a:ext>
              </a:extLst>
            </p:cNvPr>
            <p:cNvGrpSpPr/>
            <p:nvPr/>
          </p:nvGrpSpPr>
          <p:grpSpPr>
            <a:xfrm>
              <a:off x="1691640" y="5943600"/>
              <a:ext cx="400110" cy="914400"/>
              <a:chOff x="1051560" y="5943599"/>
              <a:chExt cx="400110" cy="914400"/>
            </a:xfrm>
          </p:grpSpPr>
          <p:cxnSp>
            <p:nvCxnSpPr>
              <p:cNvPr id="33" name="Straight Arrow Connector 32">
                <a:extLst>
                  <a:ext uri="{FF2B5EF4-FFF2-40B4-BE49-F238E27FC236}">
                    <a16:creationId xmlns:a16="http://schemas.microsoft.com/office/drawing/2014/main" id="{8EAB36E3-D200-B890-B0F1-2FE46BC066DE}"/>
                  </a:ext>
                </a:extLst>
              </p:cNvPr>
              <p:cNvCxnSpPr>
                <a:cxnSpLocks/>
              </p:cNvCxnSpPr>
              <p:nvPr/>
            </p:nvCxnSpPr>
            <p:spPr>
              <a:xfrm flipV="1">
                <a:off x="1143000" y="5943599"/>
                <a:ext cx="0" cy="914400"/>
              </a:xfrm>
              <a:prstGeom prst="straightConnector1">
                <a:avLst/>
              </a:prstGeom>
              <a:ln w="12700">
                <a:headEnd type="triangle"/>
                <a:tailEnd type="non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A3447DD3-103E-AE93-A07F-8AE5ACACE849}"/>
                  </a:ext>
                </a:extLst>
              </p:cNvPr>
              <p:cNvSpPr txBox="1"/>
              <p:nvPr/>
            </p:nvSpPr>
            <p:spPr>
              <a:xfrm>
                <a:off x="1051560" y="5943600"/>
                <a:ext cx="400110" cy="823302"/>
              </a:xfrm>
              <a:prstGeom prst="rect">
                <a:avLst/>
              </a:prstGeom>
              <a:noFill/>
            </p:spPr>
            <p:txBody>
              <a:bodyPr vert="eaVert" wrap="none" rtlCol="0">
                <a:spAutoFit/>
              </a:bodyPr>
              <a:lstStyle/>
              <a:p>
                <a:r>
                  <a:rPr lang="en-US" sz="1400" dirty="0"/>
                  <a:t>Telemetry</a:t>
                </a:r>
              </a:p>
            </p:txBody>
          </p:sp>
        </p:grpSp>
        <p:grpSp>
          <p:nvGrpSpPr>
            <p:cNvPr id="35" name="Group 34">
              <a:extLst>
                <a:ext uri="{FF2B5EF4-FFF2-40B4-BE49-F238E27FC236}">
                  <a16:creationId xmlns:a16="http://schemas.microsoft.com/office/drawing/2014/main" id="{893E1693-C140-32CB-FAFE-07769C15DAE5}"/>
                </a:ext>
              </a:extLst>
            </p:cNvPr>
            <p:cNvGrpSpPr/>
            <p:nvPr/>
          </p:nvGrpSpPr>
          <p:grpSpPr>
            <a:xfrm>
              <a:off x="3520440" y="5943600"/>
              <a:ext cx="400110" cy="914400"/>
              <a:chOff x="1051560" y="5943599"/>
              <a:chExt cx="400110" cy="914400"/>
            </a:xfrm>
          </p:grpSpPr>
          <p:cxnSp>
            <p:nvCxnSpPr>
              <p:cNvPr id="36" name="Straight Arrow Connector 35">
                <a:extLst>
                  <a:ext uri="{FF2B5EF4-FFF2-40B4-BE49-F238E27FC236}">
                    <a16:creationId xmlns:a16="http://schemas.microsoft.com/office/drawing/2014/main" id="{805152C8-0F4B-BF31-9345-E9D17ED8443C}"/>
                  </a:ext>
                </a:extLst>
              </p:cNvPr>
              <p:cNvCxnSpPr>
                <a:cxnSpLocks/>
              </p:cNvCxnSpPr>
              <p:nvPr/>
            </p:nvCxnSpPr>
            <p:spPr>
              <a:xfrm flipV="1">
                <a:off x="1143000" y="5943599"/>
                <a:ext cx="0" cy="914400"/>
              </a:xfrm>
              <a:prstGeom prst="straightConnector1">
                <a:avLst/>
              </a:prstGeom>
              <a:ln w="12700">
                <a:headEnd type="triangle"/>
                <a:tailEnd type="non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C4259D87-F781-FFCA-E3E8-65C367AC626E}"/>
                  </a:ext>
                </a:extLst>
              </p:cNvPr>
              <p:cNvSpPr txBox="1"/>
              <p:nvPr/>
            </p:nvSpPr>
            <p:spPr>
              <a:xfrm>
                <a:off x="1051560" y="5943600"/>
                <a:ext cx="400110" cy="823302"/>
              </a:xfrm>
              <a:prstGeom prst="rect">
                <a:avLst/>
              </a:prstGeom>
              <a:noFill/>
            </p:spPr>
            <p:txBody>
              <a:bodyPr vert="eaVert" wrap="none" rtlCol="0">
                <a:spAutoFit/>
              </a:bodyPr>
              <a:lstStyle/>
              <a:p>
                <a:r>
                  <a:rPr lang="en-US" sz="1400" dirty="0"/>
                  <a:t>Telemetry</a:t>
                </a:r>
              </a:p>
            </p:txBody>
          </p:sp>
        </p:grpSp>
        <p:grpSp>
          <p:nvGrpSpPr>
            <p:cNvPr id="38" name="Group 37">
              <a:extLst>
                <a:ext uri="{FF2B5EF4-FFF2-40B4-BE49-F238E27FC236}">
                  <a16:creationId xmlns:a16="http://schemas.microsoft.com/office/drawing/2014/main" id="{03A2E671-CDD8-895E-0129-59D478E81E1A}"/>
                </a:ext>
              </a:extLst>
            </p:cNvPr>
            <p:cNvGrpSpPr/>
            <p:nvPr/>
          </p:nvGrpSpPr>
          <p:grpSpPr>
            <a:xfrm>
              <a:off x="5349240" y="5943600"/>
              <a:ext cx="400110" cy="914400"/>
              <a:chOff x="1051560" y="5943599"/>
              <a:chExt cx="400110" cy="914400"/>
            </a:xfrm>
          </p:grpSpPr>
          <p:cxnSp>
            <p:nvCxnSpPr>
              <p:cNvPr id="39" name="Straight Arrow Connector 38">
                <a:extLst>
                  <a:ext uri="{FF2B5EF4-FFF2-40B4-BE49-F238E27FC236}">
                    <a16:creationId xmlns:a16="http://schemas.microsoft.com/office/drawing/2014/main" id="{9B8447EA-16B6-7C44-8CB0-0049D01044A6}"/>
                  </a:ext>
                </a:extLst>
              </p:cNvPr>
              <p:cNvCxnSpPr>
                <a:cxnSpLocks/>
              </p:cNvCxnSpPr>
              <p:nvPr/>
            </p:nvCxnSpPr>
            <p:spPr>
              <a:xfrm flipV="1">
                <a:off x="1143000" y="5943599"/>
                <a:ext cx="0" cy="914400"/>
              </a:xfrm>
              <a:prstGeom prst="straightConnector1">
                <a:avLst/>
              </a:prstGeom>
              <a:ln w="12700">
                <a:headEnd type="triangle"/>
                <a:tailEnd type="non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1EEA5F3F-6C6E-A608-029A-9BAF367F19E7}"/>
                  </a:ext>
                </a:extLst>
              </p:cNvPr>
              <p:cNvSpPr txBox="1"/>
              <p:nvPr/>
            </p:nvSpPr>
            <p:spPr>
              <a:xfrm>
                <a:off x="1051560" y="5943600"/>
                <a:ext cx="400110" cy="823302"/>
              </a:xfrm>
              <a:prstGeom prst="rect">
                <a:avLst/>
              </a:prstGeom>
              <a:noFill/>
            </p:spPr>
            <p:txBody>
              <a:bodyPr vert="eaVert" wrap="none" rtlCol="0">
                <a:spAutoFit/>
              </a:bodyPr>
              <a:lstStyle/>
              <a:p>
                <a:r>
                  <a:rPr lang="en-US" sz="1400" dirty="0"/>
                  <a:t>Telemetry</a:t>
                </a:r>
              </a:p>
            </p:txBody>
          </p:sp>
        </p:grpSp>
        <p:grpSp>
          <p:nvGrpSpPr>
            <p:cNvPr id="41" name="Group 40">
              <a:extLst>
                <a:ext uri="{FF2B5EF4-FFF2-40B4-BE49-F238E27FC236}">
                  <a16:creationId xmlns:a16="http://schemas.microsoft.com/office/drawing/2014/main" id="{D843AF3F-2D95-D46B-9159-0FD2737405CA}"/>
                </a:ext>
              </a:extLst>
            </p:cNvPr>
            <p:cNvGrpSpPr/>
            <p:nvPr/>
          </p:nvGrpSpPr>
          <p:grpSpPr>
            <a:xfrm>
              <a:off x="7178040" y="5943600"/>
              <a:ext cx="400110" cy="914400"/>
              <a:chOff x="1051560" y="5943599"/>
              <a:chExt cx="400110" cy="914400"/>
            </a:xfrm>
          </p:grpSpPr>
          <p:cxnSp>
            <p:nvCxnSpPr>
              <p:cNvPr id="42" name="Straight Arrow Connector 41">
                <a:extLst>
                  <a:ext uri="{FF2B5EF4-FFF2-40B4-BE49-F238E27FC236}">
                    <a16:creationId xmlns:a16="http://schemas.microsoft.com/office/drawing/2014/main" id="{7B919059-E0E6-A8B5-A8D0-7735FA85C3AE}"/>
                  </a:ext>
                </a:extLst>
              </p:cNvPr>
              <p:cNvCxnSpPr>
                <a:cxnSpLocks/>
              </p:cNvCxnSpPr>
              <p:nvPr/>
            </p:nvCxnSpPr>
            <p:spPr>
              <a:xfrm flipV="1">
                <a:off x="1143000" y="5943599"/>
                <a:ext cx="0" cy="914400"/>
              </a:xfrm>
              <a:prstGeom prst="straightConnector1">
                <a:avLst/>
              </a:prstGeom>
              <a:ln w="12700">
                <a:headEnd type="triangle"/>
                <a:tailEnd type="none"/>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25AB289E-6FFF-51F2-5B30-8EB8B0ED4672}"/>
                  </a:ext>
                </a:extLst>
              </p:cNvPr>
              <p:cNvSpPr txBox="1"/>
              <p:nvPr/>
            </p:nvSpPr>
            <p:spPr>
              <a:xfrm>
                <a:off x="1051560" y="5943600"/>
                <a:ext cx="400110" cy="823302"/>
              </a:xfrm>
              <a:prstGeom prst="rect">
                <a:avLst/>
              </a:prstGeom>
              <a:noFill/>
            </p:spPr>
            <p:txBody>
              <a:bodyPr vert="eaVert" wrap="none" rtlCol="0">
                <a:spAutoFit/>
              </a:bodyPr>
              <a:lstStyle/>
              <a:p>
                <a:r>
                  <a:rPr lang="en-US" sz="1400" dirty="0"/>
                  <a:t>Telemetry</a:t>
                </a:r>
              </a:p>
            </p:txBody>
          </p:sp>
        </p:grpSp>
        <p:grpSp>
          <p:nvGrpSpPr>
            <p:cNvPr id="44" name="Group 43">
              <a:extLst>
                <a:ext uri="{FF2B5EF4-FFF2-40B4-BE49-F238E27FC236}">
                  <a16:creationId xmlns:a16="http://schemas.microsoft.com/office/drawing/2014/main" id="{24A8DECE-97A7-096F-09D9-CE43F07B6DC0}"/>
                </a:ext>
              </a:extLst>
            </p:cNvPr>
            <p:cNvGrpSpPr/>
            <p:nvPr/>
          </p:nvGrpSpPr>
          <p:grpSpPr>
            <a:xfrm>
              <a:off x="9006840" y="5943600"/>
              <a:ext cx="400110" cy="914400"/>
              <a:chOff x="1051560" y="5943599"/>
              <a:chExt cx="400110" cy="914400"/>
            </a:xfrm>
          </p:grpSpPr>
          <p:cxnSp>
            <p:nvCxnSpPr>
              <p:cNvPr id="45" name="Straight Arrow Connector 44">
                <a:extLst>
                  <a:ext uri="{FF2B5EF4-FFF2-40B4-BE49-F238E27FC236}">
                    <a16:creationId xmlns:a16="http://schemas.microsoft.com/office/drawing/2014/main" id="{09C5E886-1BEF-DFEE-7F96-5A7A2B9E78BC}"/>
                  </a:ext>
                </a:extLst>
              </p:cNvPr>
              <p:cNvCxnSpPr>
                <a:cxnSpLocks/>
              </p:cNvCxnSpPr>
              <p:nvPr/>
            </p:nvCxnSpPr>
            <p:spPr>
              <a:xfrm flipV="1">
                <a:off x="1143000" y="5943599"/>
                <a:ext cx="0" cy="914400"/>
              </a:xfrm>
              <a:prstGeom prst="straightConnector1">
                <a:avLst/>
              </a:prstGeom>
              <a:ln w="12700">
                <a:headEnd type="triangle"/>
                <a:tailEnd type="none"/>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8B9EF9B8-5AE4-B732-F83F-28720063FA09}"/>
                  </a:ext>
                </a:extLst>
              </p:cNvPr>
              <p:cNvSpPr txBox="1"/>
              <p:nvPr/>
            </p:nvSpPr>
            <p:spPr>
              <a:xfrm>
                <a:off x="1051560" y="5943600"/>
                <a:ext cx="400110" cy="823302"/>
              </a:xfrm>
              <a:prstGeom prst="rect">
                <a:avLst/>
              </a:prstGeom>
              <a:noFill/>
            </p:spPr>
            <p:txBody>
              <a:bodyPr vert="eaVert" wrap="none" rtlCol="0">
                <a:spAutoFit/>
              </a:bodyPr>
              <a:lstStyle/>
              <a:p>
                <a:r>
                  <a:rPr lang="en-US" sz="1400" dirty="0"/>
                  <a:t>Telemetry</a:t>
                </a:r>
              </a:p>
            </p:txBody>
          </p:sp>
        </p:grpSp>
      </p:grpSp>
      <p:sp>
        <p:nvSpPr>
          <p:cNvPr id="53" name="TextBox 52">
            <a:extLst>
              <a:ext uri="{FF2B5EF4-FFF2-40B4-BE49-F238E27FC236}">
                <a16:creationId xmlns:a16="http://schemas.microsoft.com/office/drawing/2014/main" id="{074048E3-C8AC-6BA7-400A-530E738BF2ED}"/>
              </a:ext>
            </a:extLst>
          </p:cNvPr>
          <p:cNvSpPr txBox="1"/>
          <p:nvPr/>
        </p:nvSpPr>
        <p:spPr>
          <a:xfrm>
            <a:off x="2971800" y="4114800"/>
            <a:ext cx="1828800" cy="307777"/>
          </a:xfrm>
          <a:prstGeom prst="rect">
            <a:avLst/>
          </a:prstGeom>
          <a:noFill/>
          <a:scene3d>
            <a:camera prst="orthographicFront">
              <a:rot lat="0" lon="0" rev="2700000"/>
            </a:camera>
            <a:lightRig rig="threePt" dir="t"/>
          </a:scene3d>
        </p:spPr>
        <p:txBody>
          <a:bodyPr wrap="square" rtlCol="0">
            <a:spAutoFit/>
          </a:bodyPr>
          <a:lstStyle/>
          <a:p>
            <a:r>
              <a:rPr lang="en-US" sz="1400" dirty="0"/>
              <a:t>Range Image</a:t>
            </a:r>
          </a:p>
        </p:txBody>
      </p:sp>
      <p:sp>
        <p:nvSpPr>
          <p:cNvPr id="54" name="TextBox 53">
            <a:extLst>
              <a:ext uri="{FF2B5EF4-FFF2-40B4-BE49-F238E27FC236}">
                <a16:creationId xmlns:a16="http://schemas.microsoft.com/office/drawing/2014/main" id="{50DB9EF4-7C6E-0832-8A32-06089489B259}"/>
              </a:ext>
            </a:extLst>
          </p:cNvPr>
          <p:cNvSpPr txBox="1"/>
          <p:nvPr/>
        </p:nvSpPr>
        <p:spPr>
          <a:xfrm>
            <a:off x="6629400" y="4114800"/>
            <a:ext cx="1740220" cy="307777"/>
          </a:xfrm>
          <a:prstGeom prst="rect">
            <a:avLst/>
          </a:prstGeom>
          <a:noFill/>
          <a:scene3d>
            <a:camera prst="orthographicFront">
              <a:rot lat="0" lon="0" rev="2700000"/>
            </a:camera>
            <a:lightRig rig="threePt" dir="t"/>
          </a:scene3d>
        </p:spPr>
        <p:txBody>
          <a:bodyPr wrap="none" rtlCol="0">
            <a:spAutoFit/>
          </a:bodyPr>
          <a:lstStyle/>
          <a:p>
            <a:r>
              <a:rPr lang="en-US" sz="1400" dirty="0"/>
              <a:t>Digital Elevation Map</a:t>
            </a:r>
          </a:p>
        </p:txBody>
      </p:sp>
      <p:sp>
        <p:nvSpPr>
          <p:cNvPr id="55" name="TextBox 54">
            <a:extLst>
              <a:ext uri="{FF2B5EF4-FFF2-40B4-BE49-F238E27FC236}">
                <a16:creationId xmlns:a16="http://schemas.microsoft.com/office/drawing/2014/main" id="{147B6CC7-D15D-02CF-926C-2BAD291778A9}"/>
              </a:ext>
            </a:extLst>
          </p:cNvPr>
          <p:cNvSpPr txBox="1"/>
          <p:nvPr/>
        </p:nvSpPr>
        <p:spPr>
          <a:xfrm>
            <a:off x="4800600" y="4114800"/>
            <a:ext cx="1828800" cy="307777"/>
          </a:xfrm>
          <a:prstGeom prst="rect">
            <a:avLst/>
          </a:prstGeom>
          <a:noFill/>
          <a:scene3d>
            <a:camera prst="orthographicFront">
              <a:rot lat="0" lon="0" rev="2700000"/>
            </a:camera>
            <a:lightRig rig="threePt" dir="t"/>
          </a:scene3d>
        </p:spPr>
        <p:txBody>
          <a:bodyPr wrap="none" rtlCol="0">
            <a:spAutoFit/>
          </a:bodyPr>
          <a:lstStyle/>
          <a:p>
            <a:r>
              <a:rPr lang="en-US" sz="1400" dirty="0"/>
              <a:t> Filtered Range Image</a:t>
            </a:r>
          </a:p>
        </p:txBody>
      </p:sp>
      <p:sp>
        <p:nvSpPr>
          <p:cNvPr id="58" name="TextBox 57">
            <a:extLst>
              <a:ext uri="{FF2B5EF4-FFF2-40B4-BE49-F238E27FC236}">
                <a16:creationId xmlns:a16="http://schemas.microsoft.com/office/drawing/2014/main" id="{18007BD0-74DE-C021-0B84-FD5D473B7BAF}"/>
              </a:ext>
            </a:extLst>
          </p:cNvPr>
          <p:cNvSpPr txBox="1"/>
          <p:nvPr/>
        </p:nvSpPr>
        <p:spPr>
          <a:xfrm>
            <a:off x="8458199" y="4114800"/>
            <a:ext cx="1828800" cy="307777"/>
          </a:xfrm>
          <a:prstGeom prst="rect">
            <a:avLst/>
          </a:prstGeom>
          <a:noFill/>
          <a:scene3d>
            <a:camera prst="orthographicFront">
              <a:rot lat="0" lon="0" rev="2700000"/>
            </a:camera>
            <a:lightRig rig="threePt" dir="t"/>
          </a:scene3d>
        </p:spPr>
        <p:txBody>
          <a:bodyPr wrap="none" rtlCol="0">
            <a:spAutoFit/>
          </a:bodyPr>
          <a:lstStyle/>
          <a:p>
            <a:r>
              <a:rPr lang="en-US" sz="1400" dirty="0"/>
              <a:t>Hazard Map</a:t>
            </a:r>
          </a:p>
        </p:txBody>
      </p:sp>
    </p:spTree>
    <p:extLst>
      <p:ext uri="{BB962C8B-B14F-4D97-AF65-F5344CB8AC3E}">
        <p14:creationId xmlns:p14="http://schemas.microsoft.com/office/powerpoint/2010/main" val="41447843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D7C01-5AE9-3269-A06B-D3942423DC07}"/>
              </a:ext>
            </a:extLst>
          </p:cNvPr>
          <p:cNvSpPr>
            <a:spLocks noGrp="1"/>
          </p:cNvSpPr>
          <p:nvPr>
            <p:ph type="title"/>
          </p:nvPr>
        </p:nvSpPr>
        <p:spPr/>
        <p:txBody>
          <a:bodyPr/>
          <a:lstStyle/>
          <a:p>
            <a:r>
              <a:rPr lang="en-US" dirty="0"/>
              <a:t>Simulated Tests</a:t>
            </a:r>
          </a:p>
        </p:txBody>
      </p:sp>
      <p:pic>
        <p:nvPicPr>
          <p:cNvPr id="5" name="Content Placeholder 9">
            <a:extLst>
              <a:ext uri="{FF2B5EF4-FFF2-40B4-BE49-F238E27FC236}">
                <a16:creationId xmlns:a16="http://schemas.microsoft.com/office/drawing/2014/main" id="{FFDFB97C-4C0B-F5F7-C5F1-B168C633F779}"/>
              </a:ext>
            </a:extLst>
          </p:cNvPr>
          <p:cNvPicPr>
            <a:picLocks noGrp="1" noChangeAspect="1"/>
          </p:cNvPicPr>
          <p:nvPr>
            <p:ph sz="half" idx="1"/>
          </p:nvPr>
        </p:nvPicPr>
        <p:blipFill>
          <a:blip r:embed="rId2"/>
          <a:stretch>
            <a:fillRect/>
          </a:stretch>
        </p:blipFill>
        <p:spPr>
          <a:xfrm>
            <a:off x="838200" y="1662370"/>
            <a:ext cx="5181600" cy="3993636"/>
          </a:xfrm>
        </p:spPr>
      </p:pic>
      <p:pic>
        <p:nvPicPr>
          <p:cNvPr id="6" name="Content Placeholder 33" descr="A picture containing text, indoor, display&#10;&#10;Description automatically generated">
            <a:extLst>
              <a:ext uri="{FF2B5EF4-FFF2-40B4-BE49-F238E27FC236}">
                <a16:creationId xmlns:a16="http://schemas.microsoft.com/office/drawing/2014/main" id="{919C8CD0-850E-795A-0874-62DDA1B90364}"/>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202362" y="1096963"/>
            <a:ext cx="5121275" cy="5121275"/>
          </a:xfrm>
        </p:spPr>
      </p:pic>
      <p:sp>
        <p:nvSpPr>
          <p:cNvPr id="7" name="TextBox 6">
            <a:extLst>
              <a:ext uri="{FF2B5EF4-FFF2-40B4-BE49-F238E27FC236}">
                <a16:creationId xmlns:a16="http://schemas.microsoft.com/office/drawing/2014/main" id="{656F94B6-2FE1-5EF2-F001-239963BF21F6}"/>
              </a:ext>
            </a:extLst>
          </p:cNvPr>
          <p:cNvSpPr txBox="1"/>
          <p:nvPr/>
        </p:nvSpPr>
        <p:spPr>
          <a:xfrm>
            <a:off x="2770166" y="6211667"/>
            <a:ext cx="1317668" cy="646331"/>
          </a:xfrm>
          <a:prstGeom prst="rect">
            <a:avLst/>
          </a:prstGeom>
          <a:noFill/>
        </p:spPr>
        <p:txBody>
          <a:bodyPr wrap="none" rtlCol="0">
            <a:spAutoFit/>
          </a:bodyPr>
          <a:lstStyle/>
          <a:p>
            <a:pPr algn="ctr"/>
            <a:r>
              <a:rPr lang="en-US" dirty="0"/>
              <a:t>Input Range</a:t>
            </a:r>
          </a:p>
          <a:p>
            <a:pPr algn="ctr"/>
            <a:r>
              <a:rPr lang="en-US" dirty="0"/>
              <a:t>Image</a:t>
            </a:r>
          </a:p>
        </p:txBody>
      </p:sp>
      <p:sp>
        <p:nvSpPr>
          <p:cNvPr id="8" name="TextBox 7">
            <a:extLst>
              <a:ext uri="{FF2B5EF4-FFF2-40B4-BE49-F238E27FC236}">
                <a16:creationId xmlns:a16="http://schemas.microsoft.com/office/drawing/2014/main" id="{0B4FDA0B-1B75-C8A4-52D6-8D146C4C3C7E}"/>
              </a:ext>
            </a:extLst>
          </p:cNvPr>
          <p:cNvSpPr txBox="1"/>
          <p:nvPr/>
        </p:nvSpPr>
        <p:spPr>
          <a:xfrm>
            <a:off x="8156784" y="6211668"/>
            <a:ext cx="1212429" cy="646331"/>
          </a:xfrm>
          <a:prstGeom prst="rect">
            <a:avLst/>
          </a:prstGeom>
          <a:noFill/>
        </p:spPr>
        <p:txBody>
          <a:bodyPr wrap="square" rtlCol="0">
            <a:spAutoFit/>
          </a:bodyPr>
          <a:lstStyle/>
          <a:p>
            <a:pPr algn="ctr"/>
            <a:r>
              <a:rPr lang="en-US" dirty="0"/>
              <a:t>DEM after</a:t>
            </a:r>
          </a:p>
          <a:p>
            <a:pPr algn="ctr"/>
            <a:r>
              <a:rPr lang="en-US" dirty="0"/>
              <a:t>First image</a:t>
            </a:r>
          </a:p>
        </p:txBody>
      </p:sp>
    </p:spTree>
    <p:extLst>
      <p:ext uri="{BB962C8B-B14F-4D97-AF65-F5344CB8AC3E}">
        <p14:creationId xmlns:p14="http://schemas.microsoft.com/office/powerpoint/2010/main" val="6931320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2F4F85-CDB6-71E1-7534-5CBE9EFEB593}"/>
              </a:ext>
            </a:extLst>
          </p:cNvPr>
          <p:cNvSpPr>
            <a:spLocks noGrp="1"/>
          </p:cNvSpPr>
          <p:nvPr>
            <p:ph type="title"/>
          </p:nvPr>
        </p:nvSpPr>
        <p:spPr/>
        <p:txBody>
          <a:bodyPr/>
          <a:lstStyle/>
          <a:p>
            <a:r>
              <a:rPr lang="en-US" dirty="0"/>
              <a:t>Simulated Test Results</a:t>
            </a:r>
          </a:p>
        </p:txBody>
      </p:sp>
      <p:pic>
        <p:nvPicPr>
          <p:cNvPr id="5" name="Content Placeholder 33" descr="A picture containing text, indoor, display&#10;&#10;Description automatically generated">
            <a:extLst>
              <a:ext uri="{FF2B5EF4-FFF2-40B4-BE49-F238E27FC236}">
                <a16:creationId xmlns:a16="http://schemas.microsoft.com/office/drawing/2014/main" id="{1233D80E-62BF-A03F-89A5-B8EFE097FD6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866775" y="1096963"/>
            <a:ext cx="5124450" cy="5124450"/>
          </a:xfrm>
        </p:spPr>
      </p:pic>
      <p:pic>
        <p:nvPicPr>
          <p:cNvPr id="6" name="Content Placeholder 10" descr="A picture containing background pattern&#10;&#10;Description automatically generated">
            <a:extLst>
              <a:ext uri="{FF2B5EF4-FFF2-40B4-BE49-F238E27FC236}">
                <a16:creationId xmlns:a16="http://schemas.microsoft.com/office/drawing/2014/main" id="{FDF03363-294B-818F-4BCB-A74045C84817}"/>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202362" y="1096963"/>
            <a:ext cx="5121275" cy="5121275"/>
          </a:xfrm>
        </p:spPr>
      </p:pic>
      <p:sp>
        <p:nvSpPr>
          <p:cNvPr id="7" name="TextBox 6">
            <a:extLst>
              <a:ext uri="{FF2B5EF4-FFF2-40B4-BE49-F238E27FC236}">
                <a16:creationId xmlns:a16="http://schemas.microsoft.com/office/drawing/2014/main" id="{F0B06946-2BBD-AEE5-C028-2FB2A8B47231}"/>
              </a:ext>
            </a:extLst>
          </p:cNvPr>
          <p:cNvSpPr txBox="1"/>
          <p:nvPr/>
        </p:nvSpPr>
        <p:spPr>
          <a:xfrm>
            <a:off x="8156784" y="6211668"/>
            <a:ext cx="1212429" cy="646331"/>
          </a:xfrm>
          <a:prstGeom prst="rect">
            <a:avLst/>
          </a:prstGeom>
          <a:noFill/>
        </p:spPr>
        <p:txBody>
          <a:bodyPr wrap="square" rtlCol="0">
            <a:spAutoFit/>
          </a:bodyPr>
          <a:lstStyle/>
          <a:p>
            <a:pPr algn="ctr"/>
            <a:r>
              <a:rPr lang="en-US" dirty="0"/>
              <a:t>DEM after</a:t>
            </a:r>
          </a:p>
          <a:p>
            <a:pPr algn="ctr"/>
            <a:r>
              <a:rPr lang="en-US" dirty="0"/>
              <a:t>20 images</a:t>
            </a:r>
          </a:p>
        </p:txBody>
      </p:sp>
      <p:sp>
        <p:nvSpPr>
          <p:cNvPr id="8" name="TextBox 7">
            <a:extLst>
              <a:ext uri="{FF2B5EF4-FFF2-40B4-BE49-F238E27FC236}">
                <a16:creationId xmlns:a16="http://schemas.microsoft.com/office/drawing/2014/main" id="{09EEE7F2-AB91-78DE-D72F-3947E8BEC293}"/>
              </a:ext>
            </a:extLst>
          </p:cNvPr>
          <p:cNvSpPr txBox="1"/>
          <p:nvPr/>
        </p:nvSpPr>
        <p:spPr>
          <a:xfrm>
            <a:off x="2822785" y="6211667"/>
            <a:ext cx="1212429" cy="646331"/>
          </a:xfrm>
          <a:prstGeom prst="rect">
            <a:avLst/>
          </a:prstGeom>
          <a:noFill/>
        </p:spPr>
        <p:txBody>
          <a:bodyPr wrap="square" rtlCol="0">
            <a:spAutoFit/>
          </a:bodyPr>
          <a:lstStyle/>
          <a:p>
            <a:pPr algn="ctr"/>
            <a:r>
              <a:rPr lang="en-US" dirty="0"/>
              <a:t>DEM after</a:t>
            </a:r>
          </a:p>
          <a:p>
            <a:pPr algn="ctr"/>
            <a:r>
              <a:rPr lang="en-US" dirty="0"/>
              <a:t>First image</a:t>
            </a:r>
          </a:p>
        </p:txBody>
      </p:sp>
    </p:spTree>
    <p:extLst>
      <p:ext uri="{BB962C8B-B14F-4D97-AF65-F5344CB8AC3E}">
        <p14:creationId xmlns:p14="http://schemas.microsoft.com/office/powerpoint/2010/main" val="27841568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6EEC5-FA0D-4726-BB4E-F63D526E51E1}"/>
              </a:ext>
            </a:extLst>
          </p:cNvPr>
          <p:cNvSpPr>
            <a:spLocks noGrp="1"/>
          </p:cNvSpPr>
          <p:nvPr>
            <p:ph type="title"/>
          </p:nvPr>
        </p:nvSpPr>
        <p:spPr/>
        <p:txBody>
          <a:bodyPr/>
          <a:lstStyle/>
          <a:p>
            <a:r>
              <a:rPr lang="en-US" dirty="0"/>
              <a:t>Field Tests</a:t>
            </a:r>
          </a:p>
        </p:txBody>
      </p:sp>
      <p:pic>
        <p:nvPicPr>
          <p:cNvPr id="5" name="Content Placeholder 4" descr="A helicopter flying over a field&#10;&#10;Description automatically generated with low confidence">
            <a:extLst>
              <a:ext uri="{FF2B5EF4-FFF2-40B4-BE49-F238E27FC236}">
                <a16:creationId xmlns:a16="http://schemas.microsoft.com/office/drawing/2014/main" id="{116E078C-3414-A747-F9CA-2CB28E889E0E}"/>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172202" y="3886200"/>
            <a:ext cx="3661813" cy="2743200"/>
          </a:xfrm>
          <a:prstGeom prst="rect">
            <a:avLst/>
          </a:prstGeom>
        </p:spPr>
      </p:pic>
      <p:pic>
        <p:nvPicPr>
          <p:cNvPr id="6" name="Content Placeholder 5" descr="A spider in the air&#10;&#10;Description automatically generated with low confidence">
            <a:extLst>
              <a:ext uri="{FF2B5EF4-FFF2-40B4-BE49-F238E27FC236}">
                <a16:creationId xmlns:a16="http://schemas.microsoft.com/office/drawing/2014/main" id="{FCD33116-B98B-365C-085E-6246068654E6}"/>
              </a:ext>
            </a:extLst>
          </p:cNvPr>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2537615" y="3886200"/>
            <a:ext cx="3482184" cy="2743200"/>
          </a:xfrm>
          <a:prstGeom prst="rect">
            <a:avLst/>
          </a:prstGeom>
        </p:spPr>
      </p:pic>
      <p:pic>
        <p:nvPicPr>
          <p:cNvPr id="7" name="Picture 6" descr="DSC_0789.JPG">
            <a:extLst>
              <a:ext uri="{FF2B5EF4-FFF2-40B4-BE49-F238E27FC236}">
                <a16:creationId xmlns:a16="http://schemas.microsoft.com/office/drawing/2014/main" id="{6CC9336B-E298-ED5A-E51E-692C0615422B}"/>
              </a:ext>
            </a:extLst>
          </p:cNvPr>
          <p:cNvPicPr>
            <a:picLocks noChangeAspect="1"/>
          </p:cNvPicPr>
          <p:nvPr/>
        </p:nvPicPr>
        <p:blipFill>
          <a:blip r:embed="rId4" cstate="print"/>
          <a:stretch>
            <a:fillRect/>
          </a:stretch>
        </p:blipFill>
        <p:spPr>
          <a:xfrm>
            <a:off x="5712608" y="914401"/>
            <a:ext cx="4121407" cy="2743200"/>
          </a:xfrm>
          <a:prstGeom prst="rect">
            <a:avLst/>
          </a:prstGeom>
        </p:spPr>
      </p:pic>
      <p:pic>
        <p:nvPicPr>
          <p:cNvPr id="8" name="Picture 1">
            <a:extLst>
              <a:ext uri="{FF2B5EF4-FFF2-40B4-BE49-F238E27FC236}">
                <a16:creationId xmlns:a16="http://schemas.microsoft.com/office/drawing/2014/main" id="{F1E0C822-05DB-2FA0-36E5-146DE0EA439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57985" y="914401"/>
            <a:ext cx="329184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632145FF-4001-E62D-9A87-EDE8BFB2E8A2}"/>
              </a:ext>
            </a:extLst>
          </p:cNvPr>
          <p:cNvSpPr txBox="1"/>
          <p:nvPr/>
        </p:nvSpPr>
        <p:spPr>
          <a:xfrm>
            <a:off x="473233" y="2101335"/>
            <a:ext cx="1124860" cy="369332"/>
          </a:xfrm>
          <a:prstGeom prst="rect">
            <a:avLst/>
          </a:prstGeom>
          <a:noFill/>
        </p:spPr>
        <p:txBody>
          <a:bodyPr wrap="none" rtlCol="0">
            <a:spAutoFit/>
          </a:bodyPr>
          <a:lstStyle/>
          <a:p>
            <a:r>
              <a:rPr lang="en-US" dirty="0"/>
              <a:t>Static Test</a:t>
            </a:r>
          </a:p>
        </p:txBody>
      </p:sp>
      <p:sp>
        <p:nvSpPr>
          <p:cNvPr id="10" name="TextBox 9">
            <a:extLst>
              <a:ext uri="{FF2B5EF4-FFF2-40B4-BE49-F238E27FC236}">
                <a16:creationId xmlns:a16="http://schemas.microsoft.com/office/drawing/2014/main" id="{962E6630-5940-51B7-D509-A314CF565307}"/>
              </a:ext>
            </a:extLst>
          </p:cNvPr>
          <p:cNvSpPr txBox="1"/>
          <p:nvPr/>
        </p:nvSpPr>
        <p:spPr>
          <a:xfrm>
            <a:off x="473233" y="5073134"/>
            <a:ext cx="1186992" cy="369332"/>
          </a:xfrm>
          <a:prstGeom prst="rect">
            <a:avLst/>
          </a:prstGeom>
          <a:noFill/>
        </p:spPr>
        <p:txBody>
          <a:bodyPr wrap="none" rtlCol="0">
            <a:spAutoFit/>
          </a:bodyPr>
          <a:lstStyle/>
          <a:p>
            <a:r>
              <a:rPr lang="en-US" dirty="0"/>
              <a:t>Drone Test</a:t>
            </a:r>
          </a:p>
        </p:txBody>
      </p:sp>
      <p:sp>
        <p:nvSpPr>
          <p:cNvPr id="11" name="TextBox 10">
            <a:extLst>
              <a:ext uri="{FF2B5EF4-FFF2-40B4-BE49-F238E27FC236}">
                <a16:creationId xmlns:a16="http://schemas.microsoft.com/office/drawing/2014/main" id="{76D57AE3-2E49-700A-5C49-E6DDEB87410C}"/>
              </a:ext>
            </a:extLst>
          </p:cNvPr>
          <p:cNvSpPr txBox="1"/>
          <p:nvPr/>
        </p:nvSpPr>
        <p:spPr>
          <a:xfrm>
            <a:off x="10760304" y="2101335"/>
            <a:ext cx="1247457" cy="369332"/>
          </a:xfrm>
          <a:prstGeom prst="rect">
            <a:avLst/>
          </a:prstGeom>
          <a:noFill/>
        </p:spPr>
        <p:txBody>
          <a:bodyPr wrap="none" rtlCol="0">
            <a:spAutoFit/>
          </a:bodyPr>
          <a:lstStyle/>
          <a:p>
            <a:r>
              <a:rPr lang="en-US" dirty="0"/>
              <a:t>Gantry Test</a:t>
            </a:r>
          </a:p>
        </p:txBody>
      </p:sp>
      <p:sp>
        <p:nvSpPr>
          <p:cNvPr id="12" name="TextBox 11">
            <a:extLst>
              <a:ext uri="{FF2B5EF4-FFF2-40B4-BE49-F238E27FC236}">
                <a16:creationId xmlns:a16="http://schemas.microsoft.com/office/drawing/2014/main" id="{36BBD2DC-83B6-74E0-385F-9F070CC3D836}"/>
              </a:ext>
            </a:extLst>
          </p:cNvPr>
          <p:cNvSpPr txBox="1"/>
          <p:nvPr/>
        </p:nvSpPr>
        <p:spPr>
          <a:xfrm>
            <a:off x="10424955" y="5073134"/>
            <a:ext cx="1582806" cy="369332"/>
          </a:xfrm>
          <a:prstGeom prst="rect">
            <a:avLst/>
          </a:prstGeom>
          <a:noFill/>
        </p:spPr>
        <p:txBody>
          <a:bodyPr wrap="none" rtlCol="0">
            <a:spAutoFit/>
          </a:bodyPr>
          <a:lstStyle/>
          <a:p>
            <a:r>
              <a:rPr lang="en-US" dirty="0"/>
              <a:t>Helicopter Test</a:t>
            </a:r>
          </a:p>
        </p:txBody>
      </p:sp>
    </p:spTree>
    <p:extLst>
      <p:ext uri="{BB962C8B-B14F-4D97-AF65-F5344CB8AC3E}">
        <p14:creationId xmlns:p14="http://schemas.microsoft.com/office/powerpoint/2010/main" val="24389555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74127-96E2-6323-5469-0F70BEDC157D}"/>
              </a:ext>
            </a:extLst>
          </p:cNvPr>
          <p:cNvSpPr>
            <a:spLocks noGrp="1"/>
          </p:cNvSpPr>
          <p:nvPr>
            <p:ph type="title"/>
          </p:nvPr>
        </p:nvSpPr>
        <p:spPr/>
        <p:txBody>
          <a:bodyPr/>
          <a:lstStyle/>
          <a:p>
            <a:r>
              <a:rPr lang="en-US" dirty="0"/>
              <a:t>Field Test Results</a:t>
            </a:r>
          </a:p>
        </p:txBody>
      </p:sp>
      <p:pic>
        <p:nvPicPr>
          <p:cNvPr id="3" name="Picture 2" descr="A picture containing graphical user interface&#10;&#10;Description automatically generated">
            <a:extLst>
              <a:ext uri="{FF2B5EF4-FFF2-40B4-BE49-F238E27FC236}">
                <a16:creationId xmlns:a16="http://schemas.microsoft.com/office/drawing/2014/main" id="{ECBF7EB4-54DE-A484-C242-6D9C6B2FD9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8073" y="1173709"/>
            <a:ext cx="7315853" cy="5486400"/>
          </a:xfrm>
          <a:prstGeom prst="rect">
            <a:avLst/>
          </a:prstGeom>
        </p:spPr>
      </p:pic>
    </p:spTree>
    <p:extLst>
      <p:ext uri="{BB962C8B-B14F-4D97-AF65-F5344CB8AC3E}">
        <p14:creationId xmlns:p14="http://schemas.microsoft.com/office/powerpoint/2010/main" val="12319698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0A089CD-961F-F8D2-5097-567BFCD0569F}"/>
              </a:ext>
            </a:extLst>
          </p:cNvPr>
          <p:cNvSpPr>
            <a:spLocks noGrp="1"/>
          </p:cNvSpPr>
          <p:nvPr>
            <p:ph type="title"/>
          </p:nvPr>
        </p:nvSpPr>
        <p:spPr/>
        <p:txBody>
          <a:bodyPr/>
          <a:lstStyle/>
          <a:p>
            <a:r>
              <a:rPr lang="en-US" dirty="0"/>
              <a:t>Future Work</a:t>
            </a:r>
          </a:p>
        </p:txBody>
      </p:sp>
      <p:sp>
        <p:nvSpPr>
          <p:cNvPr id="4" name="Content Placeholder 3">
            <a:extLst>
              <a:ext uri="{FF2B5EF4-FFF2-40B4-BE49-F238E27FC236}">
                <a16:creationId xmlns:a16="http://schemas.microsoft.com/office/drawing/2014/main" id="{FBD9D2ED-DBF9-3DF4-4EFC-D718179BA168}"/>
              </a:ext>
            </a:extLst>
          </p:cNvPr>
          <p:cNvSpPr>
            <a:spLocks noGrp="1"/>
          </p:cNvSpPr>
          <p:nvPr>
            <p:ph idx="1"/>
          </p:nvPr>
        </p:nvSpPr>
        <p:spPr/>
        <p:txBody>
          <a:bodyPr/>
          <a:lstStyle/>
          <a:p>
            <a:r>
              <a:rPr lang="en-US" dirty="0"/>
              <a:t>Continue testing and refinement of algorithms</a:t>
            </a:r>
          </a:p>
          <a:p>
            <a:r>
              <a:rPr lang="en-US" dirty="0"/>
              <a:t>Build ETU as a payload on future lander missions</a:t>
            </a:r>
          </a:p>
          <a:p>
            <a:r>
              <a:rPr lang="en-US" dirty="0"/>
              <a:t>Investigate other computing platforms</a:t>
            </a:r>
          </a:p>
          <a:p>
            <a:pPr lvl="1"/>
            <a:r>
              <a:rPr lang="en-US" dirty="0"/>
              <a:t>HPSC as a CPU approach</a:t>
            </a:r>
          </a:p>
          <a:p>
            <a:pPr lvl="1"/>
            <a:r>
              <a:rPr lang="en-US" dirty="0"/>
              <a:t>Xilinx </a:t>
            </a:r>
            <a:r>
              <a:rPr lang="en-US" dirty="0" err="1"/>
              <a:t>Kintex</a:t>
            </a:r>
            <a:r>
              <a:rPr lang="en-US" dirty="0"/>
              <a:t>™ as an FPGA approach</a:t>
            </a:r>
          </a:p>
          <a:p>
            <a:pPr lvl="1"/>
            <a:r>
              <a:rPr lang="en-US" dirty="0"/>
              <a:t>Xilinx Versal™ as a hybrid CPU, FPGA, AI Engine approach</a:t>
            </a:r>
          </a:p>
        </p:txBody>
      </p:sp>
      <p:pic>
        <p:nvPicPr>
          <p:cNvPr id="5" name="Picture 4">
            <a:extLst>
              <a:ext uri="{FF2B5EF4-FFF2-40B4-BE49-F238E27FC236}">
                <a16:creationId xmlns:a16="http://schemas.microsoft.com/office/drawing/2014/main" id="{A26F8243-CAD3-4878-839F-263BB8728A8D}"/>
              </a:ext>
            </a:extLst>
          </p:cNvPr>
          <p:cNvPicPr>
            <a:picLocks noChangeAspect="1"/>
          </p:cNvPicPr>
          <p:nvPr/>
        </p:nvPicPr>
        <p:blipFill>
          <a:blip r:embed="rId2"/>
          <a:stretch>
            <a:fillRect/>
          </a:stretch>
        </p:blipFill>
        <p:spPr>
          <a:xfrm>
            <a:off x="2713868" y="4407247"/>
            <a:ext cx="1883390" cy="1810672"/>
          </a:xfrm>
          <a:prstGeom prst="rect">
            <a:avLst/>
          </a:prstGeom>
        </p:spPr>
      </p:pic>
      <p:pic>
        <p:nvPicPr>
          <p:cNvPr id="8" name="Picture 7">
            <a:extLst>
              <a:ext uri="{FF2B5EF4-FFF2-40B4-BE49-F238E27FC236}">
                <a16:creationId xmlns:a16="http://schemas.microsoft.com/office/drawing/2014/main" id="{AA44C039-B8E3-8004-688F-B450B7729320}"/>
              </a:ext>
            </a:extLst>
          </p:cNvPr>
          <p:cNvPicPr>
            <a:picLocks noChangeAspect="1"/>
          </p:cNvPicPr>
          <p:nvPr/>
        </p:nvPicPr>
        <p:blipFill>
          <a:blip r:embed="rId3"/>
          <a:stretch>
            <a:fillRect/>
          </a:stretch>
        </p:blipFill>
        <p:spPr>
          <a:xfrm>
            <a:off x="7594743" y="4407247"/>
            <a:ext cx="2384378" cy="1810672"/>
          </a:xfrm>
          <a:prstGeom prst="rect">
            <a:avLst/>
          </a:prstGeom>
        </p:spPr>
      </p:pic>
      <p:sp>
        <p:nvSpPr>
          <p:cNvPr id="9" name="TextBox 8">
            <a:extLst>
              <a:ext uri="{FF2B5EF4-FFF2-40B4-BE49-F238E27FC236}">
                <a16:creationId xmlns:a16="http://schemas.microsoft.com/office/drawing/2014/main" id="{9AE5F6AB-AA2B-BBE7-CF95-B03B384DD00F}"/>
              </a:ext>
            </a:extLst>
          </p:cNvPr>
          <p:cNvSpPr txBox="1"/>
          <p:nvPr/>
        </p:nvSpPr>
        <p:spPr>
          <a:xfrm>
            <a:off x="8516203" y="4850918"/>
            <a:ext cx="759211" cy="461665"/>
          </a:xfrm>
          <a:prstGeom prst="rect">
            <a:avLst/>
          </a:prstGeom>
          <a:noFill/>
        </p:spPr>
        <p:txBody>
          <a:bodyPr wrap="square" rtlCol="0">
            <a:spAutoFit/>
          </a:bodyPr>
          <a:lstStyle/>
          <a:p>
            <a:r>
              <a:rPr lang="en-US" sz="1200" dirty="0">
                <a:solidFill>
                  <a:schemeClr val="bg1"/>
                </a:solidFill>
              </a:rPr>
              <a:t>AMD</a:t>
            </a:r>
            <a:br>
              <a:rPr lang="en-US" sz="1200" dirty="0">
                <a:solidFill>
                  <a:schemeClr val="bg1"/>
                </a:solidFill>
              </a:rPr>
            </a:br>
            <a:r>
              <a:rPr lang="en-US" sz="1200" dirty="0">
                <a:solidFill>
                  <a:schemeClr val="bg1"/>
                </a:solidFill>
              </a:rPr>
              <a:t>Versal</a:t>
            </a:r>
          </a:p>
        </p:txBody>
      </p:sp>
      <p:sp>
        <p:nvSpPr>
          <p:cNvPr id="10" name="TextBox 9">
            <a:extLst>
              <a:ext uri="{FF2B5EF4-FFF2-40B4-BE49-F238E27FC236}">
                <a16:creationId xmlns:a16="http://schemas.microsoft.com/office/drawing/2014/main" id="{0683F6E1-53AB-53D6-25C5-79033870CEF2}"/>
              </a:ext>
            </a:extLst>
          </p:cNvPr>
          <p:cNvSpPr txBox="1"/>
          <p:nvPr/>
        </p:nvSpPr>
        <p:spPr>
          <a:xfrm>
            <a:off x="838200" y="6391784"/>
            <a:ext cx="10515600" cy="461665"/>
          </a:xfrm>
          <a:prstGeom prst="rect">
            <a:avLst/>
          </a:prstGeom>
          <a:noFill/>
        </p:spPr>
        <p:txBody>
          <a:bodyPr wrap="square" rtlCol="0">
            <a:spAutoFit/>
          </a:bodyPr>
          <a:lstStyle/>
          <a:p>
            <a:r>
              <a:rPr lang="en-US" sz="1200" b="0" i="0" dirty="0">
                <a:solidFill>
                  <a:srgbClr val="000000"/>
                </a:solidFill>
                <a:effectLst/>
                <a:latin typeface="Roboto" panose="02000000000000000000" pitchFamily="2" charset="0"/>
              </a:rPr>
              <a:t>Trade names and trademarks are used in this report for identification only. Their usage does not constitute an official endorsement, either expressed or implied, by the National Aeronautics and Space Administration.</a:t>
            </a:r>
            <a:endParaRPr lang="en-US" sz="1200" dirty="0"/>
          </a:p>
        </p:txBody>
      </p:sp>
    </p:spTree>
    <p:extLst>
      <p:ext uri="{BB962C8B-B14F-4D97-AF65-F5344CB8AC3E}">
        <p14:creationId xmlns:p14="http://schemas.microsoft.com/office/powerpoint/2010/main" val="349685966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pptx" id="{35CB87C9-7BD3-4F63-94BD-5B3B73677E32}" vid="{9171DFEA-743C-4716-BE12-9B3D6EE608F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TSL</Template>
  <TotalTime>5706</TotalTime>
  <Words>820</Words>
  <Application>Microsoft Office PowerPoint</Application>
  <PresentationFormat>Widescreen</PresentationFormat>
  <Paragraphs>193</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Roboto</vt:lpstr>
      <vt:lpstr>1_Office Theme</vt:lpstr>
      <vt:lpstr>Multi-Functional Flash Lidar Software for Precision Safe Landing</vt:lpstr>
      <vt:lpstr>Precision Safe Landing</vt:lpstr>
      <vt:lpstr>Landing Conops</vt:lpstr>
      <vt:lpstr>Flash Lidar</vt:lpstr>
      <vt:lpstr>Multi-Functional Flash Lidar</vt:lpstr>
      <vt:lpstr>Flash Lidar Software Requirements</vt:lpstr>
      <vt:lpstr>Software Flow</vt:lpstr>
      <vt:lpstr>Create DEM</vt:lpstr>
      <vt:lpstr>GPUs in Space</vt:lpstr>
      <vt:lpstr>Software Layers</vt:lpstr>
      <vt:lpstr>Custom GPU Framework</vt:lpstr>
      <vt:lpstr>Simulated Tests</vt:lpstr>
      <vt:lpstr>Simulated Test Results</vt:lpstr>
      <vt:lpstr>Field Tests</vt:lpstr>
      <vt:lpstr>Field Test Results</vt:lpstr>
      <vt:lpstr>Future 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Multi-Functional Flash Lidar Software for Precision Safe Landing</dc:title>
  <dc:creator>Brewster, Paul F. (LARC-D207)</dc:creator>
  <cp:lastModifiedBy>Brewster, Paul F. (LARC-D207)</cp:lastModifiedBy>
  <cp:revision>74</cp:revision>
  <dcterms:created xsi:type="dcterms:W3CDTF">2025-02-18T14:34:39Z</dcterms:created>
  <dcterms:modified xsi:type="dcterms:W3CDTF">2025-02-24T14:34:54Z</dcterms:modified>
</cp:coreProperties>
</file>