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713" r:id="rId1"/>
  </p:sldMasterIdLst>
  <p:notesMasterIdLst>
    <p:notesMasterId r:id="rId10"/>
  </p:notesMasterIdLst>
  <p:handoutMasterIdLst>
    <p:handoutMasterId r:id="rId11"/>
  </p:handoutMasterIdLst>
  <p:sldIdLst>
    <p:sldId id="15770" r:id="rId2"/>
    <p:sldId id="15767" r:id="rId3"/>
    <p:sldId id="1661" r:id="rId4"/>
    <p:sldId id="38425" r:id="rId5"/>
    <p:sldId id="38429" r:id="rId6"/>
    <p:sldId id="1648" r:id="rId7"/>
    <p:sldId id="38308" r:id="rId8"/>
    <p:sldId id="38301" r:id="rId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7D3FF"/>
    <a:srgbClr val="FFCC99"/>
    <a:srgbClr val="008EC0"/>
    <a:srgbClr val="FFCCCC"/>
    <a:srgbClr val="FFFFCC"/>
    <a:srgbClr val="F9FA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25" autoAdjust="0"/>
    <p:restoredTop sz="93657" autoAdjust="0"/>
  </p:normalViewPr>
  <p:slideViewPr>
    <p:cSldViewPr snapToGrid="0">
      <p:cViewPr varScale="1">
        <p:scale>
          <a:sx n="103" d="100"/>
          <a:sy n="103" d="100"/>
        </p:scale>
        <p:origin x="660" y="108"/>
      </p:cViewPr>
      <p:guideLst/>
    </p:cSldViewPr>
  </p:slid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DA672785-AF9B-42C9-933B-71B326311776}" type="datetimeFigureOut">
              <a:rPr lang="en-US" smtClean="0"/>
              <a:t>2/21/2025</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AD6D9C64-D665-44E9-8B28-7A65E44023C4}" type="slidenum">
              <a:rPr lang="en-US" smtClean="0"/>
              <a:t>‹#›</a:t>
            </a:fld>
            <a:endParaRPr lang="en-US"/>
          </a:p>
        </p:txBody>
      </p:sp>
    </p:spTree>
    <p:extLst>
      <p:ext uri="{BB962C8B-B14F-4D97-AF65-F5344CB8AC3E}">
        <p14:creationId xmlns:p14="http://schemas.microsoft.com/office/powerpoint/2010/main" val="8295426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9C86F67-3193-44CA-A307-16108AA8019A}" type="datetimeFigureOut">
              <a:rPr lang="en-US" smtClean="0"/>
              <a:t>2/21/2025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0D9A577-177E-406A-BAA8-F14760221DA4}" type="slidenum">
              <a:rPr lang="en-US" smtClean="0"/>
              <a:t>‹#›</a:t>
            </a:fld>
            <a:endParaRPr lang="en-US"/>
          </a:p>
        </p:txBody>
      </p:sp>
    </p:spTree>
    <p:extLst>
      <p:ext uri="{BB962C8B-B14F-4D97-AF65-F5344CB8AC3E}">
        <p14:creationId xmlns:p14="http://schemas.microsoft.com/office/powerpoint/2010/main" val="3798276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D9A577-177E-406A-BAA8-F14760221DA4}" type="slidenum">
              <a:rPr lang="en-US" smtClean="0"/>
              <a:t>1</a:t>
            </a:fld>
            <a:endParaRPr lang="en-US"/>
          </a:p>
        </p:txBody>
      </p:sp>
    </p:spTree>
    <p:extLst>
      <p:ext uri="{BB962C8B-B14F-4D97-AF65-F5344CB8AC3E}">
        <p14:creationId xmlns:p14="http://schemas.microsoft.com/office/powerpoint/2010/main" val="4788989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lgn="l"/>
            <a:r>
              <a:rPr lang="en-US" sz="1400" b="1" dirty="0">
                <a:solidFill>
                  <a:srgbClr val="FF0000"/>
                </a:solidFill>
              </a:rPr>
              <a:t>Ralph</a:t>
            </a:r>
            <a:endParaRPr lang="en-US" sz="1400" b="1" i="1" dirty="0">
              <a:solidFill>
                <a:srgbClr val="FFFF00"/>
              </a:solidFill>
            </a:endParaRPr>
          </a:p>
          <a:p>
            <a:pPr algn="l"/>
            <a:r>
              <a:rPr lang="en-US" sz="1400" b="1" i="1" dirty="0">
                <a:solidFill>
                  <a:srgbClr val="FFFF00"/>
                </a:solidFill>
              </a:rPr>
              <a:t>Ensure Food System Security on Long Duration Missions  Beyond Low Earth Orbit (LEO)</a:t>
            </a:r>
            <a:endParaRPr lang="en-US" b="1" dirty="0">
              <a:solidFill>
                <a:schemeClr val="bg1"/>
              </a:solidFill>
            </a:endParaRPr>
          </a:p>
          <a:p>
            <a:pPr marL="285750" indent="-285750">
              <a:buFont typeface="Arial" panose="020B0604020202020204" pitchFamily="34" charset="0"/>
              <a:buChar char="•"/>
            </a:pPr>
            <a:r>
              <a:rPr lang="en-US" sz="1200" b="0" i="1" dirty="0">
                <a:solidFill>
                  <a:schemeClr val="bg1"/>
                </a:solidFill>
              </a:rPr>
              <a:t>Food and nutrition are the first line of defense for crew health and performance</a:t>
            </a:r>
            <a:endParaRPr lang="en-US" sz="1200" b="0" dirty="0">
              <a:solidFill>
                <a:schemeClr val="bg1"/>
              </a:solidFill>
            </a:endParaRPr>
          </a:p>
          <a:p>
            <a:pPr marL="285750" indent="-285750">
              <a:buFont typeface="Arial" panose="020B0604020202020204" pitchFamily="34" charset="0"/>
              <a:buChar char="•"/>
            </a:pPr>
            <a:r>
              <a:rPr lang="en-US" sz="1200" b="0" dirty="0">
                <a:solidFill>
                  <a:schemeClr val="bg1"/>
                </a:solidFill>
              </a:rPr>
              <a:t>Provide safe, nutritious and acceptable fresh food </a:t>
            </a:r>
          </a:p>
          <a:p>
            <a:pPr marL="285750" indent="-285750">
              <a:buFont typeface="Arial" panose="020B0604020202020204" pitchFamily="34" charset="0"/>
              <a:buChar char="•"/>
            </a:pPr>
            <a:r>
              <a:rPr lang="en-US" sz="1200" b="0" dirty="0">
                <a:solidFill>
                  <a:schemeClr val="bg1"/>
                </a:solidFill>
              </a:rPr>
              <a:t>Add variety to crew diet</a:t>
            </a:r>
          </a:p>
          <a:p>
            <a:pPr marL="285750" indent="-285750">
              <a:buFont typeface="Arial" panose="020B0604020202020204" pitchFamily="34" charset="0"/>
              <a:buChar char="•"/>
            </a:pPr>
            <a:r>
              <a:rPr lang="en-US" sz="1200" b="0" dirty="0">
                <a:solidFill>
                  <a:schemeClr val="bg1"/>
                </a:solidFill>
              </a:rPr>
              <a:t>Enhance morale</a:t>
            </a:r>
          </a:p>
          <a:p>
            <a:r>
              <a:rPr lang="en-US" sz="1200" dirty="0">
                <a:solidFill>
                  <a:srgbClr val="92D050"/>
                </a:solidFill>
              </a:rPr>
              <a:t>* Food security is the condition in which crew have continuous access to sufficient safe and nutritious food which meets both their dietary needs and food preferences in order to maintain peak health and performance. </a:t>
            </a:r>
          </a:p>
          <a:p>
            <a:pPr marL="0" indent="0">
              <a:buFont typeface="Arial" panose="020B0604020202020204" pitchFamily="34" charset="0"/>
              <a:buNone/>
            </a:pPr>
            <a:endParaRPr lang="en-US" sz="1200" b="0" dirty="0">
              <a:solidFill>
                <a:schemeClr val="bg1"/>
              </a:solidFill>
            </a:endParaRPr>
          </a:p>
          <a:p>
            <a:r>
              <a:rPr lang="en-US" sz="1600" b="1" i="1" dirty="0">
                <a:solidFill>
                  <a:srgbClr val="FFFF00"/>
                </a:solidFill>
              </a:rPr>
              <a:t>Nutrient Supplementation of the Prepackaged Food System - Needed for: Deep Space Transport</a:t>
            </a:r>
          </a:p>
          <a:p>
            <a:pPr marL="285750" indent="-285750">
              <a:buFont typeface="Arial" panose="020B0604020202020204" pitchFamily="34" charset="0"/>
              <a:buChar char="•"/>
            </a:pPr>
            <a:r>
              <a:rPr lang="en-US" sz="1200" b="0" dirty="0">
                <a:solidFill>
                  <a:schemeClr val="bg1"/>
                </a:solidFill>
              </a:rPr>
              <a:t>Fresh produce supplements vitamins (B</a:t>
            </a:r>
            <a:r>
              <a:rPr lang="en-US" sz="1200" b="0" baseline="-25000" dirty="0">
                <a:solidFill>
                  <a:schemeClr val="bg1"/>
                </a:solidFill>
              </a:rPr>
              <a:t>1</a:t>
            </a:r>
            <a:r>
              <a:rPr lang="en-US" sz="1200" b="0" dirty="0">
                <a:solidFill>
                  <a:schemeClr val="bg1"/>
                </a:solidFill>
              </a:rPr>
              <a:t>, K, C) and bioactive compounds that degrade in the stored food system on multi-year exploration missions</a:t>
            </a:r>
          </a:p>
          <a:p>
            <a:pPr marL="285750" indent="-285750">
              <a:buFont typeface="Arial" panose="020B0604020202020204" pitchFamily="34" charset="0"/>
              <a:buChar char="•"/>
            </a:pPr>
            <a:r>
              <a:rPr lang="en-US" sz="1200" b="0" dirty="0">
                <a:solidFill>
                  <a:schemeClr val="bg1"/>
                </a:solidFill>
              </a:rPr>
              <a:t>“Pick-and-Eat” crops that require no processing and minimal preparation will provide variety, customization, and psychological appeal</a:t>
            </a:r>
          </a:p>
          <a:p>
            <a:pPr marL="285750" indent="-285750">
              <a:buFont typeface="Arial" panose="020B0604020202020204" pitchFamily="34" charset="0"/>
              <a:buChar char="•"/>
            </a:pPr>
            <a:r>
              <a:rPr lang="en-US" sz="1200" b="0" dirty="0">
                <a:solidFill>
                  <a:schemeClr val="bg1"/>
                </a:solidFill>
              </a:rPr>
              <a:t>Enable testing and demonstration of dependable crop production before reliance on system.</a:t>
            </a:r>
          </a:p>
          <a:p>
            <a:pPr marL="285750" indent="-285750">
              <a:buFont typeface="Arial" panose="020B0604020202020204" pitchFamily="34" charset="0"/>
              <a:buChar char="•"/>
            </a:pPr>
            <a:r>
              <a:rPr lang="en-US" sz="1200" b="0" dirty="0">
                <a:solidFill>
                  <a:schemeClr val="bg1"/>
                </a:solidFill>
              </a:rPr>
              <a:t>Limiting factors are vehicle resources mass, power, volume, water, air, crew time</a:t>
            </a:r>
          </a:p>
          <a:p>
            <a:r>
              <a:rPr lang="en-US" sz="1200" b="0" dirty="0">
                <a:solidFill>
                  <a:schemeClr val="bg1"/>
                </a:solidFill>
              </a:rPr>
              <a:t>     Near Term Missions for NASA to Mars Will Rely on </a:t>
            </a:r>
            <a:r>
              <a:rPr lang="en-US" sz="1200" b="0" dirty="0" err="1">
                <a:solidFill>
                  <a:schemeClr val="bg1"/>
                </a:solidFill>
              </a:rPr>
              <a:t>Physico</a:t>
            </a:r>
            <a:r>
              <a:rPr lang="en-US" sz="1200" b="0" dirty="0">
                <a:solidFill>
                  <a:schemeClr val="bg1"/>
                </a:solidFill>
              </a:rPr>
              <a:t>-Chemical Regenerative ECLSS and Stowed with Supplemental Fresh Food</a:t>
            </a:r>
          </a:p>
          <a:p>
            <a:pPr algn="l"/>
            <a:r>
              <a:rPr lang="en-US" sz="2800" b="1" i="1" dirty="0">
                <a:solidFill>
                  <a:srgbClr val="FFFF00"/>
                </a:solidFill>
              </a:rPr>
              <a:t>Caloric Replacement to Facilitate Earth Independence - Needed for: Long duration Surface missions on the Moon and Mars</a:t>
            </a:r>
            <a:endParaRPr lang="en-US" sz="2000" b="1" dirty="0">
              <a:solidFill>
                <a:schemeClr val="bg1"/>
              </a:solidFill>
            </a:endParaRPr>
          </a:p>
          <a:p>
            <a:pPr marL="342900" lvl="1" indent="-333375">
              <a:buFont typeface="Arial" charset="0"/>
              <a:buChar char="•"/>
            </a:pPr>
            <a:r>
              <a:rPr lang="en-US" sz="2000" b="0" dirty="0">
                <a:solidFill>
                  <a:schemeClr val="bg1"/>
                </a:solidFill>
              </a:rPr>
              <a:t>Reduce up-mass associated with pre-packaged food</a:t>
            </a:r>
          </a:p>
          <a:p>
            <a:pPr marL="342900" indent="-342900">
              <a:buFont typeface="Arial" panose="020B0604020202020204" pitchFamily="34" charset="0"/>
              <a:buChar char="•"/>
            </a:pPr>
            <a:r>
              <a:rPr lang="en-US" sz="2000" b="0" dirty="0">
                <a:solidFill>
                  <a:schemeClr val="bg1"/>
                </a:solidFill>
              </a:rPr>
              <a:t>In addition to “pick and eat” crops, include staple crops that require processing and preparation </a:t>
            </a:r>
          </a:p>
          <a:p>
            <a:pPr marL="342900" indent="-342900">
              <a:buFont typeface="Arial" panose="020B0604020202020204" pitchFamily="34" charset="0"/>
              <a:buChar char="•"/>
            </a:pPr>
            <a:r>
              <a:rPr lang="en-US" sz="2000" b="0" dirty="0">
                <a:solidFill>
                  <a:schemeClr val="bg1"/>
                </a:solidFill>
              </a:rPr>
              <a:t>Bioregenerative capability will be required for long duration surface missions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i="1" dirty="0"/>
              <a:t>For future, longer duration habitation on Mars or the Moon, Bioregenerative Life Support Including Plants can be Expanded to Increase Mission Autonomy and Earth Independence</a:t>
            </a:r>
          </a:p>
          <a:p>
            <a:pPr marL="342900" indent="-342900">
              <a:buFont typeface="Arial" panose="020B0604020202020204" pitchFamily="34" charset="0"/>
              <a:buChar char="•"/>
            </a:pPr>
            <a:endParaRPr lang="en-US" sz="2000" b="0" dirty="0">
              <a:solidFill>
                <a:schemeClr val="bg1"/>
              </a:solidFill>
            </a:endParaRPr>
          </a:p>
        </p:txBody>
      </p:sp>
      <p:sp>
        <p:nvSpPr>
          <p:cNvPr id="4" name="Slide Number Placeholder 3"/>
          <p:cNvSpPr>
            <a:spLocks noGrp="1"/>
          </p:cNvSpPr>
          <p:nvPr>
            <p:ph type="sldNum" sz="quarter" idx="5"/>
          </p:nvPr>
        </p:nvSpPr>
        <p:spPr/>
        <p:txBody>
          <a:bodyPr/>
          <a:lstStyle/>
          <a:p>
            <a:fld id="{DABF1B26-EAA3-44D1-82F2-5B6675C75BE0}" type="slidenum">
              <a:rPr lang="en-US" smtClean="0"/>
              <a:t>3</a:t>
            </a:fld>
            <a:endParaRPr lang="en-US"/>
          </a:p>
        </p:txBody>
      </p:sp>
    </p:spTree>
    <p:extLst>
      <p:ext uri="{BB962C8B-B14F-4D97-AF65-F5344CB8AC3E}">
        <p14:creationId xmlns:p14="http://schemas.microsoft.com/office/powerpoint/2010/main" val="3530398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latin typeface="+mn-lt"/>
              </a:rPr>
              <a:t>Figure</a:t>
            </a:r>
            <a:br>
              <a:rPr lang="en-US" sz="1100" dirty="0">
                <a:latin typeface="+mn-lt"/>
              </a:rPr>
            </a:br>
            <a:r>
              <a:rPr lang="en-US" sz="1100" dirty="0">
                <a:latin typeface="+mn-lt"/>
              </a:rPr>
              <a:t>https://www.mdpi.com/sustainability/sustainability-13-09424/article_deploy/html/images/sustainability-13-09424-g001.png </a:t>
            </a:r>
          </a:p>
        </p:txBody>
      </p:sp>
      <p:sp>
        <p:nvSpPr>
          <p:cNvPr id="4" name="Slide Number Placeholder 3"/>
          <p:cNvSpPr>
            <a:spLocks noGrp="1"/>
          </p:cNvSpPr>
          <p:nvPr>
            <p:ph type="sldNum" sz="quarter" idx="5"/>
          </p:nvPr>
        </p:nvSpPr>
        <p:spPr/>
        <p:txBody>
          <a:bodyPr/>
          <a:lstStyle/>
          <a:p>
            <a:fld id="{F0D9A577-177E-406A-BAA8-F14760221DA4}" type="slidenum">
              <a:rPr lang="en-US" smtClean="0"/>
              <a:t>4</a:t>
            </a:fld>
            <a:endParaRPr lang="en-US"/>
          </a:p>
        </p:txBody>
      </p:sp>
    </p:spTree>
    <p:extLst>
      <p:ext uri="{BB962C8B-B14F-4D97-AF65-F5344CB8AC3E}">
        <p14:creationId xmlns:p14="http://schemas.microsoft.com/office/powerpoint/2010/main" val="4205248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b="1" noProof="0" dirty="0">
              <a:solidFill>
                <a:srgbClr val="FF0000"/>
              </a:solidFill>
            </a:endParaRPr>
          </a:p>
          <a:p>
            <a:pPr marL="171450" indent="-171450">
              <a:buFont typeface="Arial" panose="020B0604020202020204" pitchFamily="34" charset="0"/>
              <a:buChar char="•"/>
            </a:pPr>
            <a:r>
              <a:rPr lang="en-US" b="0" noProof="0" dirty="0">
                <a:solidFill>
                  <a:srgbClr val="FF0000"/>
                </a:solidFill>
              </a:rPr>
              <a:t>Veggie and the Advanced Plant Habitat</a:t>
            </a:r>
            <a:endParaRPr lang="fr-FR" b="0" noProof="0" dirty="0"/>
          </a:p>
        </p:txBody>
      </p:sp>
      <p:sp>
        <p:nvSpPr>
          <p:cNvPr id="4" name="Slide Number Placeholder 3"/>
          <p:cNvSpPr>
            <a:spLocks noGrp="1"/>
          </p:cNvSpPr>
          <p:nvPr>
            <p:ph type="sldNum" sz="quarter" idx="5"/>
          </p:nvPr>
        </p:nvSpPr>
        <p:spPr/>
        <p:txBody>
          <a:bodyPr/>
          <a:lstStyle/>
          <a:p>
            <a:fld id="{DABF1B26-EAA3-44D1-82F2-5B6675C75BE0}" type="slidenum">
              <a:rPr lang="en-US" smtClean="0"/>
              <a:t>6</a:t>
            </a:fld>
            <a:endParaRPr lang="en-US" dirty="0"/>
          </a:p>
        </p:txBody>
      </p:sp>
    </p:spTree>
    <p:extLst>
      <p:ext uri="{BB962C8B-B14F-4D97-AF65-F5344CB8AC3E}">
        <p14:creationId xmlns:p14="http://schemas.microsoft.com/office/powerpoint/2010/main" val="10286494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D9A577-177E-406A-BAA8-F14760221DA4}" type="slidenum">
              <a:rPr lang="en-US" smtClean="0"/>
              <a:t>7</a:t>
            </a:fld>
            <a:endParaRPr lang="en-US"/>
          </a:p>
        </p:txBody>
      </p:sp>
    </p:spTree>
    <p:extLst>
      <p:ext uri="{BB962C8B-B14F-4D97-AF65-F5344CB8AC3E}">
        <p14:creationId xmlns:p14="http://schemas.microsoft.com/office/powerpoint/2010/main" val="42449562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104AD-E1D1-4658-96BD-08ED91B3764D}"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9951304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1E0013C-D545-47E3-BAF4-37DF4B045225}" type="datetime1">
              <a:rPr lang="en-US" smtClean="0"/>
              <a:t>2/21/2025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285684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04E620-1400-4E15-AE91-86E5554227BD}" type="datetime1">
              <a:rPr lang="en-US" smtClean="0"/>
              <a:t>2/21/2025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8675517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D7DF27-8FEE-475B-89A6-8F0976E3EFEF}" type="datetime1">
              <a:rPr lang="en-US" smtClean="0"/>
              <a:t>2/21/2025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4690494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19D34C-2050-40A9-A44D-C41C95BDB702}" type="datetime1">
              <a:rPr lang="en-US" smtClean="0"/>
              <a:t>2/21/2025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962720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0162EE-9C24-4DB1-82D0-B319A631F4D8}" type="datetime1">
              <a:rPr lang="en-US" smtClean="0"/>
              <a:t>2/21/2025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1563751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92CE9F-4211-43B6-994A-4DB8798D7A3B}" type="datetime1">
              <a:rPr lang="en-US" smtClean="0"/>
              <a:t>2/21/2025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870496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A9E02F-94AA-46B8-A4A5-F87F2491D8B3}" type="datetime1">
              <a:rPr lang="en-US" smtClean="0"/>
              <a:t>2/21/2025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833999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3907E97-FB6A-4851-8906-8F7E9DC82F63}" type="datetime1">
              <a:rPr lang="en-US" smtClean="0"/>
              <a:t>2/21/2025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56935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BCCA1B-D3D7-4C70-A4F3-6CDCC3EAA8BA}" type="datetime1">
              <a:rPr lang="en-US" smtClean="0"/>
              <a:t>2/21/2025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064483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F597D7-4456-4843-8268-635A5A08E21A}" type="datetime1">
              <a:rPr lang="en-US" smtClean="0"/>
              <a:t>2/21/2025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557859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9A0CCF-8C46-4AEE-80AE-E8100FD61057}" type="datetime1">
              <a:rPr lang="en-US" smtClean="0"/>
              <a:t>2/21/2025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13881725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FB7013-D195-4F6B-8BEF-0D70CCECF0D9}" type="datetime1">
              <a:rPr lang="en-US" smtClean="0"/>
              <a:t>2/21/2025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04FCE3-98A4-4385-9FA0-D7D495E5CB61}" type="slidenum">
              <a:rPr lang="en-US" smtClean="0"/>
              <a:t>‹#›</a:t>
            </a:fld>
            <a:endParaRPr lang="en-US"/>
          </a:p>
        </p:txBody>
      </p:sp>
    </p:spTree>
    <p:extLst>
      <p:ext uri="{BB962C8B-B14F-4D97-AF65-F5344CB8AC3E}">
        <p14:creationId xmlns:p14="http://schemas.microsoft.com/office/powerpoint/2010/main" val="3238702228"/>
      </p:ext>
    </p:extLst>
  </p:cSld>
  <p:clrMap bg1="dk1" tx1="lt1" bg2="dk2" tx2="lt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print">
            <a:extLst>
              <a:ext uri="{28A0092B-C50C-407E-A947-70E740481C1C}">
                <a14:useLocalDpi xmlns:a14="http://schemas.microsoft.com/office/drawing/2010/main"/>
              </a:ext>
            </a:extLst>
          </a:blip>
          <a:srcRect r="18202"/>
          <a:stretch/>
        </p:blipFill>
        <p:spPr>
          <a:xfrm>
            <a:off x="15240" y="0"/>
            <a:ext cx="12161520" cy="4233164"/>
          </a:xfrm>
          <a:prstGeom prst="rect">
            <a:avLst/>
          </a:prstGeom>
        </p:spPr>
      </p:pic>
      <p:sp>
        <p:nvSpPr>
          <p:cNvPr id="2" name="Title 1"/>
          <p:cNvSpPr>
            <a:spLocks noGrp="1"/>
          </p:cNvSpPr>
          <p:nvPr>
            <p:ph type="ctrTitle" idx="4294967295"/>
          </p:nvPr>
        </p:nvSpPr>
        <p:spPr>
          <a:xfrm>
            <a:off x="1469968" y="893642"/>
            <a:ext cx="9252064" cy="2297119"/>
          </a:xfrm>
        </p:spPr>
        <p:txBody>
          <a:bodyPr>
            <a:noAutofit/>
          </a:bodyPr>
          <a:lstStyle/>
          <a:p>
            <a:pPr algn="ctr"/>
            <a:br>
              <a:rPr lang="en-US" sz="6600" b="1" dirty="0">
                <a:solidFill>
                  <a:srgbClr val="57D3FF"/>
                </a:solidFill>
              </a:rPr>
            </a:br>
            <a:r>
              <a:rPr lang="en-US" sz="6600" b="1" dirty="0">
                <a:solidFill>
                  <a:srgbClr val="57D3FF"/>
                </a:solidFill>
              </a:rPr>
              <a:t>Space Crop Production Gaps and Challenges</a:t>
            </a:r>
            <a:br>
              <a:rPr lang="en-US" sz="6600" b="1" dirty="0">
                <a:solidFill>
                  <a:srgbClr val="57D3FF"/>
                </a:solidFill>
              </a:rPr>
            </a:br>
            <a:endParaRPr lang="en-US" sz="6600" b="1" dirty="0">
              <a:solidFill>
                <a:srgbClr val="57D3FF"/>
              </a:solidFill>
            </a:endParaRPr>
          </a:p>
        </p:txBody>
      </p:sp>
      <p:sp>
        <p:nvSpPr>
          <p:cNvPr id="4" name="Subtitle 2"/>
          <p:cNvSpPr txBox="1">
            <a:spLocks/>
          </p:cNvSpPr>
          <p:nvPr/>
        </p:nvSpPr>
        <p:spPr>
          <a:xfrm>
            <a:off x="2158513" y="3359601"/>
            <a:ext cx="7874974" cy="2116726"/>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5600" dirty="0">
                <a:solidFill>
                  <a:srgbClr val="00B0F0"/>
                </a:solidFill>
              </a:rPr>
              <a:t>Gioia Massa</a:t>
            </a:r>
          </a:p>
          <a:p>
            <a:pPr marL="0" indent="0" algn="ctr">
              <a:buNone/>
            </a:pPr>
            <a:r>
              <a:rPr lang="en-US" sz="4000" dirty="0">
                <a:solidFill>
                  <a:srgbClr val="57D3FF"/>
                </a:solidFill>
              </a:rPr>
              <a:t>Exploration Research &amp; Technology Programs</a:t>
            </a:r>
          </a:p>
          <a:p>
            <a:pPr marL="0" indent="0" algn="ctr">
              <a:buNone/>
            </a:pPr>
            <a:r>
              <a:rPr lang="en-US" sz="4000" dirty="0">
                <a:solidFill>
                  <a:srgbClr val="57D3FF"/>
                </a:solidFill>
              </a:rPr>
              <a:t>NASA, Kennedy Space Center</a:t>
            </a:r>
          </a:p>
          <a:p>
            <a:pPr marL="0" indent="0" algn="ctr">
              <a:buNone/>
            </a:pPr>
            <a:endParaRPr lang="en-US" sz="1400" dirty="0">
              <a:solidFill>
                <a:srgbClr val="00B0F0"/>
              </a:solidFill>
            </a:endParaRPr>
          </a:p>
          <a:p>
            <a:pPr marL="0" indent="0" algn="ctr">
              <a:buNone/>
            </a:pPr>
            <a:endParaRPr lang="en-US" dirty="0"/>
          </a:p>
        </p:txBody>
      </p:sp>
    </p:spTree>
    <p:extLst>
      <p:ext uri="{BB962C8B-B14F-4D97-AF65-F5344CB8AC3E}">
        <p14:creationId xmlns:p14="http://schemas.microsoft.com/office/powerpoint/2010/main" val="15240752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1865" y="91313"/>
            <a:ext cx="10515600" cy="1325563"/>
          </a:xfrm>
        </p:spPr>
        <p:txBody>
          <a:bodyPr/>
          <a:lstStyle/>
          <a:p>
            <a:pPr algn="ctr"/>
            <a:r>
              <a:rPr lang="en-US" dirty="0">
                <a:latin typeface="+mn-lt"/>
              </a:rPr>
              <a:t>Why grow plants in space?</a:t>
            </a:r>
          </a:p>
        </p:txBody>
      </p:sp>
      <p:sp>
        <p:nvSpPr>
          <p:cNvPr id="3" name="Content Placeholder 2"/>
          <p:cNvSpPr>
            <a:spLocks noGrp="1"/>
          </p:cNvSpPr>
          <p:nvPr>
            <p:ph idx="1"/>
          </p:nvPr>
        </p:nvSpPr>
        <p:spPr>
          <a:xfrm>
            <a:off x="112999" y="1450273"/>
            <a:ext cx="4777450" cy="4351338"/>
          </a:xfrm>
        </p:spPr>
        <p:txBody>
          <a:bodyPr/>
          <a:lstStyle/>
          <a:p>
            <a:r>
              <a:rPr lang="en-US" dirty="0"/>
              <a:t>Food</a:t>
            </a:r>
          </a:p>
          <a:p>
            <a:r>
              <a:rPr lang="en-US" dirty="0"/>
              <a:t>Psychological well being</a:t>
            </a:r>
          </a:p>
          <a:p>
            <a:r>
              <a:rPr lang="en-US" dirty="0"/>
              <a:t>ECLSS</a:t>
            </a:r>
          </a:p>
        </p:txBody>
      </p:sp>
      <p:cxnSp>
        <p:nvCxnSpPr>
          <p:cNvPr id="4" name="Straight Connector 3"/>
          <p:cNvCxnSpPr/>
          <p:nvPr/>
        </p:nvCxnSpPr>
        <p:spPr>
          <a:xfrm>
            <a:off x="1866900" y="1259392"/>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1028" name="Picture 4" descr="https://io.jsc.nasa.gov/photos/11169/hires/iss038e009300.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0" y="3320770"/>
            <a:ext cx="5320830" cy="3537230"/>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BAE86906-21B6-228F-952C-419CB04C64DF}"/>
              </a:ext>
            </a:extLst>
          </p:cNvPr>
          <p:cNvPicPr>
            <a:picLocks noChangeAspect="1"/>
          </p:cNvPicPr>
          <p:nvPr/>
        </p:nvPicPr>
        <p:blipFill>
          <a:blip r:embed="rId3"/>
          <a:stretch>
            <a:fillRect/>
          </a:stretch>
        </p:blipFill>
        <p:spPr>
          <a:xfrm>
            <a:off x="6886155" y="3320770"/>
            <a:ext cx="5305845" cy="3537230"/>
          </a:xfrm>
          <a:prstGeom prst="rect">
            <a:avLst/>
          </a:prstGeom>
          <a:ln>
            <a:solidFill>
              <a:srgbClr val="57D3FF"/>
            </a:solidFill>
          </a:ln>
        </p:spPr>
      </p:pic>
      <p:pic>
        <p:nvPicPr>
          <p:cNvPr id="6" name="Picture 5" descr="A picture containing indoor, engine&#10;&#10;Description automatically generated">
            <a:extLst>
              <a:ext uri="{FF2B5EF4-FFF2-40B4-BE49-F238E27FC236}">
                <a16:creationId xmlns:a16="http://schemas.microsoft.com/office/drawing/2014/main" id="{EA04974F-49CA-1088-74D7-F7F65E1BB77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212501" y="1450273"/>
            <a:ext cx="4477132" cy="2984755"/>
          </a:xfrm>
          <a:prstGeom prst="rect">
            <a:avLst/>
          </a:prstGeom>
          <a:ln>
            <a:solidFill>
              <a:srgbClr val="57D3FF"/>
            </a:solidFill>
          </a:ln>
        </p:spPr>
      </p:pic>
    </p:spTree>
    <p:extLst>
      <p:ext uri="{BB962C8B-B14F-4D97-AF65-F5344CB8AC3E}">
        <p14:creationId xmlns:p14="http://schemas.microsoft.com/office/powerpoint/2010/main" val="3330758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C64ED07-92DA-4820-B78A-A48D8DFF1AAF}"/>
              </a:ext>
            </a:extLst>
          </p:cNvPr>
          <p:cNvSpPr txBox="1"/>
          <p:nvPr/>
        </p:nvSpPr>
        <p:spPr>
          <a:xfrm>
            <a:off x="1524000" y="1841894"/>
            <a:ext cx="9144000" cy="1015663"/>
          </a:xfrm>
          <a:prstGeom prst="rect">
            <a:avLst/>
          </a:prstGeom>
          <a:noFill/>
        </p:spPr>
        <p:txBody>
          <a:bodyPr wrap="square" rtlCol="0">
            <a:spAutoFit/>
          </a:bodyPr>
          <a:lstStyle/>
          <a:p>
            <a:pPr algn="ctr"/>
            <a:r>
              <a:rPr lang="en-US" sz="3000" b="1" i="1" dirty="0">
                <a:solidFill>
                  <a:srgbClr val="FFFF00"/>
                </a:solidFill>
                <a:latin typeface="Arial Narrow" panose="020B0606020202030204" pitchFamily="34" charset="0"/>
              </a:rPr>
              <a:t>Ensure Food System Security</a:t>
            </a:r>
            <a:r>
              <a:rPr lang="en-US" sz="3000" b="1" i="1" dirty="0">
                <a:solidFill>
                  <a:srgbClr val="92D050"/>
                </a:solidFill>
                <a:latin typeface="Arial Narrow" panose="020B0606020202030204" pitchFamily="34" charset="0"/>
              </a:rPr>
              <a:t> </a:t>
            </a:r>
            <a:r>
              <a:rPr lang="en-US" sz="3000" b="1" i="1" dirty="0">
                <a:solidFill>
                  <a:srgbClr val="FFFF00"/>
                </a:solidFill>
                <a:latin typeface="Arial Narrow" panose="020B0606020202030204" pitchFamily="34" charset="0"/>
              </a:rPr>
              <a:t>on Long Duration Missions  Beyond LEO</a:t>
            </a:r>
            <a:endParaRPr lang="en-US" sz="3000" b="1" dirty="0">
              <a:solidFill>
                <a:srgbClr val="FFFF00"/>
              </a:solidFill>
              <a:latin typeface="Arial Narrow" panose="020B0606020202030204" pitchFamily="34" charset="0"/>
            </a:endParaRPr>
          </a:p>
        </p:txBody>
      </p:sp>
      <p:sp>
        <p:nvSpPr>
          <p:cNvPr id="12" name="TextBox 11">
            <a:extLst>
              <a:ext uri="{FF2B5EF4-FFF2-40B4-BE49-F238E27FC236}">
                <a16:creationId xmlns:a16="http://schemas.microsoft.com/office/drawing/2014/main" id="{35983FE4-FB54-44B5-A83B-58CD27C15111}"/>
              </a:ext>
            </a:extLst>
          </p:cNvPr>
          <p:cNvSpPr txBox="1"/>
          <p:nvPr/>
        </p:nvSpPr>
        <p:spPr>
          <a:xfrm>
            <a:off x="2717180" y="3155118"/>
            <a:ext cx="6757640" cy="830997"/>
          </a:xfrm>
          <a:prstGeom prst="rect">
            <a:avLst/>
          </a:prstGeom>
          <a:noFill/>
        </p:spPr>
        <p:txBody>
          <a:bodyPr wrap="square" rtlCol="0">
            <a:spAutoFit/>
          </a:bodyPr>
          <a:lstStyle>
            <a:defPPr>
              <a:defRPr lang="en-US"/>
            </a:defPPr>
            <a:lvl1pPr algn="ctr">
              <a:defRPr sz="3000" b="1" i="1">
                <a:solidFill>
                  <a:srgbClr val="FFFF00"/>
                </a:solidFill>
                <a:latin typeface="Arial Narrow" panose="020B0606020202030204" pitchFamily="34" charset="0"/>
              </a:defRPr>
            </a:lvl1pPr>
          </a:lstStyle>
          <a:p>
            <a:pPr algn="l"/>
            <a:r>
              <a:rPr lang="en-US" sz="2400" dirty="0">
                <a:solidFill>
                  <a:schemeClr val="accent6">
                    <a:lumMod val="60000"/>
                    <a:lumOff val="40000"/>
                  </a:schemeClr>
                </a:solidFill>
              </a:rPr>
              <a:t>Near-Term Goal</a:t>
            </a:r>
          </a:p>
          <a:p>
            <a:pPr algn="l"/>
            <a:r>
              <a:rPr lang="en-US" sz="2400" dirty="0">
                <a:solidFill>
                  <a:schemeClr val="accent6">
                    <a:lumMod val="60000"/>
                    <a:lumOff val="40000"/>
                  </a:schemeClr>
                </a:solidFill>
              </a:rPr>
              <a:t>Nutrient Supplementation of Prepackaged Food</a:t>
            </a:r>
          </a:p>
        </p:txBody>
      </p:sp>
      <p:sp>
        <p:nvSpPr>
          <p:cNvPr id="14" name="TextBox 13">
            <a:extLst>
              <a:ext uri="{FF2B5EF4-FFF2-40B4-BE49-F238E27FC236}">
                <a16:creationId xmlns:a16="http://schemas.microsoft.com/office/drawing/2014/main" id="{ED1CEC08-F171-49BB-AA42-2D16A97C9235}"/>
              </a:ext>
            </a:extLst>
          </p:cNvPr>
          <p:cNvSpPr txBox="1"/>
          <p:nvPr/>
        </p:nvSpPr>
        <p:spPr>
          <a:xfrm>
            <a:off x="2717180" y="4726055"/>
            <a:ext cx="7322170" cy="830997"/>
          </a:xfrm>
          <a:prstGeom prst="rect">
            <a:avLst/>
          </a:prstGeom>
          <a:noFill/>
        </p:spPr>
        <p:txBody>
          <a:bodyPr wrap="square" rtlCol="0">
            <a:spAutoFit/>
          </a:bodyPr>
          <a:lstStyle>
            <a:defPPr>
              <a:defRPr lang="en-US"/>
            </a:defPPr>
            <a:lvl1pPr algn="ctr">
              <a:defRPr sz="3000" b="1" i="1">
                <a:solidFill>
                  <a:srgbClr val="FFFF00"/>
                </a:solidFill>
                <a:latin typeface="Arial Narrow" panose="020B0606020202030204" pitchFamily="34" charset="0"/>
              </a:defRPr>
            </a:lvl1pPr>
          </a:lstStyle>
          <a:p>
            <a:pPr algn="l"/>
            <a:r>
              <a:rPr lang="en-US" sz="2400" dirty="0">
                <a:solidFill>
                  <a:schemeClr val="accent1">
                    <a:lumMod val="60000"/>
                    <a:lumOff val="40000"/>
                  </a:schemeClr>
                </a:solidFill>
              </a:rPr>
              <a:t>Long-Term Goal</a:t>
            </a:r>
          </a:p>
          <a:p>
            <a:pPr algn="l"/>
            <a:r>
              <a:rPr lang="en-US" sz="2400" dirty="0">
                <a:solidFill>
                  <a:schemeClr val="accent1">
                    <a:lumMod val="60000"/>
                    <a:lumOff val="40000"/>
                  </a:schemeClr>
                </a:solidFill>
              </a:rPr>
              <a:t>Caloric Replacement to Facilitate Earth Independence</a:t>
            </a:r>
          </a:p>
        </p:txBody>
      </p:sp>
      <p:sp>
        <p:nvSpPr>
          <p:cNvPr id="8" name="Title 2">
            <a:extLst>
              <a:ext uri="{FF2B5EF4-FFF2-40B4-BE49-F238E27FC236}">
                <a16:creationId xmlns:a16="http://schemas.microsoft.com/office/drawing/2014/main" id="{D2F54739-1739-43A0-8177-2E92BAE2BFF8}"/>
              </a:ext>
            </a:extLst>
          </p:cNvPr>
          <p:cNvSpPr txBox="1">
            <a:spLocks/>
          </p:cNvSpPr>
          <p:nvPr/>
        </p:nvSpPr>
        <p:spPr>
          <a:xfrm>
            <a:off x="2152650" y="40793"/>
            <a:ext cx="7886700" cy="1015663"/>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a:t>NASA’s </a:t>
            </a:r>
            <a:r>
              <a:rPr lang="en-US" sz="4400" dirty="0"/>
              <a:t>Space Crop Production Vision</a:t>
            </a:r>
          </a:p>
        </p:txBody>
      </p:sp>
      <p:cxnSp>
        <p:nvCxnSpPr>
          <p:cNvPr id="9" name="Straight Connector 8">
            <a:extLst>
              <a:ext uri="{FF2B5EF4-FFF2-40B4-BE49-F238E27FC236}">
                <a16:creationId xmlns:a16="http://schemas.microsoft.com/office/drawing/2014/main" id="{D3D222F2-CBB4-42ED-8FB7-3911BB2F7299}"/>
              </a:ext>
            </a:extLst>
          </p:cNvPr>
          <p:cNvCxnSpPr/>
          <p:nvPr/>
        </p:nvCxnSpPr>
        <p:spPr>
          <a:xfrm>
            <a:off x="1866900" y="103214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2BE45D6F-E916-01BD-3B1A-AEF725365229}"/>
              </a:ext>
            </a:extLst>
          </p:cNvPr>
          <p:cNvSpPr txBox="1"/>
          <p:nvPr/>
        </p:nvSpPr>
        <p:spPr>
          <a:xfrm>
            <a:off x="455380" y="5627079"/>
            <a:ext cx="11281241" cy="646331"/>
          </a:xfrm>
          <a:prstGeom prst="rect">
            <a:avLst/>
          </a:prstGeom>
          <a:noFill/>
        </p:spPr>
        <p:txBody>
          <a:bodyPr wrap="square">
            <a:spAutoFit/>
          </a:bodyPr>
          <a:lstStyle/>
          <a:p>
            <a:r>
              <a:rPr lang="en-US" i="1" dirty="0"/>
              <a:t>For future, longer duration habitation on the Moon or Mars, Bioregenerative Life Support including Plants can be expanded to increase Mission Autonomy and Earth Independence</a:t>
            </a:r>
          </a:p>
        </p:txBody>
      </p:sp>
      <p:sp>
        <p:nvSpPr>
          <p:cNvPr id="6" name="TextBox 5">
            <a:extLst>
              <a:ext uri="{FF2B5EF4-FFF2-40B4-BE49-F238E27FC236}">
                <a16:creationId xmlns:a16="http://schemas.microsoft.com/office/drawing/2014/main" id="{C4825985-3D2D-DE06-B83C-85461EED884D}"/>
              </a:ext>
            </a:extLst>
          </p:cNvPr>
          <p:cNvSpPr txBox="1"/>
          <p:nvPr/>
        </p:nvSpPr>
        <p:spPr>
          <a:xfrm>
            <a:off x="455380" y="4068905"/>
            <a:ext cx="11281241" cy="369332"/>
          </a:xfrm>
          <a:prstGeom prst="rect">
            <a:avLst/>
          </a:prstGeom>
          <a:noFill/>
        </p:spPr>
        <p:txBody>
          <a:bodyPr wrap="square">
            <a:spAutoFit/>
          </a:bodyPr>
          <a:lstStyle/>
          <a:p>
            <a:pPr algn="ctr"/>
            <a:r>
              <a:rPr lang="en-US" i="1" dirty="0"/>
              <a:t>Near term missions will rely on </a:t>
            </a:r>
            <a:r>
              <a:rPr lang="en-US" i="1" dirty="0" err="1"/>
              <a:t>Physico</a:t>
            </a:r>
            <a:r>
              <a:rPr lang="en-US" i="1" dirty="0"/>
              <a:t>-Chemical Regenerative ECLSS and Stowed Food with Supplemental Fresh Food</a:t>
            </a:r>
          </a:p>
        </p:txBody>
      </p:sp>
    </p:spTree>
    <p:custDataLst>
      <p:tags r:id="rId1"/>
    </p:custDataLst>
    <p:extLst>
      <p:ext uri="{BB962C8B-B14F-4D97-AF65-F5344CB8AC3E}">
        <p14:creationId xmlns:p14="http://schemas.microsoft.com/office/powerpoint/2010/main" val="927106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4"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CCA9E26E-7E66-ADFF-B606-AD211714AD73}"/>
              </a:ext>
            </a:extLst>
          </p:cNvPr>
          <p:cNvSpPr txBox="1"/>
          <p:nvPr/>
        </p:nvSpPr>
        <p:spPr>
          <a:xfrm>
            <a:off x="553224" y="6563509"/>
            <a:ext cx="11085553" cy="261610"/>
          </a:xfrm>
          <a:prstGeom prst="rect">
            <a:avLst/>
          </a:prstGeom>
          <a:noFill/>
        </p:spPr>
        <p:txBody>
          <a:bodyPr wrap="square" rtlCol="0">
            <a:spAutoFit/>
          </a:bodyPr>
          <a:lstStyle/>
          <a:p>
            <a:r>
              <a:rPr lang="en-US" sz="1100" dirty="0"/>
              <a:t>Douglas et al., 2021, Sustaining Astronauts: Resource Limitations, Technology Needs, and Parallels between Spaceflight Food Systems and those on Earth, Sustainability</a:t>
            </a:r>
          </a:p>
        </p:txBody>
      </p:sp>
      <p:sp>
        <p:nvSpPr>
          <p:cNvPr id="9222" name="Rectangle 1032">
            <a:extLst>
              <a:ext uri="{FF2B5EF4-FFF2-40B4-BE49-F238E27FC236}">
                <a16:creationId xmlns:a16="http://schemas.microsoft.com/office/drawing/2014/main" id="{66E84FEB-BC1B-A100-58C1-7967DCA50DF9}"/>
              </a:ext>
            </a:extLst>
          </p:cNvPr>
          <p:cNvSpPr>
            <a:spLocks noChangeArrowheads="1"/>
          </p:cNvSpPr>
          <p:nvPr/>
        </p:nvSpPr>
        <p:spPr bwMode="auto">
          <a:xfrm>
            <a:off x="8417857" y="1187824"/>
            <a:ext cx="35052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1600"/>
          </a:p>
        </p:txBody>
      </p:sp>
      <p:pic>
        <p:nvPicPr>
          <p:cNvPr id="1026" name="Picture 2">
            <a:extLst>
              <a:ext uri="{FF2B5EF4-FFF2-40B4-BE49-F238E27FC236}">
                <a16:creationId xmlns:a16="http://schemas.microsoft.com/office/drawing/2014/main" id="{C5C058A1-FCFC-ECFF-3DF8-852B7EC15C4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3651" y="162088"/>
            <a:ext cx="11339902" cy="6439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6561068"/>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027DD3E-7507-4014-B155-B7F3ED207914}"/>
              </a:ext>
            </a:extLst>
          </p:cNvPr>
          <p:cNvSpPr txBox="1">
            <a:spLocks noGrp="1"/>
          </p:cNvSpPr>
          <p:nvPr>
            <p:ph type="title"/>
          </p:nvPr>
        </p:nvSpPr>
        <p:spPr>
          <a:xfrm>
            <a:off x="838200" y="-169125"/>
            <a:ext cx="10515600" cy="1325563"/>
          </a:xfrm>
          <a:prstGeom prst="rect">
            <a:avLst/>
          </a:prstGeom>
        </p:spPr>
        <p:txBody>
          <a:bodyPr>
            <a:normAutofit/>
          </a:bodyPr>
          <a:lstStyle>
            <a:lvl1pPr algn="ctr" defTabSz="342900" rtl="0" eaLnBrk="1" latinLnBrk="0" hangingPunct="1">
              <a:spcBef>
                <a:spcPct val="0"/>
              </a:spcBef>
              <a:buNone/>
              <a:defRPr sz="2100" kern="1200">
                <a:solidFill>
                  <a:schemeClr val="bg1"/>
                </a:solidFill>
                <a:latin typeface="+mj-lt"/>
                <a:ea typeface="+mj-ea"/>
                <a:cs typeface="+mj-cs"/>
              </a:defRPr>
            </a:lvl1pPr>
          </a:lstStyle>
          <a:p>
            <a:r>
              <a:rPr lang="en-US" sz="4000" dirty="0">
                <a:solidFill>
                  <a:schemeClr val="tx1"/>
                </a:solidFill>
                <a:effectLst>
                  <a:outerShdw blurRad="38100" dist="38100" dir="2700000" algn="tl">
                    <a:srgbClr val="000000">
                      <a:alpha val="43137"/>
                    </a:srgbClr>
                  </a:outerShdw>
                </a:effectLst>
                <a:latin typeface="+mn-lt"/>
              </a:rPr>
              <a:t>Space Crop Production Challenges</a:t>
            </a:r>
          </a:p>
        </p:txBody>
      </p:sp>
      <p:cxnSp>
        <p:nvCxnSpPr>
          <p:cNvPr id="5" name="Straight Connector 4">
            <a:extLst>
              <a:ext uri="{FF2B5EF4-FFF2-40B4-BE49-F238E27FC236}">
                <a16:creationId xmlns:a16="http://schemas.microsoft.com/office/drawing/2014/main" id="{F0D6347C-FCFF-4492-A516-9938DCCAEABD}"/>
              </a:ext>
            </a:extLst>
          </p:cNvPr>
          <p:cNvCxnSpPr>
            <a:cxnSpLocks/>
          </p:cNvCxnSpPr>
          <p:nvPr/>
        </p:nvCxnSpPr>
        <p:spPr>
          <a:xfrm>
            <a:off x="2796745" y="767617"/>
            <a:ext cx="6573796"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EF4F1890-EEDE-421B-BDBF-426E3A7D1E7E}"/>
              </a:ext>
            </a:extLst>
          </p:cNvPr>
          <p:cNvSpPr/>
          <p:nvPr/>
        </p:nvSpPr>
        <p:spPr>
          <a:xfrm>
            <a:off x="2750794" y="807441"/>
            <a:ext cx="4269465" cy="4224530"/>
          </a:xfrm>
          <a:prstGeom prst="ellipse">
            <a:avLst/>
          </a:prstGeom>
          <a:solidFill>
            <a:srgbClr val="4472C4">
              <a:alpha val="30000"/>
            </a:srgbClr>
          </a:solidFill>
          <a:ln w="25400" cap="flat" cmpd="sng" algn="ctr">
            <a:solidFill>
              <a:srgbClr val="4472C4">
                <a:shade val="50000"/>
              </a:srgbClr>
            </a:solidFill>
            <a:prstDash val="solid"/>
            <a:miter lim="800000"/>
          </a:ln>
          <a:effectLst>
            <a:glow rad="444500">
              <a:srgbClr val="4472C4">
                <a:alpha val="41000"/>
              </a:srgbClr>
            </a:glow>
          </a:effectLst>
        </p:spPr>
        <p:txBody>
          <a:bodyPr wrap="square" tIns="0"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B2DD2EC7-0F46-45DD-A041-F6AFB25EC592}"/>
              </a:ext>
            </a:extLst>
          </p:cNvPr>
          <p:cNvSpPr/>
          <p:nvPr/>
        </p:nvSpPr>
        <p:spPr>
          <a:xfrm>
            <a:off x="5097037" y="807441"/>
            <a:ext cx="4174004" cy="4134944"/>
          </a:xfrm>
          <a:prstGeom prst="ellipse">
            <a:avLst/>
          </a:prstGeom>
          <a:solidFill>
            <a:srgbClr val="4472C4">
              <a:alpha val="30000"/>
            </a:srgbClr>
          </a:solidFill>
          <a:ln w="25400" cap="flat" cmpd="sng" algn="ctr">
            <a:solidFill>
              <a:srgbClr val="4472C4">
                <a:shade val="50000"/>
              </a:srgbClr>
            </a:solidFill>
            <a:prstDash val="solid"/>
            <a:miter lim="800000"/>
          </a:ln>
          <a:effectLst>
            <a:glow rad="444500">
              <a:srgbClr val="4472C4">
                <a:alpha val="41000"/>
              </a:srgbClr>
            </a:glow>
          </a:effectLst>
        </p:spPr>
        <p:txBody>
          <a:bodyPr wrap="square" tIns="0"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21D07DAD-8A66-48E8-BA6B-28B9B91D1B59}"/>
              </a:ext>
            </a:extLst>
          </p:cNvPr>
          <p:cNvSpPr/>
          <p:nvPr/>
        </p:nvSpPr>
        <p:spPr>
          <a:xfrm>
            <a:off x="4151399" y="2401002"/>
            <a:ext cx="4199828" cy="4235236"/>
          </a:xfrm>
          <a:prstGeom prst="ellipse">
            <a:avLst/>
          </a:prstGeom>
          <a:solidFill>
            <a:srgbClr val="4472C4">
              <a:alpha val="30000"/>
            </a:srgbClr>
          </a:solidFill>
          <a:ln w="25400" cap="flat" cmpd="sng" algn="ctr">
            <a:solidFill>
              <a:srgbClr val="4472C4">
                <a:shade val="50000"/>
              </a:srgbClr>
            </a:solidFill>
            <a:prstDash val="solid"/>
            <a:miter lim="800000"/>
          </a:ln>
          <a:effectLst>
            <a:glow rad="444500">
              <a:srgbClr val="4472C4">
                <a:alpha val="41000"/>
              </a:srgbClr>
            </a:glow>
          </a:effectLst>
        </p:spPr>
        <p:txBody>
          <a:bodyPr wrap="square" tIns="0"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5CCE484B-77E9-49FB-96E7-8C4FFF45A81E}"/>
              </a:ext>
            </a:extLst>
          </p:cNvPr>
          <p:cNvSpPr txBox="1"/>
          <p:nvPr/>
        </p:nvSpPr>
        <p:spPr>
          <a:xfrm>
            <a:off x="3261210" y="1035242"/>
            <a:ext cx="2292615"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00"/>
                </a:solidFill>
                <a:effectLst/>
                <a:uLnTx/>
                <a:uFillTx/>
              </a:rPr>
              <a:t>LEO/Deep Space</a:t>
            </a:r>
          </a:p>
        </p:txBody>
      </p:sp>
      <p:sp>
        <p:nvSpPr>
          <p:cNvPr id="23" name="TextBox 22">
            <a:extLst>
              <a:ext uri="{FF2B5EF4-FFF2-40B4-BE49-F238E27FC236}">
                <a16:creationId xmlns:a16="http://schemas.microsoft.com/office/drawing/2014/main" id="{CD37790F-1A6A-40E6-914B-4AC6C0216292}"/>
              </a:ext>
            </a:extLst>
          </p:cNvPr>
          <p:cNvSpPr txBox="1"/>
          <p:nvPr/>
        </p:nvSpPr>
        <p:spPr>
          <a:xfrm>
            <a:off x="7128205" y="1022385"/>
            <a:ext cx="1133515"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00"/>
                </a:solidFill>
                <a:effectLst/>
                <a:uLnTx/>
                <a:uFillTx/>
              </a:rPr>
              <a:t>Surface</a:t>
            </a:r>
          </a:p>
        </p:txBody>
      </p:sp>
      <p:sp>
        <p:nvSpPr>
          <p:cNvPr id="24" name="TextBox 23">
            <a:extLst>
              <a:ext uri="{FF2B5EF4-FFF2-40B4-BE49-F238E27FC236}">
                <a16:creationId xmlns:a16="http://schemas.microsoft.com/office/drawing/2014/main" id="{0089000D-796A-4778-8CB5-FBC48165E945}"/>
              </a:ext>
            </a:extLst>
          </p:cNvPr>
          <p:cNvSpPr txBox="1"/>
          <p:nvPr/>
        </p:nvSpPr>
        <p:spPr>
          <a:xfrm>
            <a:off x="5830741" y="6078834"/>
            <a:ext cx="783612"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00"/>
                </a:solidFill>
                <a:effectLst/>
                <a:uLnTx/>
                <a:uFillTx/>
              </a:rPr>
              <a:t>Crop</a:t>
            </a:r>
          </a:p>
        </p:txBody>
      </p:sp>
      <p:sp>
        <p:nvSpPr>
          <p:cNvPr id="25" name="TextBox 24">
            <a:extLst>
              <a:ext uri="{FF2B5EF4-FFF2-40B4-BE49-F238E27FC236}">
                <a16:creationId xmlns:a16="http://schemas.microsoft.com/office/drawing/2014/main" id="{174DA4DB-7CE2-4F5E-9802-98EF2926DBC0}"/>
              </a:ext>
            </a:extLst>
          </p:cNvPr>
          <p:cNvSpPr txBox="1"/>
          <p:nvPr/>
        </p:nvSpPr>
        <p:spPr>
          <a:xfrm>
            <a:off x="3326592" y="1603514"/>
            <a:ext cx="2085699" cy="923330"/>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chemeClr val="accent4">
                    <a:lumMod val="20000"/>
                    <a:lumOff val="80000"/>
                  </a:schemeClr>
                </a:solidFill>
                <a:effectLst/>
                <a:uLnTx/>
                <a:uFillTx/>
              </a:rPr>
              <a:t>Microgravity</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chemeClr val="accent4">
                    <a:lumMod val="20000"/>
                    <a:lumOff val="80000"/>
                  </a:schemeClr>
                </a:solidFill>
                <a:effectLst/>
                <a:uLnTx/>
                <a:uFillTx/>
              </a:rPr>
              <a:t>Fluid movement</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chemeClr val="accent4">
                    <a:lumMod val="20000"/>
                    <a:lumOff val="80000"/>
                  </a:schemeClr>
                </a:solidFill>
                <a:effectLst/>
                <a:uLnTx/>
                <a:uFillTx/>
              </a:rPr>
              <a:t>No convection</a:t>
            </a:r>
          </a:p>
        </p:txBody>
      </p:sp>
      <p:sp>
        <p:nvSpPr>
          <p:cNvPr id="26" name="TextBox 25">
            <a:extLst>
              <a:ext uri="{FF2B5EF4-FFF2-40B4-BE49-F238E27FC236}">
                <a16:creationId xmlns:a16="http://schemas.microsoft.com/office/drawing/2014/main" id="{431B8328-18E9-462E-8159-910B1CEDD595}"/>
              </a:ext>
            </a:extLst>
          </p:cNvPr>
          <p:cNvSpPr txBox="1"/>
          <p:nvPr/>
        </p:nvSpPr>
        <p:spPr>
          <a:xfrm>
            <a:off x="5390142" y="1005265"/>
            <a:ext cx="2127057" cy="1754326"/>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chemeClr val="accent2">
                    <a:lumMod val="60000"/>
                    <a:lumOff val="40000"/>
                  </a:schemeClr>
                </a:solidFill>
                <a:effectLst/>
                <a:uLnTx/>
                <a:uFillTx/>
              </a:rPr>
              <a:t>Water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chemeClr val="accent2">
                    <a:lumMod val="60000"/>
                    <a:lumOff val="40000"/>
                  </a:schemeClr>
                </a:solidFill>
                <a:effectLst/>
                <a:uLnTx/>
                <a:uFillTx/>
              </a:rPr>
              <a:t>      Recycling</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chemeClr val="accent2">
                    <a:lumMod val="60000"/>
                    <a:lumOff val="40000"/>
                  </a:schemeClr>
                </a:solidFill>
                <a:effectLst/>
                <a:uLnTx/>
                <a:uFillTx/>
              </a:rPr>
              <a:t>Radiation</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chemeClr val="accent2">
                    <a:lumMod val="60000"/>
                    <a:lumOff val="40000"/>
                  </a:schemeClr>
                </a:solidFill>
                <a:effectLst/>
                <a:uLnTx/>
                <a:uFillTx/>
              </a:rPr>
              <a:t>Pressure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chemeClr val="accent2">
                    <a:lumMod val="60000"/>
                    <a:lumOff val="40000"/>
                  </a:schemeClr>
                </a:solidFill>
                <a:effectLst/>
                <a:uLnTx/>
                <a:uFillTx/>
              </a:rPr>
              <a:t>Micrometeorites</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1" i="0" u="none" strike="noStrike" kern="0" cap="none" spc="0" normalizeH="0" baseline="0" noProof="0" dirty="0">
              <a:ln>
                <a:noFill/>
              </a:ln>
              <a:solidFill>
                <a:schemeClr val="accent2">
                  <a:lumMod val="60000"/>
                  <a:lumOff val="40000"/>
                </a:schemeClr>
              </a:solidFill>
              <a:effectLst/>
              <a:uLnTx/>
              <a:uFillTx/>
            </a:endParaRPr>
          </a:p>
        </p:txBody>
      </p:sp>
      <p:sp>
        <p:nvSpPr>
          <p:cNvPr id="27" name="TextBox 26">
            <a:extLst>
              <a:ext uri="{FF2B5EF4-FFF2-40B4-BE49-F238E27FC236}">
                <a16:creationId xmlns:a16="http://schemas.microsoft.com/office/drawing/2014/main" id="{8D83F6B6-60E0-46E2-B70D-5C0CB06CD45F}"/>
              </a:ext>
            </a:extLst>
          </p:cNvPr>
          <p:cNvSpPr txBox="1"/>
          <p:nvPr/>
        </p:nvSpPr>
        <p:spPr>
          <a:xfrm>
            <a:off x="7417317" y="1603514"/>
            <a:ext cx="2032929" cy="954107"/>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chemeClr val="accent2">
                    <a:lumMod val="20000"/>
                    <a:lumOff val="80000"/>
                  </a:schemeClr>
                </a:solidFill>
                <a:effectLst/>
                <a:uLnTx/>
                <a:uFillTx/>
              </a:rPr>
              <a:t>Dust &amp; </a:t>
            </a:r>
            <a:r>
              <a:rPr lang="en-US" b="1" kern="0" dirty="0">
                <a:solidFill>
                  <a:schemeClr val="accent2">
                    <a:lumMod val="20000"/>
                    <a:lumOff val="80000"/>
                  </a:schemeClr>
                </a:solidFill>
              </a:rPr>
              <a:t>Regolith</a:t>
            </a:r>
            <a:endParaRPr kumimoji="0" lang="en-US" sz="1800" b="1" i="0" u="none" strike="noStrike" kern="0" cap="none" spc="0" normalizeH="0" baseline="0" noProof="0" dirty="0">
              <a:ln>
                <a:noFill/>
              </a:ln>
              <a:solidFill>
                <a:schemeClr val="accent2">
                  <a:lumMod val="20000"/>
                  <a:lumOff val="80000"/>
                </a:schemeClr>
              </a:solidFill>
              <a:effectLst/>
              <a:uLnTx/>
              <a:uFillTx/>
            </a:endParaRP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chemeClr val="accent2">
                    <a:lumMod val="20000"/>
                    <a:lumOff val="80000"/>
                  </a:schemeClr>
                </a:solidFill>
                <a:effectLst/>
                <a:uLnTx/>
                <a:uFillTx/>
              </a:rPr>
              <a:t>Partial gravity</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chemeClr val="accent2">
                  <a:lumMod val="20000"/>
                  <a:lumOff val="80000"/>
                </a:schemeClr>
              </a:solidFill>
              <a:effectLst/>
              <a:uLnTx/>
              <a:uFillTx/>
            </a:endParaRPr>
          </a:p>
        </p:txBody>
      </p:sp>
      <p:sp>
        <p:nvSpPr>
          <p:cNvPr id="28" name="TextBox 27">
            <a:extLst>
              <a:ext uri="{FF2B5EF4-FFF2-40B4-BE49-F238E27FC236}">
                <a16:creationId xmlns:a16="http://schemas.microsoft.com/office/drawing/2014/main" id="{CD7F11C4-F690-48BF-8C04-9DAA279B6E6A}"/>
              </a:ext>
            </a:extLst>
          </p:cNvPr>
          <p:cNvSpPr txBox="1"/>
          <p:nvPr/>
        </p:nvSpPr>
        <p:spPr>
          <a:xfrm>
            <a:off x="4885526" y="4974245"/>
            <a:ext cx="3554119" cy="1200329"/>
          </a:xfrm>
          <a:prstGeom prst="rect">
            <a:avLst/>
          </a:prstGeom>
          <a:noFill/>
        </p:spPr>
        <p:txBody>
          <a:bodyPr wrap="squar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chemeClr val="accent6">
                    <a:lumMod val="40000"/>
                    <a:lumOff val="60000"/>
                  </a:schemeClr>
                </a:solidFill>
                <a:effectLst/>
                <a:uLnTx/>
                <a:uFillTx/>
              </a:rPr>
              <a:t>Productivity</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chemeClr val="accent6">
                    <a:lumMod val="40000"/>
                    <a:lumOff val="60000"/>
                  </a:schemeClr>
                </a:solidFill>
                <a:effectLst/>
                <a:uLnTx/>
                <a:uFillTx/>
              </a:rPr>
              <a:t>Stress tolerance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chemeClr val="accent6">
                    <a:lumMod val="40000"/>
                    <a:lumOff val="60000"/>
                  </a:schemeClr>
                </a:solidFill>
                <a:effectLst/>
                <a:uLnTx/>
                <a:uFillTx/>
              </a:rPr>
              <a:t>Environmental optimization</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chemeClr val="accent6">
                    <a:lumMod val="40000"/>
                    <a:lumOff val="60000"/>
                  </a:schemeClr>
                </a:solidFill>
                <a:effectLst/>
                <a:uLnTx/>
                <a:uFillTx/>
              </a:rPr>
              <a:t>Crop scheduling</a:t>
            </a:r>
          </a:p>
        </p:txBody>
      </p:sp>
      <p:sp>
        <p:nvSpPr>
          <p:cNvPr id="29" name="TextBox 28">
            <a:extLst>
              <a:ext uri="{FF2B5EF4-FFF2-40B4-BE49-F238E27FC236}">
                <a16:creationId xmlns:a16="http://schemas.microsoft.com/office/drawing/2014/main" id="{ECF13DD4-3124-40D5-90B1-ADDF596399C5}"/>
              </a:ext>
            </a:extLst>
          </p:cNvPr>
          <p:cNvSpPr txBox="1"/>
          <p:nvPr/>
        </p:nvSpPr>
        <p:spPr>
          <a:xfrm>
            <a:off x="5400994" y="2450322"/>
            <a:ext cx="3094117" cy="2862322"/>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rgbClr val="FFC000"/>
                </a:solidFill>
                <a:effectLst/>
                <a:uLnTx/>
                <a:uFillTx/>
              </a:rPr>
              <a:t>Plant Size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rgbClr val="FFC000"/>
                </a:solidFill>
                <a:effectLst/>
                <a:uLnTx/>
                <a:uFillTx/>
              </a:rPr>
              <a:t>High CO</a:t>
            </a:r>
            <a:r>
              <a:rPr kumimoji="0" lang="en-US" sz="1800" b="1" i="0" u="none" strike="noStrike" kern="0" cap="none" spc="0" normalizeH="0" baseline="-25000" noProof="0" dirty="0">
                <a:ln>
                  <a:noFill/>
                </a:ln>
                <a:solidFill>
                  <a:srgbClr val="FFC000"/>
                </a:solidFill>
                <a:effectLst/>
                <a:uLnTx/>
                <a:uFillTx/>
              </a:rPr>
              <a:t>2</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rgbClr val="FFC000"/>
                </a:solidFill>
                <a:effectLst/>
                <a:uLnTx/>
                <a:uFillTx/>
              </a:rPr>
              <a:t>Food Safety &amp; Microbiome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rgbClr val="FFC000"/>
                </a:solidFill>
                <a:effectLst/>
                <a:uLnTx/>
                <a:uFillTx/>
              </a:rPr>
              <a:t>Nutrient output</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rgbClr val="FFC000"/>
                </a:solidFill>
                <a:effectLst/>
                <a:uLnTx/>
                <a:uFillTx/>
              </a:rPr>
              <a:t>Sustainability</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rgbClr val="FFC000"/>
                </a:solidFill>
                <a:effectLst/>
                <a:uLnTx/>
                <a:uFillTx/>
              </a:rPr>
              <a:t>Abiotic stresses</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rgbClr val="FFC000"/>
                </a:solidFill>
                <a:effectLst/>
                <a:uLnTx/>
                <a:uFillTx/>
              </a:rPr>
              <a:t>Vehicle resources</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rgbClr val="FFC000"/>
                </a:solidFill>
                <a:effectLst/>
                <a:uLnTx/>
                <a:uFillTx/>
              </a:rPr>
              <a:t>Crew time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rgbClr val="FFC000"/>
                </a:solidFill>
                <a:effectLst/>
                <a:uLnTx/>
                <a:uFillTx/>
              </a:rPr>
              <a:t>Waste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0" cap="none" spc="0" normalizeH="0" baseline="0" noProof="0" dirty="0">
              <a:ln>
                <a:noFill/>
              </a:ln>
              <a:solidFill>
                <a:srgbClr val="FFC000"/>
              </a:solidFill>
              <a:effectLst/>
              <a:uLnTx/>
              <a:uFillTx/>
            </a:endParaRPr>
          </a:p>
        </p:txBody>
      </p:sp>
    </p:spTree>
    <p:extLst>
      <p:ext uri="{BB962C8B-B14F-4D97-AF65-F5344CB8AC3E}">
        <p14:creationId xmlns:p14="http://schemas.microsoft.com/office/powerpoint/2010/main" val="32872977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4">
            <a:extLst>
              <a:ext uri="{FF2B5EF4-FFF2-40B4-BE49-F238E27FC236}">
                <a16:creationId xmlns:a16="http://schemas.microsoft.com/office/drawing/2014/main" id="{8F97B7C5-B6F5-404A-B5DA-CA21CA92E43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584"/>
          <a:stretch/>
        </p:blipFill>
        <p:spPr>
          <a:xfrm rot="21420834">
            <a:off x="634704" y="1052247"/>
            <a:ext cx="3514728" cy="27432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6" name="Picture 15">
            <a:extLst>
              <a:ext uri="{FF2B5EF4-FFF2-40B4-BE49-F238E27FC236}">
                <a16:creationId xmlns:a16="http://schemas.microsoft.com/office/drawing/2014/main" id="{B5601DAF-1521-4F0D-9B1F-91740B99D42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6427" r="10519" b="13577"/>
          <a:stretch/>
        </p:blipFill>
        <p:spPr>
          <a:xfrm rot="609851">
            <a:off x="7791016" y="856052"/>
            <a:ext cx="3483959" cy="27432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7" name="Picture 16">
            <a:extLst>
              <a:ext uri="{FF2B5EF4-FFF2-40B4-BE49-F238E27FC236}">
                <a16:creationId xmlns:a16="http://schemas.microsoft.com/office/drawing/2014/main" id="{70C14F03-7ECE-4901-BCE5-A9A709C1DCD8}"/>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433" t="5025" r="109" b="3026"/>
          <a:stretch/>
        </p:blipFill>
        <p:spPr>
          <a:xfrm>
            <a:off x="5099022" y="1917286"/>
            <a:ext cx="1993956" cy="1200216"/>
          </a:xfrm>
          <a:prstGeom prst="ellipse">
            <a:avLst/>
          </a:prstGeom>
          <a:ln>
            <a:noFill/>
          </a:ln>
          <a:effectLst>
            <a:softEdge rad="112500"/>
          </a:effectLst>
        </p:spPr>
      </p:pic>
      <p:pic>
        <p:nvPicPr>
          <p:cNvPr id="18" name="Picture 17">
            <a:extLst>
              <a:ext uri="{FF2B5EF4-FFF2-40B4-BE49-F238E27FC236}">
                <a16:creationId xmlns:a16="http://schemas.microsoft.com/office/drawing/2014/main" id="{C6393CB9-00F7-4A60-AF9A-FE543B2F7C9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16210"/>
          <a:stretch/>
        </p:blipFill>
        <p:spPr>
          <a:xfrm>
            <a:off x="7595962" y="3698029"/>
            <a:ext cx="3447815" cy="27432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1" name="Picture 10" descr="A picture containing logo&#10;&#10;Description automatically generated">
            <a:extLst>
              <a:ext uri="{FF2B5EF4-FFF2-40B4-BE49-F238E27FC236}">
                <a16:creationId xmlns:a16="http://schemas.microsoft.com/office/drawing/2014/main" id="{94A4F28B-BCF9-44C1-8C23-FA5EF196CF8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35880" y="4991570"/>
            <a:ext cx="1920240" cy="1086682"/>
          </a:xfrm>
          <a:prstGeom prst="ellipse">
            <a:avLst/>
          </a:prstGeom>
        </p:spPr>
      </p:pic>
      <p:sp>
        <p:nvSpPr>
          <p:cNvPr id="2" name="Title 1">
            <a:extLst>
              <a:ext uri="{FF2B5EF4-FFF2-40B4-BE49-F238E27FC236}">
                <a16:creationId xmlns:a16="http://schemas.microsoft.com/office/drawing/2014/main" id="{56E57B38-8C61-4DAE-ADBD-B68C061921EC}"/>
              </a:ext>
            </a:extLst>
          </p:cNvPr>
          <p:cNvSpPr>
            <a:spLocks noGrp="1"/>
          </p:cNvSpPr>
          <p:nvPr>
            <p:ph type="title"/>
          </p:nvPr>
        </p:nvSpPr>
        <p:spPr>
          <a:xfrm>
            <a:off x="0" y="27660"/>
            <a:ext cx="12192000" cy="1325563"/>
          </a:xfrm>
        </p:spPr>
        <p:txBody>
          <a:bodyPr/>
          <a:lstStyle/>
          <a:p>
            <a:pPr algn="ctr"/>
            <a:r>
              <a:rPr lang="en-US" dirty="0"/>
              <a:t>Current NASA Large Plant Research Capabilities On ISS</a:t>
            </a:r>
          </a:p>
        </p:txBody>
      </p:sp>
      <p:pic>
        <p:nvPicPr>
          <p:cNvPr id="3" name="Picture 2" descr="A picture containing indoor, engine&#10;&#10;Description automatically generated">
            <a:extLst>
              <a:ext uri="{FF2B5EF4-FFF2-40B4-BE49-F238E27FC236}">
                <a16:creationId xmlns:a16="http://schemas.microsoft.com/office/drawing/2014/main" id="{3FD7F23A-CE64-6D94-7F9B-47BE6048B2AE}"/>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r="9308"/>
          <a:stretch/>
        </p:blipFill>
        <p:spPr>
          <a:xfrm rot="265549">
            <a:off x="873265" y="3957333"/>
            <a:ext cx="3560882" cy="261756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3318233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591D6-D0F1-AD63-51B9-A99F04D46978}"/>
              </a:ext>
            </a:extLst>
          </p:cNvPr>
          <p:cNvSpPr>
            <a:spLocks noGrp="1"/>
          </p:cNvSpPr>
          <p:nvPr>
            <p:ph type="title"/>
          </p:nvPr>
        </p:nvSpPr>
        <p:spPr>
          <a:xfrm>
            <a:off x="838200" y="-54752"/>
            <a:ext cx="10515600" cy="1325563"/>
          </a:xfrm>
        </p:spPr>
        <p:txBody>
          <a:bodyPr/>
          <a:lstStyle/>
          <a:p>
            <a:pPr algn="ctr"/>
            <a:r>
              <a:rPr lang="en-US" dirty="0"/>
              <a:t>Key Crop Plant Takeaways</a:t>
            </a:r>
          </a:p>
        </p:txBody>
      </p:sp>
      <p:sp>
        <p:nvSpPr>
          <p:cNvPr id="3" name="Content Placeholder 2">
            <a:extLst>
              <a:ext uri="{FF2B5EF4-FFF2-40B4-BE49-F238E27FC236}">
                <a16:creationId xmlns:a16="http://schemas.microsoft.com/office/drawing/2014/main" id="{9559703D-1423-4007-142E-3B92380702A6}"/>
              </a:ext>
            </a:extLst>
          </p:cNvPr>
          <p:cNvSpPr>
            <a:spLocks noGrp="1"/>
          </p:cNvSpPr>
          <p:nvPr>
            <p:ph idx="1"/>
          </p:nvPr>
        </p:nvSpPr>
        <p:spPr>
          <a:xfrm>
            <a:off x="256932" y="1195054"/>
            <a:ext cx="11678136" cy="5119427"/>
          </a:xfrm>
        </p:spPr>
        <p:txBody>
          <a:bodyPr>
            <a:normAutofit fontScale="92500" lnSpcReduction="10000"/>
          </a:bodyPr>
          <a:lstStyle/>
          <a:p>
            <a:r>
              <a:rPr lang="en-US" dirty="0"/>
              <a:t>Data indicate astronauts enjoy growing and eating plants in spaceflight</a:t>
            </a:r>
          </a:p>
          <a:p>
            <a:r>
              <a:rPr lang="en-US" dirty="0"/>
              <a:t>Crop yield is similar between ground and flight when plants are not stressed</a:t>
            </a:r>
            <a:r>
              <a:rPr lang="en-US" baseline="30000" dirty="0"/>
              <a:t>1</a:t>
            </a:r>
            <a:endParaRPr lang="en-US" dirty="0"/>
          </a:p>
          <a:p>
            <a:r>
              <a:rPr lang="en-US" dirty="0"/>
              <a:t>Some differences between ground and flight plant nutrient content, but these are not consistent between species or experiments </a:t>
            </a:r>
            <a:r>
              <a:rPr lang="en-US" baseline="30000" dirty="0"/>
              <a:t>1, 2</a:t>
            </a:r>
          </a:p>
          <a:p>
            <a:pPr lvl="1"/>
            <a:r>
              <a:rPr lang="en-US" dirty="0"/>
              <a:t>Influenced by crop type, harvest scenario, other environmental conditions (e.g., light, stress)</a:t>
            </a:r>
          </a:p>
          <a:p>
            <a:r>
              <a:rPr lang="en-US" dirty="0"/>
              <a:t>Microbial counts and compositions vary between flight and ground-grown plants</a:t>
            </a:r>
            <a:r>
              <a:rPr lang="en-US" baseline="30000" dirty="0"/>
              <a:t>1, 2</a:t>
            </a:r>
            <a:endParaRPr lang="en-US" dirty="0"/>
          </a:p>
          <a:p>
            <a:pPr lvl="1"/>
            <a:r>
              <a:rPr lang="en-US" dirty="0"/>
              <a:t>Microbes typical of the space station environment are often associated with ISS-grown plants </a:t>
            </a:r>
          </a:p>
          <a:p>
            <a:pPr lvl="1"/>
            <a:r>
              <a:rPr lang="en-US" dirty="0"/>
              <a:t>Human pathogens are rarely identified on space-grown plants and only below levels of concern to human health</a:t>
            </a:r>
          </a:p>
          <a:p>
            <a:r>
              <a:rPr lang="en-US" dirty="0"/>
              <a:t>Microbial communities vary between shoot and root tissues and but not as much between flight and ground </a:t>
            </a:r>
            <a:r>
              <a:rPr lang="en-US" baseline="30000" dirty="0"/>
              <a:t>2</a:t>
            </a:r>
            <a:r>
              <a:rPr lang="en-US" dirty="0"/>
              <a:t>  </a:t>
            </a:r>
          </a:p>
          <a:p>
            <a:r>
              <a:rPr lang="en-US" dirty="0"/>
              <a:t>Plants adapt well to the space environment, and to date, space-grown crops are safe to eat, nutritious, and highly acceptable to astronauts </a:t>
            </a:r>
            <a:r>
              <a:rPr lang="en-US" baseline="30000" dirty="0"/>
              <a:t>1,2</a:t>
            </a:r>
            <a:endParaRPr lang="en-US" dirty="0"/>
          </a:p>
        </p:txBody>
      </p:sp>
      <p:cxnSp>
        <p:nvCxnSpPr>
          <p:cNvPr id="5" name="Straight Connector 4">
            <a:extLst>
              <a:ext uri="{FF2B5EF4-FFF2-40B4-BE49-F238E27FC236}">
                <a16:creationId xmlns:a16="http://schemas.microsoft.com/office/drawing/2014/main" id="{024594EE-D047-A83C-9CBC-CBD483E5CA58}"/>
              </a:ext>
            </a:extLst>
          </p:cNvPr>
          <p:cNvCxnSpPr>
            <a:cxnSpLocks/>
          </p:cNvCxnSpPr>
          <p:nvPr/>
        </p:nvCxnSpPr>
        <p:spPr>
          <a:xfrm>
            <a:off x="1659122" y="940973"/>
            <a:ext cx="8873756"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E87A568-EB9A-5B32-44E0-967E5656C89D}"/>
              </a:ext>
            </a:extLst>
          </p:cNvPr>
          <p:cNvSpPr txBox="1"/>
          <p:nvPr/>
        </p:nvSpPr>
        <p:spPr>
          <a:xfrm>
            <a:off x="838200" y="6169713"/>
            <a:ext cx="11047445" cy="523220"/>
          </a:xfrm>
          <a:prstGeom prst="rect">
            <a:avLst/>
          </a:prstGeom>
          <a:noFill/>
        </p:spPr>
        <p:txBody>
          <a:bodyPr wrap="square" rtlCol="0">
            <a:spAutoFit/>
          </a:bodyPr>
          <a:lstStyle/>
          <a:p>
            <a:pPr marL="342900" indent="-342900">
              <a:buAutoNum type="arabicPeriod"/>
            </a:pPr>
            <a:r>
              <a:rPr lang="en-US" sz="1400" dirty="0"/>
              <a:t>Bunchek et al., 2024, Pick-and-eat space crop production flight testing on the International Space Station, J. Plant Interact. </a:t>
            </a:r>
          </a:p>
          <a:p>
            <a:pPr marL="342900" indent="-342900">
              <a:buAutoNum type="arabicPeriod"/>
            </a:pPr>
            <a:r>
              <a:rPr lang="en-US" sz="1400" dirty="0"/>
              <a:t>Khodadad et al., 2020, Microbiological and Nutritional Analysis of Lettuce Crops Grown on the International Space Station, Front. Plant Sci.</a:t>
            </a:r>
          </a:p>
        </p:txBody>
      </p:sp>
    </p:spTree>
    <p:extLst>
      <p:ext uri="{BB962C8B-B14F-4D97-AF65-F5344CB8AC3E}">
        <p14:creationId xmlns:p14="http://schemas.microsoft.com/office/powerpoint/2010/main" val="5217982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2891"/>
            <a:ext cx="8229600" cy="1143000"/>
          </a:xfrm>
        </p:spPr>
        <p:txBody>
          <a:bodyPr/>
          <a:lstStyle/>
          <a:p>
            <a:pPr algn="ctr"/>
            <a:r>
              <a:rPr lang="en-US" dirty="0"/>
              <a:t>Thank you!</a:t>
            </a:r>
          </a:p>
        </p:txBody>
      </p:sp>
      <p:cxnSp>
        <p:nvCxnSpPr>
          <p:cNvPr id="6" name="Straight Connector 5"/>
          <p:cNvCxnSpPr/>
          <p:nvPr/>
        </p:nvCxnSpPr>
        <p:spPr>
          <a:xfrm>
            <a:off x="1866900" y="1068659"/>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4" name="Picture 3" descr="A picture containing text&#10;&#10;Description automatically generated">
            <a:extLst>
              <a:ext uri="{FF2B5EF4-FFF2-40B4-BE49-F238E27FC236}">
                <a16:creationId xmlns:a16="http://schemas.microsoft.com/office/drawing/2014/main" id="{17C34783-5846-83FF-D2A3-D04341AD3E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30912" y="1407323"/>
            <a:ext cx="3330177" cy="5328283"/>
          </a:xfrm>
          <a:prstGeom prst="rect">
            <a:avLst/>
          </a:prstGeom>
        </p:spPr>
      </p:pic>
    </p:spTree>
    <p:extLst>
      <p:ext uri="{BB962C8B-B14F-4D97-AF65-F5344CB8AC3E}">
        <p14:creationId xmlns:p14="http://schemas.microsoft.com/office/powerpoint/2010/main" val="20809678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5.2|3.3|22.3|6.8"/>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Office Theme</Template>
  <TotalTime>0</TotalTime>
  <Words>704</Words>
  <Application>Microsoft Office PowerPoint</Application>
  <PresentationFormat>Widescreen</PresentationFormat>
  <Paragraphs>86</Paragraphs>
  <Slides>8</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Arial Narrow</vt:lpstr>
      <vt:lpstr>Calibri</vt:lpstr>
      <vt:lpstr>Calibri Light</vt:lpstr>
      <vt:lpstr>Office Theme</vt:lpstr>
      <vt:lpstr> Space Crop Production Gaps and Challenges </vt:lpstr>
      <vt:lpstr>Why grow plants in space?</vt:lpstr>
      <vt:lpstr>PowerPoint Presentation</vt:lpstr>
      <vt:lpstr>PowerPoint Presentation</vt:lpstr>
      <vt:lpstr>Space Crop Production Challenges</vt:lpstr>
      <vt:lpstr>Current NASA Large Plant Research Capabilities On ISS</vt:lpstr>
      <vt:lpstr>Key Crop Plant Takeaways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Space Crop Production as a Component of BLiSS</dc:title>
  <dc:creator/>
  <cp:lastModifiedBy/>
  <cp:revision>32</cp:revision>
  <dcterms:created xsi:type="dcterms:W3CDTF">2021-02-10T16:51:51Z</dcterms:created>
  <dcterms:modified xsi:type="dcterms:W3CDTF">2025-02-21T21:47:22Z</dcterms:modified>
</cp:coreProperties>
</file>