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5"/>
  </p:notesMasterIdLst>
  <p:sldIdLst>
    <p:sldId id="404" r:id="rId5"/>
    <p:sldId id="462" r:id="rId6"/>
    <p:sldId id="271" r:id="rId7"/>
    <p:sldId id="259" r:id="rId8"/>
    <p:sldId id="260" r:id="rId9"/>
    <p:sldId id="676" r:id="rId10"/>
    <p:sldId id="677" r:id="rId11"/>
    <p:sldId id="280" r:id="rId12"/>
    <p:sldId id="678" r:id="rId13"/>
    <p:sldId id="679" r:id="rId14"/>
    <p:sldId id="1991" r:id="rId15"/>
    <p:sldId id="336" r:id="rId16"/>
    <p:sldId id="335" r:id="rId17"/>
    <p:sldId id="1990" r:id="rId18"/>
    <p:sldId id="278" r:id="rId19"/>
    <p:sldId id="279" r:id="rId20"/>
    <p:sldId id="282" r:id="rId21"/>
    <p:sldId id="283" r:id="rId22"/>
    <p:sldId id="288" r:id="rId23"/>
    <p:sldId id="291" r:id="rId24"/>
    <p:sldId id="292" r:id="rId25"/>
    <p:sldId id="294" r:id="rId26"/>
    <p:sldId id="286" r:id="rId27"/>
    <p:sldId id="1992" r:id="rId28"/>
    <p:sldId id="1978" r:id="rId29"/>
    <p:sldId id="449" r:id="rId30"/>
    <p:sldId id="491" r:id="rId31"/>
    <p:sldId id="452" r:id="rId32"/>
    <p:sldId id="287" r:id="rId33"/>
    <p:sldId id="672" r:id="rId34"/>
    <p:sldId id="674" r:id="rId35"/>
    <p:sldId id="673" r:id="rId36"/>
    <p:sldId id="671" r:id="rId37"/>
    <p:sldId id="409" r:id="rId38"/>
    <p:sldId id="302" r:id="rId39"/>
    <p:sldId id="314" r:id="rId40"/>
    <p:sldId id="669" r:id="rId41"/>
    <p:sldId id="668" r:id="rId42"/>
    <p:sldId id="306" r:id="rId43"/>
    <p:sldId id="1979" r:id="rId44"/>
    <p:sldId id="1980" r:id="rId45"/>
    <p:sldId id="1981" r:id="rId46"/>
    <p:sldId id="1984" r:id="rId47"/>
    <p:sldId id="1985" r:id="rId48"/>
    <p:sldId id="1982" r:id="rId49"/>
    <p:sldId id="1987" r:id="rId50"/>
    <p:sldId id="1986" r:id="rId51"/>
    <p:sldId id="352" r:id="rId52"/>
    <p:sldId id="470" r:id="rId53"/>
    <p:sldId id="67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64B1"/>
    <a:srgbClr val="09323D"/>
    <a:srgbClr val="AE234C"/>
    <a:srgbClr val="B26024"/>
    <a:srgbClr val="AD8F23"/>
    <a:srgbClr val="13283C"/>
    <a:srgbClr val="070F16"/>
    <a:srgbClr val="AD234C"/>
    <a:srgbClr val="2E2B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67" autoAdjust="0"/>
  </p:normalViewPr>
  <p:slideViewPr>
    <p:cSldViewPr snapToGrid="0">
      <p:cViewPr varScale="1">
        <p:scale>
          <a:sx n="153" d="100"/>
          <a:sy n="153" d="100"/>
        </p:scale>
        <p:origin x="2784" y="1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177075-9CE9-4F58-8ED8-B77FD1FE7D5B}" type="doc">
      <dgm:prSet loTypeId="urn:microsoft.com/office/officeart/2005/8/layout/radial4" loCatId="relationship" qsTypeId="urn:microsoft.com/office/officeart/2005/8/quickstyle/simple1" qsCatId="simple" csTypeId="urn:microsoft.com/office/officeart/2005/8/colors/accent0_1" csCatId="mainScheme" phldr="1"/>
      <dgm:spPr/>
      <dgm:t>
        <a:bodyPr/>
        <a:lstStyle/>
        <a:p>
          <a:endParaRPr lang="en-US"/>
        </a:p>
      </dgm:t>
    </dgm:pt>
    <dgm:pt modelId="{81F50461-0135-4D09-A309-40BDCC45C8AF}">
      <dgm:prSet phldrT="[Text]"/>
      <dgm:spPr/>
      <dgm:t>
        <a:bodyPr/>
        <a:lstStyle/>
        <a:p>
          <a:r>
            <a:rPr lang="en-US" b="0" i="0" dirty="0">
              <a:effectLst/>
            </a:rPr>
            <a:t>Genetically engineered models</a:t>
          </a:r>
          <a:endParaRPr lang="en-US" b="0" dirty="0"/>
        </a:p>
      </dgm:t>
    </dgm:pt>
    <dgm:pt modelId="{81B5B803-AE47-4390-98FA-203D986A33D4}" type="parTrans" cxnId="{9E63B207-DDFF-4C83-9D72-79551D71D203}">
      <dgm:prSet/>
      <dgm:spPr/>
      <dgm:t>
        <a:bodyPr/>
        <a:lstStyle/>
        <a:p>
          <a:endParaRPr lang="en-US" b="0"/>
        </a:p>
      </dgm:t>
    </dgm:pt>
    <dgm:pt modelId="{1B950E7B-F698-4857-B061-E98498676574}" type="sibTrans" cxnId="{9E63B207-DDFF-4C83-9D72-79551D71D203}">
      <dgm:prSet/>
      <dgm:spPr/>
      <dgm:t>
        <a:bodyPr/>
        <a:lstStyle/>
        <a:p>
          <a:endParaRPr lang="en-US" b="0"/>
        </a:p>
      </dgm:t>
    </dgm:pt>
    <dgm:pt modelId="{A075B544-6491-45F9-AD54-9D064669081D}">
      <dgm:prSet phldrT="[Text]"/>
      <dgm:spPr/>
      <dgm:t>
        <a:bodyPr/>
        <a:lstStyle/>
        <a:p>
          <a:r>
            <a:rPr lang="en-US" b="0" i="0" dirty="0">
              <a:effectLst/>
            </a:rPr>
            <a:t>Wide availability of strains</a:t>
          </a:r>
          <a:endParaRPr lang="en-US" b="0" dirty="0"/>
        </a:p>
      </dgm:t>
    </dgm:pt>
    <dgm:pt modelId="{BC0D639B-8D9F-4B9A-80DF-970BB2A328BB}" type="parTrans" cxnId="{06655F2C-7A0C-4C14-94C4-80F8C7D4687B}">
      <dgm:prSet/>
      <dgm:spPr/>
      <dgm:t>
        <a:bodyPr/>
        <a:lstStyle/>
        <a:p>
          <a:endParaRPr lang="en-US" b="0"/>
        </a:p>
      </dgm:t>
    </dgm:pt>
    <dgm:pt modelId="{770E3035-A43E-440C-A817-9EB2522FEACA}" type="sibTrans" cxnId="{06655F2C-7A0C-4C14-94C4-80F8C7D4687B}">
      <dgm:prSet/>
      <dgm:spPr/>
      <dgm:t>
        <a:bodyPr/>
        <a:lstStyle/>
        <a:p>
          <a:endParaRPr lang="en-US" b="0"/>
        </a:p>
      </dgm:t>
    </dgm:pt>
    <dgm:pt modelId="{448872A1-C65C-4B7A-9033-5BD209C7F380}">
      <dgm:prSet phldrT="[Text]"/>
      <dgm:spPr/>
      <dgm:t>
        <a:bodyPr/>
        <a:lstStyle/>
        <a:p>
          <a:r>
            <a:rPr lang="en-US" b="0" dirty="0"/>
            <a:t>Tissue-specific effect</a:t>
          </a:r>
        </a:p>
      </dgm:t>
    </dgm:pt>
    <dgm:pt modelId="{A1A00E47-D857-46F0-A77E-45B817FA8338}" type="parTrans" cxnId="{325AD2CE-4013-4CAC-AFF1-45F2F7F75422}">
      <dgm:prSet/>
      <dgm:spPr/>
      <dgm:t>
        <a:bodyPr/>
        <a:lstStyle/>
        <a:p>
          <a:endParaRPr lang="en-US" b="0"/>
        </a:p>
      </dgm:t>
    </dgm:pt>
    <dgm:pt modelId="{DCA94632-B140-4C4A-83CC-AA95AA8AB03D}" type="sibTrans" cxnId="{325AD2CE-4013-4CAC-AFF1-45F2F7F75422}">
      <dgm:prSet/>
      <dgm:spPr/>
      <dgm:t>
        <a:bodyPr/>
        <a:lstStyle/>
        <a:p>
          <a:endParaRPr lang="en-US" b="0"/>
        </a:p>
      </dgm:t>
    </dgm:pt>
    <dgm:pt modelId="{ACAE75F0-BE0C-4C83-81C0-8585B1ED7F1F}">
      <dgm:prSet phldrT="[Text]"/>
      <dgm:spPr/>
      <dgm:t>
        <a:bodyPr/>
        <a:lstStyle/>
        <a:p>
          <a:r>
            <a:rPr lang="en-US" b="1" dirty="0"/>
            <a:t>Well defined model= Risk Estimation</a:t>
          </a:r>
        </a:p>
      </dgm:t>
    </dgm:pt>
    <dgm:pt modelId="{056391B1-BA34-4731-9E5B-FADBE5630AB1}" type="sibTrans" cxnId="{FD1DFD59-5DE2-49B7-98D6-262B80C9A773}">
      <dgm:prSet/>
      <dgm:spPr/>
      <dgm:t>
        <a:bodyPr/>
        <a:lstStyle/>
        <a:p>
          <a:endParaRPr lang="en-US" b="0"/>
        </a:p>
      </dgm:t>
    </dgm:pt>
    <dgm:pt modelId="{61F15B27-9D4A-467B-9366-790F20A17C48}" type="parTrans" cxnId="{FD1DFD59-5DE2-49B7-98D6-262B80C9A773}">
      <dgm:prSet/>
      <dgm:spPr/>
      <dgm:t>
        <a:bodyPr/>
        <a:lstStyle/>
        <a:p>
          <a:endParaRPr lang="en-US" b="0"/>
        </a:p>
      </dgm:t>
    </dgm:pt>
    <dgm:pt modelId="{F79094D5-8599-459A-A5B8-83C3862F5FB6}" type="pres">
      <dgm:prSet presAssocID="{EA177075-9CE9-4F58-8ED8-B77FD1FE7D5B}" presName="cycle" presStyleCnt="0">
        <dgm:presLayoutVars>
          <dgm:chMax val="1"/>
          <dgm:dir/>
          <dgm:animLvl val="ctr"/>
          <dgm:resizeHandles val="exact"/>
        </dgm:presLayoutVars>
      </dgm:prSet>
      <dgm:spPr/>
    </dgm:pt>
    <dgm:pt modelId="{177C4047-6195-4FB3-9952-16755260D3A4}" type="pres">
      <dgm:prSet presAssocID="{ACAE75F0-BE0C-4C83-81C0-8585B1ED7F1F}" presName="centerShape" presStyleLbl="node0" presStyleIdx="0" presStyleCnt="1" custScaleX="154776" custScaleY="116981"/>
      <dgm:spPr/>
    </dgm:pt>
    <dgm:pt modelId="{7020E269-DFE7-427C-AC30-4C93D4DEAE43}" type="pres">
      <dgm:prSet presAssocID="{81B5B803-AE47-4390-98FA-203D986A33D4}" presName="parTrans" presStyleLbl="bgSibTrans2D1" presStyleIdx="0" presStyleCnt="3"/>
      <dgm:spPr/>
    </dgm:pt>
    <dgm:pt modelId="{AF511413-C19E-4025-9C2B-840DF7882958}" type="pres">
      <dgm:prSet presAssocID="{81F50461-0135-4D09-A309-40BDCC45C8AF}" presName="node" presStyleLbl="node1" presStyleIdx="0" presStyleCnt="3" custScaleX="108753" custScaleY="85019" custRadScaleRad="114774" custRadScaleInc="3508">
        <dgm:presLayoutVars>
          <dgm:bulletEnabled val="1"/>
        </dgm:presLayoutVars>
      </dgm:prSet>
      <dgm:spPr/>
    </dgm:pt>
    <dgm:pt modelId="{5DF662C7-C228-45E9-A4B5-1A8FC2805C43}" type="pres">
      <dgm:prSet presAssocID="{BC0D639B-8D9F-4B9A-80DF-970BB2A328BB}" presName="parTrans" presStyleLbl="bgSibTrans2D1" presStyleIdx="1" presStyleCnt="3"/>
      <dgm:spPr/>
    </dgm:pt>
    <dgm:pt modelId="{67F67494-1EED-431E-AF54-E969CA4DA52E}" type="pres">
      <dgm:prSet presAssocID="{A075B544-6491-45F9-AD54-9D064669081D}" presName="node" presStyleLbl="node1" presStyleIdx="1" presStyleCnt="3">
        <dgm:presLayoutVars>
          <dgm:bulletEnabled val="1"/>
        </dgm:presLayoutVars>
      </dgm:prSet>
      <dgm:spPr/>
    </dgm:pt>
    <dgm:pt modelId="{BA9557BC-736F-4C8C-9080-35DB8ADD2835}" type="pres">
      <dgm:prSet presAssocID="{A1A00E47-D857-46F0-A77E-45B817FA8338}" presName="parTrans" presStyleLbl="bgSibTrans2D1" presStyleIdx="2" presStyleCnt="3"/>
      <dgm:spPr/>
    </dgm:pt>
    <dgm:pt modelId="{D73262D6-78E5-4E85-973B-37FF6C2CCACB}" type="pres">
      <dgm:prSet presAssocID="{448872A1-C65C-4B7A-9033-5BD209C7F380}" presName="node" presStyleLbl="node1" presStyleIdx="2" presStyleCnt="3" custScaleX="114082" custScaleY="91852" custRadScaleRad="114612" custRadScaleInc="-7041">
        <dgm:presLayoutVars>
          <dgm:bulletEnabled val="1"/>
        </dgm:presLayoutVars>
      </dgm:prSet>
      <dgm:spPr/>
    </dgm:pt>
  </dgm:ptLst>
  <dgm:cxnLst>
    <dgm:cxn modelId="{9E63B207-DDFF-4C83-9D72-79551D71D203}" srcId="{ACAE75F0-BE0C-4C83-81C0-8585B1ED7F1F}" destId="{81F50461-0135-4D09-A309-40BDCC45C8AF}" srcOrd="0" destOrd="0" parTransId="{81B5B803-AE47-4390-98FA-203D986A33D4}" sibTransId="{1B950E7B-F698-4857-B061-E98498676574}"/>
    <dgm:cxn modelId="{46641B0D-DF45-4354-A322-6B8A8B17A1DD}" type="presOf" srcId="{EA177075-9CE9-4F58-8ED8-B77FD1FE7D5B}" destId="{F79094D5-8599-459A-A5B8-83C3862F5FB6}" srcOrd="0" destOrd="0" presId="urn:microsoft.com/office/officeart/2005/8/layout/radial4"/>
    <dgm:cxn modelId="{06655F2C-7A0C-4C14-94C4-80F8C7D4687B}" srcId="{ACAE75F0-BE0C-4C83-81C0-8585B1ED7F1F}" destId="{A075B544-6491-45F9-AD54-9D064669081D}" srcOrd="1" destOrd="0" parTransId="{BC0D639B-8D9F-4B9A-80DF-970BB2A328BB}" sibTransId="{770E3035-A43E-440C-A817-9EB2522FEACA}"/>
    <dgm:cxn modelId="{FD1DFD59-5DE2-49B7-98D6-262B80C9A773}" srcId="{EA177075-9CE9-4F58-8ED8-B77FD1FE7D5B}" destId="{ACAE75F0-BE0C-4C83-81C0-8585B1ED7F1F}" srcOrd="0" destOrd="0" parTransId="{61F15B27-9D4A-467B-9366-790F20A17C48}" sibTransId="{056391B1-BA34-4731-9E5B-FADBE5630AB1}"/>
    <dgm:cxn modelId="{018D855A-0A86-409C-BBC0-3996A2EBAFF3}" type="presOf" srcId="{ACAE75F0-BE0C-4C83-81C0-8585B1ED7F1F}" destId="{177C4047-6195-4FB3-9952-16755260D3A4}" srcOrd="0" destOrd="0" presId="urn:microsoft.com/office/officeart/2005/8/layout/radial4"/>
    <dgm:cxn modelId="{D1A4FC84-1709-498F-9F91-C8404CFA9064}" type="presOf" srcId="{A1A00E47-D857-46F0-A77E-45B817FA8338}" destId="{BA9557BC-736F-4C8C-9080-35DB8ADD2835}" srcOrd="0" destOrd="0" presId="urn:microsoft.com/office/officeart/2005/8/layout/radial4"/>
    <dgm:cxn modelId="{A17C4A8A-9192-4B70-A8D3-469FC55982AE}" type="presOf" srcId="{81F50461-0135-4D09-A309-40BDCC45C8AF}" destId="{AF511413-C19E-4025-9C2B-840DF7882958}" srcOrd="0" destOrd="0" presId="urn:microsoft.com/office/officeart/2005/8/layout/radial4"/>
    <dgm:cxn modelId="{7AA397A9-002E-4C75-A2F5-75411253AAF2}" type="presOf" srcId="{81B5B803-AE47-4390-98FA-203D986A33D4}" destId="{7020E269-DFE7-427C-AC30-4C93D4DEAE43}" srcOrd="0" destOrd="0" presId="urn:microsoft.com/office/officeart/2005/8/layout/radial4"/>
    <dgm:cxn modelId="{10CB21B9-C09B-4027-A6F0-4FEBE76071A2}" type="presOf" srcId="{BC0D639B-8D9F-4B9A-80DF-970BB2A328BB}" destId="{5DF662C7-C228-45E9-A4B5-1A8FC2805C43}" srcOrd="0" destOrd="0" presId="urn:microsoft.com/office/officeart/2005/8/layout/radial4"/>
    <dgm:cxn modelId="{325AD2CE-4013-4CAC-AFF1-45F2F7F75422}" srcId="{ACAE75F0-BE0C-4C83-81C0-8585B1ED7F1F}" destId="{448872A1-C65C-4B7A-9033-5BD209C7F380}" srcOrd="2" destOrd="0" parTransId="{A1A00E47-D857-46F0-A77E-45B817FA8338}" sibTransId="{DCA94632-B140-4C4A-83CC-AA95AA8AB03D}"/>
    <dgm:cxn modelId="{B0969CDA-1297-432B-9A0D-6E3238C6AB7F}" type="presOf" srcId="{A075B544-6491-45F9-AD54-9D064669081D}" destId="{67F67494-1EED-431E-AF54-E969CA4DA52E}" srcOrd="0" destOrd="0" presId="urn:microsoft.com/office/officeart/2005/8/layout/radial4"/>
    <dgm:cxn modelId="{CA103FE3-0ADD-4E66-A4A4-63B8F96591AB}" type="presOf" srcId="{448872A1-C65C-4B7A-9033-5BD209C7F380}" destId="{D73262D6-78E5-4E85-973B-37FF6C2CCACB}" srcOrd="0" destOrd="0" presId="urn:microsoft.com/office/officeart/2005/8/layout/radial4"/>
    <dgm:cxn modelId="{4F532121-3E9C-4797-AF52-3261AAD2FECE}" type="presParOf" srcId="{F79094D5-8599-459A-A5B8-83C3862F5FB6}" destId="{177C4047-6195-4FB3-9952-16755260D3A4}" srcOrd="0" destOrd="0" presId="urn:microsoft.com/office/officeart/2005/8/layout/radial4"/>
    <dgm:cxn modelId="{4B120D7F-B074-4192-9526-200A2A38CA60}" type="presParOf" srcId="{F79094D5-8599-459A-A5B8-83C3862F5FB6}" destId="{7020E269-DFE7-427C-AC30-4C93D4DEAE43}" srcOrd="1" destOrd="0" presId="urn:microsoft.com/office/officeart/2005/8/layout/radial4"/>
    <dgm:cxn modelId="{C5C8FF70-DCF5-4B32-B697-1245E8E9D0A6}" type="presParOf" srcId="{F79094D5-8599-459A-A5B8-83C3862F5FB6}" destId="{AF511413-C19E-4025-9C2B-840DF7882958}" srcOrd="2" destOrd="0" presId="urn:microsoft.com/office/officeart/2005/8/layout/radial4"/>
    <dgm:cxn modelId="{D3881E8E-76C2-44D4-8938-1300F4070EFE}" type="presParOf" srcId="{F79094D5-8599-459A-A5B8-83C3862F5FB6}" destId="{5DF662C7-C228-45E9-A4B5-1A8FC2805C43}" srcOrd="3" destOrd="0" presId="urn:microsoft.com/office/officeart/2005/8/layout/radial4"/>
    <dgm:cxn modelId="{B00428C1-E5CE-4533-8740-A2D4F5BCA34A}" type="presParOf" srcId="{F79094D5-8599-459A-A5B8-83C3862F5FB6}" destId="{67F67494-1EED-431E-AF54-E969CA4DA52E}" srcOrd="4" destOrd="0" presId="urn:microsoft.com/office/officeart/2005/8/layout/radial4"/>
    <dgm:cxn modelId="{DCAEC7B6-03B2-4811-B482-5AF7B38DE178}" type="presParOf" srcId="{F79094D5-8599-459A-A5B8-83C3862F5FB6}" destId="{BA9557BC-736F-4C8C-9080-35DB8ADD2835}" srcOrd="5" destOrd="0" presId="urn:microsoft.com/office/officeart/2005/8/layout/radial4"/>
    <dgm:cxn modelId="{41555F65-C5E0-458C-AB08-BC923642F94F}" type="presParOf" srcId="{F79094D5-8599-459A-A5B8-83C3862F5FB6}" destId="{D73262D6-78E5-4E85-973B-37FF6C2CCACB}" srcOrd="6" destOrd="0" presId="urn:microsoft.com/office/officeart/2005/8/layout/radial4"/>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C4047-6195-4FB3-9952-16755260D3A4}">
      <dsp:nvSpPr>
        <dsp:cNvPr id="0" name=""/>
        <dsp:cNvSpPr/>
      </dsp:nvSpPr>
      <dsp:spPr>
        <a:xfrm>
          <a:off x="1032263" y="1987219"/>
          <a:ext cx="2003075" cy="1513940"/>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Well defined model= Risk Estimation</a:t>
          </a:r>
        </a:p>
      </dsp:txBody>
      <dsp:txXfrm>
        <a:off x="1325607" y="2208930"/>
        <a:ext cx="1416387" cy="1070518"/>
      </dsp:txXfrm>
    </dsp:sp>
    <dsp:sp modelId="{7020E269-DFE7-427C-AC30-4C93D4DEAE43}">
      <dsp:nvSpPr>
        <dsp:cNvPr id="0" name=""/>
        <dsp:cNvSpPr/>
      </dsp:nvSpPr>
      <dsp:spPr>
        <a:xfrm rot="13212405">
          <a:off x="489098" y="1654273"/>
          <a:ext cx="946898" cy="368840"/>
        </a:xfrm>
        <a:prstGeom prst="lef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511413-C19E-4025-9C2B-840DF7882958}">
      <dsp:nvSpPr>
        <dsp:cNvPr id="0" name=""/>
        <dsp:cNvSpPr/>
      </dsp:nvSpPr>
      <dsp:spPr>
        <a:xfrm>
          <a:off x="-67577" y="1114947"/>
          <a:ext cx="1337083" cy="83622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b="0" i="0" kern="1200" dirty="0">
              <a:effectLst/>
            </a:rPr>
            <a:t>Genetically engineered models</a:t>
          </a:r>
          <a:endParaRPr lang="en-US" sz="1700" b="0" kern="1200" dirty="0"/>
        </a:p>
      </dsp:txBody>
      <dsp:txXfrm>
        <a:off x="-43085" y="1139439"/>
        <a:ext cx="1288099" cy="787241"/>
      </dsp:txXfrm>
    </dsp:sp>
    <dsp:sp modelId="{5DF662C7-C228-45E9-A4B5-1A8FC2805C43}">
      <dsp:nvSpPr>
        <dsp:cNvPr id="0" name=""/>
        <dsp:cNvSpPr/>
      </dsp:nvSpPr>
      <dsp:spPr>
        <a:xfrm rot="16200000">
          <a:off x="1564986" y="1279413"/>
          <a:ext cx="937629" cy="368840"/>
        </a:xfrm>
        <a:prstGeom prst="lef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F67494-1EED-431E-AF54-E969CA4DA52E}">
      <dsp:nvSpPr>
        <dsp:cNvPr id="0" name=""/>
        <dsp:cNvSpPr/>
      </dsp:nvSpPr>
      <dsp:spPr>
        <a:xfrm>
          <a:off x="1419067" y="503232"/>
          <a:ext cx="1229467" cy="98357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b="0" i="0" kern="1200" dirty="0">
              <a:effectLst/>
            </a:rPr>
            <a:t>Wide availability of strains</a:t>
          </a:r>
          <a:endParaRPr lang="en-US" sz="1700" b="0" kern="1200" dirty="0"/>
        </a:p>
      </dsp:txBody>
      <dsp:txXfrm>
        <a:off x="1447875" y="532040"/>
        <a:ext cx="1171851" cy="925958"/>
      </dsp:txXfrm>
    </dsp:sp>
    <dsp:sp modelId="{BA9557BC-736F-4C8C-9080-35DB8ADD2835}">
      <dsp:nvSpPr>
        <dsp:cNvPr id="0" name=""/>
        <dsp:cNvSpPr/>
      </dsp:nvSpPr>
      <dsp:spPr>
        <a:xfrm rot="19109910">
          <a:off x="2603432" y="1619088"/>
          <a:ext cx="987120" cy="368840"/>
        </a:xfrm>
        <a:prstGeom prst="lef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3262D6-78E5-4E85-973B-37FF6C2CCACB}">
      <dsp:nvSpPr>
        <dsp:cNvPr id="0" name=""/>
        <dsp:cNvSpPr/>
      </dsp:nvSpPr>
      <dsp:spPr>
        <a:xfrm>
          <a:off x="2765337" y="1024740"/>
          <a:ext cx="1402601" cy="90343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b="0" kern="1200" dirty="0"/>
            <a:t>Tissue-specific effect</a:t>
          </a:r>
        </a:p>
      </dsp:txBody>
      <dsp:txXfrm>
        <a:off x="2791798" y="1051201"/>
        <a:ext cx="1349679" cy="85051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44EB9F-B19C-49D9-942F-49D77976D49B}"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767FF-1C76-453F-B401-BC7E882D90A8}" type="slidenum">
              <a:rPr lang="en-US" smtClean="0"/>
              <a:t>‹#›</a:t>
            </a:fld>
            <a:endParaRPr lang="en-US"/>
          </a:p>
        </p:txBody>
      </p:sp>
    </p:spTree>
    <p:extLst>
      <p:ext uri="{BB962C8B-B14F-4D97-AF65-F5344CB8AC3E}">
        <p14:creationId xmlns:p14="http://schemas.microsoft.com/office/powerpoint/2010/main" val="2453934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nformatics.jax.org/silver/references.shtml#Ferris2" TargetMode="External"/><Relationship Id="rId7" Type="http://schemas.openxmlformats.org/officeDocument/2006/relationships/hyperlink" Target="https://www.informatics.jax.org/silver/references.shtml#Hammer3"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informatics.jax.org/silver/references.shtml#Boursot1" TargetMode="External"/><Relationship Id="rId5" Type="http://schemas.openxmlformats.org/officeDocument/2006/relationships/hyperlink" Target="https://www.informatics.jax.org/silver/references.shtml#Berry2" TargetMode="External"/><Relationship Id="rId4" Type="http://schemas.openxmlformats.org/officeDocument/2006/relationships/hyperlink" Target="https://www.informatics.jax.org/silver/references.shtml#Bonhomme1"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xfrm>
            <a:off x="474663" y="728663"/>
            <a:ext cx="6499225" cy="3656012"/>
          </a:xfrm>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634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636">
              <a:defRPr sz="2500">
                <a:solidFill>
                  <a:schemeClr val="tx1"/>
                </a:solidFill>
                <a:latin typeface="Arial" charset="0"/>
                <a:ea typeface="ＭＳ Ｐゴシック" charset="0"/>
                <a:cs typeface="ＭＳ Ｐゴシック" charset="0"/>
              </a:defRPr>
            </a:lvl1pPr>
            <a:lvl2pPr marL="785308" indent="-302041" defTabSz="981636">
              <a:defRPr sz="2500">
                <a:solidFill>
                  <a:schemeClr val="tx1"/>
                </a:solidFill>
                <a:latin typeface="Arial" charset="0"/>
                <a:ea typeface="ＭＳ Ｐゴシック" charset="0"/>
              </a:defRPr>
            </a:lvl2pPr>
            <a:lvl3pPr marL="1208166" indent="-241633" defTabSz="981636">
              <a:defRPr sz="2500">
                <a:solidFill>
                  <a:schemeClr val="tx1"/>
                </a:solidFill>
                <a:latin typeface="Arial" charset="0"/>
                <a:ea typeface="ＭＳ Ｐゴシック" charset="0"/>
              </a:defRPr>
            </a:lvl3pPr>
            <a:lvl4pPr marL="1691433" indent="-241633" defTabSz="981636">
              <a:defRPr sz="2500">
                <a:solidFill>
                  <a:schemeClr val="tx1"/>
                </a:solidFill>
                <a:latin typeface="Arial" charset="0"/>
                <a:ea typeface="ＭＳ Ｐゴシック" charset="0"/>
              </a:defRPr>
            </a:lvl4pPr>
            <a:lvl5pPr marL="2174699" indent="-241633" defTabSz="981636">
              <a:defRPr sz="2500">
                <a:solidFill>
                  <a:schemeClr val="tx1"/>
                </a:solidFill>
                <a:latin typeface="Arial" charset="0"/>
                <a:ea typeface="ＭＳ Ｐゴシック" charset="0"/>
              </a:defRPr>
            </a:lvl5pPr>
            <a:lvl6pPr marL="2657966" indent="-241633" defTabSz="981636" eaLnBrk="0" fontAlgn="base" hangingPunct="0">
              <a:spcBef>
                <a:spcPct val="0"/>
              </a:spcBef>
              <a:spcAft>
                <a:spcPct val="0"/>
              </a:spcAft>
              <a:defRPr sz="2500">
                <a:solidFill>
                  <a:schemeClr val="tx1"/>
                </a:solidFill>
                <a:latin typeface="Arial" charset="0"/>
                <a:ea typeface="ＭＳ Ｐゴシック" charset="0"/>
              </a:defRPr>
            </a:lvl6pPr>
            <a:lvl7pPr marL="3141233" indent="-241633" defTabSz="981636" eaLnBrk="0" fontAlgn="base" hangingPunct="0">
              <a:spcBef>
                <a:spcPct val="0"/>
              </a:spcBef>
              <a:spcAft>
                <a:spcPct val="0"/>
              </a:spcAft>
              <a:defRPr sz="2500">
                <a:solidFill>
                  <a:schemeClr val="tx1"/>
                </a:solidFill>
                <a:latin typeface="Arial" charset="0"/>
                <a:ea typeface="ＭＳ Ｐゴシック" charset="0"/>
              </a:defRPr>
            </a:lvl7pPr>
            <a:lvl8pPr marL="3624498" indent="-241633" defTabSz="981636" eaLnBrk="0" fontAlgn="base" hangingPunct="0">
              <a:spcBef>
                <a:spcPct val="0"/>
              </a:spcBef>
              <a:spcAft>
                <a:spcPct val="0"/>
              </a:spcAft>
              <a:defRPr sz="2500">
                <a:solidFill>
                  <a:schemeClr val="tx1"/>
                </a:solidFill>
                <a:latin typeface="Arial" charset="0"/>
                <a:ea typeface="ＭＳ Ｐゴシック" charset="0"/>
              </a:defRPr>
            </a:lvl8pPr>
            <a:lvl9pPr marL="4107765" indent="-241633" defTabSz="981636"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r" defTabSz="981636" rtl="0" eaLnBrk="1" fontAlgn="auto" latinLnBrk="0" hangingPunct="1">
              <a:lnSpc>
                <a:spcPct val="100000"/>
              </a:lnSpc>
              <a:spcBef>
                <a:spcPts val="0"/>
              </a:spcBef>
              <a:spcAft>
                <a:spcPts val="0"/>
              </a:spcAft>
              <a:buClrTx/>
              <a:buSzTx/>
              <a:buFontTx/>
              <a:buNone/>
              <a:tabLst/>
              <a:defRPr/>
            </a:pPr>
            <a:fld id="{691FC884-A46A-8441-8A92-7857C42E2FF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81636"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763029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another place that you can go to look for which mouse you're going to use is the mouse phenome database. So what they've done is they've taken about 32 different  Strains and I don't list them all along here, but they take these strains at the Jackson Labs and they send it to various researchers who have expertise in doing certain assays. So for this particular case, they've sent out these different strains to people who do spontaneous micronuclei in peripheral blood, which might be a sign of genomic instability. So you can go through and you can look at females for the number of micronuclei that you find in each individual strain, and you can look at males as well. So if you needed a strain and sex that had a lot of micronuclei, you'd go right over here. And this is your strain. And there are a couple of different Ways to measure micronuclei in blood so you can look at reticulocytes, </a:t>
            </a:r>
            <a:r>
              <a:rPr lang="en-US" dirty="0" err="1"/>
              <a:t>Rbcs</a:t>
            </a:r>
            <a:r>
              <a:rPr lang="en-US" dirty="0"/>
              <a:t> or non nucleated peripheral blood cells. And so you know can pick the assay that you think would be most useful. So this is another place that you can go. OK. And they have many, many different phenotypes. So bone mineral density. You know, a lot of the behavioral stuff and all.</a:t>
            </a:r>
          </a:p>
        </p:txBody>
      </p:sp>
      <p:sp>
        <p:nvSpPr>
          <p:cNvPr id="4" name="Slide Number Placeholder 3"/>
          <p:cNvSpPr>
            <a:spLocks noGrp="1"/>
          </p:cNvSpPr>
          <p:nvPr>
            <p:ph type="sldNum" sz="quarter" idx="5"/>
          </p:nvPr>
        </p:nvSpPr>
        <p:spPr/>
        <p:txBody>
          <a:bodyPr/>
          <a:lstStyle/>
          <a:p>
            <a:fld id="{BFD767FF-1C76-453F-B401-BC7E882D90A8}" type="slidenum">
              <a:rPr lang="en-US" smtClean="0"/>
              <a:t>10</a:t>
            </a:fld>
            <a:endParaRPr lang="en-US"/>
          </a:p>
        </p:txBody>
      </p:sp>
    </p:spTree>
    <p:extLst>
      <p:ext uri="{BB962C8B-B14F-4D97-AF65-F5344CB8AC3E}">
        <p14:creationId xmlns:p14="http://schemas.microsoft.com/office/powerpoint/2010/main" val="84723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another place that you can go to look for which mouse you're going to use is the mouse phenome database. So what they've done is they've taken about 32 different  Strains and I don't list them all along here, but they take these strains at the Jackson Labs and they send it to various researchers who have expertise in doing certain assays. So for this particular case, they've sent out these different strains to people who do spontaneous micronuclei in peripheral blood, which might be a sign of genomic instability. So you can go through and you can look at females for the number of micronuclei that you find in each individual strain, and you can look at males as well. So if you needed a strain and sex that had a lot of micronuclei, you'd go right over here. And this is your strain. And there are a couple of different Ways to measure micronuclei in blood so you can look at reticulocytes, </a:t>
            </a:r>
            <a:r>
              <a:rPr lang="en-US" dirty="0" err="1"/>
              <a:t>Rbcs</a:t>
            </a:r>
            <a:r>
              <a:rPr lang="en-US" dirty="0"/>
              <a:t> or non nucleated peripheral blood cells. And so you know can pick the assay that you think would be most useful. So this is another place that you can go. OK. And they have many, many different phenotypes. So bone mineral density. You know, a lot of the behavioral stuff and all.</a:t>
            </a:r>
          </a:p>
        </p:txBody>
      </p:sp>
      <p:sp>
        <p:nvSpPr>
          <p:cNvPr id="4" name="Slide Number Placeholder 3"/>
          <p:cNvSpPr>
            <a:spLocks noGrp="1"/>
          </p:cNvSpPr>
          <p:nvPr>
            <p:ph type="sldNum" sz="quarter" idx="5"/>
          </p:nvPr>
        </p:nvSpPr>
        <p:spPr/>
        <p:txBody>
          <a:bodyPr/>
          <a:lstStyle/>
          <a:p>
            <a:fld id="{BFD767FF-1C76-453F-B401-BC7E882D90A8}" type="slidenum">
              <a:rPr lang="en-US" smtClean="0"/>
              <a:t>11</a:t>
            </a:fld>
            <a:endParaRPr lang="en-US"/>
          </a:p>
        </p:txBody>
      </p:sp>
    </p:spTree>
    <p:extLst>
      <p:ext uri="{BB962C8B-B14F-4D97-AF65-F5344CB8AC3E}">
        <p14:creationId xmlns:p14="http://schemas.microsoft.com/office/powerpoint/2010/main" val="4066977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then I go into the different types of genetically engineered mice. And so the various types here and I don't talk about non targeted induced mutations simply because I don't have the time in the class. And OK, this is their overview of genetically engineered mice.</a:t>
            </a:r>
          </a:p>
          <a:p>
            <a:r>
              <a:rPr lang="en-US" dirty="0"/>
              <a:t>So a transgenic mouse is made by OSI injection.</a:t>
            </a:r>
          </a:p>
          <a:p>
            <a:r>
              <a:rPr lang="en-US" dirty="0"/>
              <a:t>You're adding a gene and it's randomly integrated into the genome.</a:t>
            </a:r>
          </a:p>
          <a:p>
            <a:r>
              <a:rPr lang="en-US" dirty="0"/>
              <a:t>And you can put indiscernible promoters on it. So you can make it come up at a particular time.</a:t>
            </a:r>
          </a:p>
          <a:p>
            <a:r>
              <a:rPr lang="en-US" dirty="0"/>
              <a:t>And these are just other versions of genetically engineered mice.</a:t>
            </a:r>
          </a:p>
          <a:p>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12</a:t>
            </a:fld>
            <a:endParaRPr lang="en-US"/>
          </a:p>
        </p:txBody>
      </p:sp>
    </p:spTree>
    <p:extLst>
      <p:ext uri="{BB962C8B-B14F-4D97-AF65-F5344CB8AC3E}">
        <p14:creationId xmlns:p14="http://schemas.microsoft.com/office/powerpoint/2010/main" val="3037100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RBE reaches a maximum at an LET of approximately 100 keV/µm is that at this ionization density, the average separation between ionizing events corresponds roughly to the diameter of the DNA double helix (approximately 2 nm). As such, radiations of this LET have the highest probability of producing DSBs in DNA, the putative lethal lesion, by the passage of a single charged particle.</a:t>
            </a:r>
          </a:p>
        </p:txBody>
      </p:sp>
      <p:sp>
        <p:nvSpPr>
          <p:cNvPr id="4" name="Slide Number Placeholder 3"/>
          <p:cNvSpPr>
            <a:spLocks noGrp="1"/>
          </p:cNvSpPr>
          <p:nvPr>
            <p:ph type="sldNum" sz="quarter" idx="5"/>
          </p:nvPr>
        </p:nvSpPr>
        <p:spPr/>
        <p:txBody>
          <a:bodyPr/>
          <a:lstStyle/>
          <a:p>
            <a:fld id="{BFD767FF-1C76-453F-B401-BC7E882D90A8}" type="slidenum">
              <a:rPr lang="en-US" smtClean="0"/>
              <a:t>14</a:t>
            </a:fld>
            <a:endParaRPr lang="en-US"/>
          </a:p>
        </p:txBody>
      </p:sp>
    </p:spTree>
    <p:extLst>
      <p:ext uri="{BB962C8B-B14F-4D97-AF65-F5344CB8AC3E}">
        <p14:creationId xmlns:p14="http://schemas.microsoft.com/office/powerpoint/2010/main" val="2002093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Here are the topics we’ll cover.  I’ll tell you why rodent carcinogenesis studies are of interest and tell you about select experiments with mice and rats.  Time permitting I’ll tell you about humanized rodent models and urge you to consider studies with non-rodent species.</a:t>
            </a:r>
          </a:p>
        </p:txBody>
      </p:sp>
      <p:sp>
        <p:nvSpPr>
          <p:cNvPr id="4" name="Slide Number Placeholder 3"/>
          <p:cNvSpPr>
            <a:spLocks noGrp="1"/>
          </p:cNvSpPr>
          <p:nvPr>
            <p:ph type="sldNum" sz="quarter" idx="5"/>
          </p:nvPr>
        </p:nvSpPr>
        <p:spPr/>
        <p:txBody>
          <a:bodyPr/>
          <a:lstStyle/>
          <a:p>
            <a:fld id="{BFD767FF-1C76-453F-B401-BC7E882D90A8}" type="slidenum">
              <a:rPr lang="en-US" smtClean="0"/>
              <a:t>15</a:t>
            </a:fld>
            <a:endParaRPr lang="en-US"/>
          </a:p>
        </p:txBody>
      </p:sp>
    </p:spTree>
    <p:extLst>
      <p:ext uri="{BB962C8B-B14F-4D97-AF65-F5344CB8AC3E}">
        <p14:creationId xmlns:p14="http://schemas.microsoft.com/office/powerpoint/2010/main" val="3823338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Mouse and rat radiation carcinogenesis studies have been run to provide empiric data on radiation quality effects and dose rate effects that can be used in risk modeling and also to better understand differences in risks between individuals.  Some studies were designed to identify underlying carcinogenic mechanisms or to test potential countermeasures.</a:t>
            </a:r>
          </a:p>
          <a:p>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16</a:t>
            </a:fld>
            <a:endParaRPr lang="en-US"/>
          </a:p>
        </p:txBody>
      </p:sp>
    </p:spTree>
    <p:extLst>
      <p:ext uri="{BB962C8B-B14F-4D97-AF65-F5344CB8AC3E}">
        <p14:creationId xmlns:p14="http://schemas.microsoft.com/office/powerpoint/2010/main" val="817632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This is a partial list of some of the tumor types that have been studied in rats, inbred and engineered mice.</a:t>
            </a:r>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17</a:t>
            </a:fld>
            <a:endParaRPr lang="en-US"/>
          </a:p>
        </p:txBody>
      </p:sp>
    </p:spTree>
    <p:extLst>
      <p:ext uri="{BB962C8B-B14F-4D97-AF65-F5344CB8AC3E}">
        <p14:creationId xmlns:p14="http://schemas.microsoft.com/office/powerpoint/2010/main" val="689199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I’d like to start with rat a mammary cancer study done by Clair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Shellabarger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the BEVELAC which was a particle accelerator at the Lawrence Berkeley National Laboratory.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Shellabarger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irradiated female Sprague Dawley rats with various does of 6.6 GeV neon ions or 230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kVp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x-rays and monitored them to around a year of age for the development of mammary tumors.</a:t>
            </a: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Here are the results.  But before looking at them there are some things you should know about the model.  Rats have 12 mammary glands.  Sprague Dawley rats are cancer prone and females have a lifetime risk of 2-3 mammary tumors per rat.  Those tumors are adenocarcinomas and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fibrosarcomas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Lifespan for a rat is typically 2½ to 3 years. At the 1-year time point used in this study background tumor prevalence in unirradiated control rats is 8% for fibroadenomas and 0% for adenocarcinomas.</a:t>
            </a: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This figure shows prevalence in irradiated rats minus background in unirradiated rats versus dose for fibroadenoma (FA) and adenocarcinoma (AC) and has results for x-rays in red and neon in black.  It is immediately obvious that per unit dose neon ions are more effective in causing tumors than x-rays.  At a tumor prevalence of 20%, the relative biological effectiveness (RBE) for fibroadenomas is less than 2, for adenocarcinomas &gt;5. That means that the RBE is dependent on the tumor type being studied. </a:t>
            </a: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 rats were irradiated facing the beam in the plateau region of the beam, so the dose increased from anterior to posterior as the Bragg peak was approached.  Not surprisingly, there were more tumors in the posterior glands than the anterior glands.  With x-rays, where the dose is uniformly distributed, the tumors were uniformly distributed between the anterior and posterior glands.</a:t>
            </a: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Another finding was that the “distribution of the number of rats with a specified number of mammary neoplasms departs from a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poisson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distribution.”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Shellabarger</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raised the possibility that multiple tumors in the same rat were not independent.  There are a couple of ways that could occur which I won’t go into.  Another interpretation which I put forward in a review article is that Sprague-Dawley rats are not an inbred strain, they are an outbred stock with some remaining genetic heterogeneity.  So, the unequal distribution of tumors per rat may indicate that some rats are more susceptible to HZE ion induced tumors than others.</a:t>
            </a:r>
          </a:p>
          <a:p>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18</a:t>
            </a:fld>
            <a:endParaRPr lang="en-US"/>
          </a:p>
        </p:txBody>
      </p:sp>
    </p:spTree>
    <p:extLst>
      <p:ext uri="{BB962C8B-B14F-4D97-AF65-F5344CB8AC3E}">
        <p14:creationId xmlns:p14="http://schemas.microsoft.com/office/powerpoint/2010/main" val="3644326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Next, let’s look at some work from John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Dicello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also using Sprague Dawley rats.  This is a lifespan incidence study for mammary adenocarcinomas.  If a rat develops a tumor it is surgical excised and the rat remains on the study to develop additional tumors.  The endpoint in the study was tumors per rat over the life of the rat. The rats were irradiated with 1 GeV 56Fe ions at the Brookhaven National Laboratory (BNL) alternating gradient synchrotron (AGS).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Iron ions were more efficient in inducing excess mammary tumors than either protons or gamma-rays. The RBE was estimated to be 10 or less for these exposures. The tumor incidence increased rapidly with dose up to 0.5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then plateaued or decreased.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Dicello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suggested that the reduced slopes at higher doses may have occurred because those rats with many mammary tumors are likely to have poor survival and, in addition, the higher doses are associated with increased risk of other lethal diseases. </a:t>
            </a:r>
          </a:p>
          <a:p>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19</a:t>
            </a:fld>
            <a:endParaRPr lang="en-US"/>
          </a:p>
        </p:txBody>
      </p:sp>
    </p:spTree>
    <p:extLst>
      <p:ext uri="{BB962C8B-B14F-4D97-AF65-F5344CB8AC3E}">
        <p14:creationId xmlns:p14="http://schemas.microsoft.com/office/powerpoint/2010/main" val="1568335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Small </a:t>
            </a:r>
            <a:r>
              <a:rPr lang="en-US" altLang="en-US" dirty="0" err="1">
                <a:latin typeface="Arial" panose="020B0604020202020204" pitchFamily="34" charset="0"/>
              </a:rPr>
              <a:t>expt</a:t>
            </a:r>
            <a:r>
              <a:rPr lang="en-US" altLang="en-US" dirty="0">
                <a:latin typeface="Arial" panose="020B0604020202020204" pitchFamily="34" charset="0"/>
              </a:rPr>
              <a:t> – 9 rats acute and 5 fractionated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50 </a:t>
            </a:r>
            <a:r>
              <a:rPr lang="en-US" altLang="en-US" dirty="0" err="1">
                <a:latin typeface="Arial" panose="020B0604020202020204" pitchFamily="34" charset="0"/>
              </a:rPr>
              <a:t>cGY</a:t>
            </a:r>
            <a:r>
              <a:rPr lang="en-US" altLang="en-US" dirty="0">
                <a:latin typeface="Arial" panose="020B0604020202020204" pitchFamily="34" charset="0"/>
              </a:rPr>
              <a:t> delivered acutely or as ten 5 </a:t>
            </a:r>
            <a:r>
              <a:rPr lang="en-US" altLang="en-US" dirty="0" err="1">
                <a:latin typeface="Arial" panose="020B0604020202020204" pitchFamily="34" charset="0"/>
              </a:rPr>
              <a:t>cGy</a:t>
            </a:r>
            <a:r>
              <a:rPr lang="en-US" altLang="en-US" dirty="0">
                <a:latin typeface="Arial" panose="020B0604020202020204" pitchFamily="34" charset="0"/>
              </a:rPr>
              <a:t> fractions at 30 min intervals</a:t>
            </a:r>
          </a:p>
          <a:p>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20</a:t>
            </a:fld>
            <a:endParaRPr lang="en-US"/>
          </a:p>
        </p:txBody>
      </p:sp>
    </p:spTree>
    <p:extLst>
      <p:ext uri="{BB962C8B-B14F-4D97-AF65-F5344CB8AC3E}">
        <p14:creationId xmlns:p14="http://schemas.microsoft.com/office/powerpoint/2010/main" val="2255495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B67BA-4E40-43DE-AB0B-CB1113AD4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798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err="1">
                <a:latin typeface="Arial" panose="020B0604020202020204" pitchFamily="34" charset="0"/>
              </a:rPr>
              <a:t>Tatsuhiko</a:t>
            </a:r>
            <a:r>
              <a:rPr lang="en-US" altLang="en-US" dirty="0">
                <a:latin typeface="Arial" panose="020B0604020202020204" pitchFamily="34" charset="0"/>
              </a:rPr>
              <a:t> </a:t>
            </a:r>
            <a:r>
              <a:rPr lang="en-US" altLang="en-US" dirty="0" err="1">
                <a:latin typeface="Arial" panose="020B0604020202020204" pitchFamily="34" charset="0"/>
              </a:rPr>
              <a:t>Imaoka</a:t>
            </a:r>
            <a:endParaRPr lang="en-US" altLang="en-US" dirty="0">
              <a:latin typeface="Arial" panose="020B0604020202020204" pitchFamily="34" charset="0"/>
            </a:endParaRPr>
          </a:p>
          <a:p>
            <a:pPr algn="l"/>
            <a:r>
              <a:rPr lang="en-US" sz="1200" b="0" i="0" u="none" strike="noStrike" baseline="0" dirty="0">
                <a:latin typeface="AdvTT7c3c51d9"/>
              </a:rPr>
              <a:t>The different shapes of the dose-response curves result in RBEs that are dose dependent, ranging from 8.6 </a:t>
            </a:r>
            <a:r>
              <a:rPr lang="da-DK" sz="1200" b="0" i="0" u="none" strike="noStrike" baseline="0" dirty="0">
                <a:latin typeface="AdvTT7c3c51d9"/>
              </a:rPr>
              <a:t>at 0.05 Gy to 1.9 at 1 Gy</a:t>
            </a:r>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21</a:t>
            </a:fld>
            <a:endParaRPr lang="en-US"/>
          </a:p>
        </p:txBody>
      </p:sp>
    </p:spTree>
    <p:extLst>
      <p:ext uri="{BB962C8B-B14F-4D97-AF65-F5344CB8AC3E}">
        <p14:creationId xmlns:p14="http://schemas.microsoft.com/office/powerpoint/2010/main" val="446120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22</a:t>
            </a:fld>
            <a:endParaRPr lang="en-US"/>
          </a:p>
        </p:txBody>
      </p:sp>
    </p:spTree>
    <p:extLst>
      <p:ext uri="{BB962C8B-B14F-4D97-AF65-F5344CB8AC3E}">
        <p14:creationId xmlns:p14="http://schemas.microsoft.com/office/powerpoint/2010/main" val="410824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A24E29B3-8AE2-8D94-2F8A-B7957AC39BB1}"/>
              </a:ext>
            </a:extLst>
          </p:cNvPr>
          <p:cNvSpPr>
            <a:spLocks noGrp="1" noRot="1" noChangeAspect="1" noChangeArrowheads="1" noTextEdit="1"/>
          </p:cNvSpPr>
          <p:nvPr>
            <p:ph type="sldImg"/>
          </p:nvPr>
        </p:nvSpPr>
        <p:spPr>
          <a:ln/>
        </p:spPr>
      </p:sp>
      <p:sp>
        <p:nvSpPr>
          <p:cNvPr id="112643" name="Notes Placeholder 2">
            <a:extLst>
              <a:ext uri="{FF2B5EF4-FFF2-40B4-BE49-F238E27FC236}">
                <a16:creationId xmlns:a16="http://schemas.microsoft.com/office/drawing/2014/main" id="{19639EDB-7B96-E130-74E7-3AFB9528C56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a:effectLst/>
                <a:latin typeface="Times New Roman" panose="02020603050405020304" pitchFamily="18" charset="0"/>
                <a:ea typeface="Calibri" panose="020F0502020204030204" pitchFamily="34" charset="0"/>
              </a:rPr>
              <a:t>The most extensive data set available for determining the effect of LET on carcinogenic efficacy comes from studies of murine radiation-induced Harderian gland tumors by Michael Fry, Ed Alpen, and their coworkers. </a:t>
            </a:r>
          </a:p>
          <a:p>
            <a:r>
              <a:rPr lang="en-US" sz="1800" dirty="0">
                <a:solidFill>
                  <a:srgbClr val="FF0000"/>
                </a:solidFill>
                <a:effectLst/>
                <a:latin typeface="Times New Roman" panose="02020603050405020304" pitchFamily="18" charset="0"/>
                <a:ea typeface="Calibri" panose="020F0502020204030204" pitchFamily="34" charset="0"/>
              </a:rPr>
              <a:t>(Jump ahead) </a:t>
            </a:r>
            <a:r>
              <a:rPr lang="en-US" sz="1800" dirty="0">
                <a:effectLst/>
                <a:latin typeface="Times New Roman" panose="02020603050405020304" pitchFamily="18" charset="0"/>
                <a:ea typeface="Calibri" panose="020F0502020204030204" pitchFamily="34" charset="0"/>
              </a:rPr>
              <a:t>Humans lack Harderian glands (they are found in species with a third eyelid) and consequently do not develop Harderian gland tumors. This tumor type was selected to model typical epithelial tumors and, as a model, has some noteworthy features. Both benign and malignant Harderian tumors can arise. Their background incidence in unirradiated mice is relatively low, about 1 to 2.5% in the hybrid strain used, while the prevalence in mice irradiated under maximally tumorigenic conditions can reach up to about 70%. </a:t>
            </a:r>
          </a:p>
          <a:p>
            <a:r>
              <a:rPr lang="en-US" sz="1800" dirty="0">
                <a:effectLst/>
                <a:latin typeface="Times New Roman" panose="02020603050405020304" pitchFamily="18" charset="0"/>
                <a:ea typeface="Calibri" panose="020F0502020204030204" pitchFamily="34" charset="0"/>
              </a:rPr>
              <a:t>Fry et al. (1985) irradiated female C57BL/6 - BALB/c F1 mice with a range of HZE ions at the </a:t>
            </a:r>
            <a:r>
              <a:rPr lang="en-US" sz="1800" dirty="0" err="1">
                <a:effectLst/>
                <a:latin typeface="Times New Roman" panose="02020603050405020304" pitchFamily="18" charset="0"/>
                <a:ea typeface="Calibri" panose="020F0502020204030204" pitchFamily="34" charset="0"/>
              </a:rPr>
              <a:t>Bevalac</a:t>
            </a:r>
            <a:r>
              <a:rPr lang="en-US" sz="1800" dirty="0">
                <a:effectLst/>
                <a:latin typeface="Times New Roman" panose="02020603050405020304" pitchFamily="18" charset="0"/>
                <a:ea typeface="Calibri" panose="020F0502020204030204" pitchFamily="34" charset="0"/>
              </a:rPr>
              <a:t>. Partial body irradiation was delivered to the head and thorax with the abdomen shielded to prevent exposure of the ovaries. </a:t>
            </a:r>
          </a:p>
          <a:p>
            <a:endParaRPr lang="en-US" altLang="en-US" dirty="0">
              <a:latin typeface="Arial" panose="020B0604020202020204" pitchFamily="34" charset="0"/>
            </a:endParaRPr>
          </a:p>
          <a:p>
            <a:r>
              <a:rPr lang="en-US" sz="1800" dirty="0">
                <a:effectLst/>
                <a:latin typeface="Times New Roman" panose="02020603050405020304" pitchFamily="18" charset="0"/>
                <a:ea typeface="Calibri" panose="020F0502020204030204" pitchFamily="34" charset="0"/>
              </a:rPr>
              <a:t>Humans lack Harderian glands (they are found in species with a third eyelid) and consequently do not develop Harderian gland tumors. This tumor type was selected to model typical epithelial tumors and, as a model, has some noteworthy features.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Both benign and malignant Harderian tumors can arise. Their background incidence in unirradiated mice is relatively low, about 1 to 2.5% in the hybrid strain used, while the prevalence in mice irradiated under maximally tumorigenic conditions can reach up to about 70%</a:t>
            </a:r>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12644" name="Slide Number Placeholder 3">
            <a:extLst>
              <a:ext uri="{FF2B5EF4-FFF2-40B4-BE49-F238E27FC236}">
                <a16:creationId xmlns:a16="http://schemas.microsoft.com/office/drawing/2014/main" id="{BEC34640-4836-B951-0B1B-7A582D5ACA9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B21A2BC-B124-4E27-8FF8-D4040D353B03}" type="slidenum">
              <a:rPr lang="en-US" altLang="en-US">
                <a:cs typeface="Arial" panose="020B0604020202020204" pitchFamily="34" charset="0"/>
              </a:rPr>
              <a:pPr>
                <a:spcBef>
                  <a:spcPct val="0"/>
                </a:spcBef>
              </a:pPr>
              <a:t>26</a:t>
            </a:fld>
            <a:endParaRPr lang="en-US" altLang="en-US">
              <a:cs typeface="Arial" panose="020B0604020202020204" pitchFamily="34" charset="0"/>
            </a:endParaRPr>
          </a:p>
        </p:txBody>
      </p:sp>
    </p:spTree>
    <p:extLst>
      <p:ext uri="{BB962C8B-B14F-4D97-AF65-F5344CB8AC3E}">
        <p14:creationId xmlns:p14="http://schemas.microsoft.com/office/powerpoint/2010/main" val="544501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E1AB56CD-E7DE-9213-E565-D3A08564D9F5}"/>
              </a:ext>
            </a:extLst>
          </p:cNvPr>
          <p:cNvSpPr>
            <a:spLocks noGrp="1" noRot="1" noChangeAspect="1" noChangeArrowheads="1" noTextEdit="1"/>
          </p:cNvSpPr>
          <p:nvPr>
            <p:ph type="sldImg"/>
          </p:nvPr>
        </p:nvSpPr>
        <p:spPr>
          <a:ln/>
        </p:spPr>
      </p:sp>
      <p:sp>
        <p:nvSpPr>
          <p:cNvPr id="119811" name="Notes Placeholder 2">
            <a:extLst>
              <a:ext uri="{FF2B5EF4-FFF2-40B4-BE49-F238E27FC236}">
                <a16:creationId xmlns:a16="http://schemas.microsoft.com/office/drawing/2014/main" id="{14B75E2F-4D49-63D4-66A8-6FF4BDBD9D8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a:effectLst/>
                <a:highlight>
                  <a:srgbClr val="FFFF00"/>
                </a:highlight>
                <a:latin typeface="Times New Roman" panose="02020603050405020304" pitchFamily="18" charset="0"/>
                <a:ea typeface="Calibri" panose="020F0502020204030204" pitchFamily="34" charset="0"/>
              </a:rPr>
              <a:t>In</a:t>
            </a:r>
            <a:r>
              <a:rPr lang="en-US" sz="1800" dirty="0">
                <a:effectLst/>
                <a:latin typeface="Times New Roman" panose="02020603050405020304" pitchFamily="18" charset="0"/>
                <a:ea typeface="Calibri" panose="020F0502020204030204" pitchFamily="34" charset="0"/>
              </a:rPr>
              <a:t> general, tumorigenic effectiveness increased with increasing LET. The initial slopes of the dose response curves became steeper as LET increased. </a:t>
            </a:r>
            <a:endParaRPr lang="en-US" altLang="en-US" dirty="0">
              <a:latin typeface="Arial" panose="020B0604020202020204" pitchFamily="34" charset="0"/>
            </a:endParaRPr>
          </a:p>
        </p:txBody>
      </p:sp>
      <p:sp>
        <p:nvSpPr>
          <p:cNvPr id="119812" name="Slide Number Placeholder 3">
            <a:extLst>
              <a:ext uri="{FF2B5EF4-FFF2-40B4-BE49-F238E27FC236}">
                <a16:creationId xmlns:a16="http://schemas.microsoft.com/office/drawing/2014/main" id="{17BC3059-1F54-471A-5979-79924E7E7A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9376FA-2729-4341-83C1-876B60739C77}" type="slidenum">
              <a:rPr lang="en-US" altLang="en-US">
                <a:cs typeface="Arial" panose="020B0604020202020204" pitchFamily="34" charset="0"/>
              </a:rPr>
              <a:pPr>
                <a:spcBef>
                  <a:spcPct val="0"/>
                </a:spcBef>
              </a:pPr>
              <a:t>27</a:t>
            </a:fld>
            <a:endParaRPr lang="en-US" altLang="en-US">
              <a:cs typeface="Arial" panose="020B0604020202020204" pitchFamily="34" charset="0"/>
            </a:endParaRPr>
          </a:p>
        </p:txBody>
      </p:sp>
    </p:spTree>
    <p:extLst>
      <p:ext uri="{BB962C8B-B14F-4D97-AF65-F5344CB8AC3E}">
        <p14:creationId xmlns:p14="http://schemas.microsoft.com/office/powerpoint/2010/main" val="202883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AE9FCD77-D31A-5AEE-A4DF-B61ED329C0CC}"/>
              </a:ext>
            </a:extLst>
          </p:cNvPr>
          <p:cNvSpPr>
            <a:spLocks noGrp="1" noRot="1" noChangeAspect="1" noChangeArrowheads="1" noTextEdit="1"/>
          </p:cNvSpPr>
          <p:nvPr>
            <p:ph type="sldImg"/>
          </p:nvPr>
        </p:nvSpPr>
        <p:spPr>
          <a:ln/>
        </p:spPr>
      </p:sp>
      <p:sp>
        <p:nvSpPr>
          <p:cNvPr id="121859" name="Notes Placeholder 2">
            <a:extLst>
              <a:ext uri="{FF2B5EF4-FFF2-40B4-BE49-F238E27FC236}">
                <a16:creationId xmlns:a16="http://schemas.microsoft.com/office/drawing/2014/main" id="{7A05E40E-EC6F-7EBD-5725-C33CAAD0883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Plotting tumor prevalence against particle fluence in place of dose reveals increasing effectiveness per particle, with ions of increasing LET up to 600 MeV iron with an LET of 193 keV. Ions with higher LETs, 350 MeV iron (253 keV), 600 MeV niobium (464 keV), and 593 MeV nucleonj1 lanthanum (953 keV) were no more effective on a per particle basis than 600 MeV iron ions.</a:t>
            </a:r>
          </a:p>
          <a:p>
            <a:pPr marL="0" marR="0">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Alpen also did a dose fractionation study using the Harderian gland model.  He compared a single 0.4 Gy of 600 MeV Fe to about the same dose split among 6 fractions spaced at 2 week intervals.  The fractioned exposure was about 1.5 times as effective as the single dose, an example of an inverse dose rate effect.</a:t>
            </a:r>
          </a:p>
          <a:p>
            <a:pPr marL="0" marR="0">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21860" name="Slide Number Placeholder 3">
            <a:extLst>
              <a:ext uri="{FF2B5EF4-FFF2-40B4-BE49-F238E27FC236}">
                <a16:creationId xmlns:a16="http://schemas.microsoft.com/office/drawing/2014/main" id="{7D73E607-97E1-A8BB-AAA7-9DF9A922E1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95DC6AF-A3CC-4566-BA00-39FE065A21E0}" type="slidenum">
              <a:rPr lang="en-US" altLang="en-US">
                <a:cs typeface="Arial" panose="020B0604020202020204" pitchFamily="34" charset="0"/>
              </a:rPr>
              <a:pPr>
                <a:spcBef>
                  <a:spcPct val="0"/>
                </a:spcBef>
              </a:pPr>
              <a:t>28</a:t>
            </a:fld>
            <a:endParaRPr lang="en-US" altLang="en-US">
              <a:cs typeface="Arial" panose="020B0604020202020204" pitchFamily="34" charset="0"/>
            </a:endParaRPr>
          </a:p>
        </p:txBody>
      </p:sp>
    </p:spTree>
    <p:extLst>
      <p:ext uri="{BB962C8B-B14F-4D97-AF65-F5344CB8AC3E}">
        <p14:creationId xmlns:p14="http://schemas.microsoft.com/office/powerpoint/2010/main" val="1084029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Next, I’ll cover work by the Leukemogenesis and Carcinogenesis NSCOR on acute myeloid leukemia and hepatocellular carcinoma.  The initial study was designed to establish the effectiveness of 1 GeV Fe ions for myeloid leukemogenesis.  It used CBA mice – no background leukemia unirradiated.  Male mice used because they are more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susceptable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to radiation-induced AML than female mice.</a:t>
            </a:r>
          </a:p>
          <a:p>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29</a:t>
            </a:fld>
            <a:endParaRPr lang="en-US"/>
          </a:p>
        </p:txBody>
      </p:sp>
    </p:spTree>
    <p:extLst>
      <p:ext uri="{BB962C8B-B14F-4D97-AF65-F5344CB8AC3E}">
        <p14:creationId xmlns:p14="http://schemas.microsoft.com/office/powerpoint/2010/main" val="1150057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Calibri" panose="020F0502020204030204" pitchFamily="34" charset="0"/>
              </a:rPr>
              <a:t>an RBE of about 10 was expected but actual RBE was about 1</a:t>
            </a:r>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30</a:t>
            </a:fld>
            <a:endParaRPr lang="en-US"/>
          </a:p>
        </p:txBody>
      </p:sp>
    </p:spTree>
    <p:extLst>
      <p:ext uri="{BB962C8B-B14F-4D97-AF65-F5344CB8AC3E}">
        <p14:creationId xmlns:p14="http://schemas.microsoft.com/office/powerpoint/2010/main" val="3568537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unexpected finding was HCC with an RBE in the 50 to 70 range, background is around 15% but doesn’t increase with gamma rays</a:t>
            </a:r>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31</a:t>
            </a:fld>
            <a:endParaRPr lang="en-US"/>
          </a:p>
        </p:txBody>
      </p:sp>
    </p:spTree>
    <p:extLst>
      <p:ext uri="{BB962C8B-B14F-4D97-AF65-F5344CB8AC3E}">
        <p14:creationId xmlns:p14="http://schemas.microsoft.com/office/powerpoint/2010/main" val="2251827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this work was extended to include 600MeV iron, 300 MeV Si and an energy spectrum of protons to simulate the 1972 solar particle event.  The mouse strain was switched to C3H for logistical reasons.  C3H is very similar to CBA with regards to AML and HCC.</a:t>
            </a: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These are the results for HCC.  The HZE ions had a high RBE and while the results for protons overlap those for gamma rays.</a:t>
            </a:r>
          </a:p>
          <a:p>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32</a:t>
            </a:fld>
            <a:endParaRPr lang="en-US"/>
          </a:p>
        </p:txBody>
      </p:sp>
    </p:spTree>
    <p:extLst>
      <p:ext uri="{BB962C8B-B14F-4D97-AF65-F5344CB8AC3E}">
        <p14:creationId xmlns:p14="http://schemas.microsoft.com/office/powerpoint/2010/main" val="21095790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results raise the question of why the RBE should be low for acute myeloid leukemia and high for hepatocellular carcinoma and that could be due to different underlying tumorigenic mechanisms. The driver mutation in AML is inactivation of a specific tumor suppressor gene through a radiation induced chromosome deletion that should scale with dose to individual target cells.  In humans at least, HCC is a consequence of inflammation from hepatitis virus infection, alcohol abuse or obesity. The induction of inflammation is at the tissue level rather than individual target cells so it would not scale with individual cells traversed by HZE ions.  This figure plots HCC incidence along with </a:t>
            </a:r>
            <a:r>
              <a:rPr lang="en-US" sz="1800">
                <a:effectLst/>
                <a:latin typeface="Times New Roman" panose="02020603050405020304" pitchFamily="18" charset="0"/>
                <a:ea typeface="Calibri" panose="020F0502020204030204" pitchFamily="34" charset="0"/>
                <a:cs typeface="Times New Roman" panose="02020603050405020304" pitchFamily="18" charset="0"/>
              </a:rPr>
              <a:t>the proportion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of hepatocyte nuclei traverse by a single HZE ion for various doses. You can see, particularly for iron ion, that HCC incidence increases more rapidly than the number of cells actually hit, suggesting an indirect effect.</a:t>
            </a:r>
          </a:p>
          <a:p>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33</a:t>
            </a:fld>
            <a:endParaRPr lang="en-US"/>
          </a:p>
        </p:txBody>
      </p:sp>
    </p:spTree>
    <p:extLst>
      <p:ext uri="{BB962C8B-B14F-4D97-AF65-F5344CB8AC3E}">
        <p14:creationId xmlns:p14="http://schemas.microsoft.com/office/powerpoint/2010/main" val="1328791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en-US" b="0" i="0" dirty="0">
                <a:solidFill>
                  <a:srgbClr val="F3F2F1"/>
                </a:solidFill>
                <a:effectLst/>
                <a:latin typeface="Segoe UI" panose="020B0502040204020203" pitchFamily="34" charset="0"/>
              </a:rPr>
              <a:t>In this slide, I point out that the laboratory mouse doesn't exist in nature.. It's a mixture of number of different mice of a number of different species in the Mus group. And most of what we have is descended from musculus </a:t>
            </a:r>
            <a:r>
              <a:rPr lang="en-US" b="0" i="0" dirty="0" err="1">
                <a:solidFill>
                  <a:srgbClr val="F3F2F1"/>
                </a:solidFill>
                <a:effectLst/>
                <a:latin typeface="Segoe UI" panose="020B0502040204020203" pitchFamily="34" charset="0"/>
              </a:rPr>
              <a:t>domesticus</a:t>
            </a:r>
            <a:r>
              <a:rPr lang="en-US" b="0" i="0" dirty="0">
                <a:solidFill>
                  <a:srgbClr val="F3F2F1"/>
                </a:solidFill>
                <a:effectLst/>
                <a:latin typeface="Segoe UI" panose="020B0502040204020203" pitchFamily="34" charset="0"/>
              </a:rPr>
              <a:t> and must musculus </a:t>
            </a:r>
            <a:r>
              <a:rPr lang="en-US" b="0" i="0" dirty="0" err="1">
                <a:solidFill>
                  <a:srgbClr val="F3F2F1"/>
                </a:solidFill>
                <a:effectLst/>
                <a:latin typeface="Segoe UI" panose="020B0502040204020203" pitchFamily="34" charset="0"/>
              </a:rPr>
              <a:t>musculus</a:t>
            </a:r>
            <a:r>
              <a:rPr lang="en-US" b="0" i="0" dirty="0">
                <a:solidFill>
                  <a:srgbClr val="F3F2F1"/>
                </a:solidFill>
                <a:effectLst/>
                <a:latin typeface="Segoe UI" panose="020B0502040204020203" pitchFamily="34" charset="0"/>
              </a:rPr>
              <a:t> with perhaps a little bit of </a:t>
            </a:r>
            <a:r>
              <a:rPr lang="en-US" b="0" i="0" dirty="0" err="1">
                <a:solidFill>
                  <a:srgbClr val="F3F2F1"/>
                </a:solidFill>
                <a:effectLst/>
                <a:latin typeface="Segoe UI" panose="020B0502040204020203" pitchFamily="34" charset="0"/>
              </a:rPr>
              <a:t>castaneus</a:t>
            </a:r>
            <a:r>
              <a:rPr lang="en-US" b="0" i="0" dirty="0">
                <a:solidFill>
                  <a:srgbClr val="F3F2F1"/>
                </a:solidFill>
                <a:effectLst/>
                <a:latin typeface="Segoe U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F3F2F1"/>
                </a:solidFill>
                <a:effectLst/>
                <a:latin typeface="Segoe UI" panose="020B0502040204020203" pitchFamily="34" charset="0"/>
              </a:rPr>
              <a:t>This is just the geographical distribution of those various subspecies.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F3F2F1"/>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Times New Roman" panose="02020603050405020304" pitchFamily="18" charset="0"/>
              </a:rPr>
              <a:t>Figure 2.2</a:t>
            </a:r>
            <a:r>
              <a:rPr lang="en-US" b="0" i="0" dirty="0">
                <a:solidFill>
                  <a:srgbClr val="000000"/>
                </a:solidFill>
                <a:effectLst/>
                <a:latin typeface="Times New Roman" panose="02020603050405020304" pitchFamily="18" charset="0"/>
              </a:rPr>
              <a:t> A phylogenetic tree of the </a:t>
            </a:r>
            <a:r>
              <a:rPr lang="en-US" b="0" i="1" dirty="0">
                <a:solidFill>
                  <a:srgbClr val="000000"/>
                </a:solidFill>
                <a:effectLst/>
                <a:latin typeface="Times New Roman" panose="02020603050405020304" pitchFamily="18" charset="0"/>
              </a:rPr>
              <a:t>Mus</a:t>
            </a:r>
            <a:r>
              <a:rPr lang="en-US" b="0" i="0" dirty="0">
                <a:solidFill>
                  <a:srgbClr val="000000"/>
                </a:solidFill>
                <a:effectLst/>
                <a:latin typeface="Times New Roman" panose="02020603050405020304" pitchFamily="18" charset="0"/>
              </a:rPr>
              <a:t> species group. All of the extant species within the </a:t>
            </a:r>
            <a:r>
              <a:rPr lang="en-US" b="0" i="1" dirty="0">
                <a:solidFill>
                  <a:srgbClr val="000000"/>
                </a:solidFill>
                <a:effectLst/>
                <a:latin typeface="Times New Roman" panose="02020603050405020304" pitchFamily="18" charset="0"/>
              </a:rPr>
              <a:t>Mus</a:t>
            </a:r>
            <a:r>
              <a:rPr lang="en-US" b="0" i="0" dirty="0">
                <a:solidFill>
                  <a:srgbClr val="000000"/>
                </a:solidFill>
                <a:effectLst/>
                <a:latin typeface="Times New Roman" panose="02020603050405020304" pitchFamily="18" charset="0"/>
              </a:rPr>
              <a:t> subgenus of the </a:t>
            </a:r>
            <a:r>
              <a:rPr lang="en-US" b="0" i="1" dirty="0">
                <a:solidFill>
                  <a:srgbClr val="000000"/>
                </a:solidFill>
                <a:effectLst/>
                <a:latin typeface="Times New Roman" panose="02020603050405020304" pitchFamily="18" charset="0"/>
              </a:rPr>
              <a:t>Mus</a:t>
            </a:r>
            <a:r>
              <a:rPr lang="en-US" b="0" i="0" dirty="0">
                <a:solidFill>
                  <a:srgbClr val="000000"/>
                </a:solidFill>
                <a:effectLst/>
                <a:latin typeface="Times New Roman" panose="02020603050405020304" pitchFamily="18" charset="0"/>
              </a:rPr>
              <a:t> genus are shown. </a:t>
            </a:r>
            <a:r>
              <a:rPr lang="en-US" b="0" i="0" dirty="0">
                <a:effectLst/>
                <a:latin typeface="Times New Roman" panose="02020603050405020304" pitchFamily="18" charset="0"/>
              </a:rPr>
              <a:t>Table 2.1</a:t>
            </a:r>
            <a:r>
              <a:rPr lang="en-US" b="0" i="0" dirty="0">
                <a:solidFill>
                  <a:srgbClr val="000000"/>
                </a:solidFill>
                <a:effectLst/>
                <a:latin typeface="Times New Roman" panose="02020603050405020304" pitchFamily="18" charset="0"/>
              </a:rPr>
              <a:t> lists the other subgenera in the </a:t>
            </a:r>
            <a:r>
              <a:rPr lang="en-US" b="0" i="1" dirty="0">
                <a:solidFill>
                  <a:srgbClr val="000000"/>
                </a:solidFill>
                <a:effectLst/>
                <a:latin typeface="Times New Roman" panose="02020603050405020304" pitchFamily="18" charset="0"/>
              </a:rPr>
              <a:t>Mus</a:t>
            </a:r>
            <a:r>
              <a:rPr lang="en-US" b="0" i="0" dirty="0">
                <a:solidFill>
                  <a:srgbClr val="000000"/>
                </a:solidFill>
                <a:effectLst/>
                <a:latin typeface="Times New Roman" panose="02020603050405020304" pitchFamily="18" charset="0"/>
              </a:rPr>
              <a:t> genus. </a:t>
            </a:r>
            <a:r>
              <a:rPr lang="en-US" b="0" i="1" dirty="0" err="1">
                <a:solidFill>
                  <a:srgbClr val="000000"/>
                </a:solidFill>
                <a:effectLst/>
                <a:latin typeface="Times New Roman" panose="02020603050405020304" pitchFamily="18" charset="0"/>
              </a:rPr>
              <a:t>Domesticus</a:t>
            </a:r>
            <a:r>
              <a:rPr lang="en-US" b="0" i="0" dirty="0">
                <a:solidFill>
                  <a:srgbClr val="000000"/>
                </a:solidFill>
                <a:effectLst/>
                <a:latin typeface="Times New Roman" panose="02020603050405020304" pitchFamily="18" charset="0"/>
              </a:rPr>
              <a:t>, </a:t>
            </a:r>
            <a:r>
              <a:rPr lang="en-US" b="0" i="1" dirty="0">
                <a:solidFill>
                  <a:srgbClr val="000000"/>
                </a:solidFill>
                <a:effectLst/>
                <a:latin typeface="Times New Roman" panose="02020603050405020304" pitchFamily="18" charset="0"/>
              </a:rPr>
              <a:t>musculus</a:t>
            </a:r>
            <a:r>
              <a:rPr lang="en-US" b="0" i="0" dirty="0">
                <a:solidFill>
                  <a:srgbClr val="000000"/>
                </a:solidFill>
                <a:effectLst/>
                <a:latin typeface="Times New Roman" panose="02020603050405020304" pitchFamily="18" charset="0"/>
              </a:rPr>
              <a:t>, </a:t>
            </a:r>
            <a:r>
              <a:rPr lang="en-US" b="0" i="1" dirty="0" err="1">
                <a:solidFill>
                  <a:srgbClr val="000000"/>
                </a:solidFill>
                <a:effectLst/>
                <a:latin typeface="Times New Roman" panose="02020603050405020304" pitchFamily="18" charset="0"/>
              </a:rPr>
              <a:t>castaneus</a:t>
            </a:r>
            <a:r>
              <a:rPr lang="en-US" b="0" i="0" dirty="0">
                <a:solidFill>
                  <a:srgbClr val="000000"/>
                </a:solidFill>
                <a:effectLst/>
                <a:latin typeface="Times New Roman" panose="02020603050405020304" pitchFamily="18" charset="0"/>
              </a:rPr>
              <a:t>, and </a:t>
            </a:r>
            <a:r>
              <a:rPr lang="en-US" b="0" i="1" dirty="0" err="1">
                <a:solidFill>
                  <a:srgbClr val="000000"/>
                </a:solidFill>
                <a:effectLst/>
                <a:latin typeface="Times New Roman" panose="02020603050405020304" pitchFamily="18" charset="0"/>
              </a:rPr>
              <a:t>bactrianus</a:t>
            </a:r>
            <a:r>
              <a:rPr lang="en-US" b="0" i="0" dirty="0">
                <a:solidFill>
                  <a:srgbClr val="000000"/>
                </a:solidFill>
                <a:effectLst/>
                <a:latin typeface="Times New Roman" panose="02020603050405020304" pitchFamily="18" charset="0"/>
              </a:rPr>
              <a:t> are all subspecies within the </a:t>
            </a:r>
            <a:r>
              <a:rPr lang="en-US" b="0" i="1" dirty="0">
                <a:solidFill>
                  <a:srgbClr val="000000"/>
                </a:solidFill>
                <a:effectLst/>
                <a:latin typeface="Times New Roman" panose="02020603050405020304" pitchFamily="18" charset="0"/>
              </a:rPr>
              <a:t>M. musculus</a:t>
            </a:r>
            <a:r>
              <a:rPr lang="en-US" b="0" i="0" dirty="0">
                <a:solidFill>
                  <a:srgbClr val="000000"/>
                </a:solidFill>
                <a:effectLst/>
                <a:latin typeface="Times New Roman" panose="02020603050405020304" pitchFamily="18" charset="0"/>
              </a:rPr>
              <a:t> group. All other lines represent well-defined species. The geographical distributions of </a:t>
            </a:r>
            <a:r>
              <a:rPr lang="en-US" b="0" i="1" dirty="0">
                <a:solidFill>
                  <a:srgbClr val="000000"/>
                </a:solidFill>
                <a:effectLst/>
                <a:latin typeface="Times New Roman" panose="02020603050405020304" pitchFamily="18" charset="0"/>
              </a:rPr>
              <a:t>M. musculus</a:t>
            </a:r>
            <a:r>
              <a:rPr lang="en-US" b="0" i="0" dirty="0">
                <a:solidFill>
                  <a:srgbClr val="000000"/>
                </a:solidFill>
                <a:effectLst/>
                <a:latin typeface="Times New Roman" panose="02020603050405020304" pitchFamily="18" charset="0"/>
              </a:rPr>
              <a:t> subspecies are illustrated in </a:t>
            </a:r>
            <a:r>
              <a:rPr lang="en-US" b="0" i="0" dirty="0">
                <a:effectLst/>
                <a:latin typeface="Times New Roman" panose="02020603050405020304" pitchFamily="18" charset="0"/>
              </a:rPr>
              <a:t>Figure 2.3</a:t>
            </a:r>
            <a:r>
              <a:rPr lang="en-US" b="0" i="0" dirty="0">
                <a:solidFill>
                  <a:srgbClr val="000000"/>
                </a:solidFill>
                <a:effectLst/>
                <a:latin typeface="Times New Roman" panose="02020603050405020304" pitchFamily="18" charset="0"/>
              </a:rPr>
              <a:t>. The general distributions of all other species are indicated next to their names here. The indicated times of divergence between evolutionary lines in millions of years before present (</a:t>
            </a:r>
            <a:r>
              <a:rPr lang="en-US" b="0" i="0" dirty="0" err="1">
                <a:solidFill>
                  <a:srgbClr val="000000"/>
                </a:solidFill>
                <a:effectLst/>
                <a:latin typeface="Times New Roman" panose="02020603050405020304" pitchFamily="18" charset="0"/>
              </a:rPr>
              <a:t>myr</a:t>
            </a:r>
            <a:r>
              <a:rPr lang="en-US" b="0" i="0" dirty="0">
                <a:solidFill>
                  <a:srgbClr val="000000"/>
                </a:solidFill>
                <a:effectLst/>
                <a:latin typeface="Times New Roman" panose="02020603050405020304" pitchFamily="18" charset="0"/>
              </a:rPr>
              <a:t> BP) are consensus estimates based on data from various sources (</a:t>
            </a:r>
            <a:r>
              <a:rPr lang="en-US" b="0" i="0" dirty="0">
                <a:effectLst/>
                <a:latin typeface="Times New Roman" panose="02020603050405020304" pitchFamily="18" charset="0"/>
                <a:hlinkClick r:id="rId3"/>
              </a:rPr>
              <a:t>Ferris et al., 1983b</a:t>
            </a:r>
            <a:r>
              <a:rPr lang="en-US" b="0" i="0" dirty="0">
                <a:solidFill>
                  <a:srgbClr val="000000"/>
                </a:solidFill>
                <a:effectLst/>
                <a:latin typeface="Times New Roman" panose="02020603050405020304" pitchFamily="18" charset="0"/>
              </a:rPr>
              <a:t>; </a:t>
            </a:r>
            <a:r>
              <a:rPr lang="en-US" b="0" i="0" dirty="0">
                <a:effectLst/>
                <a:latin typeface="Times New Roman" panose="02020603050405020304" pitchFamily="18" charset="0"/>
                <a:hlinkClick r:id="rId4"/>
              </a:rPr>
              <a:t>Bonhomme, 1986</a:t>
            </a:r>
            <a:r>
              <a:rPr lang="en-US" b="0" i="0" dirty="0">
                <a:solidFill>
                  <a:srgbClr val="000000"/>
                </a:solidFill>
                <a:effectLst/>
                <a:latin typeface="Times New Roman" panose="02020603050405020304" pitchFamily="18" charset="0"/>
              </a:rPr>
              <a:t>; </a:t>
            </a:r>
            <a:r>
              <a:rPr lang="en-US" b="0" i="0" dirty="0">
                <a:effectLst/>
                <a:latin typeface="Times New Roman" panose="02020603050405020304" pitchFamily="18" charset="0"/>
                <a:hlinkClick r:id="rId5"/>
              </a:rPr>
              <a:t>Berry and </a:t>
            </a:r>
            <a:r>
              <a:rPr lang="en-US" b="0" i="0" dirty="0" err="1">
                <a:effectLst/>
                <a:latin typeface="Times New Roman" panose="02020603050405020304" pitchFamily="18" charset="0"/>
                <a:hlinkClick r:id="rId5"/>
              </a:rPr>
              <a:t>Corti</a:t>
            </a:r>
            <a:r>
              <a:rPr lang="en-US" b="0" i="0" dirty="0">
                <a:effectLst/>
                <a:latin typeface="Times New Roman" panose="02020603050405020304" pitchFamily="18" charset="0"/>
                <a:hlinkClick r:id="rId5"/>
              </a:rPr>
              <a:t>, 1990</a:t>
            </a:r>
            <a:r>
              <a:rPr lang="en-US" b="0" i="0" dirty="0">
                <a:solidFill>
                  <a:srgbClr val="000000"/>
                </a:solidFill>
                <a:effectLst/>
                <a:latin typeface="Times New Roman" panose="02020603050405020304" pitchFamily="18" charset="0"/>
              </a:rPr>
              <a:t>; </a:t>
            </a:r>
            <a:r>
              <a:rPr lang="en-US" b="0" i="0" dirty="0" err="1">
                <a:effectLst/>
                <a:latin typeface="Times New Roman" panose="02020603050405020304" pitchFamily="18" charset="0"/>
                <a:hlinkClick r:id="rId6"/>
              </a:rPr>
              <a:t>Boursot</a:t>
            </a:r>
            <a:r>
              <a:rPr lang="en-US" b="0" i="0" dirty="0">
                <a:effectLst/>
                <a:latin typeface="Times New Roman" panose="02020603050405020304" pitchFamily="18" charset="0"/>
                <a:hlinkClick r:id="rId6"/>
              </a:rPr>
              <a:t> et al., 1993</a:t>
            </a:r>
            <a:r>
              <a:rPr lang="en-US" b="0" i="0" dirty="0">
                <a:solidFill>
                  <a:srgbClr val="000000"/>
                </a:solidFill>
                <a:effectLst/>
                <a:latin typeface="Times New Roman" panose="02020603050405020304" pitchFamily="18" charset="0"/>
              </a:rPr>
              <a:t>; </a:t>
            </a:r>
            <a:r>
              <a:rPr lang="en-US" b="0" i="0" dirty="0">
                <a:effectLst/>
                <a:latin typeface="Times New Roman" panose="02020603050405020304" pitchFamily="18" charset="0"/>
                <a:hlinkClick r:id="rId7"/>
              </a:rPr>
              <a:t>Hammer and Silver, 1993</a:t>
            </a:r>
            <a:r>
              <a:rPr lang="en-US" b="0" i="0" dirty="0">
                <a:solidFill>
                  <a:srgbClr val="000000"/>
                </a:solidFill>
                <a:effectLst/>
                <a:latin typeface="Times New Roman" panose="02020603050405020304" pitchFamily="18" charset="0"/>
              </a:rPr>
              <a:t>).</a:t>
            </a:r>
            <a:endParaRPr lang="en-US" b="0" i="0" dirty="0">
              <a:solidFill>
                <a:srgbClr val="F3F2F1"/>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F3F2F1"/>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6B6B6B"/>
                </a:solidFill>
                <a:effectLst/>
                <a:latin typeface="GillSansRegular"/>
              </a:rPr>
              <a:t>Inferred colonization history of house mice and current range </a:t>
            </a:r>
            <a:r>
              <a:rPr lang="en-US" b="1" i="0" dirty="0" err="1">
                <a:solidFill>
                  <a:srgbClr val="6B6B6B"/>
                </a:solidFill>
                <a:effectLst/>
                <a:latin typeface="GillSansRegular"/>
              </a:rPr>
              <a:t>map.</a:t>
            </a:r>
            <a:r>
              <a:rPr lang="en-US" b="0" i="0" dirty="0" err="1">
                <a:solidFill>
                  <a:srgbClr val="6B6B6B"/>
                </a:solidFill>
                <a:effectLst/>
                <a:latin typeface="GillSansRegular"/>
              </a:rPr>
              <a:t>Rough</a:t>
            </a:r>
            <a:r>
              <a:rPr lang="en-US" b="0" i="0" dirty="0">
                <a:solidFill>
                  <a:srgbClr val="6B6B6B"/>
                </a:solidFill>
                <a:effectLst/>
                <a:latin typeface="GillSansRegular"/>
              </a:rPr>
              <a:t> regions for each subspecies are as follows: </a:t>
            </a:r>
            <a:r>
              <a:rPr lang="en-US" b="0" i="1" dirty="0" err="1">
                <a:solidFill>
                  <a:srgbClr val="6B6B6B"/>
                </a:solidFill>
                <a:effectLst/>
                <a:latin typeface="inherit"/>
              </a:rPr>
              <a:t>M.m.</a:t>
            </a:r>
            <a:r>
              <a:rPr lang="en-US" b="0" i="1" dirty="0">
                <a:solidFill>
                  <a:srgbClr val="6B6B6B"/>
                </a:solidFill>
                <a:effectLst/>
                <a:latin typeface="inherit"/>
              </a:rPr>
              <a:t> </a:t>
            </a:r>
            <a:r>
              <a:rPr lang="en-US" b="0" i="1" dirty="0" err="1">
                <a:solidFill>
                  <a:srgbClr val="6B6B6B"/>
                </a:solidFill>
                <a:effectLst/>
                <a:latin typeface="inherit"/>
              </a:rPr>
              <a:t>castaneus</a:t>
            </a:r>
            <a:r>
              <a:rPr lang="en-US" b="0" i="0" dirty="0">
                <a:solidFill>
                  <a:srgbClr val="6B6B6B"/>
                </a:solidFill>
                <a:effectLst/>
                <a:latin typeface="GillSansRegular"/>
              </a:rPr>
              <a:t> is shown in green, </a:t>
            </a:r>
            <a:r>
              <a:rPr lang="en-US" b="0" i="1" dirty="0" err="1">
                <a:solidFill>
                  <a:srgbClr val="6B6B6B"/>
                </a:solidFill>
                <a:effectLst/>
                <a:latin typeface="inherit"/>
              </a:rPr>
              <a:t>M.m.</a:t>
            </a:r>
            <a:r>
              <a:rPr lang="en-US" b="0" i="1" dirty="0">
                <a:solidFill>
                  <a:srgbClr val="6B6B6B"/>
                </a:solidFill>
                <a:effectLst/>
                <a:latin typeface="inherit"/>
              </a:rPr>
              <a:t> </a:t>
            </a:r>
            <a:r>
              <a:rPr lang="en-US" b="0" i="1" dirty="0" err="1">
                <a:solidFill>
                  <a:srgbClr val="6B6B6B"/>
                </a:solidFill>
                <a:effectLst/>
                <a:latin typeface="inherit"/>
              </a:rPr>
              <a:t>domesticus</a:t>
            </a:r>
            <a:r>
              <a:rPr lang="en-US" b="0" i="0" dirty="0">
                <a:solidFill>
                  <a:srgbClr val="6B6B6B"/>
                </a:solidFill>
                <a:effectLst/>
                <a:latin typeface="GillSansRegular"/>
              </a:rPr>
              <a:t> is shown in blue, and </a:t>
            </a:r>
            <a:r>
              <a:rPr lang="en-US" b="0" i="1" dirty="0" err="1">
                <a:solidFill>
                  <a:srgbClr val="6B6B6B"/>
                </a:solidFill>
                <a:effectLst/>
                <a:latin typeface="inherit"/>
              </a:rPr>
              <a:t>M.m.</a:t>
            </a:r>
            <a:r>
              <a:rPr lang="en-US" b="0" i="1" dirty="0">
                <a:solidFill>
                  <a:srgbClr val="6B6B6B"/>
                </a:solidFill>
                <a:effectLst/>
                <a:latin typeface="inherit"/>
              </a:rPr>
              <a:t> musculus</a:t>
            </a:r>
            <a:r>
              <a:rPr lang="en-US" b="0" i="0" dirty="0">
                <a:solidFill>
                  <a:srgbClr val="6B6B6B"/>
                </a:solidFill>
                <a:effectLst/>
                <a:latin typeface="GillSansRegular"/>
              </a:rPr>
              <a:t> is shown in red. Importantly, this map does not include precise delineations of the boundaries of each subspecies and omits known hybrid zones. Subspecies locations may be actively in flux due to active migration and introductions. (Adapted from </a:t>
            </a:r>
            <a:r>
              <a:rPr lang="en-US" b="0" i="0" dirty="0" err="1">
                <a:solidFill>
                  <a:srgbClr val="6B6B6B"/>
                </a:solidFill>
                <a:effectLst/>
                <a:latin typeface="GillSansRegular"/>
              </a:rPr>
              <a:t>Guénet</a:t>
            </a:r>
            <a:r>
              <a:rPr lang="en-US" b="0" i="0" dirty="0">
                <a:solidFill>
                  <a:srgbClr val="6B6B6B"/>
                </a:solidFill>
                <a:effectLst/>
                <a:latin typeface="GillSansRegular"/>
              </a:rPr>
              <a:t> et al. 2012; Didion and Pardo-Manuel de </a:t>
            </a:r>
            <a:r>
              <a:rPr lang="en-US" b="0" i="0" dirty="0" err="1">
                <a:solidFill>
                  <a:srgbClr val="6B6B6B"/>
                </a:solidFill>
                <a:effectLst/>
                <a:latin typeface="GillSansRegular"/>
              </a:rPr>
              <a:t>Villena</a:t>
            </a:r>
            <a:r>
              <a:rPr lang="en-US" b="0" i="0" dirty="0">
                <a:solidFill>
                  <a:srgbClr val="6B6B6B"/>
                </a:solidFill>
                <a:effectLst/>
                <a:latin typeface="GillSansRegular"/>
              </a:rPr>
              <a:t> 2012; and Phifer-</a:t>
            </a:r>
            <a:r>
              <a:rPr lang="en-US" b="0" i="0" dirty="0" err="1">
                <a:solidFill>
                  <a:srgbClr val="6B6B6B"/>
                </a:solidFill>
                <a:effectLst/>
                <a:latin typeface="GillSansRegular"/>
              </a:rPr>
              <a:t>Rixey</a:t>
            </a:r>
            <a:r>
              <a:rPr lang="en-US" b="0" i="0" dirty="0">
                <a:solidFill>
                  <a:srgbClr val="6B6B6B"/>
                </a:solidFill>
                <a:effectLst/>
                <a:latin typeface="GillSansRegular"/>
              </a:rPr>
              <a:t> and Nachman 2015)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latinLnBrk="0"/>
            <a:r>
              <a:rPr lang="en-US" b="0" i="0" dirty="0">
                <a:solidFill>
                  <a:srgbClr val="F3F2F1"/>
                </a:solidFill>
                <a:effectLst/>
                <a:latin typeface="Segoe UI" panose="020B0502040204020203" pitchFamily="34" charset="0"/>
              </a:rPr>
              <a:t> </a:t>
            </a:r>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3</a:t>
            </a:fld>
            <a:endParaRPr lang="en-US"/>
          </a:p>
        </p:txBody>
      </p:sp>
    </p:spTree>
    <p:extLst>
      <p:ext uri="{BB962C8B-B14F-4D97-AF65-F5344CB8AC3E}">
        <p14:creationId xmlns:p14="http://schemas.microsoft.com/office/powerpoint/2010/main" val="2110426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The models that I’ve described so far use inbred animals or stocks with limited genetic diversity.  What I’ll describe now is a model with genetically diverse mice of the HS/</a:t>
            </a:r>
            <a:r>
              <a:rPr lang="en-US" sz="1800" dirty="0" err="1">
                <a:effectLst/>
                <a:latin typeface="Times New Roman" panose="02020603050405020304" pitchFamily="18" charset="0"/>
                <a:ea typeface="Calibri" panose="020F0502020204030204" pitchFamily="34" charset="0"/>
              </a:rPr>
              <a:t>Npt</a:t>
            </a:r>
            <a:r>
              <a:rPr lang="en-US" sz="1800" dirty="0">
                <a:effectLst/>
                <a:latin typeface="Times New Roman" panose="02020603050405020304" pitchFamily="18" charset="0"/>
                <a:ea typeface="Calibri" panose="020F0502020204030204" pitchFamily="34" charset="0"/>
              </a:rPr>
              <a:t> stock.  This is a deliberately outbred population with genetic contributions from 8 founder strains which are listed here.</a:t>
            </a:r>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34</a:t>
            </a:fld>
            <a:endParaRPr lang="en-US"/>
          </a:p>
        </p:txBody>
      </p:sp>
    </p:spTree>
    <p:extLst>
      <p:ext uri="{BB962C8B-B14F-4D97-AF65-F5344CB8AC3E}">
        <p14:creationId xmlns:p14="http://schemas.microsoft.com/office/powerpoint/2010/main" val="24985478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Female and male HS/</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Npt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mice were irradiated with HZE ions, specifically silicon or iron, or gamma irradiated or left unirradiated as controls.  The dose for HZE ions was 0.4 Gy and for gamma rays 3 Gy. The mice were monitored until they were 800 days old.  And any tumors that arose were classified by histopathology.  These same mice were also monitored for cataract formation and neurobehavior effects and they were also genotyped for genome wide association studies.  We will focus on the carcinogenesis part of the project.</a:t>
            </a:r>
          </a:p>
          <a:p>
            <a:endParaRPr lang="en-US" dirty="0"/>
          </a:p>
        </p:txBody>
      </p:sp>
      <p:sp>
        <p:nvSpPr>
          <p:cNvPr id="4" name="Slide Number Placeholder 3"/>
          <p:cNvSpPr>
            <a:spLocks noGrp="1"/>
          </p:cNvSpPr>
          <p:nvPr>
            <p:ph type="sldNum" sz="quarter" idx="10"/>
          </p:nvPr>
        </p:nvSpPr>
        <p:spPr/>
        <p:txBody>
          <a:bodyPr/>
          <a:lstStyle/>
          <a:p>
            <a:fld id="{255E19A1-A0EE-7947-975A-F78B8C7CED72}" type="slidenum">
              <a:rPr lang="en-US" smtClean="0"/>
              <a:t>35</a:t>
            </a:fld>
            <a:endParaRPr lang="en-US"/>
          </a:p>
        </p:txBody>
      </p:sp>
    </p:spTree>
    <p:extLst>
      <p:ext uri="{BB962C8B-B14F-4D97-AF65-F5344CB8AC3E}">
        <p14:creationId xmlns:p14="http://schemas.microsoft.com/office/powerpoint/2010/main" val="169562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First let’s look at overall survival.  Radiation decreased lifespan and 3 Gy of gamma rays decreased it more than 0.4 Gy of HZE ions.  Female mice live longer than male mice but lose more of their lifespan due to radiation.</a:t>
            </a:r>
          </a:p>
        </p:txBody>
      </p:sp>
      <p:sp>
        <p:nvSpPr>
          <p:cNvPr id="4" name="Slide Number Placeholder 3"/>
          <p:cNvSpPr>
            <a:spLocks noGrp="1"/>
          </p:cNvSpPr>
          <p:nvPr>
            <p:ph type="sldNum" sz="quarter" idx="10"/>
          </p:nvPr>
        </p:nvSpPr>
        <p:spPr/>
        <p:txBody>
          <a:bodyPr/>
          <a:lstStyle/>
          <a:p>
            <a:fld id="{255E19A1-A0EE-7947-975A-F78B8C7CED72}" type="slidenum">
              <a:rPr lang="en-US" smtClean="0"/>
              <a:t>36</a:t>
            </a:fld>
            <a:endParaRPr lang="en-US"/>
          </a:p>
        </p:txBody>
      </p:sp>
    </p:spTree>
    <p:extLst>
      <p:ext uri="{BB962C8B-B14F-4D97-AF65-F5344CB8AC3E}">
        <p14:creationId xmlns:p14="http://schemas.microsoft.com/office/powerpoint/2010/main" val="22510919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Many of the mice developed tumors and some of the mice developed more than one tumor.  Irradiated mice developed more tumors than unirradiated controls.  There were 82 distinct tumor types identified, most of the rare but 18 of them occurring in more than 1% of the mice.  The same types of tumors were seen in the irradiated mice and the unirradiated controls, the proportions of the tumor types differed.</a:t>
            </a:r>
            <a:endParaRPr lang="en-US" dirty="0"/>
          </a:p>
        </p:txBody>
      </p:sp>
      <p:sp>
        <p:nvSpPr>
          <p:cNvPr id="4" name="Slide Number Placeholder 3"/>
          <p:cNvSpPr>
            <a:spLocks noGrp="1"/>
          </p:cNvSpPr>
          <p:nvPr>
            <p:ph type="sldNum" sz="quarter" idx="10"/>
          </p:nvPr>
        </p:nvSpPr>
        <p:spPr/>
        <p:txBody>
          <a:bodyPr/>
          <a:lstStyle/>
          <a:p>
            <a:fld id="{255E19A1-A0EE-7947-975A-F78B8C7CED72}" type="slidenum">
              <a:rPr lang="en-US" smtClean="0"/>
              <a:t>37</a:t>
            </a:fld>
            <a:endParaRPr lang="en-US"/>
          </a:p>
        </p:txBody>
      </p:sp>
    </p:spTree>
    <p:extLst>
      <p:ext uri="{BB962C8B-B14F-4D97-AF65-F5344CB8AC3E}">
        <p14:creationId xmlns:p14="http://schemas.microsoft.com/office/powerpoint/2010/main" val="38469680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Here is an example.  Lymphomas were classified in 5 subtypes: B-cell lymphoblastic leukemia, diffuse large b-cell lymphoma, follicular B-cell lymphoma, precursor T-cell lymphoma and  other.  All these lymphoma types occurred in each of the radiation groups,  but look at for example the proportions of T lymphoblastic lymphomas between groups.  Here it is in unirradiated mice and there are proportionally more in the HZE ion irradiated mice and a large proportion in gamma ray irradiated mice.  We think we know why gamma rays are so effective in inducing this subtype of lymphoma, but instead of going into mechanism I’ll go into consequence.</a:t>
            </a:r>
          </a:p>
        </p:txBody>
      </p:sp>
      <p:sp>
        <p:nvSpPr>
          <p:cNvPr id="4" name="Slide Number Placeholder 3"/>
          <p:cNvSpPr>
            <a:spLocks noGrp="1"/>
          </p:cNvSpPr>
          <p:nvPr>
            <p:ph type="sldNum" sz="quarter" idx="10"/>
          </p:nvPr>
        </p:nvSpPr>
        <p:spPr/>
        <p:txBody>
          <a:bodyPr/>
          <a:lstStyle/>
          <a:p>
            <a:fld id="{255E19A1-A0EE-7947-975A-F78B8C7CED72}" type="slidenum">
              <a:rPr lang="en-US" smtClean="0"/>
              <a:t>38</a:t>
            </a:fld>
            <a:endParaRPr lang="en-US"/>
          </a:p>
        </p:txBody>
      </p:sp>
    </p:spTree>
    <p:extLst>
      <p:ext uri="{BB962C8B-B14F-4D97-AF65-F5344CB8AC3E}">
        <p14:creationId xmlns:p14="http://schemas.microsoft.com/office/powerpoint/2010/main" val="19484622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Another interesting finding was that tumors arising in HZE ion irradiated mice did not appear to be more metastatic. Whether measure by the number of cases of metastases.  Or the density of the metastases if they occurred.</a:t>
            </a:r>
          </a:p>
          <a:p>
            <a:endParaRPr lang="en-US" dirty="0"/>
          </a:p>
        </p:txBody>
      </p:sp>
      <p:sp>
        <p:nvSpPr>
          <p:cNvPr id="4" name="Slide Number Placeholder 3"/>
          <p:cNvSpPr>
            <a:spLocks noGrp="1"/>
          </p:cNvSpPr>
          <p:nvPr>
            <p:ph type="sldNum" sz="quarter" idx="10"/>
          </p:nvPr>
        </p:nvSpPr>
        <p:spPr/>
        <p:txBody>
          <a:bodyPr/>
          <a:lstStyle/>
          <a:p>
            <a:fld id="{255E19A1-A0EE-7947-975A-F78B8C7CED72}" type="slidenum">
              <a:rPr lang="en-US" smtClean="0"/>
              <a:t>39</a:t>
            </a:fld>
            <a:endParaRPr lang="en-US"/>
          </a:p>
        </p:txBody>
      </p:sp>
    </p:spTree>
    <p:extLst>
      <p:ext uri="{BB962C8B-B14F-4D97-AF65-F5344CB8AC3E}">
        <p14:creationId xmlns:p14="http://schemas.microsoft.com/office/powerpoint/2010/main" val="20552106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97444-4C8C-44A3-91CB-13F7074660CA}" type="slidenum">
              <a:rPr lang="en-US" smtClean="0"/>
              <a:t>42</a:t>
            </a:fld>
            <a:endParaRPr lang="en-US"/>
          </a:p>
        </p:txBody>
      </p:sp>
    </p:spTree>
    <p:extLst>
      <p:ext uri="{BB962C8B-B14F-4D97-AF65-F5344CB8AC3E}">
        <p14:creationId xmlns:p14="http://schemas.microsoft.com/office/powerpoint/2010/main" val="31488459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97444-4C8C-44A3-91CB-13F7074660CA}" type="slidenum">
              <a:rPr lang="en-US" smtClean="0"/>
              <a:t>43</a:t>
            </a:fld>
            <a:endParaRPr lang="en-US"/>
          </a:p>
        </p:txBody>
      </p:sp>
    </p:spTree>
    <p:extLst>
      <p:ext uri="{BB962C8B-B14F-4D97-AF65-F5344CB8AC3E}">
        <p14:creationId xmlns:p14="http://schemas.microsoft.com/office/powerpoint/2010/main" val="20721782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97444-4C8C-44A3-91CB-13F7074660CA}" type="slidenum">
              <a:rPr lang="en-US" smtClean="0"/>
              <a:t>44</a:t>
            </a:fld>
            <a:endParaRPr lang="en-US"/>
          </a:p>
        </p:txBody>
      </p:sp>
    </p:spTree>
    <p:extLst>
      <p:ext uri="{BB962C8B-B14F-4D97-AF65-F5344CB8AC3E}">
        <p14:creationId xmlns:p14="http://schemas.microsoft.com/office/powerpoint/2010/main" val="31600327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97444-4C8C-44A3-91CB-13F7074660CA}" type="slidenum">
              <a:rPr lang="en-US" smtClean="0"/>
              <a:t>45</a:t>
            </a:fld>
            <a:endParaRPr lang="en-US"/>
          </a:p>
        </p:txBody>
      </p:sp>
    </p:spTree>
    <p:extLst>
      <p:ext uri="{BB962C8B-B14F-4D97-AF65-F5344CB8AC3E}">
        <p14:creationId xmlns:p14="http://schemas.microsoft.com/office/powerpoint/2010/main" val="1680892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en-US" b="0" i="0" dirty="0">
                <a:solidFill>
                  <a:srgbClr val="F3F2F1"/>
                </a:solidFill>
                <a:effectLst/>
                <a:latin typeface="Segoe UI" panose="020B0502040204020203" pitchFamily="34" charset="0"/>
              </a:rPr>
              <a:t>And then inbred strains. This is important because around the turn of the 20th century, so around 1900 or so actually Mendel's laws are rediscovered. And they want to know, does it apply to animals? Mendel worked with garden peas. The question is, does this extend to animals? And they needed an experimental system. And so they turned to mice. Mice and people had been keeping mice as pets in the fancy mouse tray in Europe for a couple 100 years, and in Asia, probably for over 1000 years. And so they'd pick out animals that had different cult colors and things like that. So you already had a trait you could look at things like coke colors and you had these animals that bred very quickly. Didn't take up any space and were cheap to keep. </a:t>
            </a:r>
          </a:p>
          <a:p>
            <a:pPr algn="l" latinLnBrk="0"/>
            <a:r>
              <a:rPr lang="en-US" b="0" i="0" dirty="0">
                <a:solidFill>
                  <a:srgbClr val="F3F2F1"/>
                </a:solidFill>
                <a:effectLst/>
                <a:latin typeface="Segoe UI" panose="020B0502040204020203" pitchFamily="34" charset="0"/>
              </a:rPr>
              <a:t>If you're going to do genetics research in those days, you needed something that would breed true. Which means that if you had a pea plant with wrinkled peas and you crossed it with a pea plant with sprinkled peas, you always got a plant with wrinkled peas. And so the way you can do that with plants is by inbreeding through self fertilization. You can't do that in mice. What you have to do is brother, sister </a:t>
            </a:r>
            <a:r>
              <a:rPr lang="en-US" b="0" i="0" dirty="0" err="1">
                <a:solidFill>
                  <a:srgbClr val="F3F2F1"/>
                </a:solidFill>
                <a:effectLst/>
                <a:latin typeface="Segoe UI" panose="020B0502040204020203" pitchFamily="34" charset="0"/>
              </a:rPr>
              <a:t>matings</a:t>
            </a:r>
            <a:r>
              <a:rPr lang="en-US" b="0" i="0" dirty="0">
                <a:solidFill>
                  <a:srgbClr val="F3F2F1"/>
                </a:solidFill>
                <a:effectLst/>
                <a:latin typeface="Segoe UI" panose="020B0502040204020203" pitchFamily="34" charset="0"/>
              </a:rPr>
              <a:t> and the first person to successfully inbreed mice was Clarence Cook little and the strain he inbred was  dba and DBA comes from Dilute Brown Non-Agouti Duluth. Brown agouti, which was the coat color.</a:t>
            </a:r>
          </a:p>
          <a:p>
            <a:pPr algn="l" latinLnBrk="0"/>
            <a:endParaRPr lang="en-US" b="0" i="0" dirty="0">
              <a:solidFill>
                <a:srgbClr val="F3F2F1"/>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just shows the inbreeding process? How many generations of Brother, sister </a:t>
            </a:r>
            <a:r>
              <a:rPr lang="en-US" dirty="0" err="1"/>
              <a:t>matings</a:t>
            </a:r>
            <a:r>
              <a:rPr lang="en-US" dirty="0"/>
              <a:t> you have to do. It's generally considered about 20 generations of brother sister </a:t>
            </a:r>
            <a:r>
              <a:rPr lang="en-US" dirty="0" err="1"/>
              <a:t>matings</a:t>
            </a:r>
            <a:r>
              <a:rPr lang="en-US" dirty="0"/>
              <a:t>. You end up with an inbred strain.</a:t>
            </a:r>
          </a:p>
          <a:p>
            <a:pPr algn="l" latinLnBrk="0"/>
            <a:endParaRPr lang="en-US" b="0" i="0" dirty="0">
              <a:solidFill>
                <a:srgbClr val="F3F2F1"/>
              </a:solidFill>
              <a:effectLst/>
              <a:latin typeface="Segoe UI" panose="020B0502040204020203" pitchFamily="34" charset="0"/>
            </a:endParaRPr>
          </a:p>
          <a:p>
            <a:pPr algn="l" latinLnBrk="0"/>
            <a:endParaRPr lang="en-US" b="0" i="0" dirty="0">
              <a:solidFill>
                <a:srgbClr val="F3F2F1"/>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4</a:t>
            </a:fld>
            <a:endParaRPr lang="en-US"/>
          </a:p>
        </p:txBody>
      </p:sp>
    </p:spTree>
    <p:extLst>
      <p:ext uri="{BB962C8B-B14F-4D97-AF65-F5344CB8AC3E}">
        <p14:creationId xmlns:p14="http://schemas.microsoft.com/office/powerpoint/2010/main" val="30843866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97444-4C8C-44A3-91CB-13F7074660CA}" type="slidenum">
              <a:rPr lang="en-US" smtClean="0"/>
              <a:t>46</a:t>
            </a:fld>
            <a:endParaRPr lang="en-US"/>
          </a:p>
        </p:txBody>
      </p:sp>
    </p:spTree>
    <p:extLst>
      <p:ext uri="{BB962C8B-B14F-4D97-AF65-F5344CB8AC3E}">
        <p14:creationId xmlns:p14="http://schemas.microsoft.com/office/powerpoint/2010/main" val="40708884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97444-4C8C-44A3-91CB-13F7074660CA}" type="slidenum">
              <a:rPr lang="en-US" smtClean="0"/>
              <a:t>47</a:t>
            </a:fld>
            <a:endParaRPr lang="en-US"/>
          </a:p>
        </p:txBody>
      </p:sp>
    </p:spTree>
    <p:extLst>
      <p:ext uri="{BB962C8B-B14F-4D97-AF65-F5344CB8AC3E}">
        <p14:creationId xmlns:p14="http://schemas.microsoft.com/office/powerpoint/2010/main" val="19058746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I describe humanized mice.</a:t>
            </a:r>
          </a:p>
          <a:p>
            <a:r>
              <a:rPr lang="en-US" dirty="0"/>
              <a:t>Two different types, so you can take these immunosuppressed types and you can put human tissues. Into them, some of them and actually develop a mouse with a human hematopoietic system or a human liver.</a:t>
            </a:r>
          </a:p>
          <a:p>
            <a:r>
              <a:rPr lang="en-US" sz="1800" dirty="0">
                <a:solidFill>
                  <a:srgbClr val="242424"/>
                </a:solidFill>
                <a:effectLst/>
                <a:latin typeface="Segoe UI" panose="020B0502040204020203" pitchFamily="34" charset="0"/>
                <a:ea typeface="Segoe UI" panose="020B0502040204020203" pitchFamily="34" charset="0"/>
              </a:rPr>
              <a:t>the second type of humanized mice is mice with human genes.</a:t>
            </a:r>
            <a:br>
              <a:rPr lang="en-US" sz="1800" dirty="0">
                <a:solidFill>
                  <a:srgbClr val="242424"/>
                </a:solidFill>
                <a:effectLst/>
                <a:latin typeface="Segoe UI" panose="020B0502040204020203" pitchFamily="34" charset="0"/>
                <a:ea typeface="Segoe UI" panose="020B0502040204020203" pitchFamily="34" charset="0"/>
              </a:rPr>
            </a:br>
            <a:r>
              <a:rPr lang="en-US" sz="1800" dirty="0">
                <a:solidFill>
                  <a:srgbClr val="242424"/>
                </a:solidFill>
                <a:effectLst/>
                <a:latin typeface="Segoe UI" panose="020B0502040204020203" pitchFamily="34" charset="0"/>
                <a:ea typeface="Segoe UI" panose="020B0502040204020203" pitchFamily="34" charset="0"/>
              </a:rPr>
              <a:t>So what you can do is you can replace sections of the mouse P53 gene with the human homolog of that. So you can look at variations in the human gene, but you can do it in mice where you can actually induce tumors</a:t>
            </a:r>
            <a:endParaRPr lang="en-US" dirty="0"/>
          </a:p>
          <a:p>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48</a:t>
            </a:fld>
            <a:endParaRPr lang="en-US"/>
          </a:p>
        </p:txBody>
      </p:sp>
    </p:spTree>
    <p:extLst>
      <p:ext uri="{BB962C8B-B14F-4D97-AF65-F5344CB8AC3E}">
        <p14:creationId xmlns:p14="http://schemas.microsoft.com/office/powerpoint/2010/main" val="37227437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74A874ED-476D-45D6-A180-724B9009A877}"/>
              </a:ext>
            </a:extLst>
          </p:cNvPr>
          <p:cNvSpPr>
            <a:spLocks noGrp="1" noRot="1" noChangeAspect="1" noChangeArrowheads="1" noTextEdit="1"/>
          </p:cNvSpPr>
          <p:nvPr>
            <p:ph type="sldImg"/>
          </p:nvPr>
        </p:nvSpPr>
        <p:spPr>
          <a:ln/>
        </p:spPr>
      </p:sp>
      <p:sp>
        <p:nvSpPr>
          <p:cNvPr id="137219" name="Notes Placeholder 2">
            <a:extLst>
              <a:ext uri="{FF2B5EF4-FFF2-40B4-BE49-F238E27FC236}">
                <a16:creationId xmlns:a16="http://schemas.microsoft.com/office/drawing/2014/main" id="{A2C20F03-0AC7-4A62-AF7A-A27264DDF46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summary no universal RBE for HZE ions…</a:t>
            </a: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Finally, this short presentation has barely scratched the surface of the work that’s been done on heavy ion carcinogenesis or the models that have been used.  I’ve skipped over work with genetically engineered mice done by Jeff Bacher, Rich Halberg, Mary Helen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Barcellos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Hoff, Mike Story, Jerry Shay, Al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Fornace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Sandeep Burma, and work on ovarian cancers done by Ulrike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Luderer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I’ve also skipped over work being done with humanized mice by Chris Porada, Paul Wilson and Honglu Wu.  For those of you who want to learn more about this work, don’t hesitate to contact me.</a:t>
            </a:r>
          </a:p>
        </p:txBody>
      </p:sp>
      <p:sp>
        <p:nvSpPr>
          <p:cNvPr id="137220" name="Slide Number Placeholder 3">
            <a:extLst>
              <a:ext uri="{FF2B5EF4-FFF2-40B4-BE49-F238E27FC236}">
                <a16:creationId xmlns:a16="http://schemas.microsoft.com/office/drawing/2014/main" id="{BCA3E372-B3ED-4B67-BB99-8C1F3A023E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87265C-3E27-4589-B264-CD67A8818A30}" type="slidenum">
              <a:rPr lang="en-US" altLang="en-US">
                <a:cs typeface="Arial" panose="020B0604020202020204" pitchFamily="34" charset="0"/>
              </a:rPr>
              <a:pPr>
                <a:spcBef>
                  <a:spcPct val="0"/>
                </a:spcBef>
              </a:pPr>
              <a:t>49</a:t>
            </a:fld>
            <a:endParaRPr lang="en-US" altLang="en-US">
              <a:cs typeface="Arial" panose="020B0604020202020204" pitchFamily="34" charset="0"/>
            </a:endParaRPr>
          </a:p>
        </p:txBody>
      </p:sp>
    </p:spTree>
    <p:extLst>
      <p:ext uri="{BB962C8B-B14F-4D97-AF65-F5344CB8AC3E}">
        <p14:creationId xmlns:p14="http://schemas.microsoft.com/office/powerpoint/2010/main" val="40849879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Finally, this short presentation has barely scratched the surface of the work that’s been done on heavy ion carcinogenesis or the models that have been used.  I’ve skipped over work with genetically engineered mice done by Jeff Bacher, Rich Halberg, Mary Helen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Barcellos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Hoff, Mike Story, Jerry Shay, Al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Fornace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and Sandeep Burma, and work on ovarian cancers done by Ulrike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Luderer</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I’ve also skipped over work being done with humanized mice by Chris Porada, Paul Wilson and Honglu Wu.  </a:t>
            </a:r>
            <a:r>
              <a:rPr lang="en-US" sz="1200">
                <a:effectLst/>
                <a:latin typeface="Times New Roman" panose="02020603050405020304" pitchFamily="18" charset="0"/>
                <a:ea typeface="Calibri" panose="020F0502020204030204" pitchFamily="34" charset="0"/>
                <a:cs typeface="Times New Roman" panose="02020603050405020304" pitchFamily="18" charset="0"/>
              </a:rPr>
              <a:t>For those of you who want to learn more about this work, don’t hesitate to contact 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50</a:t>
            </a:fld>
            <a:endParaRPr lang="en-US"/>
          </a:p>
        </p:txBody>
      </p:sp>
    </p:spTree>
    <p:extLst>
      <p:ext uri="{BB962C8B-B14F-4D97-AF65-F5344CB8AC3E}">
        <p14:creationId xmlns:p14="http://schemas.microsoft.com/office/powerpoint/2010/main" val="4074804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en-US" b="0" i="0" dirty="0">
                <a:solidFill>
                  <a:srgbClr val="F3F2F1"/>
                </a:solidFill>
                <a:effectLst/>
                <a:latin typeface="Segoe UI" panose="020B0502040204020203" pitchFamily="34" charset="0"/>
              </a:rPr>
              <a:t>So there are now hundreds of different inbred strains, and this was a genealogy of inbred strains put together by Lizzie Fisher a number of </a:t>
            </a:r>
            <a:r>
              <a:rPr lang="en-US" b="0" i="0" dirty="0" err="1">
                <a:solidFill>
                  <a:srgbClr val="F3F2F1"/>
                </a:solidFill>
                <a:effectLst/>
                <a:latin typeface="Segoe UI" panose="020B0502040204020203" pitchFamily="34" charset="0"/>
              </a:rPr>
              <a:t>of</a:t>
            </a:r>
            <a:r>
              <a:rPr lang="en-US" b="0" i="0" dirty="0">
                <a:solidFill>
                  <a:srgbClr val="F3F2F1"/>
                </a:solidFill>
                <a:effectLst/>
                <a:latin typeface="Segoe UI" panose="020B0502040204020203" pitchFamily="34" charset="0"/>
              </a:rPr>
              <a:t> years ago. And you know you </a:t>
            </a:r>
            <a:r>
              <a:rPr lang="en-US" b="0" i="0" dirty="0" err="1">
                <a:solidFill>
                  <a:srgbClr val="F3F2F1"/>
                </a:solidFill>
                <a:effectLst/>
                <a:latin typeface="Segoe UI" panose="020B0502040204020203" pitchFamily="34" charset="0"/>
              </a:rPr>
              <a:t>you</a:t>
            </a:r>
            <a:r>
              <a:rPr lang="en-US" b="0" i="0" dirty="0">
                <a:solidFill>
                  <a:srgbClr val="F3F2F1"/>
                </a:solidFill>
                <a:effectLst/>
                <a:latin typeface="Segoe UI" panose="020B0502040204020203" pitchFamily="34" charset="0"/>
              </a:rPr>
              <a:t> can't read all of it. But trust me, if you could blow it up, you would see where these animals came from. So the inbred strains have various traits. So if you want to find a list of the traits of a particular inbred strain, you can go to the </a:t>
            </a:r>
            <a:r>
              <a:rPr lang="en-US" b="0" i="0" dirty="0" err="1">
                <a:solidFill>
                  <a:srgbClr val="F3F2F1"/>
                </a:solidFill>
                <a:effectLst/>
                <a:latin typeface="Segoe UI" panose="020B0502040204020203" pitchFamily="34" charset="0"/>
              </a:rPr>
              <a:t>festing</a:t>
            </a:r>
            <a:r>
              <a:rPr lang="en-US" b="0" i="0" dirty="0">
                <a:solidFill>
                  <a:srgbClr val="F3F2F1"/>
                </a:solidFill>
                <a:effectLst/>
                <a:latin typeface="Segoe UI" panose="020B0502040204020203" pitchFamily="34" charset="0"/>
              </a:rPr>
              <a:t> list.</a:t>
            </a:r>
          </a:p>
          <a:p>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5</a:t>
            </a:fld>
            <a:endParaRPr lang="en-US"/>
          </a:p>
        </p:txBody>
      </p:sp>
    </p:spTree>
    <p:extLst>
      <p:ext uri="{BB962C8B-B14F-4D97-AF65-F5344CB8AC3E}">
        <p14:creationId xmlns:p14="http://schemas.microsoft.com/office/powerpoint/2010/main" val="478285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en-US" b="0" i="0" dirty="0">
                <a:solidFill>
                  <a:srgbClr val="F3F2F1"/>
                </a:solidFill>
                <a:effectLst/>
                <a:latin typeface="Segoe UI" panose="020B0502040204020203" pitchFamily="34" charset="0"/>
              </a:rPr>
              <a:t>So if you want to find a list of the traits of a particular inbred strain, you can go to the </a:t>
            </a:r>
            <a:r>
              <a:rPr lang="en-US" b="0" i="0" dirty="0" err="1">
                <a:solidFill>
                  <a:srgbClr val="F3F2F1"/>
                </a:solidFill>
                <a:effectLst/>
                <a:latin typeface="Segoe UI" panose="020B0502040204020203" pitchFamily="34" charset="0"/>
              </a:rPr>
              <a:t>Festing</a:t>
            </a:r>
            <a:r>
              <a:rPr lang="en-US" b="0" i="0" dirty="0">
                <a:solidFill>
                  <a:srgbClr val="F3F2F1"/>
                </a:solidFill>
                <a:effectLst/>
                <a:latin typeface="Segoe UI" panose="020B0502040204020203" pitchFamily="34" charset="0"/>
              </a:rPr>
              <a:t> list. And that's a URL for it. And so These are the traits of strain A. And so it's telling you that it's been inbred for 150 generations. And it's telling you the coat colors and then it tells you a number of other things. So for instance, if you go down further in the list, you'll see </a:t>
            </a:r>
            <a:r>
              <a:rPr lang="en-US" b="0" i="0" dirty="0" err="1">
                <a:solidFill>
                  <a:srgbClr val="F3F2F1"/>
                </a:solidFill>
                <a:effectLst/>
                <a:latin typeface="Segoe UI" panose="020B0502040204020203" pitchFamily="34" charset="0"/>
              </a:rPr>
              <a:t>behaviour</a:t>
            </a:r>
            <a:r>
              <a:rPr lang="en-US" b="0" i="0" dirty="0">
                <a:solidFill>
                  <a:srgbClr val="F3F2F1"/>
                </a:solidFill>
                <a:effectLst/>
                <a:latin typeface="Segoe UI" panose="020B0502040204020203" pitchFamily="34" charset="0"/>
              </a:rPr>
              <a:t>. And I always like </a:t>
            </a:r>
            <a:r>
              <a:rPr lang="en-US" b="0" i="0" dirty="0" err="1">
                <a:solidFill>
                  <a:srgbClr val="F3F2F1"/>
                </a:solidFill>
                <a:effectLst/>
                <a:latin typeface="Segoe UI" panose="020B0502040204020203" pitchFamily="34" charset="0"/>
              </a:rPr>
              <a:t>behaviour</a:t>
            </a:r>
            <a:r>
              <a:rPr lang="en-US" b="0" i="0" dirty="0">
                <a:solidFill>
                  <a:srgbClr val="F3F2F1"/>
                </a:solidFill>
                <a:effectLst/>
                <a:latin typeface="Segoe UI" panose="020B0502040204020203" pitchFamily="34" charset="0"/>
              </a:rPr>
              <a:t> because they have such weird things. Low alcohol tolerance. There's another one in here, long latency to attack crickets. All of these things, if you go back and you look at the paper. Mean it sounds weird, but there were actually reasons to do these experiments and.</a:t>
            </a:r>
          </a:p>
          <a:p>
            <a:pPr algn="l" latinLnBrk="0"/>
            <a:r>
              <a:rPr lang="en-US" b="0" i="0" dirty="0">
                <a:solidFill>
                  <a:srgbClr val="F3F2F1"/>
                </a:solidFill>
                <a:effectLst/>
                <a:latin typeface="Segoe UI" panose="020B0502040204020203" pitchFamily="34" charset="0"/>
              </a:rPr>
              <a:t>Weil,Michael 6 minutes 58 </a:t>
            </a:r>
            <a:r>
              <a:rPr lang="en-US" b="0" i="0" dirty="0" err="1">
                <a:solidFill>
                  <a:srgbClr val="F3F2F1"/>
                </a:solidFill>
                <a:effectLst/>
                <a:latin typeface="Segoe UI" panose="020B0502040204020203" pitchFamily="34" charset="0"/>
              </a:rPr>
              <a:t>secondsOf</a:t>
            </a:r>
            <a:r>
              <a:rPr lang="en-US" b="0" i="0" dirty="0">
                <a:solidFill>
                  <a:srgbClr val="F3F2F1"/>
                </a:solidFill>
                <a:effectLst/>
                <a:latin typeface="Segoe UI" panose="020B0502040204020203" pitchFamily="34" charset="0"/>
              </a:rPr>
              <a:t> course.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F3F2F1"/>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6</a:t>
            </a:fld>
            <a:endParaRPr lang="en-US"/>
          </a:p>
        </p:txBody>
      </p:sp>
    </p:spTree>
    <p:extLst>
      <p:ext uri="{BB962C8B-B14F-4D97-AF65-F5344CB8AC3E}">
        <p14:creationId xmlns:p14="http://schemas.microsoft.com/office/powerpoint/2010/main" val="4215164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3F2F1"/>
                </a:solidFill>
                <a:effectLst/>
                <a:latin typeface="Segoe UI" panose="020B0502040204020203" pitchFamily="34" charset="0"/>
              </a:rPr>
              <a:t>So for instance, if you go down further in the list, you'll see </a:t>
            </a:r>
            <a:r>
              <a:rPr lang="en-US" b="0" i="0" dirty="0" err="1">
                <a:solidFill>
                  <a:srgbClr val="F3F2F1"/>
                </a:solidFill>
                <a:effectLst/>
                <a:latin typeface="Segoe UI" panose="020B0502040204020203" pitchFamily="34" charset="0"/>
              </a:rPr>
              <a:t>behaviour</a:t>
            </a:r>
            <a:r>
              <a:rPr lang="en-US" b="0" i="0" dirty="0">
                <a:solidFill>
                  <a:srgbClr val="F3F2F1"/>
                </a:solidFill>
                <a:effectLst/>
                <a:latin typeface="Segoe UI" panose="020B0502040204020203" pitchFamily="34" charset="0"/>
              </a:rPr>
              <a:t>. And I always like </a:t>
            </a:r>
            <a:r>
              <a:rPr lang="en-US" b="0" i="0" dirty="0" err="1">
                <a:solidFill>
                  <a:srgbClr val="F3F2F1"/>
                </a:solidFill>
                <a:effectLst/>
                <a:latin typeface="Segoe UI" panose="020B0502040204020203" pitchFamily="34" charset="0"/>
              </a:rPr>
              <a:t>behaviour</a:t>
            </a:r>
            <a:r>
              <a:rPr lang="en-US" b="0" i="0" dirty="0">
                <a:solidFill>
                  <a:srgbClr val="F3F2F1"/>
                </a:solidFill>
                <a:effectLst/>
                <a:latin typeface="Segoe UI" panose="020B0502040204020203" pitchFamily="34" charset="0"/>
              </a:rPr>
              <a:t> because they have such weird things. Low alcohol tolerance. There's another one in here, long latency to attack crickets. All of these things, if you go back and you look at the paper. Mean it sounds weird, but there were actually reasons to do these experiments.</a:t>
            </a:r>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7</a:t>
            </a:fld>
            <a:endParaRPr lang="en-US"/>
          </a:p>
        </p:txBody>
      </p:sp>
    </p:spTree>
    <p:extLst>
      <p:ext uri="{BB962C8B-B14F-4D97-AF65-F5344CB8AC3E}">
        <p14:creationId xmlns:p14="http://schemas.microsoft.com/office/powerpoint/2010/main" val="4246609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en-US" b="0" i="0" dirty="0">
                <a:solidFill>
                  <a:srgbClr val="F3F2F1"/>
                </a:solidFill>
                <a:effectLst/>
                <a:latin typeface="Segoe UI" panose="020B0502040204020203" pitchFamily="34" charset="0"/>
              </a:rPr>
              <a:t>This is precisely it.  If you're going to be doing research, first of all, don't automatically go to mice, go to the species that's most useful for that particular research. And it might not be mice if you do go to mice, then try and select the strains. Don't just use a strain because everybody uses it, OK?</a:t>
            </a:r>
          </a:p>
          <a:p>
            <a:pPr algn="l" latinLnBrk="0"/>
            <a:r>
              <a:rPr lang="en-US" b="0" i="0" dirty="0">
                <a:solidFill>
                  <a:srgbClr val="F3F2F1"/>
                </a:solidFill>
                <a:effectLst/>
                <a:latin typeface="Segoe UI" panose="020B0502040204020203" pitchFamily="34" charset="0"/>
              </a:rPr>
              <a:t>So what we're really interested in for carcinogenesis is this area or life-space and </a:t>
            </a:r>
            <a:r>
              <a:rPr lang="en-US" b="0" i="0" dirty="0" err="1">
                <a:solidFill>
                  <a:srgbClr val="F3F2F1"/>
                </a:solidFill>
                <a:effectLst/>
                <a:latin typeface="Segoe UI" panose="020B0502040204020203" pitchFamily="34" charset="0"/>
              </a:rPr>
              <a:t>pontaneous</a:t>
            </a:r>
            <a:r>
              <a:rPr lang="en-US" b="0" i="0" dirty="0">
                <a:solidFill>
                  <a:srgbClr val="F3F2F1"/>
                </a:solidFill>
                <a:effectLst/>
                <a:latin typeface="Segoe UI" panose="020B0502040204020203" pitchFamily="34" charset="0"/>
              </a:rPr>
              <a:t> disease. So it's telling us a primary lung tumors arise in 6% of the males and 32% of the females, OK and you can switch to a different database</a:t>
            </a:r>
          </a:p>
          <a:p>
            <a:pPr algn="l" latinLnBrk="0"/>
            <a:endParaRPr lang="en-US" b="0" i="0" dirty="0">
              <a:solidFill>
                <a:srgbClr val="F3F2F1"/>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8</a:t>
            </a:fld>
            <a:endParaRPr lang="en-US"/>
          </a:p>
        </p:txBody>
      </p:sp>
    </p:spTree>
    <p:extLst>
      <p:ext uri="{BB962C8B-B14F-4D97-AF65-F5344CB8AC3E}">
        <p14:creationId xmlns:p14="http://schemas.microsoft.com/office/powerpoint/2010/main" val="3611471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en-US" b="0" i="0" dirty="0">
                <a:solidFill>
                  <a:srgbClr val="F3F2F1"/>
                </a:solidFill>
                <a:effectLst/>
                <a:latin typeface="Segoe UI" panose="020B0502040204020203" pitchFamily="34" charset="0"/>
              </a:rPr>
              <a:t>This is a mouse tumor biologic database and it'll provide you with a heat chart for first of all what you're looking at here Is various strains of mice. And this list goes down to the basement. I mean, I've just truncated it and then you're looking at the various tissues along here and it's a heat chart. So, for instance, if you're interested in lung cancers, strain A gets a lot of lung cancers. If you're looking for a control LP doesn't get many lung cancers at all. So you could use those two strains in your research. And what's even more is when you go to this site on the web and you click on those little heat map squares, it'll take you to the original references that describe finding those particular tumors at that particular frequency.</a:t>
            </a:r>
          </a:p>
          <a:p>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9</a:t>
            </a:fld>
            <a:endParaRPr lang="en-US"/>
          </a:p>
        </p:txBody>
      </p:sp>
    </p:spTree>
    <p:extLst>
      <p:ext uri="{BB962C8B-B14F-4D97-AF65-F5344CB8AC3E}">
        <p14:creationId xmlns:p14="http://schemas.microsoft.com/office/powerpoint/2010/main" val="4553552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9D58EB4-EC7C-2948-AB94-9A15780D3D02}"/>
              </a:ext>
            </a:extLst>
          </p:cNvPr>
          <p:cNvPicPr>
            <a:picLocks noChangeAspect="1"/>
          </p:cNvPicPr>
          <p:nvPr userDrawn="1"/>
        </p:nvPicPr>
        <p:blipFill>
          <a:blip r:embed="rId2"/>
          <a:stretch>
            <a:fillRect/>
          </a:stretch>
        </p:blipFill>
        <p:spPr>
          <a:xfrm>
            <a:off x="-6080" y="0"/>
            <a:ext cx="12192000" cy="6858000"/>
          </a:xfrm>
          <a:prstGeom prst="rect">
            <a:avLst/>
          </a:prstGeom>
        </p:spPr>
      </p:pic>
      <p:sp>
        <p:nvSpPr>
          <p:cNvPr id="6" name="Text Box 74"/>
          <p:cNvSpPr txBox="1">
            <a:spLocks noChangeArrowheads="1"/>
          </p:cNvSpPr>
          <p:nvPr userDrawn="1"/>
        </p:nvSpPr>
        <p:spPr bwMode="auto">
          <a:xfrm>
            <a:off x="9679522" y="530226"/>
            <a:ext cx="1513417" cy="276225"/>
          </a:xfrm>
          <a:prstGeom prst="rect">
            <a:avLst/>
          </a:prstGeom>
          <a:noFill/>
          <a:ln>
            <a:noFill/>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57200" eaLnBrk="0" fontAlgn="base" hangingPunct="0">
              <a:spcBef>
                <a:spcPct val="50000"/>
              </a:spcBef>
              <a:spcAft>
                <a:spcPct val="0"/>
              </a:spcAft>
              <a:defRPr/>
            </a:pPr>
            <a:r>
              <a:rPr lang="en-US" sz="600">
                <a:solidFill>
                  <a:schemeClr val="tx1"/>
                </a:solidFill>
                <a:latin typeface="Arial" charset="0"/>
                <a:ea typeface="ヒラギノ角ゴ Pro W3" charset="0"/>
              </a:rPr>
              <a:t>National Aeronautics and</a:t>
            </a:r>
            <a:br>
              <a:rPr lang="en-US" sz="600">
                <a:solidFill>
                  <a:schemeClr val="tx1"/>
                </a:solidFill>
                <a:latin typeface="Arial" charset="0"/>
                <a:ea typeface="ヒラギノ角ゴ Pro W3" charset="0"/>
              </a:rPr>
            </a:br>
            <a:r>
              <a:rPr lang="en-US" sz="600">
                <a:solidFill>
                  <a:schemeClr val="tx1"/>
                </a:solidFill>
                <a:latin typeface="Arial" charset="0"/>
                <a:ea typeface="ヒラギノ角ゴ Pro W3" charset="0"/>
              </a:rPr>
              <a:t>Space Administration</a:t>
            </a:r>
          </a:p>
        </p:txBody>
      </p:sp>
      <p:cxnSp>
        <p:nvCxnSpPr>
          <p:cNvPr id="8" name="Straight Connector 7"/>
          <p:cNvCxnSpPr>
            <a:cxnSpLocks noChangeShapeType="1"/>
          </p:cNvCxnSpPr>
          <p:nvPr userDrawn="1"/>
        </p:nvCxnSpPr>
        <p:spPr bwMode="auto">
          <a:xfrm flipV="1">
            <a:off x="11220455" y="279400"/>
            <a:ext cx="0" cy="731838"/>
          </a:xfrm>
          <a:prstGeom prst="line">
            <a:avLst/>
          </a:prstGeom>
          <a:noFill/>
          <a:ln w="127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 name="Rectangle 162"/>
          <p:cNvSpPr>
            <a:spLocks noGrp="1" noChangeArrowheads="1"/>
          </p:cNvSpPr>
          <p:nvPr>
            <p:ph type="ctrTitle"/>
          </p:nvPr>
        </p:nvSpPr>
        <p:spPr>
          <a:xfrm>
            <a:off x="1142814" y="229291"/>
            <a:ext cx="8427314" cy="964509"/>
          </a:xfrm>
          <a:prstGeom prst="rect">
            <a:avLst/>
          </a:prstGeom>
          <a:ln>
            <a:noFill/>
          </a:ln>
        </p:spPr>
        <p:txBody>
          <a:bodyPr/>
          <a:lstStyle>
            <a:lvl1pPr>
              <a:defRPr sz="2400" b="1" i="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Rectangle 163"/>
          <p:cNvSpPr>
            <a:spLocks noGrp="1" noChangeArrowheads="1"/>
          </p:cNvSpPr>
          <p:nvPr>
            <p:ph type="subTitle" idx="1"/>
          </p:nvPr>
        </p:nvSpPr>
        <p:spPr>
          <a:xfrm>
            <a:off x="611718" y="6241964"/>
            <a:ext cx="6489700" cy="616036"/>
          </a:xfrm>
          <a:ln>
            <a:noFill/>
          </a:ln>
        </p:spPr>
        <p:txBody>
          <a:bodyPr anchor="ctr"/>
          <a:lstStyle>
            <a:lvl1pPr>
              <a:buNone/>
              <a:defRPr sz="1600" b="0" baseline="0">
                <a:solidFill>
                  <a:srgbClr val="000000"/>
                </a:solidFill>
              </a:defRPr>
            </a:lvl1pPr>
          </a:lstStyle>
          <a:p>
            <a:r>
              <a:rPr lang="en-US"/>
              <a:t>Click to edit Master subtitle style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0665" y="297155"/>
            <a:ext cx="815517" cy="675409"/>
          </a:xfrm>
          <a:prstGeom prst="rect">
            <a:avLst/>
          </a:prstGeom>
        </p:spPr>
      </p:pic>
      <p:pic>
        <p:nvPicPr>
          <p:cNvPr id="3" name="Picture 2"/>
          <p:cNvPicPr>
            <a:picLocks noChangeAspect="1"/>
          </p:cNvPicPr>
          <p:nvPr userDrawn="1"/>
        </p:nvPicPr>
        <p:blipFill rotWithShape="1">
          <a:blip r:embed="rId4">
            <a:extLst>
              <a:ext uri="{28A0092B-C50C-407E-A947-70E740481C1C}">
                <a14:useLocalDpi xmlns:a14="http://schemas.microsoft.com/office/drawing/2010/main" val="0"/>
              </a:ext>
            </a:extLst>
          </a:blip>
          <a:srcRect t="4114"/>
          <a:stretch/>
        </p:blipFill>
        <p:spPr>
          <a:xfrm>
            <a:off x="-6080" y="1192056"/>
            <a:ext cx="12185920" cy="5665944"/>
          </a:xfrm>
          <a:prstGeom prst="rect">
            <a:avLst/>
          </a:prstGeom>
        </p:spPr>
      </p:pic>
    </p:spTree>
    <p:extLst>
      <p:ext uri="{BB962C8B-B14F-4D97-AF65-F5344CB8AC3E}">
        <p14:creationId xmlns:p14="http://schemas.microsoft.com/office/powerpoint/2010/main" val="953464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7200" fontAlgn="base">
              <a:spcBef>
                <a:spcPct val="0"/>
              </a:spcBef>
              <a:spcAft>
                <a:spcPct val="0"/>
              </a:spcAft>
              <a:defRPr/>
            </a:pPr>
            <a:fld id="{F81212BE-DDED-794D-9DBD-821C8354EFEA}" type="slidenum">
              <a:rPr lang="en-US" altLang="x-none" smtClean="0">
                <a:ea typeface="ＭＳ Ｐゴシック" charset="-128"/>
              </a:rPr>
              <a:pPr defTabSz="457200" fontAlgn="base">
                <a:spcBef>
                  <a:spcPct val="0"/>
                </a:spcBef>
                <a:spcAft>
                  <a:spcPct val="0"/>
                </a:spcAft>
                <a:defRPr/>
              </a:pPr>
              <a:t>‹#›</a:t>
            </a:fld>
            <a:endParaRPr lang="en-US" altLang="x-none">
              <a:ea typeface="ＭＳ Ｐゴシック" charset="-128"/>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p>
        </p:txBody>
      </p:sp>
      <p:sp>
        <p:nvSpPr>
          <p:cNvPr id="5" name="Content Placeholder 2"/>
          <p:cNvSpPr>
            <a:spLocks noGrp="1"/>
          </p:cNvSpPr>
          <p:nvPr>
            <p:ph idx="1"/>
          </p:nvPr>
        </p:nvSpPr>
        <p:spPr>
          <a:xfrm>
            <a:off x="609600" y="1003301"/>
            <a:ext cx="10972800" cy="5122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24005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A587C384-89D6-8141-B091-9776852F31EF}" type="slidenum">
              <a:rPr lang="en-US" altLang="x-none"/>
              <a:pPr>
                <a:defRPr/>
              </a:pPr>
              <a:t>‹#›</a:t>
            </a:fld>
            <a:endParaRPr lang="en-US" altLang="x-none"/>
          </a:p>
        </p:txBody>
      </p:sp>
      <p:sp>
        <p:nvSpPr>
          <p:cNvPr id="5" name="Footer Placeholder 1"/>
          <p:cNvSpPr>
            <a:spLocks noGrp="1"/>
          </p:cNvSpPr>
          <p:nvPr>
            <p:ph type="ftr" sz="quarter" idx="11"/>
          </p:nvPr>
        </p:nvSpPr>
        <p:spPr/>
        <p:txBody>
          <a:bodyPr/>
          <a:lstStyle>
            <a:lvl1pPr defTabSz="457200">
              <a:defRPr>
                <a:latin typeface="Calibri" charset="0"/>
              </a:defRPr>
            </a:lvl1pPr>
          </a:lstStyle>
          <a:p>
            <a:pPr>
              <a:defRPr/>
            </a:pPr>
            <a:endParaRPr lang="en-US"/>
          </a:p>
        </p:txBody>
      </p:sp>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77066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F67C12C-402A-4987-8007-B0BEEB83856A}" type="slidenum">
              <a:rPr lang="en-US" altLang="en-US"/>
              <a:pPr/>
              <a:t>‹#›</a:t>
            </a:fld>
            <a:endParaRPr lang="en-US" altLang="en-US"/>
          </a:p>
        </p:txBody>
      </p:sp>
      <p:sp>
        <p:nvSpPr>
          <p:cNvPr id="6" name="Rectangle 5"/>
          <p:cNvSpPr/>
          <p:nvPr userDrawn="1"/>
        </p:nvSpPr>
        <p:spPr>
          <a:xfrm>
            <a:off x="1057407" y="518597"/>
            <a:ext cx="2920736" cy="369332"/>
          </a:xfrm>
          <a:prstGeom prst="rect">
            <a:avLst/>
          </a:prstGeom>
        </p:spPr>
        <p:txBody>
          <a:bodyPr wrap="none">
            <a:spAutoFit/>
          </a:bodyPr>
          <a:lstStyle/>
          <a:p>
            <a:r>
              <a:rPr lang="en-US"/>
              <a:t>Click to edit Master title style</a:t>
            </a:r>
          </a:p>
        </p:txBody>
      </p:sp>
      <p:sp>
        <p:nvSpPr>
          <p:cNvPr id="7" name="Title 1"/>
          <p:cNvSpPr txBox="1">
            <a:spLocks/>
          </p:cNvSpPr>
          <p:nvPr userDrawn="1"/>
        </p:nvSpPr>
        <p:spPr>
          <a:xfrm>
            <a:off x="838200" y="111095"/>
            <a:ext cx="10515600" cy="666573"/>
          </a:xfrm>
          <a:prstGeom prst="rect">
            <a:avLst/>
          </a:prstGeom>
        </p:spPr>
        <p:txBody>
          <a:bodyPr/>
          <a:lstStyle>
            <a:lvl1pPr algn="l" defTabSz="457200" rtl="0" eaLnBrk="0" fontAlgn="base" hangingPunct="0">
              <a:spcBef>
                <a:spcPct val="0"/>
              </a:spcBef>
              <a:spcAft>
                <a:spcPct val="0"/>
              </a:spcAft>
              <a:defRPr sz="2800" b="1" kern="1200">
                <a:solidFill>
                  <a:schemeClr val="bg1"/>
                </a:solidFill>
                <a:latin typeface="Arial" panose="020B0604020202020204" pitchFamily="34" charset="0"/>
                <a:ea typeface="ヒラギノ角ゴ Pro W3" charset="-128"/>
                <a:cs typeface="Arial" panose="020B0604020202020204" pitchFamily="34" charset="0"/>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endParaRPr lang="en-US"/>
          </a:p>
        </p:txBody>
      </p:sp>
      <p:sp>
        <p:nvSpPr>
          <p:cNvPr id="8" name="Title 7"/>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91879312"/>
      </p:ext>
    </p:extLst>
  </p:cSld>
  <p:clrMapOvr>
    <a:masterClrMapping/>
  </p:clrMapOvr>
  <p:transition>
    <p:zoom dir="in"/>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FF3D7D-9798-42AA-ABA1-C35CCF080951}" type="datetimeFigureOut">
              <a:rPr lang="en-US" smtClean="0"/>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F74A5A-D644-495B-920E-FE4CF94D5184}" type="slidenum">
              <a:rPr lang="en-US" smtClean="0"/>
              <a:t>‹#›</a:t>
            </a:fld>
            <a:endParaRPr lang="en-US"/>
          </a:p>
        </p:txBody>
      </p:sp>
    </p:spTree>
    <p:extLst>
      <p:ext uri="{BB962C8B-B14F-4D97-AF65-F5344CB8AC3E}">
        <p14:creationId xmlns:p14="http://schemas.microsoft.com/office/powerpoint/2010/main" val="3215822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7D2B-E619-40AB-9770-111BBB43DC8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0C1E032-7830-4FF1-838D-9F8BD814A19A}"/>
              </a:ext>
            </a:extLst>
          </p:cNvPr>
          <p:cNvSpPr>
            <a:spLocks noGrp="1"/>
          </p:cNvSpPr>
          <p:nvPr>
            <p:ph sz="half" idx="1"/>
          </p:nvPr>
        </p:nvSpPr>
        <p:spPr>
          <a:xfrm>
            <a:off x="838200" y="1787525"/>
            <a:ext cx="5181600" cy="421286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8799CA-872E-46D4-BC31-E115EB60E16B}"/>
              </a:ext>
            </a:extLst>
          </p:cNvPr>
          <p:cNvSpPr>
            <a:spLocks noGrp="1"/>
          </p:cNvSpPr>
          <p:nvPr>
            <p:ph sz="half" idx="2"/>
          </p:nvPr>
        </p:nvSpPr>
        <p:spPr>
          <a:xfrm>
            <a:off x="6172200" y="1787525"/>
            <a:ext cx="5181600" cy="421286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8E912E-83DD-4D84-AC0A-3A80F4A2838E}"/>
              </a:ext>
            </a:extLst>
          </p:cNvPr>
          <p:cNvSpPr>
            <a:spLocks noGrp="1"/>
          </p:cNvSpPr>
          <p:nvPr>
            <p:ph type="dt" sz="half" idx="10"/>
          </p:nvPr>
        </p:nvSpPr>
        <p:spPr/>
        <p:txBody>
          <a:bodyPr/>
          <a:lstStyle>
            <a:lvl1pPr>
              <a:defRPr>
                <a:solidFill>
                  <a:schemeClr val="tx1"/>
                </a:solidFill>
              </a:defRPr>
            </a:lvl1pPr>
          </a:lstStyle>
          <a:p>
            <a:r>
              <a:rPr lang="en-US"/>
              <a:t>Jane Doe | jane.doe@nasa.gov</a:t>
            </a:r>
            <a:endParaRPr lang="en-US" dirty="0"/>
          </a:p>
        </p:txBody>
      </p:sp>
      <p:sp>
        <p:nvSpPr>
          <p:cNvPr id="6" name="Footer Placeholder 5">
            <a:extLst>
              <a:ext uri="{FF2B5EF4-FFF2-40B4-BE49-F238E27FC236}">
                <a16:creationId xmlns:a16="http://schemas.microsoft.com/office/drawing/2014/main" id="{AC2A85DA-331A-4E8D-A7C2-7BA55C887776}"/>
              </a:ext>
            </a:extLst>
          </p:cNvPr>
          <p:cNvSpPr>
            <a:spLocks noGrp="1"/>
          </p:cNvSpPr>
          <p:nvPr>
            <p:ph type="ftr" sz="quarter" idx="11"/>
          </p:nvPr>
        </p:nvSpPr>
        <p:spPr/>
        <p:txBody>
          <a:bodyPr/>
          <a:lstStyle>
            <a:lvl1pPr>
              <a:defRPr>
                <a:solidFill>
                  <a:schemeClr val="tx1"/>
                </a:solidFill>
              </a:defRPr>
            </a:lvl1pPr>
          </a:lstStyle>
          <a:p>
            <a:r>
              <a:rPr lang="en-US"/>
              <a:t>2023 SHINE</a:t>
            </a:r>
          </a:p>
          <a:p>
            <a:r>
              <a:rPr lang="en-US"/>
              <a:t>Space Radiation Didactic Curriculum</a:t>
            </a:r>
            <a:endParaRPr lang="en-US" dirty="0"/>
          </a:p>
        </p:txBody>
      </p:sp>
      <p:sp>
        <p:nvSpPr>
          <p:cNvPr id="7" name="Slide Number Placeholder 6">
            <a:extLst>
              <a:ext uri="{FF2B5EF4-FFF2-40B4-BE49-F238E27FC236}">
                <a16:creationId xmlns:a16="http://schemas.microsoft.com/office/drawing/2014/main" id="{40C8934F-CE72-489D-8F4E-77F156FF4855}"/>
              </a:ext>
            </a:extLst>
          </p:cNvPr>
          <p:cNvSpPr>
            <a:spLocks noGrp="1"/>
          </p:cNvSpPr>
          <p:nvPr>
            <p:ph type="sldNum" sz="quarter" idx="12"/>
          </p:nvPr>
        </p:nvSpPr>
        <p:spPr/>
        <p:txBody>
          <a:bodyPr/>
          <a:lstStyle>
            <a:lvl1pPr>
              <a:defRPr>
                <a:solidFill>
                  <a:schemeClr val="tx1"/>
                </a:solidFill>
              </a:defRPr>
            </a:lvl1pPr>
          </a:lstStyle>
          <a:p>
            <a:fld id="{3A0E1C1D-23A6-4D8C-8BAD-0A4D3EB843D9}" type="slidenum">
              <a:rPr lang="en-US" smtClean="0"/>
              <a:pPr/>
              <a:t>‹#›</a:t>
            </a:fld>
            <a:endParaRPr lang="en-US"/>
          </a:p>
        </p:txBody>
      </p:sp>
    </p:spTree>
    <p:extLst>
      <p:ext uri="{BB962C8B-B14F-4D97-AF65-F5344CB8AC3E}">
        <p14:creationId xmlns:p14="http://schemas.microsoft.com/office/powerpoint/2010/main" val="966249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68EF7-F77A-4656-8482-1AE9223B8E53}"/>
              </a:ext>
            </a:extLst>
          </p:cNvPr>
          <p:cNvSpPr>
            <a:spLocks noGrp="1"/>
          </p:cNvSpPr>
          <p:nvPr>
            <p:ph type="title"/>
          </p:nvPr>
        </p:nvSpPr>
        <p:spPr>
          <a:xfrm>
            <a:off x="839788" y="987424"/>
            <a:ext cx="3932237" cy="10699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092F89-A385-494A-9933-1037338AE0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7398B2-13E2-4D7B-BF71-BA5F93162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9FB5FD-3BFF-4C1C-9C81-314E36B512C4}"/>
              </a:ext>
            </a:extLst>
          </p:cNvPr>
          <p:cNvSpPr>
            <a:spLocks noGrp="1"/>
          </p:cNvSpPr>
          <p:nvPr>
            <p:ph type="dt" sz="half" idx="10"/>
          </p:nvPr>
        </p:nvSpPr>
        <p:spPr/>
        <p:txBody>
          <a:bodyPr/>
          <a:lstStyle/>
          <a:p>
            <a:r>
              <a:rPr lang="en-US" dirty="0"/>
              <a:t>Jane Doe | jane.doe@nasa.gov</a:t>
            </a:r>
          </a:p>
        </p:txBody>
      </p:sp>
      <p:sp>
        <p:nvSpPr>
          <p:cNvPr id="6" name="Footer Placeholder 5">
            <a:extLst>
              <a:ext uri="{FF2B5EF4-FFF2-40B4-BE49-F238E27FC236}">
                <a16:creationId xmlns:a16="http://schemas.microsoft.com/office/drawing/2014/main" id="{AC6131AD-FA1D-4AAE-89CA-8A53716DDFEE}"/>
              </a:ext>
            </a:extLst>
          </p:cNvPr>
          <p:cNvSpPr>
            <a:spLocks noGrp="1"/>
          </p:cNvSpPr>
          <p:nvPr>
            <p:ph type="ftr" sz="quarter" idx="11"/>
          </p:nvPr>
        </p:nvSpPr>
        <p:spPr/>
        <p:txBody>
          <a:bodyPr/>
          <a:lstStyle/>
          <a:p>
            <a:r>
              <a:rPr lang="en-US" dirty="0"/>
              <a:t>2023 SHINE</a:t>
            </a:r>
          </a:p>
          <a:p>
            <a:r>
              <a:rPr lang="en-US" dirty="0"/>
              <a:t>Space Radiation Didactic Curriculum</a:t>
            </a:r>
          </a:p>
        </p:txBody>
      </p:sp>
      <p:sp>
        <p:nvSpPr>
          <p:cNvPr id="7" name="Slide Number Placeholder 6">
            <a:extLst>
              <a:ext uri="{FF2B5EF4-FFF2-40B4-BE49-F238E27FC236}">
                <a16:creationId xmlns:a16="http://schemas.microsoft.com/office/drawing/2014/main" id="{B32AE65F-4405-4018-9B57-ECEBBAA2DD17}"/>
              </a:ext>
            </a:extLst>
          </p:cNvPr>
          <p:cNvSpPr>
            <a:spLocks noGrp="1"/>
          </p:cNvSpPr>
          <p:nvPr>
            <p:ph type="sldNum" sz="quarter" idx="12"/>
          </p:nvPr>
        </p:nvSpPr>
        <p:spPr/>
        <p:txBody>
          <a:bodyPr/>
          <a:lstStyle/>
          <a:p>
            <a:fld id="{3A0E1C1D-23A6-4D8C-8BAD-0A4D3EB843D9}" type="slidenum">
              <a:rPr lang="en-US" smtClean="0"/>
              <a:t>‹#›</a:t>
            </a:fld>
            <a:endParaRPr lang="en-US"/>
          </a:p>
        </p:txBody>
      </p:sp>
    </p:spTree>
    <p:extLst>
      <p:ext uri="{BB962C8B-B14F-4D97-AF65-F5344CB8AC3E}">
        <p14:creationId xmlns:p14="http://schemas.microsoft.com/office/powerpoint/2010/main" val="3695081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0"/>
            <a:ext cx="12192000" cy="846138"/>
          </a:xfrm>
          <a:prstGeom prst="rect">
            <a:avLst/>
          </a:prstGeom>
          <a:solidFill>
            <a:srgbClr val="000000"/>
          </a:solidFill>
          <a:ln>
            <a:noFill/>
          </a:ln>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defTabSz="457200" fontAlgn="base">
              <a:spcBef>
                <a:spcPct val="20000"/>
              </a:spcBef>
              <a:spcAft>
                <a:spcPct val="0"/>
              </a:spcAft>
              <a:defRPr/>
            </a:pPr>
            <a:endParaRPr lang="en-US" altLang="en-US" sz="1800">
              <a:solidFill>
                <a:srgbClr val="000000"/>
              </a:solidFill>
              <a:latin typeface="Arial" charset="0"/>
            </a:endParaRPr>
          </a:p>
        </p:txBody>
      </p:sp>
      <p:sp>
        <p:nvSpPr>
          <p:cNvPr id="1029" name="Text Placeholder 2"/>
          <p:cNvSpPr>
            <a:spLocks noGrp="1"/>
          </p:cNvSpPr>
          <p:nvPr>
            <p:ph type="body" idx="1"/>
          </p:nvPr>
        </p:nvSpPr>
        <p:spPr bwMode="auto">
          <a:xfrm>
            <a:off x="609600" y="1003301"/>
            <a:ext cx="10972800"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000000"/>
                </a:solidFill>
                <a:latin typeface="Arial" charset="0"/>
              </a:defRPr>
            </a:lvl1pPr>
          </a:lstStyle>
          <a:p>
            <a:pPr defTabSz="457200" fontAlgn="base">
              <a:spcBef>
                <a:spcPct val="0"/>
              </a:spcBef>
              <a:spcAft>
                <a:spcPct val="0"/>
              </a:spcAft>
              <a:defRPr/>
            </a:pPr>
            <a:fld id="{F81212BE-DDED-794D-9DBD-821C8354EFEA}" type="slidenum">
              <a:rPr lang="en-US" altLang="x-none" smtClean="0">
                <a:ea typeface="ＭＳ Ｐゴシック" charset="-128"/>
              </a:rPr>
              <a:pPr defTabSz="457200" fontAlgn="base">
                <a:spcBef>
                  <a:spcPct val="0"/>
                </a:spcBef>
                <a:spcAft>
                  <a:spcPct val="0"/>
                </a:spcAft>
                <a:defRPr/>
              </a:pPr>
              <a:t>‹#›</a:t>
            </a:fld>
            <a:endParaRPr lang="en-US" altLang="x-none">
              <a:ea typeface="ＭＳ Ｐゴシック" charset="-128"/>
            </a:endParaRPr>
          </a:p>
        </p:txBody>
      </p:sp>
      <p:sp>
        <p:nvSpPr>
          <p:cNvPr id="2" name="Footer Placeholder 1"/>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defTabSz="914400" eaLnBrk="1" hangingPunct="1">
              <a:defRPr sz="1200">
                <a:solidFill>
                  <a:srgbClr val="FF0000"/>
                </a:solidFill>
                <a:latin typeface="Arial" charset="0"/>
                <a:ea typeface="MS PGothic" charset="0"/>
                <a:cs typeface="Arial" charset="0"/>
              </a:defRPr>
            </a:lvl1pPr>
          </a:lstStyle>
          <a:p>
            <a:pPr fontAlgn="base">
              <a:spcBef>
                <a:spcPct val="0"/>
              </a:spcBef>
              <a:spcAft>
                <a:spcPct val="0"/>
              </a:spcAft>
              <a:defRPr/>
            </a:pPr>
            <a:endParaRPr lang="en-US"/>
          </a:p>
        </p:txBody>
      </p:sp>
      <p:pic>
        <p:nvPicPr>
          <p:cNvPr id="8" name="Picture 7"/>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398368" y="118347"/>
            <a:ext cx="715837" cy="592854"/>
          </a:xfrm>
          <a:prstGeom prst="rect">
            <a:avLst/>
          </a:prstGeom>
        </p:spPr>
      </p:pic>
      <p:sp>
        <p:nvSpPr>
          <p:cNvPr id="10" name="Title 1"/>
          <p:cNvSpPr txBox="1">
            <a:spLocks/>
          </p:cNvSpPr>
          <p:nvPr userDrawn="1"/>
        </p:nvSpPr>
        <p:spPr>
          <a:xfrm>
            <a:off x="778307" y="65699"/>
            <a:ext cx="10357889" cy="742950"/>
          </a:xfrm>
          <a:prstGeom prst="rect">
            <a:avLst/>
          </a:prstGeom>
        </p:spPr>
        <p:txBody>
          <a:bodyPr anchor="ctr"/>
          <a:lstStyle>
            <a:lvl1pPr algn="l" defTabSz="457200" rtl="0" eaLnBrk="0" fontAlgn="base" hangingPunct="0">
              <a:spcBef>
                <a:spcPct val="0"/>
              </a:spcBef>
              <a:spcAft>
                <a:spcPct val="0"/>
              </a:spcAft>
              <a:defRPr sz="2400" b="1" kern="1200" baseline="0">
                <a:solidFill>
                  <a:schemeClr val="bg1"/>
                </a:solidFill>
                <a:latin typeface="Arial" panose="020B0604020202020204" pitchFamily="34" charset="0"/>
                <a:ea typeface="ヒラギノ角ゴ Pro W3" charset="-128"/>
                <a:cs typeface="Arial" panose="020B0604020202020204" pitchFamily="34" charset="0"/>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endParaRPr lang="en-US"/>
          </a:p>
        </p:txBody>
      </p:sp>
      <p:pic>
        <p:nvPicPr>
          <p:cNvPr id="9" name="Picture 4" descr="HRP logo"/>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75125" y="103187"/>
            <a:ext cx="628057" cy="66992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userDrawn="1"/>
        </p:nvSpPr>
        <p:spPr>
          <a:xfrm>
            <a:off x="838200" y="111095"/>
            <a:ext cx="10515600" cy="666573"/>
          </a:xfrm>
          <a:prstGeom prst="rect">
            <a:avLst/>
          </a:prstGeom>
        </p:spPr>
        <p:txBody>
          <a:bodyPr/>
          <a:lstStyle>
            <a:lvl1pPr algn="l" defTabSz="457200" rtl="0" eaLnBrk="0" fontAlgn="base" hangingPunct="0">
              <a:spcBef>
                <a:spcPct val="0"/>
              </a:spcBef>
              <a:spcAft>
                <a:spcPct val="0"/>
              </a:spcAft>
              <a:defRPr sz="2800" b="1" kern="1200">
                <a:solidFill>
                  <a:schemeClr val="bg1"/>
                </a:solidFill>
                <a:latin typeface="Arial" panose="020B0604020202020204" pitchFamily="34" charset="0"/>
                <a:ea typeface="ヒラギノ角ゴ Pro W3" charset="-128"/>
                <a:cs typeface="Arial" panose="020B0604020202020204" pitchFamily="34" charset="0"/>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endParaRPr lang="en-US"/>
          </a:p>
        </p:txBody>
      </p:sp>
    </p:spTree>
    <p:extLst>
      <p:ext uri="{BB962C8B-B14F-4D97-AF65-F5344CB8AC3E}">
        <p14:creationId xmlns:p14="http://schemas.microsoft.com/office/powerpoint/2010/main" val="1579648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l" defTabSz="457200" rtl="0" eaLnBrk="0" fontAlgn="base" hangingPunct="0">
        <a:spcBef>
          <a:spcPct val="0"/>
        </a:spcBef>
        <a:spcAft>
          <a:spcPct val="0"/>
        </a:spcAft>
        <a:defRPr sz="2800" b="1" kern="1200">
          <a:solidFill>
            <a:schemeClr val="bg1"/>
          </a:solidFill>
          <a:latin typeface="Arial" panose="020B0604020202020204" pitchFamily="34" charset="0"/>
          <a:ea typeface="ヒラギノ角ゴ Pro W3" charset="-128"/>
          <a:cs typeface="Arial" panose="020B0604020202020204" pitchFamily="34" charset="0"/>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177800" indent="-177800" algn="l" defTabSz="457200" rtl="0" eaLnBrk="0" fontAlgn="base" hangingPunct="0">
        <a:spcBef>
          <a:spcPts val="0"/>
        </a:spcBef>
        <a:spcAft>
          <a:spcPts val="600"/>
        </a:spcAft>
        <a:buFont typeface="Arial" charset="0"/>
        <a:buChar char="•"/>
        <a:defRPr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1430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mailto:jsc-hrp-space-radiation-element@mail.nasa.gov" TargetMode="External"/><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diagramLayout" Target="../diagrams/layout1.xml"/><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diagramData" Target="../diagrams/data1.xml"/><Relationship Id="rId2" Type="http://schemas.openxmlformats.org/officeDocument/2006/relationships/image" Target="../media/image23.png"/><Relationship Id="rId16" Type="http://schemas.microsoft.com/office/2007/relationships/diagramDrawing" Target="../diagrams/drawing1.xml"/><Relationship Id="rId1" Type="http://schemas.openxmlformats.org/officeDocument/2006/relationships/slideLayout" Target="../slideLayouts/slideLayout5.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diagramColors" Target="../diagrams/colors1.xml"/><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image" Target="../media/image41.wmf"/></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8.ti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0" y="2739078"/>
            <a:ext cx="11879515" cy="2724912"/>
          </a:xfrm>
        </p:spPr>
        <p:txBody>
          <a:bodyPr/>
          <a:lstStyle/>
          <a:p>
            <a:pPr eaLnBrk="1" hangingPunct="1">
              <a:lnSpc>
                <a:spcPts val="3600"/>
              </a:lnSpc>
            </a:pPr>
            <a:r>
              <a:rPr lang="en-US" altLang="en-US" sz="3200" b="1" dirty="0">
                <a:solidFill>
                  <a:schemeClr val="bg1"/>
                </a:solidFill>
                <a:highlight>
                  <a:srgbClr val="000000"/>
                </a:highlight>
                <a:latin typeface="Arial" panose="020B0604020202020204" pitchFamily="34" charset="0"/>
                <a:cs typeface="Arial" panose="020B0604020202020204" pitchFamily="34" charset="0"/>
              </a:rPr>
              <a:t>Janapriya (JP) Saha Ph.D., </a:t>
            </a:r>
          </a:p>
          <a:p>
            <a:pPr eaLnBrk="1" hangingPunct="1">
              <a:lnSpc>
                <a:spcPts val="3600"/>
              </a:lnSpc>
            </a:pPr>
            <a:r>
              <a:rPr lang="en-US" altLang="en-US" sz="2400" b="1" dirty="0">
                <a:solidFill>
                  <a:schemeClr val="bg1"/>
                </a:solidFill>
                <a:highlight>
                  <a:srgbClr val="000000"/>
                </a:highlight>
                <a:latin typeface="Arial" panose="020B0604020202020204" pitchFamily="34" charset="0"/>
                <a:cs typeface="Arial" panose="020B0604020202020204" pitchFamily="34" charset="0"/>
              </a:rPr>
              <a:t>Deputy Element Scientist</a:t>
            </a:r>
          </a:p>
          <a:p>
            <a:pPr eaLnBrk="1" hangingPunct="1">
              <a:lnSpc>
                <a:spcPts val="3600"/>
              </a:lnSpc>
            </a:pPr>
            <a:r>
              <a:rPr lang="en-US" altLang="en-US" sz="2400" b="1" dirty="0">
                <a:solidFill>
                  <a:schemeClr val="bg1"/>
                </a:solidFill>
                <a:highlight>
                  <a:srgbClr val="000000"/>
                </a:highlight>
                <a:latin typeface="Arial" panose="020B0604020202020204" pitchFamily="34" charset="0"/>
                <a:cs typeface="Arial" panose="020B0604020202020204" pitchFamily="34" charset="0"/>
              </a:rPr>
              <a:t>NASA Space Radiation Element</a:t>
            </a:r>
          </a:p>
          <a:p>
            <a:pPr algn="l"/>
            <a:endParaRPr lang="en-US" sz="3200" b="1" i="0" u="none" strike="noStrike" baseline="0" dirty="0">
              <a:solidFill>
                <a:srgbClr val="0000FD"/>
              </a:solidFill>
              <a:latin typeface="Arial" panose="020B0604020202020204" pitchFamily="34" charset="0"/>
              <a:cs typeface="Arial" panose="020B0604020202020204" pitchFamily="34" charset="0"/>
            </a:endParaRPr>
          </a:p>
          <a:p>
            <a:pPr>
              <a:lnSpc>
                <a:spcPts val="3600"/>
              </a:lnSpc>
            </a:pPr>
            <a:r>
              <a:rPr lang="en-US" sz="3200" b="1" i="0" u="none" strike="noStrike" baseline="0" dirty="0">
                <a:solidFill>
                  <a:srgbClr val="92D050"/>
                </a:solidFill>
                <a:latin typeface="Arial" panose="020B0604020202020204" pitchFamily="34" charset="0"/>
                <a:cs typeface="Arial" panose="020B0604020202020204" pitchFamily="34" charset="0"/>
              </a:rPr>
              <a:t>Occupational Flight Exposure </a:t>
            </a:r>
          </a:p>
          <a:p>
            <a:pPr>
              <a:lnSpc>
                <a:spcPts val="3600"/>
              </a:lnSpc>
            </a:pPr>
            <a:r>
              <a:rPr lang="en-US" sz="3200" b="1" i="0" u="none" strike="noStrike" baseline="0" dirty="0">
                <a:solidFill>
                  <a:srgbClr val="92D050"/>
                </a:solidFill>
                <a:latin typeface="Arial" panose="020B0604020202020204" pitchFamily="34" charset="0"/>
                <a:cs typeface="Arial" panose="020B0604020202020204" pitchFamily="34" charset="0"/>
              </a:rPr>
              <a:t>and Cancer Risk Symposium</a:t>
            </a:r>
          </a:p>
          <a:p>
            <a:pPr>
              <a:lnSpc>
                <a:spcPts val="3600"/>
              </a:lnSpc>
            </a:pPr>
            <a:r>
              <a:rPr lang="en-US" sz="3200" b="1" dirty="0">
                <a:solidFill>
                  <a:srgbClr val="92D050"/>
                </a:solidFill>
                <a:latin typeface="Arial" panose="020B0604020202020204" pitchFamily="34" charset="0"/>
                <a:cs typeface="Arial" panose="020B0604020202020204" pitchFamily="34" charset="0"/>
              </a:rPr>
              <a:t>March 3-4, 2025</a:t>
            </a:r>
            <a:r>
              <a:rPr lang="en-US" sz="3200" b="1" i="0" u="none" strike="noStrike" baseline="0" dirty="0">
                <a:solidFill>
                  <a:srgbClr val="92D050"/>
                </a:solidFill>
                <a:latin typeface="Arial" panose="020B0604020202020204" pitchFamily="34" charset="0"/>
                <a:cs typeface="Arial" panose="020B0604020202020204" pitchFamily="34" charset="0"/>
              </a:rPr>
              <a:t> </a:t>
            </a:r>
            <a:endParaRPr lang="en-US" altLang="en-US" sz="2400" b="1" dirty="0">
              <a:solidFill>
                <a:schemeClr val="bg1"/>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266867" y="0"/>
            <a:ext cx="10894378" cy="68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800" b="1" kern="1200">
                <a:solidFill>
                  <a:schemeClr val="bg1"/>
                </a:solidFill>
                <a:latin typeface="Arial"/>
                <a:ea typeface="ヒラギノ角ゴ Pro W3" charset="-128"/>
                <a:cs typeface="Arial"/>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charset="-128"/>
                <a:cs typeface="Arial"/>
              </a:rPr>
              <a:t>Mouse models and characterization of space-radiation-induced cancer </a:t>
            </a:r>
            <a:endParaRPr kumimoji="0" lang="en-US" sz="3600" b="1" i="0" u="none" strike="noStrike" kern="1200" cap="none" spc="0" normalizeH="0" baseline="0" noProof="0" dirty="0">
              <a:ln>
                <a:noFill/>
              </a:ln>
              <a:solidFill>
                <a:prstClr val="black"/>
              </a:solidFill>
              <a:effectLst/>
              <a:uLnTx/>
              <a:uFillTx/>
              <a:latin typeface="Arial"/>
              <a:ea typeface="ヒラギノ角ゴ Pro W3" charset="-128"/>
              <a:cs typeface="Arial"/>
            </a:endParaRPr>
          </a:p>
        </p:txBody>
      </p:sp>
    </p:spTree>
    <p:extLst>
      <p:ext uri="{BB962C8B-B14F-4D97-AF65-F5344CB8AC3E}">
        <p14:creationId xmlns:p14="http://schemas.microsoft.com/office/powerpoint/2010/main" val="342513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train comparison line graph">
            <a:extLst>
              <a:ext uri="{FF2B5EF4-FFF2-40B4-BE49-F238E27FC236}">
                <a16:creationId xmlns:a16="http://schemas.microsoft.com/office/drawing/2014/main" id="{FA4CB577-8C68-73EB-FD72-7AC6B9993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450" y="962025"/>
            <a:ext cx="7362825"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3">
            <a:extLst>
              <a:ext uri="{FF2B5EF4-FFF2-40B4-BE49-F238E27FC236}">
                <a16:creationId xmlns:a16="http://schemas.microsoft.com/office/drawing/2014/main" id="{149711C9-B240-AA31-E38D-8CAD83223000}"/>
              </a:ext>
            </a:extLst>
          </p:cNvPr>
          <p:cNvSpPr txBox="1">
            <a:spLocks noChangeArrowheads="1"/>
          </p:cNvSpPr>
          <p:nvPr/>
        </p:nvSpPr>
        <p:spPr bwMode="auto">
          <a:xfrm>
            <a:off x="3549650" y="118051"/>
            <a:ext cx="60324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solidFill>
                  <a:schemeClr val="bg2"/>
                </a:solidFill>
              </a:rPr>
              <a:t>Mouse Phenome Database</a:t>
            </a:r>
          </a:p>
        </p:txBody>
      </p:sp>
      <p:sp>
        <p:nvSpPr>
          <p:cNvPr id="24580" name="TextBox 4">
            <a:extLst>
              <a:ext uri="{FF2B5EF4-FFF2-40B4-BE49-F238E27FC236}">
                <a16:creationId xmlns:a16="http://schemas.microsoft.com/office/drawing/2014/main" id="{39D09039-6872-789D-4A93-A993FE14B7EB}"/>
              </a:ext>
            </a:extLst>
          </p:cNvPr>
          <p:cNvSpPr txBox="1">
            <a:spLocks noChangeArrowheads="1"/>
          </p:cNvSpPr>
          <p:nvPr/>
        </p:nvSpPr>
        <p:spPr bwMode="auto">
          <a:xfrm>
            <a:off x="2057400" y="5715000"/>
            <a:ext cx="2984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Spontaneous micronuclei in peripheral blood</a:t>
            </a:r>
          </a:p>
        </p:txBody>
      </p:sp>
      <p:grpSp>
        <p:nvGrpSpPr>
          <p:cNvPr id="24581" name="Group 6">
            <a:extLst>
              <a:ext uri="{FF2B5EF4-FFF2-40B4-BE49-F238E27FC236}">
                <a16:creationId xmlns:a16="http://schemas.microsoft.com/office/drawing/2014/main" id="{37A5E1A6-58E6-6F0B-B08E-E764B49AFCC0}"/>
              </a:ext>
            </a:extLst>
          </p:cNvPr>
          <p:cNvGrpSpPr>
            <a:grpSpLocks/>
          </p:cNvGrpSpPr>
          <p:nvPr/>
        </p:nvGrpSpPr>
        <p:grpSpPr bwMode="auto">
          <a:xfrm>
            <a:off x="5391150" y="5676900"/>
            <a:ext cx="5048250" cy="876300"/>
            <a:chOff x="1743075" y="1295400"/>
            <a:chExt cx="5048250" cy="876300"/>
          </a:xfrm>
        </p:grpSpPr>
        <p:pic>
          <p:nvPicPr>
            <p:cNvPr id="24582" name="Picture 2">
              <a:extLst>
                <a:ext uri="{FF2B5EF4-FFF2-40B4-BE49-F238E27FC236}">
                  <a16:creationId xmlns:a16="http://schemas.microsoft.com/office/drawing/2014/main" id="{20ACFE45-C325-64B2-0EFD-D059AA3A2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983"/>
            <a:stretch>
              <a:fillRect/>
            </a:stretch>
          </p:blipFill>
          <p:spPr bwMode="auto">
            <a:xfrm>
              <a:off x="1981200" y="1295400"/>
              <a:ext cx="481012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3">
              <a:extLst>
                <a:ext uri="{FF2B5EF4-FFF2-40B4-BE49-F238E27FC236}">
                  <a16:creationId xmlns:a16="http://schemas.microsoft.com/office/drawing/2014/main" id="{387FE963-E0CF-869C-D69A-A214D5C96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95792"/>
            <a:stretch>
              <a:fillRect/>
            </a:stretch>
          </p:blipFill>
          <p:spPr bwMode="auto">
            <a:xfrm>
              <a:off x="1743075" y="1295400"/>
              <a:ext cx="23812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825B594-8200-401E-B6CC-2F0BD70579F0}"/>
                </a:ext>
              </a:extLst>
            </p:cNvPr>
            <p:cNvSpPr/>
            <p:nvPr/>
          </p:nvSpPr>
          <p:spPr>
            <a:xfrm>
              <a:off x="4343400" y="1371600"/>
              <a:ext cx="1828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10">
              <a:extLst>
                <a:ext uri="{FF2B5EF4-FFF2-40B4-BE49-F238E27FC236}">
                  <a16:creationId xmlns:a16="http://schemas.microsoft.com/office/drawing/2014/main" id="{1C94CFA9-9ECC-287D-87E6-2C2C2E0EB93D}"/>
                </a:ext>
              </a:extLst>
            </p:cNvPr>
            <p:cNvSpPr/>
            <p:nvPr/>
          </p:nvSpPr>
          <p:spPr>
            <a:xfrm>
              <a:off x="3886200" y="1657350"/>
              <a:ext cx="1828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3" name="TextBox 2">
            <a:extLst>
              <a:ext uri="{FF2B5EF4-FFF2-40B4-BE49-F238E27FC236}">
                <a16:creationId xmlns:a16="http://schemas.microsoft.com/office/drawing/2014/main" id="{583C4BE7-B59A-433E-BFC3-F3DFE23A772B}"/>
              </a:ext>
            </a:extLst>
          </p:cNvPr>
          <p:cNvSpPr txBox="1"/>
          <p:nvPr/>
        </p:nvSpPr>
        <p:spPr>
          <a:xfrm>
            <a:off x="429768" y="6488668"/>
            <a:ext cx="6097218"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https://phenome.jax.org/</a:t>
            </a:r>
          </a:p>
        </p:txBody>
      </p:sp>
    </p:spTree>
    <p:extLst>
      <p:ext uri="{BB962C8B-B14F-4D97-AF65-F5344CB8AC3E}">
        <p14:creationId xmlns:p14="http://schemas.microsoft.com/office/powerpoint/2010/main" val="3367445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3">
            <a:extLst>
              <a:ext uri="{FF2B5EF4-FFF2-40B4-BE49-F238E27FC236}">
                <a16:creationId xmlns:a16="http://schemas.microsoft.com/office/drawing/2014/main" id="{149711C9-B240-AA31-E38D-8CAD83223000}"/>
              </a:ext>
            </a:extLst>
          </p:cNvPr>
          <p:cNvSpPr txBox="1">
            <a:spLocks noChangeArrowheads="1"/>
          </p:cNvSpPr>
          <p:nvPr/>
        </p:nvSpPr>
        <p:spPr bwMode="auto">
          <a:xfrm>
            <a:off x="4419600" y="228600"/>
            <a:ext cx="2979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Mouse Phenome Database</a:t>
            </a:r>
          </a:p>
        </p:txBody>
      </p:sp>
      <p:pic>
        <p:nvPicPr>
          <p:cNvPr id="3" name="Picture 2">
            <a:extLst>
              <a:ext uri="{FF2B5EF4-FFF2-40B4-BE49-F238E27FC236}">
                <a16:creationId xmlns:a16="http://schemas.microsoft.com/office/drawing/2014/main" id="{45F83646-823A-C15A-2346-CDBE7CBA619D}"/>
              </a:ext>
            </a:extLst>
          </p:cNvPr>
          <p:cNvPicPr>
            <a:picLocks noChangeAspect="1"/>
          </p:cNvPicPr>
          <p:nvPr/>
        </p:nvPicPr>
        <p:blipFill rotWithShape="1">
          <a:blip r:embed="rId3"/>
          <a:srcRect l="73560" t="8519" r="307" b="29298"/>
          <a:stretch/>
        </p:blipFill>
        <p:spPr>
          <a:xfrm>
            <a:off x="407620" y="1170430"/>
            <a:ext cx="11376760" cy="5354727"/>
          </a:xfrm>
          <a:prstGeom prst="rect">
            <a:avLst/>
          </a:prstGeom>
        </p:spPr>
      </p:pic>
      <p:sp>
        <p:nvSpPr>
          <p:cNvPr id="4" name="TextBox 3">
            <a:extLst>
              <a:ext uri="{FF2B5EF4-FFF2-40B4-BE49-F238E27FC236}">
                <a16:creationId xmlns:a16="http://schemas.microsoft.com/office/drawing/2014/main" id="{1BE99DD3-E293-6D64-0A04-ED2669BB79DA}"/>
              </a:ext>
            </a:extLst>
          </p:cNvPr>
          <p:cNvSpPr txBox="1">
            <a:spLocks noChangeArrowheads="1"/>
          </p:cNvSpPr>
          <p:nvPr/>
        </p:nvSpPr>
        <p:spPr bwMode="auto">
          <a:xfrm>
            <a:off x="3731971" y="118051"/>
            <a:ext cx="62376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solidFill>
                  <a:schemeClr val="bg2"/>
                </a:solidFill>
              </a:rPr>
              <a:t>Mouse Genome Informatics</a:t>
            </a:r>
          </a:p>
        </p:txBody>
      </p:sp>
      <p:sp>
        <p:nvSpPr>
          <p:cNvPr id="6" name="TextBox 5">
            <a:extLst>
              <a:ext uri="{FF2B5EF4-FFF2-40B4-BE49-F238E27FC236}">
                <a16:creationId xmlns:a16="http://schemas.microsoft.com/office/drawing/2014/main" id="{B0630B12-CE41-8858-6384-E5A31F48DE36}"/>
              </a:ext>
            </a:extLst>
          </p:cNvPr>
          <p:cNvSpPr txBox="1"/>
          <p:nvPr/>
        </p:nvSpPr>
        <p:spPr>
          <a:xfrm>
            <a:off x="361689" y="6557418"/>
            <a:ext cx="6097044" cy="276999"/>
          </a:xfrm>
          <a:prstGeom prst="rect">
            <a:avLst/>
          </a:prstGeom>
          <a:noFill/>
        </p:spPr>
        <p:txBody>
          <a:bodyPr wrap="square">
            <a:spAutoFit/>
          </a:bodyPr>
          <a:lstStyle/>
          <a:p>
            <a:r>
              <a:rPr lang="en-US" sz="1200" dirty="0"/>
              <a:t>https://www.informatics.jax.org/</a:t>
            </a:r>
          </a:p>
        </p:txBody>
      </p:sp>
    </p:spTree>
    <p:extLst>
      <p:ext uri="{BB962C8B-B14F-4D97-AF65-F5344CB8AC3E}">
        <p14:creationId xmlns:p14="http://schemas.microsoft.com/office/powerpoint/2010/main" val="1960918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2D2C0B61-C2DD-DCE8-06B4-2EC801809E5D}"/>
              </a:ext>
            </a:extLst>
          </p:cNvPr>
          <p:cNvSpPr>
            <a:spLocks noChangeArrowheads="1"/>
          </p:cNvSpPr>
          <p:nvPr/>
        </p:nvSpPr>
        <p:spPr bwMode="auto">
          <a:xfrm>
            <a:off x="855879" y="702469"/>
            <a:ext cx="9751771" cy="615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ct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dirty="0">
              <a:cs typeface="Arial" panose="020B0604020202020204" pitchFamily="34" charset="0"/>
            </a:endParaRPr>
          </a:p>
          <a:p>
            <a:pPr lvl="1">
              <a:spcBef>
                <a:spcPct val="0"/>
              </a:spcBef>
              <a:buFont typeface="Wingdings" panose="05000000000000000000" pitchFamily="2" charset="2"/>
              <a:buChar char=""/>
            </a:pPr>
            <a:r>
              <a:rPr lang="en-US" altLang="ja-JP" sz="2000" b="1" dirty="0">
                <a:ea typeface="MS Mincho" panose="020B0400000000000000" pitchFamily="49" charset="-128"/>
                <a:cs typeface="Arial" panose="020B0604020202020204" pitchFamily="34" charset="0"/>
              </a:rPr>
              <a:t>Transgenic</a:t>
            </a:r>
            <a:endParaRPr lang="en-US" altLang="ja-JP" sz="2000" b="1" dirty="0">
              <a:ea typeface="MS PGothic" panose="020B0600070205080204" pitchFamily="34" charset="-128"/>
              <a:cs typeface="Arial" panose="020B0604020202020204" pitchFamily="34" charset="0"/>
            </a:endParaRPr>
          </a:p>
          <a:p>
            <a:pPr marL="1257300" lvl="2" indent="-342900">
              <a:spcBef>
                <a:spcPct val="0"/>
              </a:spcBef>
              <a:buFont typeface="Arial" panose="020B0604020202020204" pitchFamily="34" charset="0"/>
              <a:buChar char="•"/>
            </a:pPr>
            <a:r>
              <a:rPr lang="en-US" altLang="ja-JP" sz="2000" dirty="0">
                <a:ea typeface="MS Mincho" panose="020B0400000000000000" pitchFamily="49" charset="-128"/>
                <a:cs typeface="Arial" panose="020B0604020202020204" pitchFamily="34" charset="0"/>
              </a:rPr>
              <a:t>Oocyte injection</a:t>
            </a:r>
          </a:p>
          <a:p>
            <a:pPr marL="1257300" lvl="2" indent="-342900">
              <a:spcBef>
                <a:spcPct val="0"/>
              </a:spcBef>
              <a:buFont typeface="Arial" panose="020B0604020202020204" pitchFamily="34" charset="0"/>
              <a:buChar char="•"/>
            </a:pPr>
            <a:r>
              <a:rPr lang="en-US" altLang="ja-JP" sz="2000" dirty="0">
                <a:ea typeface="MS Mincho" panose="020B0400000000000000" pitchFamily="49" charset="-128"/>
                <a:cs typeface="Arial" panose="020B0604020202020204" pitchFamily="34" charset="0"/>
              </a:rPr>
              <a:t>Add a gene (randomly integrated into the genome)</a:t>
            </a:r>
          </a:p>
          <a:p>
            <a:pPr marL="1257300" lvl="2" indent="-342900">
              <a:spcBef>
                <a:spcPct val="0"/>
              </a:spcBef>
              <a:buFont typeface="Arial" panose="020B0604020202020204" pitchFamily="34" charset="0"/>
              <a:buChar char="•"/>
            </a:pPr>
            <a:r>
              <a:rPr lang="en-US" altLang="ja-JP" sz="2000" dirty="0">
                <a:ea typeface="MS Mincho" panose="020B0400000000000000" pitchFamily="49" charset="-128"/>
                <a:cs typeface="Arial" panose="020B0604020202020204" pitchFamily="34" charset="0"/>
              </a:rPr>
              <a:t>Inducible promoters available</a:t>
            </a:r>
            <a:endParaRPr lang="en-US" altLang="ja-JP" sz="2000" dirty="0">
              <a:ea typeface="MS PGothic" panose="020B0600070205080204" pitchFamily="34" charset="-128"/>
              <a:cs typeface="Arial" panose="020B0604020202020204" pitchFamily="34" charset="0"/>
            </a:endParaRPr>
          </a:p>
          <a:p>
            <a:pPr lvl="1">
              <a:spcBef>
                <a:spcPct val="0"/>
              </a:spcBef>
              <a:buFont typeface="Wingdings" panose="05000000000000000000" pitchFamily="2" charset="2"/>
              <a:buChar char=""/>
            </a:pPr>
            <a:r>
              <a:rPr lang="en-US" altLang="ja-JP" sz="2000" b="1" dirty="0">
                <a:ea typeface="MS Mincho" panose="020B0400000000000000" pitchFamily="49" charset="-128"/>
                <a:cs typeface="Arial" panose="020B0604020202020204" pitchFamily="34" charset="0"/>
              </a:rPr>
              <a:t>Knockout</a:t>
            </a:r>
            <a:endParaRPr lang="en-US" altLang="ja-JP" sz="2000" b="1" dirty="0">
              <a:ea typeface="MS PGothic" panose="020B0600070205080204" pitchFamily="34" charset="-128"/>
              <a:cs typeface="Arial" panose="020B0604020202020204" pitchFamily="34" charset="0"/>
            </a:endParaRPr>
          </a:p>
          <a:p>
            <a:pPr marL="1257300" lvl="2" indent="-342900">
              <a:spcBef>
                <a:spcPct val="0"/>
              </a:spcBef>
              <a:buFont typeface="Arial" panose="020B0604020202020204" pitchFamily="34" charset="0"/>
              <a:buChar char="•"/>
            </a:pPr>
            <a:r>
              <a:rPr lang="en-US" altLang="ja-JP" sz="2000" dirty="0">
                <a:ea typeface="MS Mincho" panose="020B0400000000000000" pitchFamily="49" charset="-128"/>
                <a:cs typeface="Arial" panose="020B0604020202020204" pitchFamily="34" charset="0"/>
              </a:rPr>
              <a:t>Inactivate a gene by homologous recombination with a targeting vector in embryonic stem (ES) cells</a:t>
            </a:r>
          </a:p>
          <a:p>
            <a:pPr marL="1257300" lvl="2" indent="-342900">
              <a:spcBef>
                <a:spcPct val="0"/>
              </a:spcBef>
              <a:buFont typeface="Arial" panose="020B0604020202020204" pitchFamily="34" charset="0"/>
              <a:buChar char="•"/>
            </a:pPr>
            <a:r>
              <a:rPr lang="en-US" altLang="ja-JP" sz="2000" dirty="0">
                <a:ea typeface="MS Mincho" panose="020B0400000000000000" pitchFamily="49" charset="-128"/>
                <a:cs typeface="Arial" panose="020B0604020202020204" pitchFamily="34" charset="0"/>
              </a:rPr>
              <a:t>Stem cells injected into blastocyst that is implanted in a </a:t>
            </a:r>
            <a:r>
              <a:rPr lang="en-US" altLang="ja-JP" sz="2000" dirty="0" err="1">
                <a:ea typeface="MS Mincho" panose="020B0400000000000000" pitchFamily="49" charset="-128"/>
                <a:cs typeface="Arial" panose="020B0604020202020204" pitchFamily="34" charset="0"/>
              </a:rPr>
              <a:t>psedopregnant</a:t>
            </a:r>
            <a:r>
              <a:rPr lang="en-US" altLang="ja-JP" sz="2000" dirty="0">
                <a:ea typeface="MS Mincho" panose="020B0400000000000000" pitchFamily="49" charset="-128"/>
                <a:cs typeface="Arial" panose="020B0604020202020204" pitchFamily="34" charset="0"/>
              </a:rPr>
              <a:t> female</a:t>
            </a:r>
          </a:p>
          <a:p>
            <a:pPr marL="1257300" lvl="2" indent="-342900">
              <a:spcBef>
                <a:spcPct val="0"/>
              </a:spcBef>
              <a:buFont typeface="Arial" panose="020B0604020202020204" pitchFamily="34" charset="0"/>
              <a:buChar char="•"/>
            </a:pPr>
            <a:r>
              <a:rPr lang="en-US" altLang="ja-JP" sz="2000" dirty="0">
                <a:ea typeface="MS Mincho" panose="020B0400000000000000" pitchFamily="49" charset="-128"/>
                <a:cs typeface="Arial" panose="020B0604020202020204" pitchFamily="34" charset="0"/>
              </a:rPr>
              <a:t>Chimeric offspring (always male) are mated and germline transmission confirmed</a:t>
            </a:r>
            <a:endParaRPr lang="en-US" altLang="ja-JP" sz="2000" dirty="0">
              <a:ea typeface="MS PGothic" panose="020B0600070205080204" pitchFamily="34" charset="-128"/>
              <a:cs typeface="Arial" panose="020B0604020202020204" pitchFamily="34" charset="0"/>
            </a:endParaRPr>
          </a:p>
          <a:p>
            <a:pPr lvl="1">
              <a:spcBef>
                <a:spcPct val="0"/>
              </a:spcBef>
              <a:buFont typeface="Wingdings" panose="05000000000000000000" pitchFamily="2" charset="2"/>
              <a:buChar char=""/>
            </a:pPr>
            <a:r>
              <a:rPr lang="en-US" altLang="ja-JP" sz="2000" b="1" dirty="0">
                <a:ea typeface="MS Mincho" panose="020B0400000000000000" pitchFamily="49" charset="-128"/>
                <a:cs typeface="Arial" panose="020B0604020202020204" pitchFamily="34" charset="0"/>
              </a:rPr>
              <a:t>Conditional knockout</a:t>
            </a:r>
            <a:endParaRPr lang="en-US" altLang="ja-JP" sz="2000" b="1" dirty="0">
              <a:ea typeface="MS PGothic" panose="020B0600070205080204" pitchFamily="34" charset="-128"/>
              <a:cs typeface="Arial" panose="020B0604020202020204" pitchFamily="34" charset="0"/>
            </a:endParaRPr>
          </a:p>
          <a:p>
            <a:pPr marL="1257300" lvl="2" indent="-342900">
              <a:spcBef>
                <a:spcPct val="0"/>
              </a:spcBef>
              <a:buFont typeface="Arial" panose="020B0604020202020204" pitchFamily="34" charset="0"/>
              <a:buChar char="•"/>
            </a:pPr>
            <a:r>
              <a:rPr lang="en-US" altLang="ja-JP" sz="2000" dirty="0">
                <a:ea typeface="MS Mincho" panose="020B0400000000000000" pitchFamily="49" charset="-128"/>
                <a:cs typeface="Arial" panose="020B0604020202020204" pitchFamily="34" charset="0"/>
              </a:rPr>
              <a:t>Inactivate a gene in a tissue or time specific manner</a:t>
            </a:r>
          </a:p>
          <a:p>
            <a:pPr marL="1257300" lvl="2" indent="-342900">
              <a:spcBef>
                <a:spcPct val="0"/>
              </a:spcBef>
              <a:buFont typeface="Arial" panose="020B0604020202020204" pitchFamily="34" charset="0"/>
              <a:buChar char="•"/>
            </a:pPr>
            <a:r>
              <a:rPr lang="en-US" altLang="ja-JP" sz="2000" dirty="0">
                <a:ea typeface="MS Mincho" panose="020B0400000000000000" pitchFamily="49" charset="-128"/>
                <a:cs typeface="Arial" panose="020B0604020202020204" pitchFamily="34" charset="0"/>
              </a:rPr>
              <a:t>Use Cre recombinase and </a:t>
            </a:r>
            <a:r>
              <a:rPr lang="en-US" altLang="ja-JP" sz="2000" dirty="0" err="1">
                <a:ea typeface="MS Mincho" panose="020B0400000000000000" pitchFamily="49" charset="-128"/>
                <a:cs typeface="Arial" panose="020B0604020202020204" pitchFamily="34" charset="0"/>
              </a:rPr>
              <a:t>LoxP</a:t>
            </a:r>
            <a:r>
              <a:rPr lang="en-US" altLang="ja-JP" sz="2000" dirty="0">
                <a:ea typeface="MS Mincho" panose="020B0400000000000000" pitchFamily="49" charset="-128"/>
                <a:cs typeface="Arial" panose="020B0604020202020204" pitchFamily="34" charset="0"/>
              </a:rPr>
              <a:t> sites (FLP/FRT also can be used)</a:t>
            </a:r>
            <a:endParaRPr lang="en-US" altLang="ja-JP" sz="2000" dirty="0">
              <a:ea typeface="MS PGothic" panose="020B0600070205080204" pitchFamily="34" charset="-128"/>
              <a:cs typeface="Arial" panose="020B0604020202020204" pitchFamily="34" charset="0"/>
            </a:endParaRPr>
          </a:p>
          <a:p>
            <a:pPr lvl="1">
              <a:spcBef>
                <a:spcPct val="0"/>
              </a:spcBef>
              <a:buFont typeface="Wingdings" panose="05000000000000000000" pitchFamily="2" charset="2"/>
              <a:buChar char=""/>
            </a:pPr>
            <a:r>
              <a:rPr lang="en-US" altLang="ja-JP" sz="2000" b="1" dirty="0">
                <a:ea typeface="MS Mincho" panose="020B0400000000000000" pitchFamily="49" charset="-128"/>
                <a:cs typeface="Arial" panose="020B0604020202020204" pitchFamily="34" charset="0"/>
              </a:rPr>
              <a:t>Knock-in</a:t>
            </a:r>
            <a:endParaRPr lang="en-US" altLang="ja-JP" sz="2000" b="1" dirty="0">
              <a:ea typeface="MS PGothic" panose="020B0600070205080204" pitchFamily="34" charset="-128"/>
              <a:cs typeface="Arial" panose="020B0604020202020204" pitchFamily="34" charset="0"/>
            </a:endParaRPr>
          </a:p>
          <a:p>
            <a:pPr marL="1257300" lvl="2" indent="-342900">
              <a:spcBef>
                <a:spcPct val="0"/>
              </a:spcBef>
              <a:buFont typeface="Arial" panose="020B0604020202020204" pitchFamily="34" charset="0"/>
              <a:buChar char="•"/>
            </a:pPr>
            <a:r>
              <a:rPr lang="en-US" altLang="ja-JP" sz="2000" dirty="0">
                <a:ea typeface="MS Mincho" panose="020B0400000000000000" pitchFamily="49" charset="-128"/>
                <a:cs typeface="Arial" panose="020B0604020202020204" pitchFamily="34" charset="0"/>
              </a:rPr>
              <a:t>Modify a gene</a:t>
            </a:r>
          </a:p>
          <a:p>
            <a:pPr marL="1257300" lvl="2" indent="-342900">
              <a:spcBef>
                <a:spcPct val="0"/>
              </a:spcBef>
              <a:buFont typeface="Arial" panose="020B0604020202020204" pitchFamily="34" charset="0"/>
              <a:buChar char="•"/>
            </a:pPr>
            <a:r>
              <a:rPr lang="en-US" altLang="ja-JP" sz="2000" dirty="0">
                <a:ea typeface="MS Mincho" panose="020B0400000000000000" pitchFamily="49" charset="-128"/>
                <a:cs typeface="Arial" panose="020B0604020202020204" pitchFamily="34" charset="0"/>
              </a:rPr>
              <a:t>Use Cre/Lox system in ES cells or founder animals</a:t>
            </a:r>
          </a:p>
          <a:p>
            <a:pPr lvl="1">
              <a:spcBef>
                <a:spcPct val="0"/>
              </a:spcBef>
              <a:buFont typeface="Wingdings" panose="05000000000000000000" pitchFamily="2" charset="2"/>
              <a:buChar char=""/>
            </a:pPr>
            <a:r>
              <a:rPr lang="en-US" altLang="ja-JP" sz="2000" b="1" dirty="0">
                <a:ea typeface="MS Mincho" panose="020B0400000000000000" pitchFamily="49" charset="-128"/>
                <a:cs typeface="Arial" panose="020B0604020202020204" pitchFamily="34" charset="0"/>
              </a:rPr>
              <a:t>CRISPR/Cas9</a:t>
            </a:r>
            <a:endParaRPr lang="en-US" altLang="ja-JP" sz="2000" b="1" dirty="0">
              <a:ea typeface="MS PGothic" panose="020B0600070205080204" pitchFamily="34" charset="-128"/>
              <a:cs typeface="Arial" panose="020B0604020202020204" pitchFamily="34" charset="0"/>
            </a:endParaRPr>
          </a:p>
          <a:p>
            <a:pPr lvl="2">
              <a:spcBef>
                <a:spcPct val="0"/>
              </a:spcBef>
              <a:buFontTx/>
              <a:buNone/>
            </a:pPr>
            <a:endParaRPr lang="en-US" altLang="ja-JP" sz="2000" dirty="0">
              <a:ea typeface="MS Mincho" panose="020B0400000000000000" pitchFamily="49" charset="-128"/>
              <a:cs typeface="Arial" panose="020B0604020202020204" pitchFamily="34" charset="0"/>
            </a:endParaRPr>
          </a:p>
        </p:txBody>
      </p:sp>
      <p:sp>
        <p:nvSpPr>
          <p:cNvPr id="43011" name="TextBox 1">
            <a:extLst>
              <a:ext uri="{FF2B5EF4-FFF2-40B4-BE49-F238E27FC236}">
                <a16:creationId xmlns:a16="http://schemas.microsoft.com/office/drawing/2014/main" id="{2DD04AFE-CA09-216C-88B6-14D25B43729E}"/>
              </a:ext>
            </a:extLst>
          </p:cNvPr>
          <p:cNvSpPr txBox="1">
            <a:spLocks noChangeArrowheads="1"/>
          </p:cNvSpPr>
          <p:nvPr/>
        </p:nvSpPr>
        <p:spPr bwMode="auto">
          <a:xfrm>
            <a:off x="3505201" y="228601"/>
            <a:ext cx="5059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Genetically Engineered Mice</a:t>
            </a:r>
          </a:p>
        </p:txBody>
      </p:sp>
      <p:sp>
        <p:nvSpPr>
          <p:cNvPr id="2" name="Rectangle 2">
            <a:extLst>
              <a:ext uri="{FF2B5EF4-FFF2-40B4-BE49-F238E27FC236}">
                <a16:creationId xmlns:a16="http://schemas.microsoft.com/office/drawing/2014/main" id="{9ABFDADE-432A-793E-C2B7-767BF08A7F45}"/>
              </a:ext>
            </a:extLst>
          </p:cNvPr>
          <p:cNvSpPr txBox="1">
            <a:spLocks noChangeArrowheads="1"/>
          </p:cNvSpPr>
          <p:nvPr/>
        </p:nvSpPr>
        <p:spPr>
          <a:xfrm>
            <a:off x="1489253" y="162846"/>
            <a:ext cx="10515600" cy="1325563"/>
          </a:xfrm>
          <a:prstGeom prst="rect">
            <a:avLst/>
          </a:prstGeom>
        </p:spPr>
        <p:txBody>
          <a:bodyPr/>
          <a:lstStyle>
            <a:lvl1pPr algn="l" defTabSz="457200" rtl="0" eaLnBrk="0" fontAlgn="base" hangingPunct="0">
              <a:spcBef>
                <a:spcPct val="0"/>
              </a:spcBef>
              <a:spcAft>
                <a:spcPct val="0"/>
              </a:spcAft>
              <a:defRPr sz="2800" b="1" kern="1200">
                <a:solidFill>
                  <a:schemeClr val="bg1"/>
                </a:solidFill>
                <a:latin typeface="Arial" panose="020B0604020202020204" pitchFamily="34" charset="0"/>
                <a:ea typeface="ヒラギノ角ゴ Pro W3" charset="-128"/>
                <a:cs typeface="Arial" panose="020B0604020202020204" pitchFamily="34" charset="0"/>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pPr eaLnBrk="1" hangingPunct="1"/>
            <a:r>
              <a:rPr lang="en-US" altLang="en-US" sz="3200" dirty="0"/>
              <a:t>Genetically Engineered Mouse Models (GEMMs)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EA443218-B49C-9BDC-864D-1BF46542D880}"/>
              </a:ext>
            </a:extLst>
          </p:cNvPr>
          <p:cNvSpPr>
            <a:spLocks noChangeArrowheads="1"/>
          </p:cNvSpPr>
          <p:nvPr/>
        </p:nvSpPr>
        <p:spPr bwMode="auto">
          <a:xfrm>
            <a:off x="1342767" y="948690"/>
            <a:ext cx="10019270"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Wingdings" panose="05000000000000000000" pitchFamily="2" charset="2"/>
              <a:buChar char="§"/>
            </a:pPr>
            <a:r>
              <a:rPr lang="en-US" altLang="ja-JP" sz="2400" dirty="0">
                <a:ea typeface="MS Mincho" panose="02020609040205080304" pitchFamily="49" charset="-128"/>
                <a:cs typeface="Arial" panose="020B0604020202020204" pitchFamily="34" charset="0"/>
              </a:rPr>
              <a:t>Mice develop cancer spontaneously and following exposures to carcinogens.</a:t>
            </a:r>
          </a:p>
          <a:p>
            <a:pPr marL="171450" indent="-171450">
              <a:spcBef>
                <a:spcPct val="0"/>
              </a:spcBef>
              <a:buFont typeface="Wingdings" panose="05000000000000000000" pitchFamily="2" charset="2"/>
              <a:buChar char="§"/>
            </a:pPr>
            <a:endParaRPr lang="en-US" altLang="ja-JP" sz="1200" dirty="0">
              <a:ea typeface="MS PGothic" panose="020B0600070205080204" pitchFamily="34" charset="-128"/>
              <a:cs typeface="Arial" panose="020B0604020202020204" pitchFamily="34" charset="0"/>
            </a:endParaRPr>
          </a:p>
          <a:p>
            <a:pPr marL="342900" indent="-342900">
              <a:spcBef>
                <a:spcPct val="0"/>
              </a:spcBef>
              <a:buFont typeface="Wingdings" panose="05000000000000000000" pitchFamily="2" charset="2"/>
              <a:buChar char="§"/>
            </a:pPr>
            <a:r>
              <a:rPr lang="en-US" altLang="ja-JP" sz="2400" dirty="0">
                <a:ea typeface="MS Mincho" panose="02020609040205080304" pitchFamily="49" charset="-128"/>
                <a:cs typeface="Arial" panose="020B0604020202020204" pitchFamily="34" charset="0"/>
              </a:rPr>
              <a:t>Different inbred strains develop different tumor types which is evidence for genetic susceptibility.</a:t>
            </a:r>
          </a:p>
          <a:p>
            <a:pPr marL="171450" indent="-171450">
              <a:spcBef>
                <a:spcPct val="0"/>
              </a:spcBef>
              <a:buFont typeface="Wingdings" panose="05000000000000000000" pitchFamily="2" charset="2"/>
              <a:buChar char="§"/>
            </a:pPr>
            <a:endParaRPr lang="en-US" altLang="ja-JP" sz="1200" dirty="0">
              <a:ea typeface="MS PGothic" panose="020B0600070205080204" pitchFamily="34" charset="-128"/>
              <a:cs typeface="Arial" panose="020B0604020202020204" pitchFamily="34" charset="0"/>
            </a:endParaRPr>
          </a:p>
          <a:p>
            <a:pPr marL="342900" indent="-342900">
              <a:spcBef>
                <a:spcPct val="0"/>
              </a:spcBef>
              <a:buFont typeface="Wingdings" panose="05000000000000000000" pitchFamily="2" charset="2"/>
              <a:buChar char="§"/>
            </a:pPr>
            <a:r>
              <a:rPr lang="en-US" altLang="ja-JP" sz="2400" dirty="0">
                <a:ea typeface="MS Mincho" panose="02020609040205080304" pitchFamily="49" charset="-128"/>
                <a:cs typeface="Arial" panose="020B0604020202020204" pitchFamily="34" charset="0"/>
              </a:rPr>
              <a:t>Mouse tumors can often be transplanted between syngeneic mice and this has been used for drug screening.</a:t>
            </a:r>
          </a:p>
          <a:p>
            <a:pPr marL="171450" indent="-171450">
              <a:spcBef>
                <a:spcPct val="0"/>
              </a:spcBef>
              <a:buFont typeface="Wingdings" panose="05000000000000000000" pitchFamily="2" charset="2"/>
              <a:buChar char="§"/>
            </a:pPr>
            <a:endParaRPr lang="en-US" altLang="ja-JP" sz="1200" dirty="0">
              <a:ea typeface="MS PGothic" panose="020B0600070205080204" pitchFamily="34" charset="-128"/>
              <a:cs typeface="Arial" panose="020B0604020202020204" pitchFamily="34" charset="0"/>
            </a:endParaRPr>
          </a:p>
          <a:p>
            <a:pPr marL="342900" indent="-342900">
              <a:spcBef>
                <a:spcPct val="0"/>
              </a:spcBef>
              <a:buFont typeface="Wingdings" panose="05000000000000000000" pitchFamily="2" charset="2"/>
              <a:buChar char="§"/>
            </a:pPr>
            <a:r>
              <a:rPr lang="en-US" altLang="ja-JP" sz="2400" dirty="0">
                <a:ea typeface="MS Mincho" panose="02020609040205080304" pitchFamily="49" charset="-128"/>
                <a:cs typeface="Arial" panose="020B0604020202020204" pitchFamily="34" charset="0"/>
              </a:rPr>
              <a:t>Some human tumors can be grown in immunodeficient Nude or </a:t>
            </a:r>
            <a:r>
              <a:rPr lang="en-US" altLang="ja-JP" sz="2400" dirty="0" err="1">
                <a:ea typeface="MS Mincho" panose="02020609040205080304" pitchFamily="49" charset="-128"/>
                <a:cs typeface="Arial" panose="020B0604020202020204" pitchFamily="34" charset="0"/>
              </a:rPr>
              <a:t>Scid</a:t>
            </a:r>
            <a:r>
              <a:rPr lang="en-US" altLang="ja-JP" sz="2400" dirty="0">
                <a:ea typeface="MS Mincho" panose="02020609040205080304" pitchFamily="49" charset="-128"/>
                <a:cs typeface="Arial" panose="020B0604020202020204" pitchFamily="34" charset="0"/>
              </a:rPr>
              <a:t> mice.</a:t>
            </a:r>
          </a:p>
          <a:p>
            <a:pPr marL="171450" indent="-171450">
              <a:spcBef>
                <a:spcPct val="0"/>
              </a:spcBef>
              <a:buFont typeface="Wingdings" panose="05000000000000000000" pitchFamily="2" charset="2"/>
              <a:buChar char="§"/>
            </a:pPr>
            <a:endParaRPr lang="en-US" altLang="ja-JP" sz="1200" dirty="0">
              <a:ea typeface="MS Mincho" panose="02020609040205080304" pitchFamily="49" charset="-128"/>
              <a:cs typeface="Arial" panose="020B0604020202020204" pitchFamily="34" charset="0"/>
            </a:endParaRPr>
          </a:p>
          <a:p>
            <a:pPr marL="342900" indent="-342900">
              <a:spcBef>
                <a:spcPct val="0"/>
              </a:spcBef>
              <a:buFont typeface="Wingdings" panose="05000000000000000000" pitchFamily="2" charset="2"/>
              <a:buChar char="§"/>
            </a:pPr>
            <a:r>
              <a:rPr lang="en-US" altLang="ja-JP" sz="2400" dirty="0">
                <a:ea typeface="MS Mincho" panose="02020609040205080304" pitchFamily="49" charset="-128"/>
                <a:cs typeface="Arial" panose="020B0604020202020204" pitchFamily="34" charset="0"/>
              </a:rPr>
              <a:t>Some normal human tissues can be propagated in immunosuppressed mice and rats.</a:t>
            </a:r>
          </a:p>
          <a:p>
            <a:pPr marL="171450" indent="-171450">
              <a:spcBef>
                <a:spcPct val="0"/>
              </a:spcBef>
              <a:buFont typeface="Wingdings" panose="05000000000000000000" pitchFamily="2" charset="2"/>
              <a:buChar char="§"/>
            </a:pPr>
            <a:endParaRPr lang="en-US" altLang="ja-JP" sz="1200" dirty="0">
              <a:ea typeface="MS Mincho" panose="02020609040205080304" pitchFamily="49" charset="-128"/>
              <a:cs typeface="Arial" panose="020B0604020202020204" pitchFamily="34" charset="0"/>
            </a:endParaRPr>
          </a:p>
          <a:p>
            <a:pPr marL="342900" indent="-342900">
              <a:spcBef>
                <a:spcPct val="0"/>
              </a:spcBef>
              <a:buFont typeface="Wingdings" panose="05000000000000000000" pitchFamily="2" charset="2"/>
              <a:buChar char="§"/>
            </a:pPr>
            <a:r>
              <a:rPr lang="en-US" altLang="ja-JP" sz="2400" dirty="0">
                <a:ea typeface="MS Mincho" panose="02020609040205080304" pitchFamily="49" charset="-128"/>
                <a:cs typeface="Arial" panose="020B0604020202020204" pitchFamily="34" charset="0"/>
              </a:rPr>
              <a:t>Mice can be genetically engineered to study mechanisms of carcinogenesis and generate tumors that closely mimic those in humans.</a:t>
            </a:r>
            <a:endParaRPr lang="en-US" altLang="ja-JP" sz="2400" dirty="0">
              <a:ea typeface="MS PGothic" panose="020B0600070205080204" pitchFamily="34" charset="-128"/>
              <a:cs typeface="Arial" panose="020B0604020202020204" pitchFamily="34" charset="0"/>
            </a:endParaRPr>
          </a:p>
          <a:p>
            <a:pPr marL="342900" indent="-342900">
              <a:spcBef>
                <a:spcPct val="0"/>
              </a:spcBef>
              <a:buFont typeface="Wingdings" panose="05000000000000000000" pitchFamily="2" charset="2"/>
              <a:buChar char="§"/>
            </a:pPr>
            <a:endParaRPr lang="en-US" altLang="ja-JP" sz="2400" dirty="0">
              <a:ea typeface="MS PGothic" panose="020B0600070205080204" pitchFamily="34" charset="-128"/>
              <a:cs typeface="Arial" panose="020B0604020202020204" pitchFamily="34" charset="0"/>
            </a:endParaRPr>
          </a:p>
        </p:txBody>
      </p:sp>
      <p:sp>
        <p:nvSpPr>
          <p:cNvPr id="3" name="TextBox 2">
            <a:extLst>
              <a:ext uri="{FF2B5EF4-FFF2-40B4-BE49-F238E27FC236}">
                <a16:creationId xmlns:a16="http://schemas.microsoft.com/office/drawing/2014/main" id="{73699AB6-5A74-5C52-AAA5-41A1DF1523BB}"/>
              </a:ext>
            </a:extLst>
          </p:cNvPr>
          <p:cNvSpPr txBox="1"/>
          <p:nvPr/>
        </p:nvSpPr>
        <p:spPr>
          <a:xfrm>
            <a:off x="5189792" y="166400"/>
            <a:ext cx="6097002" cy="646331"/>
          </a:xfrm>
          <a:prstGeom prst="rect">
            <a:avLst/>
          </a:prstGeom>
          <a:noFill/>
        </p:spPr>
        <p:txBody>
          <a:bodyPr wrap="square">
            <a:spAutoFit/>
          </a:bodyPr>
          <a:lstStyle/>
          <a:p>
            <a:r>
              <a:rPr lang="en-US" sz="3600" b="1" dirty="0">
                <a:solidFill>
                  <a:schemeClr val="bg1"/>
                </a:solidFill>
                <a:latin typeface="Arial" panose="020B0604020202020204" pitchFamily="34" charset="0"/>
                <a:cs typeface="Arial" panose="020B0604020202020204" pitchFamily="34" charset="0"/>
              </a:rPr>
              <a:t>SUMMARY</a:t>
            </a:r>
          </a:p>
        </p:txBody>
      </p:sp>
    </p:spTree>
    <p:extLst>
      <p:ext uri="{BB962C8B-B14F-4D97-AF65-F5344CB8AC3E}">
        <p14:creationId xmlns:p14="http://schemas.microsoft.com/office/powerpoint/2010/main" val="3141212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EA443218-B49C-9BDC-864D-1BF46542D880}"/>
              </a:ext>
            </a:extLst>
          </p:cNvPr>
          <p:cNvSpPr>
            <a:spLocks noChangeArrowheads="1"/>
          </p:cNvSpPr>
          <p:nvPr/>
        </p:nvSpPr>
        <p:spPr bwMode="auto">
          <a:xfrm>
            <a:off x="1401684" y="1551563"/>
            <a:ext cx="9388631"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ja-JP" sz="2400" dirty="0">
                <a:ea typeface="MS Mincho" panose="02020609040205080304" pitchFamily="49" charset="-128"/>
                <a:cs typeface="Arial" panose="020B0604020202020204" pitchFamily="34" charset="0"/>
              </a:rPr>
              <a:t>RBE is defined as the ratio of doses of a known type of low LET radiation (historically, 250 </a:t>
            </a:r>
            <a:r>
              <a:rPr lang="en-US" altLang="ja-JP" sz="2400" dirty="0" err="1">
                <a:ea typeface="MS Mincho" panose="02020609040205080304" pitchFamily="49" charset="-128"/>
                <a:cs typeface="Arial" panose="020B0604020202020204" pitchFamily="34" charset="0"/>
              </a:rPr>
              <a:t>kVp</a:t>
            </a:r>
            <a:r>
              <a:rPr lang="en-US" altLang="ja-JP" sz="2400" dirty="0">
                <a:ea typeface="MS Mincho" panose="02020609040205080304" pitchFamily="49" charset="-128"/>
                <a:cs typeface="Arial" panose="020B0604020202020204" pitchFamily="34" charset="0"/>
              </a:rPr>
              <a:t> x-rays were the standard, but 60Co γ-rays also can be used) to that of a higher LET radiation, to yield the same biological endpoint. </a:t>
            </a:r>
          </a:p>
          <a:p>
            <a:pPr>
              <a:spcBef>
                <a:spcPct val="0"/>
              </a:spcBef>
            </a:pPr>
            <a:endParaRPr lang="en-US" altLang="ja-JP" sz="2400" dirty="0">
              <a:ea typeface="MS Mincho" panose="02020609040205080304" pitchFamily="49" charset="-128"/>
              <a:cs typeface="Arial" panose="020B0604020202020204" pitchFamily="34" charset="0"/>
            </a:endParaRPr>
          </a:p>
          <a:p>
            <a:pPr>
              <a:spcBef>
                <a:spcPct val="0"/>
              </a:spcBef>
            </a:pPr>
            <a:r>
              <a:rPr lang="en-US" sz="1400" dirty="0"/>
              <a:t>RBE = </a:t>
            </a:r>
            <a:r>
              <a:rPr lang="en-US" sz="1400" u="sng" dirty="0"/>
              <a:t>dose for given end point(reference radiation)</a:t>
            </a:r>
          </a:p>
          <a:p>
            <a:pPr>
              <a:spcBef>
                <a:spcPct val="0"/>
              </a:spcBef>
              <a:buNone/>
            </a:pPr>
            <a:r>
              <a:rPr lang="en-US" sz="1400" dirty="0"/>
              <a:t>            dose for given end point(test radiation).</a:t>
            </a:r>
            <a:endParaRPr lang="en-US" altLang="ja-JP" sz="2400" dirty="0">
              <a:ea typeface="MS Mincho" panose="02020609040205080304" pitchFamily="49" charset="-128"/>
              <a:cs typeface="Arial" panose="020B0604020202020204" pitchFamily="34" charset="0"/>
            </a:endParaRPr>
          </a:p>
          <a:p>
            <a:pPr>
              <a:spcBef>
                <a:spcPct val="0"/>
              </a:spcBef>
            </a:pPr>
            <a:endParaRPr lang="en-US" altLang="ja-JP" sz="2400" dirty="0">
              <a:ea typeface="MS Mincho" panose="02020609040205080304" pitchFamily="49" charset="-128"/>
              <a:cs typeface="Arial" panose="020B0604020202020204" pitchFamily="34" charset="0"/>
            </a:endParaRPr>
          </a:p>
          <a:p>
            <a:pPr>
              <a:spcBef>
                <a:spcPct val="0"/>
              </a:spcBef>
            </a:pPr>
            <a:r>
              <a:rPr lang="en-US" altLang="ja-JP" sz="2400" dirty="0">
                <a:ea typeface="MS PGothic" panose="020B0600070205080204" pitchFamily="34" charset="-128"/>
                <a:cs typeface="Arial" panose="020B0604020202020204" pitchFamily="34" charset="0"/>
              </a:rPr>
              <a:t>RBE does not increase indefinitely with increasing LET however, but it reaches a maximum at approximately 100 keV/µm, and then decreases again, yielding an approximately bell-shaped curve</a:t>
            </a:r>
          </a:p>
        </p:txBody>
      </p:sp>
      <p:sp>
        <p:nvSpPr>
          <p:cNvPr id="3" name="TextBox 2">
            <a:extLst>
              <a:ext uri="{FF2B5EF4-FFF2-40B4-BE49-F238E27FC236}">
                <a16:creationId xmlns:a16="http://schemas.microsoft.com/office/drawing/2014/main" id="{73699AB6-5A74-5C52-AAA5-41A1DF1523BB}"/>
              </a:ext>
            </a:extLst>
          </p:cNvPr>
          <p:cNvSpPr txBox="1"/>
          <p:nvPr/>
        </p:nvSpPr>
        <p:spPr>
          <a:xfrm>
            <a:off x="2663922" y="148664"/>
            <a:ext cx="8886006" cy="646331"/>
          </a:xfrm>
          <a:prstGeom prst="rect">
            <a:avLst/>
          </a:prstGeom>
          <a:noFill/>
        </p:spPr>
        <p:txBody>
          <a:bodyPr wrap="square">
            <a:spAutoFit/>
          </a:bodyPr>
          <a:lstStyle/>
          <a:p>
            <a:r>
              <a:rPr lang="en-US" sz="3600" b="1" dirty="0">
                <a:solidFill>
                  <a:schemeClr val="bg1"/>
                </a:solidFill>
                <a:latin typeface="Arial" panose="020B0604020202020204" pitchFamily="34" charset="0"/>
                <a:cs typeface="Arial" panose="020B0604020202020204" pitchFamily="34" charset="0"/>
              </a:rPr>
              <a:t>Relative Biological Effectiveness</a:t>
            </a:r>
          </a:p>
        </p:txBody>
      </p:sp>
    </p:spTree>
    <p:extLst>
      <p:ext uri="{BB962C8B-B14F-4D97-AF65-F5344CB8AC3E}">
        <p14:creationId xmlns:p14="http://schemas.microsoft.com/office/powerpoint/2010/main" val="1247442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AEE9-9AE3-4B69-91B6-C97EE962D1F7}"/>
              </a:ext>
            </a:extLst>
          </p:cNvPr>
          <p:cNvSpPr>
            <a:spLocks noGrp="1"/>
          </p:cNvSpPr>
          <p:nvPr>
            <p:ph type="title"/>
          </p:nvPr>
        </p:nvSpPr>
        <p:spPr>
          <a:xfrm>
            <a:off x="5329733" y="95657"/>
            <a:ext cx="2051304" cy="666318"/>
          </a:xfrm>
        </p:spPr>
        <p:txBody>
          <a:bodyPr/>
          <a:lstStyle/>
          <a:p>
            <a:r>
              <a:rPr lang="en-US" sz="4000" dirty="0"/>
              <a:t>Topics</a:t>
            </a:r>
          </a:p>
        </p:txBody>
      </p:sp>
      <p:sp>
        <p:nvSpPr>
          <p:cNvPr id="3" name="Content Placeholder 2">
            <a:extLst>
              <a:ext uri="{FF2B5EF4-FFF2-40B4-BE49-F238E27FC236}">
                <a16:creationId xmlns:a16="http://schemas.microsoft.com/office/drawing/2014/main" id="{68E398C2-B61B-4CAA-909D-ECA1C78037FF}"/>
              </a:ext>
            </a:extLst>
          </p:cNvPr>
          <p:cNvSpPr>
            <a:spLocks noGrp="1"/>
          </p:cNvSpPr>
          <p:nvPr>
            <p:ph idx="1"/>
          </p:nvPr>
        </p:nvSpPr>
        <p:spPr>
          <a:xfrm>
            <a:off x="558394" y="1690688"/>
            <a:ext cx="10972800" cy="3736949"/>
          </a:xfrm>
        </p:spPr>
        <p:txBody>
          <a:bodyPr/>
          <a:lstStyle/>
          <a:p>
            <a:r>
              <a:rPr lang="en-US" sz="2400" dirty="0"/>
              <a:t>Purpose</a:t>
            </a:r>
          </a:p>
          <a:p>
            <a:r>
              <a:rPr lang="en-US" sz="2400" dirty="0"/>
              <a:t>Rats</a:t>
            </a:r>
          </a:p>
          <a:p>
            <a:r>
              <a:rPr lang="en-US" sz="2400" dirty="0"/>
              <a:t>Inbred mice</a:t>
            </a:r>
          </a:p>
          <a:p>
            <a:r>
              <a:rPr lang="en-US" sz="2400" dirty="0"/>
              <a:t>Genetically engineered mice</a:t>
            </a:r>
          </a:p>
          <a:p>
            <a:r>
              <a:rPr lang="en-US" sz="2400" dirty="0"/>
              <a:t>Heterogeneous stock (outbred) mice</a:t>
            </a:r>
          </a:p>
          <a:p>
            <a:r>
              <a:rPr lang="en-US" sz="2400" dirty="0"/>
              <a:t>Other models</a:t>
            </a:r>
          </a:p>
          <a:p>
            <a:pPr lvl="1"/>
            <a:r>
              <a:rPr lang="en-US" sz="2400" dirty="0"/>
              <a:t>Humanized mice</a:t>
            </a:r>
          </a:p>
          <a:p>
            <a:pPr lvl="1"/>
            <a:r>
              <a:rPr lang="en-US" sz="2400" dirty="0"/>
              <a:t>Other species</a:t>
            </a:r>
          </a:p>
          <a:p>
            <a:endParaRPr lang="en-US" sz="2400" dirty="0"/>
          </a:p>
        </p:txBody>
      </p:sp>
      <p:sp>
        <p:nvSpPr>
          <p:cNvPr id="6" name="Slide Number Placeholder 5">
            <a:extLst>
              <a:ext uri="{FF2B5EF4-FFF2-40B4-BE49-F238E27FC236}">
                <a16:creationId xmlns:a16="http://schemas.microsoft.com/office/drawing/2014/main" id="{A537E816-3822-4F63-9DDE-8CCE9D34A99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0E1C1D-23A6-4D8C-8BAD-0A4D3EB843D9}" type="slidenum">
              <a:rPr lang="en-US" smtClean="0"/>
              <a:pPr/>
              <a:t>15</a:t>
            </a:fld>
            <a:endParaRPr lang="en-US"/>
          </a:p>
        </p:txBody>
      </p:sp>
    </p:spTree>
    <p:extLst>
      <p:ext uri="{BB962C8B-B14F-4D97-AF65-F5344CB8AC3E}">
        <p14:creationId xmlns:p14="http://schemas.microsoft.com/office/powerpoint/2010/main" val="2162076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AEE9-9AE3-4B69-91B6-C97EE962D1F7}"/>
              </a:ext>
            </a:extLst>
          </p:cNvPr>
          <p:cNvSpPr>
            <a:spLocks noGrp="1"/>
          </p:cNvSpPr>
          <p:nvPr>
            <p:ph type="title"/>
          </p:nvPr>
        </p:nvSpPr>
        <p:spPr>
          <a:xfrm>
            <a:off x="4724400" y="69054"/>
            <a:ext cx="10515600" cy="1325563"/>
          </a:xfrm>
        </p:spPr>
        <p:txBody>
          <a:bodyPr/>
          <a:lstStyle/>
          <a:p>
            <a:r>
              <a:rPr lang="en-US" sz="4000" dirty="0"/>
              <a:t>Purpose</a:t>
            </a:r>
          </a:p>
        </p:txBody>
      </p:sp>
      <p:sp>
        <p:nvSpPr>
          <p:cNvPr id="3" name="Content Placeholder 2">
            <a:extLst>
              <a:ext uri="{FF2B5EF4-FFF2-40B4-BE49-F238E27FC236}">
                <a16:creationId xmlns:a16="http://schemas.microsoft.com/office/drawing/2014/main" id="{68E398C2-B61B-4CAA-909D-ECA1C78037FF}"/>
              </a:ext>
            </a:extLst>
          </p:cNvPr>
          <p:cNvSpPr>
            <a:spLocks noGrp="1"/>
          </p:cNvSpPr>
          <p:nvPr>
            <p:ph idx="1"/>
          </p:nvPr>
        </p:nvSpPr>
        <p:spPr>
          <a:xfrm>
            <a:off x="609600" y="1787297"/>
            <a:ext cx="10972800" cy="3283406"/>
          </a:xfrm>
        </p:spPr>
        <p:txBody>
          <a:bodyPr/>
          <a:lstStyle/>
          <a:p>
            <a:r>
              <a:rPr lang="en-US" sz="2800" dirty="0"/>
              <a:t>More accurately assess risk</a:t>
            </a:r>
          </a:p>
          <a:p>
            <a:pPr lvl="1"/>
            <a:r>
              <a:rPr lang="en-US" sz="2800" dirty="0"/>
              <a:t>Radiation quality effects</a:t>
            </a:r>
          </a:p>
          <a:p>
            <a:pPr lvl="1"/>
            <a:r>
              <a:rPr lang="en-US" sz="2800" dirty="0"/>
              <a:t>Dose rate effects</a:t>
            </a:r>
          </a:p>
          <a:p>
            <a:pPr lvl="1"/>
            <a:r>
              <a:rPr lang="en-US" sz="2800" dirty="0"/>
              <a:t>Individual risk</a:t>
            </a:r>
          </a:p>
          <a:p>
            <a:r>
              <a:rPr lang="en-US" sz="2800" dirty="0"/>
              <a:t>Identify underlying carcinogenic mechanisms</a:t>
            </a:r>
          </a:p>
          <a:p>
            <a:r>
              <a:rPr lang="en-US" sz="2800" dirty="0"/>
              <a:t>Test potential countermeasures </a:t>
            </a:r>
          </a:p>
        </p:txBody>
      </p:sp>
      <p:sp>
        <p:nvSpPr>
          <p:cNvPr id="6" name="Slide Number Placeholder 5">
            <a:extLst>
              <a:ext uri="{FF2B5EF4-FFF2-40B4-BE49-F238E27FC236}">
                <a16:creationId xmlns:a16="http://schemas.microsoft.com/office/drawing/2014/main" id="{A537E816-3822-4F63-9DDE-8CCE9D34A99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0E1C1D-23A6-4D8C-8BAD-0A4D3EB843D9}" type="slidenum">
              <a:rPr lang="en-US" smtClean="0"/>
              <a:pPr/>
              <a:t>16</a:t>
            </a:fld>
            <a:endParaRPr lang="en-US"/>
          </a:p>
        </p:txBody>
      </p:sp>
    </p:spTree>
    <p:extLst>
      <p:ext uri="{BB962C8B-B14F-4D97-AF65-F5344CB8AC3E}">
        <p14:creationId xmlns:p14="http://schemas.microsoft.com/office/powerpoint/2010/main" val="1892763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AEE9-9AE3-4B69-91B6-C97EE962D1F7}"/>
              </a:ext>
            </a:extLst>
          </p:cNvPr>
          <p:cNvSpPr>
            <a:spLocks noGrp="1"/>
          </p:cNvSpPr>
          <p:nvPr>
            <p:ph type="title"/>
          </p:nvPr>
        </p:nvSpPr>
        <p:spPr>
          <a:xfrm>
            <a:off x="4342180" y="110333"/>
            <a:ext cx="3719170" cy="621503"/>
          </a:xfrm>
        </p:spPr>
        <p:txBody>
          <a:bodyPr/>
          <a:lstStyle/>
          <a:p>
            <a:r>
              <a:rPr lang="en-US" sz="3600" dirty="0"/>
              <a:t>Tumor models</a:t>
            </a:r>
          </a:p>
        </p:txBody>
      </p:sp>
      <p:sp>
        <p:nvSpPr>
          <p:cNvPr id="3" name="Content Placeholder 2">
            <a:extLst>
              <a:ext uri="{FF2B5EF4-FFF2-40B4-BE49-F238E27FC236}">
                <a16:creationId xmlns:a16="http://schemas.microsoft.com/office/drawing/2014/main" id="{68E398C2-B61B-4CAA-909D-ECA1C78037FF}"/>
              </a:ext>
            </a:extLst>
          </p:cNvPr>
          <p:cNvSpPr>
            <a:spLocks noGrp="1"/>
          </p:cNvSpPr>
          <p:nvPr>
            <p:ph idx="1"/>
          </p:nvPr>
        </p:nvSpPr>
        <p:spPr/>
        <p:txBody>
          <a:bodyPr>
            <a:noAutofit/>
          </a:bodyPr>
          <a:lstStyle/>
          <a:p>
            <a:r>
              <a:rPr lang="en-US" sz="2400" dirty="0"/>
              <a:t>Rat</a:t>
            </a:r>
          </a:p>
          <a:p>
            <a:pPr lvl="1"/>
            <a:r>
              <a:rPr lang="en-US" sz="2400" dirty="0"/>
              <a:t>Skin tumors</a:t>
            </a:r>
          </a:p>
          <a:p>
            <a:pPr lvl="1"/>
            <a:r>
              <a:rPr lang="en-US" sz="2400" dirty="0"/>
              <a:t>Mammary tumors</a:t>
            </a:r>
          </a:p>
          <a:p>
            <a:r>
              <a:rPr lang="en-US" sz="2400" dirty="0"/>
              <a:t>Mouse</a:t>
            </a:r>
          </a:p>
          <a:p>
            <a:pPr lvl="1"/>
            <a:r>
              <a:rPr lang="en-US" sz="2400" dirty="0"/>
              <a:t>Harderian gland</a:t>
            </a:r>
          </a:p>
          <a:p>
            <a:pPr lvl="1"/>
            <a:r>
              <a:rPr lang="en-US" sz="2400" dirty="0"/>
              <a:t>Acute myeloid leukemia</a:t>
            </a:r>
          </a:p>
          <a:p>
            <a:pPr lvl="1"/>
            <a:r>
              <a:rPr lang="en-US" sz="2400" dirty="0"/>
              <a:t>Hepatocellular carcinoma</a:t>
            </a:r>
          </a:p>
          <a:p>
            <a:pPr lvl="1"/>
            <a:r>
              <a:rPr lang="en-US" sz="2400" dirty="0"/>
              <a:t>Mammary tumors</a:t>
            </a:r>
          </a:p>
          <a:p>
            <a:pPr lvl="1"/>
            <a:r>
              <a:rPr lang="en-US" sz="2400" dirty="0"/>
              <a:t>Ovarian cancer</a:t>
            </a:r>
          </a:p>
          <a:p>
            <a:pPr lvl="1"/>
            <a:r>
              <a:rPr lang="en-US" sz="2400" dirty="0"/>
              <a:t>Lung cancer</a:t>
            </a:r>
          </a:p>
          <a:p>
            <a:pPr lvl="1"/>
            <a:r>
              <a:rPr lang="en-US" sz="2400" dirty="0"/>
              <a:t>Intestinal neoplasia</a:t>
            </a:r>
          </a:p>
          <a:p>
            <a:pPr lvl="1"/>
            <a:r>
              <a:rPr lang="en-US" sz="2400" dirty="0"/>
              <a:t>Glioblastoma </a:t>
            </a:r>
          </a:p>
        </p:txBody>
      </p:sp>
      <p:sp>
        <p:nvSpPr>
          <p:cNvPr id="6" name="Slide Number Placeholder 5">
            <a:extLst>
              <a:ext uri="{FF2B5EF4-FFF2-40B4-BE49-F238E27FC236}">
                <a16:creationId xmlns:a16="http://schemas.microsoft.com/office/drawing/2014/main" id="{A537E816-3822-4F63-9DDE-8CCE9D34A99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0E1C1D-23A6-4D8C-8BAD-0A4D3EB843D9}" type="slidenum">
              <a:rPr lang="en-US" smtClean="0"/>
              <a:pPr/>
              <a:t>17</a:t>
            </a:fld>
            <a:endParaRPr lang="en-US"/>
          </a:p>
        </p:txBody>
      </p:sp>
    </p:spTree>
    <p:extLst>
      <p:ext uri="{BB962C8B-B14F-4D97-AF65-F5344CB8AC3E}">
        <p14:creationId xmlns:p14="http://schemas.microsoft.com/office/powerpoint/2010/main" val="2245746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AEE9-9AE3-4B69-91B6-C97EE962D1F7}"/>
              </a:ext>
            </a:extLst>
          </p:cNvPr>
          <p:cNvSpPr>
            <a:spLocks noGrp="1"/>
          </p:cNvSpPr>
          <p:nvPr>
            <p:ph type="title"/>
          </p:nvPr>
        </p:nvSpPr>
        <p:spPr>
          <a:xfrm>
            <a:off x="2148577" y="184469"/>
            <a:ext cx="7804450" cy="670218"/>
          </a:xfrm>
        </p:spPr>
        <p:txBody>
          <a:bodyPr>
            <a:normAutofit/>
          </a:bodyPr>
          <a:lstStyle/>
          <a:p>
            <a:r>
              <a:rPr lang="en-US" sz="3600" dirty="0">
                <a:solidFill>
                  <a:schemeClr val="bg2"/>
                </a:solidFill>
              </a:rPr>
              <a:t>Mammary Tumor Induction in Rats </a:t>
            </a:r>
          </a:p>
        </p:txBody>
      </p:sp>
      <p:sp>
        <p:nvSpPr>
          <p:cNvPr id="3" name="Content Placeholder 2">
            <a:extLst>
              <a:ext uri="{FF2B5EF4-FFF2-40B4-BE49-F238E27FC236}">
                <a16:creationId xmlns:a16="http://schemas.microsoft.com/office/drawing/2014/main" id="{68E398C2-B61B-4CAA-909D-ECA1C78037FF}"/>
              </a:ext>
            </a:extLst>
          </p:cNvPr>
          <p:cNvSpPr>
            <a:spLocks noGrp="1"/>
          </p:cNvSpPr>
          <p:nvPr>
            <p:ph idx="1"/>
          </p:nvPr>
        </p:nvSpPr>
        <p:spPr>
          <a:xfrm>
            <a:off x="285816" y="2208805"/>
            <a:ext cx="4476130" cy="1736195"/>
          </a:xfrm>
        </p:spPr>
        <p:txBody>
          <a:bodyPr/>
          <a:lstStyle/>
          <a:p>
            <a:r>
              <a:rPr lang="en-US" altLang="en-US" dirty="0">
                <a:latin typeface="Arial" panose="020B0604020202020204" pitchFamily="34" charset="0"/>
                <a:cs typeface="Arial" panose="020B0604020202020204" pitchFamily="34" charset="0"/>
              </a:rPr>
              <a:t>Female</a:t>
            </a:r>
            <a:r>
              <a:rPr lang="en-US" altLang="en-US" dirty="0">
                <a:cs typeface="Arial" panose="020B0604020202020204" pitchFamily="34" charset="0"/>
              </a:rPr>
              <a:t> </a:t>
            </a:r>
            <a:r>
              <a:rPr lang="en-US" altLang="en-US" dirty="0"/>
              <a:t>Sprague-Dawley rats</a:t>
            </a:r>
          </a:p>
          <a:p>
            <a:r>
              <a:rPr lang="en-US" altLang="en-US" dirty="0"/>
              <a:t>Irradiated 6 – 7 weeks of age, monitored to </a:t>
            </a:r>
            <a:r>
              <a:rPr lang="en-US" altLang="en-US" baseline="-5000" dirty="0"/>
              <a:t>~</a:t>
            </a:r>
            <a:r>
              <a:rPr lang="en-US" altLang="en-US" dirty="0"/>
              <a:t>1 year of age </a:t>
            </a:r>
          </a:p>
          <a:p>
            <a:r>
              <a:rPr lang="en-US" altLang="en-US" dirty="0"/>
              <a:t>6.6  GeV </a:t>
            </a:r>
            <a:r>
              <a:rPr lang="en-US" altLang="en-US" baseline="30000" dirty="0"/>
              <a:t>20</a:t>
            </a:r>
            <a:r>
              <a:rPr lang="en-US" altLang="en-US" dirty="0"/>
              <a:t>Ne (LET </a:t>
            </a:r>
            <a:r>
              <a:rPr lang="en-US" altLang="en-US" baseline="-5000" dirty="0"/>
              <a:t>~</a:t>
            </a:r>
            <a:r>
              <a:rPr lang="en-US" altLang="en-US" dirty="0"/>
              <a:t>33keV/</a:t>
            </a:r>
            <a:r>
              <a:rPr lang="en-US" altLang="en-US" dirty="0">
                <a:latin typeface="Symbol" panose="05050102010706020507" pitchFamily="18" charset="2"/>
              </a:rPr>
              <a:t>m</a:t>
            </a:r>
            <a:r>
              <a:rPr lang="en-US" altLang="en-US" dirty="0"/>
              <a:t>m) at BEVALAC or 230 </a:t>
            </a:r>
            <a:r>
              <a:rPr lang="en-US" altLang="en-US" dirty="0" err="1"/>
              <a:t>kVp</a:t>
            </a:r>
            <a:r>
              <a:rPr lang="en-US" altLang="en-US" dirty="0"/>
              <a:t> X-rays</a:t>
            </a:r>
          </a:p>
          <a:p>
            <a:endParaRPr lang="en-US" dirty="0"/>
          </a:p>
        </p:txBody>
      </p:sp>
      <p:sp>
        <p:nvSpPr>
          <p:cNvPr id="6" name="Slide Number Placeholder 5">
            <a:extLst>
              <a:ext uri="{FF2B5EF4-FFF2-40B4-BE49-F238E27FC236}">
                <a16:creationId xmlns:a16="http://schemas.microsoft.com/office/drawing/2014/main" id="{A537E816-3822-4F63-9DDE-8CCE9D34A99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0E1C1D-23A6-4D8C-8BAD-0A4D3EB843D9}" type="slidenum">
              <a:rPr lang="en-US" smtClean="0"/>
              <a:pPr/>
              <a:t>18</a:t>
            </a:fld>
            <a:endParaRPr lang="en-US"/>
          </a:p>
        </p:txBody>
      </p:sp>
      <p:sp>
        <p:nvSpPr>
          <p:cNvPr id="7" name="TextBox 5">
            <a:extLst>
              <a:ext uri="{FF2B5EF4-FFF2-40B4-BE49-F238E27FC236}">
                <a16:creationId xmlns:a16="http://schemas.microsoft.com/office/drawing/2014/main" id="{75483C94-42FA-4DE6-9104-18C7EECF6BC5}"/>
              </a:ext>
            </a:extLst>
          </p:cNvPr>
          <p:cNvSpPr txBox="1">
            <a:spLocks noChangeArrowheads="1"/>
          </p:cNvSpPr>
          <p:nvPr/>
        </p:nvSpPr>
        <p:spPr bwMode="auto">
          <a:xfrm>
            <a:off x="80990" y="6513726"/>
            <a:ext cx="1106798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50" dirty="0"/>
              <a:t>C. J. </a:t>
            </a:r>
            <a:r>
              <a:rPr lang="en-US" altLang="en-US" sz="1050" dirty="0" err="1"/>
              <a:t>Shellabarger</a:t>
            </a:r>
            <a:r>
              <a:rPr lang="en-US" altLang="en-US" sz="1050" dirty="0"/>
              <a:t>, J. W. Baum, S. Holtzman, and J. P. Stone, Neon-20 ion- and X-ray-induced mammary carcinogenesis in female rats. Ann. N. Y. Acad. Sci. 459, 239-244 (1985).</a:t>
            </a:r>
          </a:p>
          <a:p>
            <a:pPr eaLnBrk="1" hangingPunct="1">
              <a:spcBef>
                <a:spcPct val="0"/>
              </a:spcBef>
              <a:buFontTx/>
              <a:buNone/>
            </a:pPr>
            <a:endParaRPr lang="en-US" altLang="en-US" sz="1050" dirty="0"/>
          </a:p>
        </p:txBody>
      </p:sp>
      <p:grpSp>
        <p:nvGrpSpPr>
          <p:cNvPr id="8" name="Group 11">
            <a:extLst>
              <a:ext uri="{FF2B5EF4-FFF2-40B4-BE49-F238E27FC236}">
                <a16:creationId xmlns:a16="http://schemas.microsoft.com/office/drawing/2014/main" id="{148C13AE-9397-0B87-0C9B-826F42D5F3BF}"/>
              </a:ext>
            </a:extLst>
          </p:cNvPr>
          <p:cNvGrpSpPr>
            <a:grpSpLocks/>
          </p:cNvGrpSpPr>
          <p:nvPr/>
        </p:nvGrpSpPr>
        <p:grpSpPr bwMode="auto">
          <a:xfrm>
            <a:off x="4438411" y="1604529"/>
            <a:ext cx="5983290" cy="3824246"/>
            <a:chOff x="533400" y="933450"/>
            <a:chExt cx="7781925" cy="5141425"/>
          </a:xfrm>
        </p:grpSpPr>
        <p:pic>
          <p:nvPicPr>
            <p:cNvPr id="9" name="Picture 2">
              <a:extLst>
                <a:ext uri="{FF2B5EF4-FFF2-40B4-BE49-F238E27FC236}">
                  <a16:creationId xmlns:a16="http://schemas.microsoft.com/office/drawing/2014/main" id="{08A3A96D-967A-7676-112F-1247A7F963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088"/>
            <a:stretch/>
          </p:blipFill>
          <p:spPr bwMode="auto">
            <a:xfrm>
              <a:off x="533400" y="933450"/>
              <a:ext cx="7781925" cy="51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75834C5D-F0B5-1141-441C-FBB505468484}"/>
                </a:ext>
              </a:extLst>
            </p:cNvPr>
            <p:cNvCxnSpPr/>
            <p:nvPr/>
          </p:nvCxnSpPr>
          <p:spPr>
            <a:xfrm rot="5400000" flipH="1" flipV="1">
              <a:off x="5829300" y="1790700"/>
              <a:ext cx="914400" cy="838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E57E4B4-708A-9B9D-4ED8-352E0AD1E3B3}"/>
                </a:ext>
              </a:extLst>
            </p:cNvPr>
            <p:cNvCxnSpPr/>
            <p:nvPr/>
          </p:nvCxnSpPr>
          <p:spPr>
            <a:xfrm rot="5400000" flipH="1" flipV="1">
              <a:off x="5295900" y="2781300"/>
              <a:ext cx="1981200" cy="838200"/>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sp>
        <p:nvSpPr>
          <p:cNvPr id="12" name="TextBox 4">
            <a:extLst>
              <a:ext uri="{FF2B5EF4-FFF2-40B4-BE49-F238E27FC236}">
                <a16:creationId xmlns:a16="http://schemas.microsoft.com/office/drawing/2014/main" id="{760844CD-2C0B-A867-18F4-4BBC7C238390}"/>
              </a:ext>
            </a:extLst>
          </p:cNvPr>
          <p:cNvSpPr txBox="1">
            <a:spLocks noChangeArrowheads="1"/>
          </p:cNvSpPr>
          <p:nvPr/>
        </p:nvSpPr>
        <p:spPr bwMode="auto">
          <a:xfrm>
            <a:off x="10332511" y="1997691"/>
            <a:ext cx="14160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aseline="30000" dirty="0"/>
              <a:t>20</a:t>
            </a:r>
            <a:r>
              <a:rPr lang="en-US" altLang="en-US" sz="1800" dirty="0"/>
              <a:t>Ne doses</a:t>
            </a:r>
          </a:p>
          <a:p>
            <a:pPr eaLnBrk="1" hangingPunct="1">
              <a:spcBef>
                <a:spcPct val="0"/>
              </a:spcBef>
              <a:buFontTx/>
              <a:buNone/>
            </a:pPr>
            <a:r>
              <a:rPr lang="en-US" altLang="en-US" sz="1800" dirty="0"/>
              <a:t>  2 </a:t>
            </a:r>
            <a:r>
              <a:rPr lang="en-US" altLang="en-US" sz="1800" dirty="0" err="1"/>
              <a:t>cGy</a:t>
            </a:r>
            <a:endParaRPr lang="en-US" altLang="en-US" sz="1800" dirty="0"/>
          </a:p>
          <a:p>
            <a:pPr eaLnBrk="1" hangingPunct="1">
              <a:spcBef>
                <a:spcPct val="0"/>
              </a:spcBef>
              <a:buFontTx/>
              <a:buNone/>
            </a:pPr>
            <a:r>
              <a:rPr lang="en-US" altLang="en-US" sz="1800" dirty="0"/>
              <a:t>  6 </a:t>
            </a:r>
            <a:r>
              <a:rPr lang="en-US" altLang="en-US" sz="1800" dirty="0" err="1"/>
              <a:t>cGy</a:t>
            </a:r>
            <a:endParaRPr lang="en-US" altLang="en-US" sz="1800" dirty="0"/>
          </a:p>
          <a:p>
            <a:pPr eaLnBrk="1" hangingPunct="1">
              <a:spcBef>
                <a:spcPct val="0"/>
              </a:spcBef>
              <a:buFontTx/>
              <a:buNone/>
            </a:pPr>
            <a:r>
              <a:rPr lang="en-US" altLang="en-US" sz="1800" dirty="0"/>
              <a:t>18 </a:t>
            </a:r>
            <a:r>
              <a:rPr lang="en-US" altLang="en-US" sz="1800" dirty="0" err="1"/>
              <a:t>cGy</a:t>
            </a:r>
            <a:endParaRPr lang="en-US" altLang="en-US" sz="1800" dirty="0"/>
          </a:p>
          <a:p>
            <a:pPr eaLnBrk="1" hangingPunct="1">
              <a:spcBef>
                <a:spcPct val="0"/>
              </a:spcBef>
              <a:buFontTx/>
              <a:buNone/>
            </a:pPr>
            <a:r>
              <a:rPr lang="en-US" altLang="en-US" sz="1800" dirty="0"/>
              <a:t>54 </a:t>
            </a:r>
            <a:r>
              <a:rPr lang="en-US" altLang="en-US" sz="1800" dirty="0" err="1"/>
              <a:t>cGy</a:t>
            </a:r>
            <a:endParaRPr lang="en-US" altLang="en-US" sz="1800" dirty="0"/>
          </a:p>
          <a:p>
            <a:pPr eaLnBrk="1" hangingPunct="1">
              <a:spcBef>
                <a:spcPct val="0"/>
              </a:spcBef>
              <a:buFontTx/>
              <a:buNone/>
            </a:pPr>
            <a:endParaRPr lang="en-US" altLang="en-US" sz="1800" dirty="0"/>
          </a:p>
          <a:p>
            <a:pPr eaLnBrk="1" hangingPunct="1">
              <a:spcBef>
                <a:spcPct val="0"/>
              </a:spcBef>
              <a:buFontTx/>
              <a:buNone/>
            </a:pPr>
            <a:r>
              <a:rPr lang="en-US" altLang="en-US" sz="1800" dirty="0">
                <a:solidFill>
                  <a:srgbClr val="FF0000"/>
                </a:solidFill>
              </a:rPr>
              <a:t>X-ray doses</a:t>
            </a:r>
          </a:p>
          <a:p>
            <a:pPr eaLnBrk="1" hangingPunct="1">
              <a:spcBef>
                <a:spcPct val="0"/>
              </a:spcBef>
              <a:buFontTx/>
              <a:buNone/>
            </a:pPr>
            <a:r>
              <a:rPr lang="en-US" altLang="en-US" sz="1800" dirty="0">
                <a:solidFill>
                  <a:srgbClr val="FF0000"/>
                </a:solidFill>
              </a:rPr>
              <a:t>  60 </a:t>
            </a:r>
            <a:r>
              <a:rPr lang="en-US" altLang="en-US" sz="1800" dirty="0" err="1">
                <a:solidFill>
                  <a:srgbClr val="FF0000"/>
                </a:solidFill>
              </a:rPr>
              <a:t>cGy</a:t>
            </a:r>
            <a:endParaRPr lang="en-US" altLang="en-US" sz="1800" dirty="0">
              <a:solidFill>
                <a:srgbClr val="FF0000"/>
              </a:solidFill>
            </a:endParaRPr>
          </a:p>
          <a:p>
            <a:pPr eaLnBrk="1" hangingPunct="1">
              <a:spcBef>
                <a:spcPct val="0"/>
              </a:spcBef>
              <a:buFontTx/>
              <a:buNone/>
            </a:pPr>
            <a:r>
              <a:rPr lang="en-US" altLang="en-US" sz="1800" dirty="0">
                <a:solidFill>
                  <a:srgbClr val="FF0000"/>
                </a:solidFill>
              </a:rPr>
              <a:t>180 </a:t>
            </a:r>
            <a:r>
              <a:rPr lang="en-US" altLang="en-US" sz="1800" dirty="0" err="1">
                <a:solidFill>
                  <a:srgbClr val="FF0000"/>
                </a:solidFill>
              </a:rPr>
              <a:t>cGy</a:t>
            </a:r>
            <a:endParaRPr lang="en-US" altLang="en-US" sz="1800" dirty="0">
              <a:solidFill>
                <a:srgbClr val="FF0000"/>
              </a:solidFill>
            </a:endParaRPr>
          </a:p>
        </p:txBody>
      </p:sp>
    </p:spTree>
    <p:extLst>
      <p:ext uri="{BB962C8B-B14F-4D97-AF65-F5344CB8AC3E}">
        <p14:creationId xmlns:p14="http://schemas.microsoft.com/office/powerpoint/2010/main" val="594997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AEE9-9AE3-4B69-91B6-C97EE962D1F7}"/>
              </a:ext>
            </a:extLst>
          </p:cNvPr>
          <p:cNvSpPr>
            <a:spLocks noGrp="1"/>
          </p:cNvSpPr>
          <p:nvPr>
            <p:ph type="title"/>
          </p:nvPr>
        </p:nvSpPr>
        <p:spPr>
          <a:xfrm>
            <a:off x="2856050" y="253924"/>
            <a:ext cx="7058301" cy="553998"/>
          </a:xfrm>
        </p:spPr>
        <p:txBody>
          <a:bodyPr>
            <a:noAutofit/>
          </a:bodyPr>
          <a:lstStyle/>
          <a:p>
            <a:r>
              <a:rPr lang="en-US" sz="3200" dirty="0"/>
              <a:t>Mammary Tumor Induction in Rats </a:t>
            </a:r>
          </a:p>
        </p:txBody>
      </p:sp>
      <p:sp>
        <p:nvSpPr>
          <p:cNvPr id="3" name="Content Placeholder 2">
            <a:extLst>
              <a:ext uri="{FF2B5EF4-FFF2-40B4-BE49-F238E27FC236}">
                <a16:creationId xmlns:a16="http://schemas.microsoft.com/office/drawing/2014/main" id="{68E398C2-B61B-4CAA-909D-ECA1C78037FF}"/>
              </a:ext>
            </a:extLst>
          </p:cNvPr>
          <p:cNvSpPr>
            <a:spLocks noGrp="1"/>
          </p:cNvSpPr>
          <p:nvPr>
            <p:ph idx="1"/>
          </p:nvPr>
        </p:nvSpPr>
        <p:spPr>
          <a:xfrm>
            <a:off x="280416" y="1462088"/>
            <a:ext cx="3794150" cy="5122863"/>
          </a:xfrm>
        </p:spPr>
        <p:txBody>
          <a:bodyPr/>
          <a:lstStyle/>
          <a:p>
            <a:r>
              <a:rPr lang="en-US" altLang="en-US" dirty="0">
                <a:cs typeface="Arial" panose="020B0604020202020204" pitchFamily="34" charset="0"/>
              </a:rPr>
              <a:t>Female </a:t>
            </a:r>
            <a:r>
              <a:rPr lang="en-US" altLang="en-US" dirty="0"/>
              <a:t>Sprague-Dawley rats</a:t>
            </a:r>
          </a:p>
          <a:p>
            <a:r>
              <a:rPr lang="en-US" altLang="en-US" dirty="0"/>
              <a:t>1 GeV/n </a:t>
            </a:r>
            <a:r>
              <a:rPr lang="en-US" altLang="en-US" baseline="30000" dirty="0"/>
              <a:t>56</a:t>
            </a:r>
            <a:r>
              <a:rPr lang="en-US" altLang="en-US" dirty="0"/>
              <a:t>Fe (155 keV/</a:t>
            </a:r>
            <a:r>
              <a:rPr lang="en-US" altLang="en-US" dirty="0">
                <a:latin typeface="Symbol" panose="05050102010706020507" pitchFamily="18" charset="2"/>
              </a:rPr>
              <a:t>m</a:t>
            </a:r>
            <a:r>
              <a:rPr lang="en-US" altLang="en-US" dirty="0"/>
              <a:t>m) at BNL AGS</a:t>
            </a:r>
          </a:p>
          <a:p>
            <a:r>
              <a:rPr lang="en-US" altLang="en-US" dirty="0"/>
              <a:t>250 MeV protons at Loma Linda</a:t>
            </a:r>
          </a:p>
          <a:p>
            <a:r>
              <a:rPr lang="en-US" altLang="en-US" dirty="0"/>
              <a:t>Doses 0.5 to 5 Gy for </a:t>
            </a:r>
            <a:r>
              <a:rPr lang="en-US" altLang="en-US" dirty="0">
                <a:latin typeface="Symbol" panose="05050102010706020507" pitchFamily="18" charset="2"/>
              </a:rPr>
              <a:t>g</a:t>
            </a:r>
            <a:r>
              <a:rPr lang="en-US" altLang="en-US" dirty="0"/>
              <a:t>-rays and 0.05 to 2 Gy for </a:t>
            </a:r>
            <a:r>
              <a:rPr lang="en-US" altLang="en-US" baseline="30000" dirty="0"/>
              <a:t>56</a:t>
            </a:r>
            <a:r>
              <a:rPr lang="en-US" altLang="en-US" dirty="0"/>
              <a:t>Fe</a:t>
            </a:r>
          </a:p>
          <a:p>
            <a:r>
              <a:rPr lang="en-US" altLang="en-US" dirty="0"/>
              <a:t>Mammary adenocarcinoma incidence study</a:t>
            </a:r>
          </a:p>
          <a:p>
            <a:endParaRPr lang="en-US" dirty="0"/>
          </a:p>
        </p:txBody>
      </p:sp>
      <p:sp>
        <p:nvSpPr>
          <p:cNvPr id="6" name="Slide Number Placeholder 5">
            <a:extLst>
              <a:ext uri="{FF2B5EF4-FFF2-40B4-BE49-F238E27FC236}">
                <a16:creationId xmlns:a16="http://schemas.microsoft.com/office/drawing/2014/main" id="{A537E816-3822-4F63-9DDE-8CCE9D34A99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0E1C1D-23A6-4D8C-8BAD-0A4D3EB843D9}" type="slidenum">
              <a:rPr lang="en-US" smtClean="0"/>
              <a:pPr/>
              <a:t>19</a:t>
            </a:fld>
            <a:endParaRPr lang="en-US"/>
          </a:p>
        </p:txBody>
      </p:sp>
      <p:sp>
        <p:nvSpPr>
          <p:cNvPr id="7" name="TextBox 3">
            <a:extLst>
              <a:ext uri="{FF2B5EF4-FFF2-40B4-BE49-F238E27FC236}">
                <a16:creationId xmlns:a16="http://schemas.microsoft.com/office/drawing/2014/main" id="{624AF958-5CFE-4D0B-84AD-C6E631CA9036}"/>
              </a:ext>
            </a:extLst>
          </p:cNvPr>
          <p:cNvSpPr txBox="1">
            <a:spLocks noChangeArrowheads="1"/>
          </p:cNvSpPr>
          <p:nvPr/>
        </p:nvSpPr>
        <p:spPr bwMode="auto">
          <a:xfrm>
            <a:off x="388619" y="6289633"/>
            <a:ext cx="1126845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t>J. F. </a:t>
            </a:r>
            <a:r>
              <a:rPr lang="en-US" altLang="en-US" sz="1000" dirty="0" err="1"/>
              <a:t>Dicello</a:t>
            </a:r>
            <a:r>
              <a:rPr lang="en-US" altLang="en-US" sz="1000" dirty="0"/>
              <a:t>, A. Christian, F. A. </a:t>
            </a:r>
            <a:r>
              <a:rPr lang="en-US" altLang="en-US" sz="1000" dirty="0" err="1"/>
              <a:t>Cucinotta</a:t>
            </a:r>
            <a:r>
              <a:rPr lang="en-US" altLang="en-US" sz="1000" dirty="0"/>
              <a:t>, D. S. Gridley, R. </a:t>
            </a:r>
            <a:r>
              <a:rPr lang="en-US" altLang="en-US" sz="1000" dirty="0" err="1"/>
              <a:t>Kathirithamby</a:t>
            </a:r>
            <a:r>
              <a:rPr lang="en-US" altLang="en-US" sz="1000" dirty="0"/>
              <a:t>, J. Mann, A. R. Markham, M. F. Moyers, G. R. Novak and others, In vivo mammary tumorigenesis in </a:t>
            </a:r>
          </a:p>
          <a:p>
            <a:pPr eaLnBrk="1" hangingPunct="1">
              <a:spcBef>
                <a:spcPct val="0"/>
              </a:spcBef>
              <a:buFontTx/>
              <a:buNone/>
            </a:pPr>
            <a:r>
              <a:rPr lang="en-US" altLang="en-US" sz="1000" dirty="0"/>
              <a:t>the Sprague-Dawley rat and </a:t>
            </a:r>
            <a:r>
              <a:rPr lang="en-US" altLang="en-US" sz="1000" dirty="0" err="1"/>
              <a:t>microdosimetric</a:t>
            </a:r>
            <a:r>
              <a:rPr lang="en-US" altLang="en-US" sz="1000" dirty="0"/>
              <a:t> correlates. Phys. Med. Biol. 49, 3817-3830 (2004).</a:t>
            </a:r>
          </a:p>
          <a:p>
            <a:pPr eaLnBrk="1" hangingPunct="1">
              <a:spcBef>
                <a:spcPct val="0"/>
              </a:spcBef>
              <a:buFontTx/>
              <a:buNone/>
            </a:pPr>
            <a:endParaRPr lang="en-US" altLang="en-US" sz="1000" dirty="0"/>
          </a:p>
        </p:txBody>
      </p:sp>
      <p:pic>
        <p:nvPicPr>
          <p:cNvPr id="8" name="Picture 2">
            <a:extLst>
              <a:ext uri="{FF2B5EF4-FFF2-40B4-BE49-F238E27FC236}">
                <a16:creationId xmlns:a16="http://schemas.microsoft.com/office/drawing/2014/main" id="{37D09B45-98F9-E604-7BB6-815BD6FDC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1472"/>
          <a:stretch>
            <a:fillRect/>
          </a:stretch>
        </p:blipFill>
        <p:spPr bwMode="auto">
          <a:xfrm>
            <a:off x="4554418" y="1156494"/>
            <a:ext cx="6076950"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a:extLst>
              <a:ext uri="{FF2B5EF4-FFF2-40B4-BE49-F238E27FC236}">
                <a16:creationId xmlns:a16="http://schemas.microsoft.com/office/drawing/2014/main" id="{EA0D2359-06D6-96B7-9DD6-472ADCD0AE20}"/>
              </a:ext>
            </a:extLst>
          </p:cNvPr>
          <p:cNvSpPr txBox="1">
            <a:spLocks noChangeArrowheads="1"/>
          </p:cNvSpPr>
          <p:nvPr/>
        </p:nvSpPr>
        <p:spPr bwMode="auto">
          <a:xfrm>
            <a:off x="9446592" y="2100552"/>
            <a:ext cx="236955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Cumulative excess lifetime incidence of mammary tumors as a function of dose for 250 MeV proton and 1 GeV </a:t>
            </a:r>
            <a:r>
              <a:rPr lang="en-US" altLang="en-US" sz="1800" baseline="30000" dirty="0"/>
              <a:t>56</a:t>
            </a:r>
            <a:r>
              <a:rPr lang="en-US" altLang="en-US" sz="1800" dirty="0"/>
              <a:t>Fe irradiated rats. </a:t>
            </a:r>
          </a:p>
        </p:txBody>
      </p:sp>
    </p:spTree>
    <p:extLst>
      <p:ext uri="{BB962C8B-B14F-4D97-AF65-F5344CB8AC3E}">
        <p14:creationId xmlns:p14="http://schemas.microsoft.com/office/powerpoint/2010/main" val="2461529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280" y="831642"/>
            <a:ext cx="12029440" cy="5963171"/>
          </a:xfrm>
          <a:prstGeom prst="rect">
            <a:avLst/>
          </a:prstGeom>
        </p:spPr>
        <p:txBody>
          <a:bodyPr wrap="square">
            <a:spAutoFit/>
          </a:bodyPr>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Mission: Characterize and facilitate the management of the human health outcomes associated with space radiation exposure to protect astronaut health and wellbeing to enable human spaceflight</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Science Team</a:t>
            </a:r>
          </a:p>
          <a:p>
            <a:pPr marL="115888"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464B1"/>
                </a:solidFill>
                <a:effectLst/>
                <a:uLnTx/>
                <a:uFillTx/>
                <a:latin typeface="Arial" panose="020B0604020202020204" pitchFamily="34" charset="0"/>
                <a:ea typeface="+mn-ea"/>
                <a:cs typeface="Arial" panose="020B0604020202020204" pitchFamily="34" charset="0"/>
              </a:rPr>
              <a:t>Janice (JZ) Zawaski, Ph.D., Element Scientist</a:t>
            </a:r>
          </a:p>
          <a:p>
            <a:pPr marL="115888"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464B1"/>
                </a:solidFill>
                <a:effectLst/>
                <a:uLnTx/>
                <a:uFillTx/>
                <a:latin typeface="Arial" panose="020B0604020202020204" pitchFamily="34" charset="0"/>
                <a:ea typeface="+mn-ea"/>
                <a:cs typeface="Arial" panose="020B0604020202020204" pitchFamily="34" charset="0"/>
              </a:rPr>
              <a:t>Janapriya (JP) Saha, Ph.D., Deputy Element Scientist</a:t>
            </a:r>
          </a:p>
          <a:p>
            <a:pPr marL="115888"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Gregory Nelson Ph.D., CNS Discipline Lead</a:t>
            </a:r>
          </a:p>
          <a:p>
            <a:pPr marL="115888"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Diana Cruz-Topete Ph.D., Degenerative Tissues Discipline Lead</a:t>
            </a:r>
          </a:p>
          <a:p>
            <a:pPr marL="115888"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Marshleen Yadav, Ph.D., Cancer Discipline Lead</a:t>
            </a:r>
          </a:p>
          <a:p>
            <a:pPr marL="115888"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Angela Kubik, Ph.D., Omics Specialist</a:t>
            </a:r>
          </a:p>
          <a:p>
            <a:pPr marL="115888"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Jordan Rhone, MBA, Science Integrator</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Management Team</a:t>
            </a:r>
          </a:p>
          <a:p>
            <a:pPr marL="115888"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464B1"/>
                </a:solidFill>
                <a:effectLst/>
                <a:uLnTx/>
                <a:uFillTx/>
                <a:latin typeface="Arial" panose="020B0604020202020204" pitchFamily="34" charset="0"/>
                <a:ea typeface="+mn-ea"/>
                <a:cs typeface="Arial" panose="020B0604020202020204" pitchFamily="34" charset="0"/>
              </a:rPr>
              <a:t>Jason Weeks M.S., Element Manager</a:t>
            </a:r>
          </a:p>
          <a:p>
            <a:pPr marL="115888"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464B1"/>
                </a:solidFill>
                <a:effectLst/>
                <a:uLnTx/>
                <a:uFillTx/>
                <a:latin typeface="Arial" panose="020B0604020202020204" pitchFamily="34" charset="0"/>
                <a:ea typeface="+mn-ea"/>
                <a:cs typeface="Arial" panose="020B0604020202020204" pitchFamily="34" charset="0"/>
              </a:rPr>
              <a:t>Aaron Allcorn, MBA, Deputy Element Manager</a:t>
            </a:r>
          </a:p>
          <a:p>
            <a:pPr marL="115888"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Keli Woolery, Financial Analyst </a:t>
            </a:r>
          </a:p>
          <a:p>
            <a:pPr marL="115888"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jsc-hrp-space-radiation-element@mail.nasa.gov</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F6B306AC-C63C-6BA9-EA7C-158BBEEF1252}"/>
              </a:ext>
            </a:extLst>
          </p:cNvPr>
          <p:cNvGrpSpPr/>
          <p:nvPr/>
        </p:nvGrpSpPr>
        <p:grpSpPr>
          <a:xfrm>
            <a:off x="9934711" y="1810513"/>
            <a:ext cx="1842953" cy="1618488"/>
            <a:chOff x="9791813" y="3332767"/>
            <a:chExt cx="1959826" cy="1721125"/>
          </a:xfrm>
        </p:grpSpPr>
        <p:pic>
          <p:nvPicPr>
            <p:cNvPr id="13" name="Picture 12" descr="A person in a suit and tie&#10;&#10;AI-generated content may be incorrect.">
              <a:extLst>
                <a:ext uri="{FF2B5EF4-FFF2-40B4-BE49-F238E27FC236}">
                  <a16:creationId xmlns:a16="http://schemas.microsoft.com/office/drawing/2014/main" id="{FE6E3792-7B0B-CE05-FBFA-0925C4FA81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1813" y="3332767"/>
              <a:ext cx="1656080" cy="1721125"/>
            </a:xfrm>
            <a:prstGeom prst="rect">
              <a:avLst/>
            </a:prstGeom>
          </p:spPr>
        </p:pic>
        <p:sp>
          <p:nvSpPr>
            <p:cNvPr id="9" name="TextBox 8">
              <a:extLst>
                <a:ext uri="{FF2B5EF4-FFF2-40B4-BE49-F238E27FC236}">
                  <a16:creationId xmlns:a16="http://schemas.microsoft.com/office/drawing/2014/main" id="{3FD7A916-BB91-5F80-8445-492FF97F21F3}"/>
                </a:ext>
              </a:extLst>
            </p:cNvPr>
            <p:cNvSpPr txBox="1"/>
            <p:nvPr/>
          </p:nvSpPr>
          <p:spPr>
            <a:xfrm>
              <a:off x="10031145" y="4711880"/>
              <a:ext cx="172049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a:rPr>
                <a:t>Janapriya (JP)</a:t>
              </a:r>
            </a:p>
          </p:txBody>
        </p:sp>
      </p:gr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AB4DBE-87AD-4CDF-BA84-133BC9673E46}" type="slidenum">
              <a:rPr kumimoji="0" lang="en-US" altLang="en-US" sz="10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Title 1"/>
          <p:cNvSpPr>
            <a:spLocks noGrp="1"/>
          </p:cNvSpPr>
          <p:nvPr>
            <p:ph type="title"/>
          </p:nvPr>
        </p:nvSpPr>
        <p:spPr>
          <a:xfrm>
            <a:off x="2665879" y="79340"/>
            <a:ext cx="10515600" cy="1325563"/>
          </a:xfrm>
        </p:spPr>
        <p:txBody>
          <a:bodyPr/>
          <a:lstStyle/>
          <a:p>
            <a:r>
              <a:rPr lang="en-US" sz="4000" dirty="0"/>
              <a:t>Space Radiation Element</a:t>
            </a:r>
          </a:p>
        </p:txBody>
      </p:sp>
      <p:grpSp>
        <p:nvGrpSpPr>
          <p:cNvPr id="6" name="Group 5">
            <a:extLst>
              <a:ext uri="{FF2B5EF4-FFF2-40B4-BE49-F238E27FC236}">
                <a16:creationId xmlns:a16="http://schemas.microsoft.com/office/drawing/2014/main" id="{C85C78B8-3D26-4707-9EAB-32E37E7A10D4}"/>
              </a:ext>
            </a:extLst>
          </p:cNvPr>
          <p:cNvGrpSpPr/>
          <p:nvPr/>
        </p:nvGrpSpPr>
        <p:grpSpPr>
          <a:xfrm>
            <a:off x="8135733" y="1792447"/>
            <a:ext cx="1656080" cy="1636553"/>
            <a:chOff x="10199108" y="1793361"/>
            <a:chExt cx="1656080" cy="1636553"/>
          </a:xfrm>
        </p:grpSpPr>
        <p:pic>
          <p:nvPicPr>
            <p:cNvPr id="7" name="Picture 6"/>
            <p:cNvPicPr>
              <a:picLocks noChangeAspect="1"/>
            </p:cNvPicPr>
            <p:nvPr/>
          </p:nvPicPr>
          <p:blipFill rotWithShape="1">
            <a:blip r:embed="rId5" cstate="hqprint">
              <a:extLst>
                <a:ext uri="{28A0092B-C50C-407E-A947-70E740481C1C}">
                  <a14:useLocalDpi xmlns:a14="http://schemas.microsoft.com/office/drawing/2010/main" val="0"/>
                </a:ext>
              </a:extLst>
            </a:blip>
            <a:srcRect l="5752" r="7430" b="28191"/>
            <a:stretch/>
          </p:blipFill>
          <p:spPr>
            <a:xfrm>
              <a:off x="10199108" y="1811426"/>
              <a:ext cx="1656080" cy="1618488"/>
            </a:xfrm>
            <a:prstGeom prst="rect">
              <a:avLst/>
            </a:prstGeom>
          </p:spPr>
        </p:pic>
        <p:sp>
          <p:nvSpPr>
            <p:cNvPr id="12" name="TextBox 11"/>
            <p:cNvSpPr txBox="1"/>
            <p:nvPr/>
          </p:nvSpPr>
          <p:spPr>
            <a:xfrm>
              <a:off x="10232127" y="1793361"/>
              <a:ext cx="12903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Arial"/>
                </a:rPr>
                <a:t>Janice</a:t>
              </a:r>
            </a:p>
          </p:txBody>
        </p:sp>
      </p:grpSp>
      <p:grpSp>
        <p:nvGrpSpPr>
          <p:cNvPr id="10" name="Group 9">
            <a:extLst>
              <a:ext uri="{FF2B5EF4-FFF2-40B4-BE49-F238E27FC236}">
                <a16:creationId xmlns:a16="http://schemas.microsoft.com/office/drawing/2014/main" id="{866E7A55-8A9F-2305-5140-4AA271BFBAA1}"/>
              </a:ext>
            </a:extLst>
          </p:cNvPr>
          <p:cNvGrpSpPr/>
          <p:nvPr/>
        </p:nvGrpSpPr>
        <p:grpSpPr>
          <a:xfrm>
            <a:off x="8130554" y="5107580"/>
            <a:ext cx="2023322" cy="1511618"/>
            <a:chOff x="9894051" y="5148871"/>
            <a:chExt cx="2023322" cy="1511618"/>
          </a:xfrm>
        </p:grpSpPr>
        <p:pic>
          <p:nvPicPr>
            <p:cNvPr id="8" name="Picture 7">
              <a:extLst>
                <a:ext uri="{FF2B5EF4-FFF2-40B4-BE49-F238E27FC236}">
                  <a16:creationId xmlns:a16="http://schemas.microsoft.com/office/drawing/2014/main" id="{CC071B61-F775-9C93-329A-5FED33EDDBA9}"/>
                </a:ext>
              </a:extLst>
            </p:cNvPr>
            <p:cNvPicPr>
              <a:picLocks noChangeAspect="1"/>
            </p:cNvPicPr>
            <p:nvPr/>
          </p:nvPicPr>
          <p:blipFill rotWithShape="1">
            <a:blip r:embed="rId6"/>
            <a:srcRect b="17531"/>
            <a:stretch/>
          </p:blipFill>
          <p:spPr>
            <a:xfrm>
              <a:off x="9894051" y="5148871"/>
              <a:ext cx="1466002" cy="1511618"/>
            </a:xfrm>
            <a:prstGeom prst="rect">
              <a:avLst/>
            </a:prstGeom>
          </p:spPr>
        </p:pic>
        <p:sp>
          <p:nvSpPr>
            <p:cNvPr id="11" name="TextBox 10">
              <a:extLst>
                <a:ext uri="{FF2B5EF4-FFF2-40B4-BE49-F238E27FC236}">
                  <a16:creationId xmlns:a16="http://schemas.microsoft.com/office/drawing/2014/main" id="{93F4C869-A95F-F842-E5DA-3D481784849D}"/>
                </a:ext>
              </a:extLst>
            </p:cNvPr>
            <p:cNvSpPr txBox="1"/>
            <p:nvPr/>
          </p:nvSpPr>
          <p:spPr>
            <a:xfrm>
              <a:off x="10627052" y="6350265"/>
              <a:ext cx="12903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Arial"/>
                </a:rPr>
                <a:t>Jason</a:t>
              </a:r>
            </a:p>
          </p:txBody>
        </p:sp>
      </p:grpSp>
      <p:grpSp>
        <p:nvGrpSpPr>
          <p:cNvPr id="16" name="Group 15">
            <a:extLst>
              <a:ext uri="{FF2B5EF4-FFF2-40B4-BE49-F238E27FC236}">
                <a16:creationId xmlns:a16="http://schemas.microsoft.com/office/drawing/2014/main" id="{039D6685-D042-57B6-CFD6-182E43C99C3C}"/>
              </a:ext>
            </a:extLst>
          </p:cNvPr>
          <p:cNvGrpSpPr/>
          <p:nvPr/>
        </p:nvGrpSpPr>
        <p:grpSpPr>
          <a:xfrm>
            <a:off x="9934711" y="5107580"/>
            <a:ext cx="2044037" cy="1462321"/>
            <a:chOff x="9590916" y="5107580"/>
            <a:chExt cx="2044037" cy="1462321"/>
          </a:xfrm>
        </p:grpSpPr>
        <p:pic>
          <p:nvPicPr>
            <p:cNvPr id="14" name="Picture 13">
              <a:extLst>
                <a:ext uri="{FF2B5EF4-FFF2-40B4-BE49-F238E27FC236}">
                  <a16:creationId xmlns:a16="http://schemas.microsoft.com/office/drawing/2014/main" id="{3E33F1AB-3C13-22F0-3D34-341D21AE058A}"/>
                </a:ext>
              </a:extLst>
            </p:cNvPr>
            <p:cNvPicPr>
              <a:picLocks noChangeAspect="1"/>
            </p:cNvPicPr>
            <p:nvPr/>
          </p:nvPicPr>
          <p:blipFill rotWithShape="1">
            <a:blip r:embed="rId7"/>
            <a:srcRect b="22382"/>
            <a:stretch/>
          </p:blipFill>
          <p:spPr>
            <a:xfrm>
              <a:off x="9590916" y="5107580"/>
              <a:ext cx="1507433" cy="1462321"/>
            </a:xfrm>
            <a:prstGeom prst="rect">
              <a:avLst/>
            </a:prstGeom>
          </p:spPr>
        </p:pic>
        <p:sp>
          <p:nvSpPr>
            <p:cNvPr id="15" name="TextBox 14">
              <a:extLst>
                <a:ext uri="{FF2B5EF4-FFF2-40B4-BE49-F238E27FC236}">
                  <a16:creationId xmlns:a16="http://schemas.microsoft.com/office/drawing/2014/main" id="{F17F31FA-B7FE-8469-45C7-E682C019D401}"/>
                </a:ext>
              </a:extLst>
            </p:cNvPr>
            <p:cNvSpPr txBox="1"/>
            <p:nvPr/>
          </p:nvSpPr>
          <p:spPr>
            <a:xfrm>
              <a:off x="10344632" y="6235338"/>
              <a:ext cx="12903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Arial"/>
                </a:rPr>
                <a:t>Aaron</a:t>
              </a:r>
            </a:p>
          </p:txBody>
        </p:sp>
      </p:grpSp>
    </p:spTree>
    <p:extLst>
      <p:ext uri="{BB962C8B-B14F-4D97-AF65-F5344CB8AC3E}">
        <p14:creationId xmlns:p14="http://schemas.microsoft.com/office/powerpoint/2010/main" val="3915678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537E816-3822-4F63-9DDE-8CCE9D34A99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0E1C1D-23A6-4D8C-8BAD-0A4D3EB843D9}" type="slidenum">
              <a:rPr lang="en-US" smtClean="0"/>
              <a:pPr/>
              <a:t>20</a:t>
            </a:fld>
            <a:endParaRPr lang="en-US"/>
          </a:p>
        </p:txBody>
      </p:sp>
      <p:pic>
        <p:nvPicPr>
          <p:cNvPr id="7" name="Picture 2">
            <a:extLst>
              <a:ext uri="{FF2B5EF4-FFF2-40B4-BE49-F238E27FC236}">
                <a16:creationId xmlns:a16="http://schemas.microsoft.com/office/drawing/2014/main" id="{0E1B9FAB-889E-4139-90EA-5AF57934B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7989" b="16650"/>
          <a:stretch>
            <a:fillRect/>
          </a:stretch>
        </p:blipFill>
        <p:spPr bwMode="auto">
          <a:xfrm>
            <a:off x="3026130" y="1174749"/>
            <a:ext cx="4876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8A782220-F90D-4E97-86C9-6B1920A19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01" t="84837" b="1767"/>
          <a:stretch>
            <a:fillRect/>
          </a:stretch>
        </p:blipFill>
        <p:spPr bwMode="auto">
          <a:xfrm>
            <a:off x="1505204" y="5624512"/>
            <a:ext cx="8623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056F8BB5-168A-4F51-C0E8-97C7EEE8F0BB}"/>
              </a:ext>
            </a:extLst>
          </p:cNvPr>
          <p:cNvSpPr>
            <a:spLocks noGrp="1"/>
          </p:cNvSpPr>
          <p:nvPr>
            <p:ph type="title"/>
          </p:nvPr>
        </p:nvSpPr>
        <p:spPr>
          <a:xfrm>
            <a:off x="2148577" y="184469"/>
            <a:ext cx="7804450" cy="670218"/>
          </a:xfrm>
        </p:spPr>
        <p:txBody>
          <a:bodyPr>
            <a:normAutofit/>
          </a:bodyPr>
          <a:lstStyle/>
          <a:p>
            <a:r>
              <a:rPr lang="en-US" sz="3600" dirty="0">
                <a:solidFill>
                  <a:schemeClr val="bg2"/>
                </a:solidFill>
              </a:rPr>
              <a:t>Mammary Tumor Induction in Rats </a:t>
            </a:r>
          </a:p>
        </p:txBody>
      </p:sp>
    </p:spTree>
    <p:extLst>
      <p:ext uri="{BB962C8B-B14F-4D97-AF65-F5344CB8AC3E}">
        <p14:creationId xmlns:p14="http://schemas.microsoft.com/office/powerpoint/2010/main" val="247626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E398C2-B61B-4CAA-909D-ECA1C78037FF}"/>
              </a:ext>
            </a:extLst>
          </p:cNvPr>
          <p:cNvSpPr>
            <a:spLocks noGrp="1"/>
          </p:cNvSpPr>
          <p:nvPr>
            <p:ph idx="1"/>
          </p:nvPr>
        </p:nvSpPr>
        <p:spPr>
          <a:xfrm>
            <a:off x="298758" y="1498610"/>
            <a:ext cx="3834478" cy="4212901"/>
          </a:xfrm>
        </p:spPr>
        <p:txBody>
          <a:bodyPr/>
          <a:lstStyle/>
          <a:p>
            <a:pPr eaLnBrk="1" hangingPunct="1">
              <a:spcBef>
                <a:spcPct val="0"/>
              </a:spcBef>
            </a:pPr>
            <a:r>
              <a:rPr lang="en-US" altLang="en-US" dirty="0"/>
              <a:t>Carbon ion 290 MeV/n SOBP (40-90 keV/</a:t>
            </a:r>
            <a:r>
              <a:rPr lang="en-US" altLang="en-US" dirty="0">
                <a:latin typeface="Symbol" panose="05050102010706020507" pitchFamily="18" charset="2"/>
              </a:rPr>
              <a:t>m</a:t>
            </a:r>
            <a:r>
              <a:rPr lang="en-US" altLang="en-US" dirty="0"/>
              <a:t>m), HIMAC</a:t>
            </a:r>
          </a:p>
          <a:p>
            <a:pPr eaLnBrk="1" hangingPunct="1">
              <a:spcBef>
                <a:spcPct val="0"/>
              </a:spcBef>
            </a:pPr>
            <a:r>
              <a:rPr lang="en-US" altLang="en-US" dirty="0"/>
              <a:t>0, 0.05 to 2.0 Gy</a:t>
            </a:r>
          </a:p>
          <a:p>
            <a:pPr eaLnBrk="1" hangingPunct="1">
              <a:spcBef>
                <a:spcPct val="0"/>
              </a:spcBef>
            </a:pPr>
            <a:r>
              <a:rPr lang="en-US" altLang="en-US" dirty="0"/>
              <a:t>Monitored to 1 year</a:t>
            </a:r>
          </a:p>
          <a:p>
            <a:pPr eaLnBrk="1" hangingPunct="1">
              <a:spcBef>
                <a:spcPct val="0"/>
              </a:spcBef>
            </a:pPr>
            <a:r>
              <a:rPr lang="en-US" altLang="en-US" dirty="0"/>
              <a:t>Female rats</a:t>
            </a:r>
            <a:endParaRPr lang="en-US" altLang="en-US" b="1" dirty="0"/>
          </a:p>
          <a:p>
            <a:pPr lvl="1" eaLnBrk="1" hangingPunct="1">
              <a:spcBef>
                <a:spcPct val="0"/>
              </a:spcBef>
            </a:pPr>
            <a:r>
              <a:rPr lang="en-US" altLang="en-US" dirty="0"/>
              <a:t>Sprague-Dawley (non-inbred stock)</a:t>
            </a:r>
          </a:p>
          <a:p>
            <a:pPr lvl="1" eaLnBrk="1" hangingPunct="1">
              <a:spcBef>
                <a:spcPct val="0"/>
              </a:spcBef>
            </a:pPr>
            <a:r>
              <a:rPr lang="en-US" altLang="en-US" dirty="0"/>
              <a:t>F344 (inbred)</a:t>
            </a:r>
          </a:p>
          <a:p>
            <a:pPr lvl="1" eaLnBrk="1" hangingPunct="1">
              <a:spcBef>
                <a:spcPct val="0"/>
              </a:spcBef>
            </a:pPr>
            <a:r>
              <a:rPr lang="en-US" altLang="en-US" dirty="0"/>
              <a:t>ACI (inbred)</a:t>
            </a:r>
          </a:p>
          <a:p>
            <a:pPr lvl="1" eaLnBrk="1" hangingPunct="1">
              <a:spcBef>
                <a:spcPct val="0"/>
              </a:spcBef>
            </a:pPr>
            <a:r>
              <a:rPr lang="en-US" altLang="en-US" dirty="0"/>
              <a:t>Wistar (non-inbred stock)</a:t>
            </a:r>
            <a:endParaRPr lang="en-US" dirty="0"/>
          </a:p>
        </p:txBody>
      </p:sp>
      <p:sp>
        <p:nvSpPr>
          <p:cNvPr id="6" name="Slide Number Placeholder 5">
            <a:extLst>
              <a:ext uri="{FF2B5EF4-FFF2-40B4-BE49-F238E27FC236}">
                <a16:creationId xmlns:a16="http://schemas.microsoft.com/office/drawing/2014/main" id="{A537E816-3822-4F63-9DDE-8CCE9D34A99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0E1C1D-23A6-4D8C-8BAD-0A4D3EB843D9}" type="slidenum">
              <a:rPr lang="en-US" smtClean="0"/>
              <a:pPr/>
              <a:t>21</a:t>
            </a:fld>
            <a:endParaRPr lang="en-US"/>
          </a:p>
        </p:txBody>
      </p:sp>
      <p:sp>
        <p:nvSpPr>
          <p:cNvPr id="7" name="TextBox 2">
            <a:extLst>
              <a:ext uri="{FF2B5EF4-FFF2-40B4-BE49-F238E27FC236}">
                <a16:creationId xmlns:a16="http://schemas.microsoft.com/office/drawing/2014/main" id="{F69E1964-63B7-4ED8-A974-87F0606DC245}"/>
              </a:ext>
            </a:extLst>
          </p:cNvPr>
          <p:cNvSpPr txBox="1">
            <a:spLocks noChangeArrowheads="1"/>
          </p:cNvSpPr>
          <p:nvPr/>
        </p:nvSpPr>
        <p:spPr bwMode="auto">
          <a:xfrm>
            <a:off x="134187" y="6261913"/>
            <a:ext cx="1099284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t>T. </a:t>
            </a:r>
            <a:r>
              <a:rPr lang="en-US" altLang="en-US" sz="1000" dirty="0" err="1"/>
              <a:t>Imaoka</a:t>
            </a:r>
            <a:r>
              <a:rPr lang="en-US" altLang="en-US" sz="1000" dirty="0"/>
              <a:t>, M. Nishimura, S. </a:t>
            </a:r>
            <a:r>
              <a:rPr lang="en-US" altLang="en-US" sz="1000" dirty="0" err="1"/>
              <a:t>Kakinuma</a:t>
            </a:r>
            <a:r>
              <a:rPr lang="en-US" altLang="en-US" sz="1000" dirty="0"/>
              <a:t>, Y. </a:t>
            </a:r>
            <a:r>
              <a:rPr lang="en-US" altLang="en-US" sz="1000" dirty="0" err="1"/>
              <a:t>Hatano</a:t>
            </a:r>
            <a:r>
              <a:rPr lang="en-US" altLang="en-US" sz="1000" dirty="0"/>
              <a:t>, Y. </a:t>
            </a:r>
            <a:r>
              <a:rPr lang="en-US" altLang="en-US" sz="1000" dirty="0" err="1"/>
              <a:t>Ohmachi</a:t>
            </a:r>
            <a:r>
              <a:rPr lang="en-US" altLang="en-US" sz="1000" dirty="0"/>
              <a:t>, S. Yoshinaga, A. Kawano, A. Maekawa, and Y. Shimada, High relative biologic effectiveness of carbon ion radiation on </a:t>
            </a:r>
          </a:p>
          <a:p>
            <a:pPr eaLnBrk="1" hangingPunct="1">
              <a:spcBef>
                <a:spcPct val="0"/>
              </a:spcBef>
              <a:buFontTx/>
              <a:buNone/>
            </a:pPr>
            <a:r>
              <a:rPr lang="en-US" altLang="en-US" sz="1000" dirty="0"/>
              <a:t>induction of rat mammary carcinoma and its lack of H-</a:t>
            </a:r>
            <a:r>
              <a:rPr lang="en-US" altLang="en-US" sz="1000" dirty="0" err="1"/>
              <a:t>ras</a:t>
            </a:r>
            <a:r>
              <a:rPr lang="en-US" altLang="en-US" sz="1000" dirty="0"/>
              <a:t> and Tp53 mutations. Int. J. </a:t>
            </a:r>
            <a:r>
              <a:rPr lang="en-US" altLang="en-US" sz="1000" dirty="0" err="1"/>
              <a:t>Radiat</a:t>
            </a:r>
            <a:r>
              <a:rPr lang="en-US" altLang="en-US" sz="1000" dirty="0"/>
              <a:t>. Oncol. Biol. Phys. 69, 194-203 (2007).</a:t>
            </a:r>
          </a:p>
          <a:p>
            <a:pPr eaLnBrk="1" hangingPunct="1">
              <a:spcBef>
                <a:spcPct val="0"/>
              </a:spcBef>
              <a:buFontTx/>
              <a:buNone/>
            </a:pPr>
            <a:endParaRPr lang="en-US" altLang="en-US" sz="1000" dirty="0"/>
          </a:p>
        </p:txBody>
      </p:sp>
      <p:sp>
        <p:nvSpPr>
          <p:cNvPr id="8" name="Content Placeholder 2">
            <a:extLst>
              <a:ext uri="{FF2B5EF4-FFF2-40B4-BE49-F238E27FC236}">
                <a16:creationId xmlns:a16="http://schemas.microsoft.com/office/drawing/2014/main" id="{9328B5C9-BB4D-9058-7CC0-3A018D93B366}"/>
              </a:ext>
            </a:extLst>
          </p:cNvPr>
          <p:cNvSpPr txBox="1">
            <a:spLocks/>
          </p:cNvSpPr>
          <p:nvPr/>
        </p:nvSpPr>
        <p:spPr bwMode="auto">
          <a:xfrm>
            <a:off x="4052769" y="1810831"/>
            <a:ext cx="792094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77800" indent="-177800" algn="l" defTabSz="457200" rtl="0" eaLnBrk="0" fontAlgn="base" hangingPunct="0">
              <a:spcBef>
                <a:spcPts val="0"/>
              </a:spcBef>
              <a:spcAft>
                <a:spcPts val="600"/>
              </a:spcAft>
              <a:buFont typeface="Arial" charset="0"/>
              <a:buChar char="•"/>
              <a:defRPr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1430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en-US" altLang="en-US"/>
              <a:t>Linear dose response for </a:t>
            </a:r>
            <a:r>
              <a:rPr lang="en-US" altLang="en-US">
                <a:latin typeface="Symbol" panose="05050102010706020507" pitchFamily="18" charset="2"/>
              </a:rPr>
              <a:t>g</a:t>
            </a:r>
            <a:r>
              <a:rPr lang="en-US" altLang="en-US"/>
              <a:t>-rays; concave downwards for carbon ions</a:t>
            </a:r>
            <a:endParaRPr lang="en-US" altLang="en-US" dirty="0"/>
          </a:p>
        </p:txBody>
      </p:sp>
      <p:pic>
        <p:nvPicPr>
          <p:cNvPr id="9" name="Picture 2" descr="Image">
            <a:extLst>
              <a:ext uri="{FF2B5EF4-FFF2-40B4-BE49-F238E27FC236}">
                <a16:creationId xmlns:a16="http://schemas.microsoft.com/office/drawing/2014/main" id="{773D1AAF-7DC6-14A1-769E-51A9C7BBB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5781"/>
          <a:stretch>
            <a:fillRect/>
          </a:stretch>
        </p:blipFill>
        <p:spPr bwMode="auto">
          <a:xfrm>
            <a:off x="4648200" y="2338023"/>
            <a:ext cx="3375880" cy="267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Image">
            <a:extLst>
              <a:ext uri="{FF2B5EF4-FFF2-40B4-BE49-F238E27FC236}">
                <a16:creationId xmlns:a16="http://schemas.microsoft.com/office/drawing/2014/main" id="{C0698776-6B23-94ED-F001-E3A0D1CD6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4740"/>
          <a:stretch>
            <a:fillRect/>
          </a:stretch>
        </p:blipFill>
        <p:spPr bwMode="auto">
          <a:xfrm>
            <a:off x="8713013" y="2158176"/>
            <a:ext cx="3375880" cy="275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6">
            <a:extLst>
              <a:ext uri="{FF2B5EF4-FFF2-40B4-BE49-F238E27FC236}">
                <a16:creationId xmlns:a16="http://schemas.microsoft.com/office/drawing/2014/main" id="{1F28C684-49BE-AC36-24C0-376A18468712}"/>
              </a:ext>
            </a:extLst>
          </p:cNvPr>
          <p:cNvSpPr txBox="1">
            <a:spLocks noChangeArrowheads="1"/>
          </p:cNvSpPr>
          <p:nvPr/>
        </p:nvSpPr>
        <p:spPr bwMode="auto">
          <a:xfrm>
            <a:off x="7534206" y="5341143"/>
            <a:ext cx="189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Sprague-Dawley</a:t>
            </a:r>
          </a:p>
        </p:txBody>
      </p:sp>
      <p:sp>
        <p:nvSpPr>
          <p:cNvPr id="14" name="Title 1">
            <a:extLst>
              <a:ext uri="{FF2B5EF4-FFF2-40B4-BE49-F238E27FC236}">
                <a16:creationId xmlns:a16="http://schemas.microsoft.com/office/drawing/2014/main" id="{6FEB4E0B-9B44-C424-9400-43CEDB7A31FF}"/>
              </a:ext>
            </a:extLst>
          </p:cNvPr>
          <p:cNvSpPr>
            <a:spLocks noGrp="1"/>
          </p:cNvSpPr>
          <p:nvPr>
            <p:ph type="title"/>
          </p:nvPr>
        </p:nvSpPr>
        <p:spPr>
          <a:xfrm>
            <a:off x="2433915" y="179469"/>
            <a:ext cx="7804450" cy="670218"/>
          </a:xfrm>
        </p:spPr>
        <p:txBody>
          <a:bodyPr>
            <a:normAutofit/>
          </a:bodyPr>
          <a:lstStyle/>
          <a:p>
            <a:r>
              <a:rPr lang="en-US" sz="3600" dirty="0">
                <a:solidFill>
                  <a:schemeClr val="bg2"/>
                </a:solidFill>
              </a:rPr>
              <a:t>Mammary Tumor Induction in Rats </a:t>
            </a:r>
          </a:p>
        </p:txBody>
      </p:sp>
    </p:spTree>
    <p:extLst>
      <p:ext uri="{BB962C8B-B14F-4D97-AF65-F5344CB8AC3E}">
        <p14:creationId xmlns:p14="http://schemas.microsoft.com/office/powerpoint/2010/main" val="3858320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537E816-3822-4F63-9DDE-8CCE9D34A99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0E1C1D-23A6-4D8C-8BAD-0A4D3EB843D9}" type="slidenum">
              <a:rPr lang="en-US" smtClean="0"/>
              <a:pPr/>
              <a:t>22</a:t>
            </a:fld>
            <a:endParaRPr lang="en-US"/>
          </a:p>
        </p:txBody>
      </p:sp>
      <p:sp>
        <p:nvSpPr>
          <p:cNvPr id="9" name="Content Placeholder 8">
            <a:extLst>
              <a:ext uri="{FF2B5EF4-FFF2-40B4-BE49-F238E27FC236}">
                <a16:creationId xmlns:a16="http://schemas.microsoft.com/office/drawing/2014/main" id="{0E422D85-E4E5-413D-A1A8-71E50F89826A}"/>
              </a:ext>
            </a:extLst>
          </p:cNvPr>
          <p:cNvSpPr>
            <a:spLocks noGrp="1"/>
          </p:cNvSpPr>
          <p:nvPr>
            <p:ph idx="1"/>
          </p:nvPr>
        </p:nvSpPr>
        <p:spPr>
          <a:xfrm>
            <a:off x="754824" y="1460715"/>
            <a:ext cx="5683554" cy="4212901"/>
          </a:xfrm>
        </p:spPr>
        <p:txBody>
          <a:bodyPr>
            <a:normAutofit fontScale="92500" lnSpcReduction="10000"/>
          </a:bodyPr>
          <a:lstStyle/>
          <a:p>
            <a:pPr eaLnBrk="1" fontAlgn="auto" hangingPunct="1">
              <a:spcAft>
                <a:spcPts val="0"/>
              </a:spcAft>
              <a:defRPr/>
            </a:pPr>
            <a:r>
              <a:rPr lang="en-US" dirty="0"/>
              <a:t>Strain/stock dependence of radiogenic mammary adenocarcinomas</a:t>
            </a:r>
          </a:p>
          <a:p>
            <a:pPr lvl="1" eaLnBrk="1" fontAlgn="auto" hangingPunct="1">
              <a:spcAft>
                <a:spcPts val="0"/>
              </a:spcAft>
              <a:defRPr/>
            </a:pPr>
            <a:r>
              <a:rPr lang="en-US" dirty="0"/>
              <a:t>Sprague-Dawley - sensitive</a:t>
            </a:r>
          </a:p>
          <a:p>
            <a:pPr lvl="1" eaLnBrk="1" fontAlgn="auto" hangingPunct="1">
              <a:spcAft>
                <a:spcPts val="0"/>
              </a:spcAft>
              <a:defRPr/>
            </a:pPr>
            <a:r>
              <a:rPr lang="en-US" dirty="0"/>
              <a:t>F344 - resistant</a:t>
            </a:r>
          </a:p>
          <a:p>
            <a:pPr lvl="1" eaLnBrk="1" fontAlgn="auto" hangingPunct="1">
              <a:spcAft>
                <a:spcPts val="0"/>
              </a:spcAft>
              <a:defRPr/>
            </a:pPr>
            <a:r>
              <a:rPr lang="en-US" dirty="0"/>
              <a:t>ACI and Wistar - some sensitivity</a:t>
            </a:r>
          </a:p>
          <a:p>
            <a:pPr lvl="1" eaLnBrk="1" fontAlgn="auto" hangingPunct="1">
              <a:spcAft>
                <a:spcPts val="0"/>
              </a:spcAft>
              <a:defRPr/>
            </a:pPr>
            <a:endParaRPr lang="en-US" dirty="0"/>
          </a:p>
          <a:p>
            <a:pPr eaLnBrk="1" fontAlgn="auto" hangingPunct="1">
              <a:spcAft>
                <a:spcPts val="0"/>
              </a:spcAft>
              <a:defRPr/>
            </a:pPr>
            <a:r>
              <a:rPr lang="en-US" dirty="0"/>
              <a:t>Strain/stock dependence of benign fibroadenomas and adenomas</a:t>
            </a:r>
          </a:p>
          <a:p>
            <a:pPr eaLnBrk="1" fontAlgn="auto" hangingPunct="1">
              <a:spcAft>
                <a:spcPts val="0"/>
              </a:spcAft>
              <a:buFont typeface="Arial" pitchFamily="34" charset="0"/>
              <a:buNone/>
              <a:defRPr/>
            </a:pPr>
            <a:endParaRPr lang="en-US" dirty="0"/>
          </a:p>
          <a:p>
            <a:pPr eaLnBrk="1" fontAlgn="auto" hangingPunct="1">
              <a:spcAft>
                <a:spcPts val="0"/>
              </a:spcAft>
              <a:defRPr/>
            </a:pPr>
            <a:r>
              <a:rPr lang="en-US" dirty="0"/>
              <a:t>Tumor characterization</a:t>
            </a:r>
          </a:p>
          <a:p>
            <a:pPr lvl="1" eaLnBrk="1" fontAlgn="auto" hangingPunct="1">
              <a:spcAft>
                <a:spcPts val="0"/>
              </a:spcAft>
              <a:defRPr/>
            </a:pPr>
            <a:r>
              <a:rPr lang="en-US" dirty="0"/>
              <a:t>Er</a:t>
            </a:r>
            <a:r>
              <a:rPr lang="en-US" dirty="0">
                <a:latin typeface="Symbol" pitchFamily="18" charset="2"/>
              </a:rPr>
              <a:t>a </a:t>
            </a:r>
            <a:r>
              <a:rPr lang="en-US" dirty="0"/>
              <a:t>positive by IHC (78% of tumors)</a:t>
            </a:r>
            <a:endParaRPr lang="en-US" dirty="0">
              <a:latin typeface="Symbol" pitchFamily="18" charset="2"/>
            </a:endParaRPr>
          </a:p>
          <a:p>
            <a:pPr lvl="1" eaLnBrk="1" fontAlgn="auto" hangingPunct="1">
              <a:spcAft>
                <a:spcPts val="0"/>
              </a:spcAft>
              <a:defRPr/>
            </a:pPr>
            <a:r>
              <a:rPr lang="en-US" i="1" dirty="0"/>
              <a:t>H-</a:t>
            </a:r>
            <a:r>
              <a:rPr lang="en-US" i="1" dirty="0" err="1"/>
              <a:t>ras</a:t>
            </a:r>
            <a:r>
              <a:rPr lang="en-US" i="1" dirty="0"/>
              <a:t> </a:t>
            </a:r>
            <a:r>
              <a:rPr lang="en-US" dirty="0" err="1"/>
              <a:t>wt</a:t>
            </a:r>
            <a:r>
              <a:rPr lang="en-US" dirty="0"/>
              <a:t> by RFLP</a:t>
            </a:r>
            <a:r>
              <a:rPr lang="en-US" i="1" dirty="0"/>
              <a:t> </a:t>
            </a:r>
            <a:r>
              <a:rPr lang="en-US" dirty="0"/>
              <a:t>codon 12 junction</a:t>
            </a:r>
            <a:endParaRPr lang="en-US" i="1" dirty="0"/>
          </a:p>
          <a:p>
            <a:pPr lvl="1" eaLnBrk="1" fontAlgn="auto" hangingPunct="1">
              <a:spcAft>
                <a:spcPts val="0"/>
              </a:spcAft>
              <a:defRPr/>
            </a:pPr>
            <a:r>
              <a:rPr lang="en-US" i="1" dirty="0"/>
              <a:t>Tp53</a:t>
            </a:r>
            <a:r>
              <a:rPr lang="en-US" dirty="0"/>
              <a:t> </a:t>
            </a:r>
            <a:r>
              <a:rPr lang="en-US" dirty="0" err="1"/>
              <a:t>wt</a:t>
            </a:r>
            <a:r>
              <a:rPr lang="en-US" dirty="0"/>
              <a:t> by sequencing exons 5-12</a:t>
            </a:r>
          </a:p>
          <a:p>
            <a:pPr lvl="1" eaLnBrk="1" fontAlgn="auto" hangingPunct="1">
              <a:spcAft>
                <a:spcPts val="0"/>
              </a:spcAft>
              <a:defRPr/>
            </a:pPr>
            <a:endParaRPr lang="en-US" i="1" dirty="0"/>
          </a:p>
          <a:p>
            <a:pPr eaLnBrk="1" fontAlgn="auto" hangingPunct="1">
              <a:spcAft>
                <a:spcPts val="0"/>
              </a:spcAft>
              <a:defRPr/>
            </a:pPr>
            <a:r>
              <a:rPr lang="en-US" dirty="0"/>
              <a:t>Lung metastases in 7% of carbon ion group; none in </a:t>
            </a:r>
            <a:r>
              <a:rPr lang="en-US" dirty="0">
                <a:latin typeface="Symbol" pitchFamily="18" charset="2"/>
              </a:rPr>
              <a:t>g</a:t>
            </a:r>
            <a:r>
              <a:rPr lang="en-US" dirty="0"/>
              <a:t>-ray controls (caveat: may not be significant if limited to tumor bearing rats) </a:t>
            </a:r>
          </a:p>
          <a:p>
            <a:pPr marL="0" indent="0">
              <a:buNone/>
            </a:pPr>
            <a:endParaRPr lang="en-US" dirty="0"/>
          </a:p>
        </p:txBody>
      </p:sp>
      <p:sp>
        <p:nvSpPr>
          <p:cNvPr id="8" name="Title 1">
            <a:extLst>
              <a:ext uri="{FF2B5EF4-FFF2-40B4-BE49-F238E27FC236}">
                <a16:creationId xmlns:a16="http://schemas.microsoft.com/office/drawing/2014/main" id="{EF2BBEFE-DDCA-3625-7EB9-DDD9AA3B2675}"/>
              </a:ext>
            </a:extLst>
          </p:cNvPr>
          <p:cNvSpPr>
            <a:spLocks noGrp="1"/>
          </p:cNvSpPr>
          <p:nvPr>
            <p:ph type="title"/>
          </p:nvPr>
        </p:nvSpPr>
        <p:spPr>
          <a:xfrm>
            <a:off x="2148577" y="184469"/>
            <a:ext cx="7804450" cy="670218"/>
          </a:xfrm>
        </p:spPr>
        <p:txBody>
          <a:bodyPr>
            <a:normAutofit/>
          </a:bodyPr>
          <a:lstStyle/>
          <a:p>
            <a:r>
              <a:rPr lang="en-US" sz="3600" dirty="0">
                <a:solidFill>
                  <a:schemeClr val="bg2"/>
                </a:solidFill>
              </a:rPr>
              <a:t>Mammary Tumor Induction in Rats </a:t>
            </a:r>
          </a:p>
        </p:txBody>
      </p:sp>
      <p:pic>
        <p:nvPicPr>
          <p:cNvPr id="10" name="Picture 2" descr="Image">
            <a:extLst>
              <a:ext uri="{FF2B5EF4-FFF2-40B4-BE49-F238E27FC236}">
                <a16:creationId xmlns:a16="http://schemas.microsoft.com/office/drawing/2014/main" id="{4BA8FFBD-DBED-9294-9D3F-FAC4EEA3D4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5781"/>
          <a:stretch>
            <a:fillRect/>
          </a:stretch>
        </p:blipFill>
        <p:spPr bwMode="auto">
          <a:xfrm>
            <a:off x="6801633" y="2093090"/>
            <a:ext cx="4552167" cy="360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8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AEE9-9AE3-4B69-91B6-C97EE962D1F7}"/>
              </a:ext>
            </a:extLst>
          </p:cNvPr>
          <p:cNvSpPr>
            <a:spLocks noGrp="1"/>
          </p:cNvSpPr>
          <p:nvPr>
            <p:ph type="title"/>
          </p:nvPr>
        </p:nvSpPr>
        <p:spPr>
          <a:xfrm>
            <a:off x="3414203" y="242872"/>
            <a:ext cx="5711008" cy="565058"/>
          </a:xfrm>
        </p:spPr>
        <p:txBody>
          <a:bodyPr/>
          <a:lstStyle/>
          <a:p>
            <a:r>
              <a:rPr lang="en-US" sz="3600" dirty="0"/>
              <a:t>Comment on Use of Rats </a:t>
            </a:r>
          </a:p>
        </p:txBody>
      </p:sp>
      <p:sp>
        <p:nvSpPr>
          <p:cNvPr id="3" name="Content Placeholder 2">
            <a:extLst>
              <a:ext uri="{FF2B5EF4-FFF2-40B4-BE49-F238E27FC236}">
                <a16:creationId xmlns:a16="http://schemas.microsoft.com/office/drawing/2014/main" id="{68E398C2-B61B-4CAA-909D-ECA1C78037FF}"/>
              </a:ext>
            </a:extLst>
          </p:cNvPr>
          <p:cNvSpPr>
            <a:spLocks noGrp="1"/>
          </p:cNvSpPr>
          <p:nvPr>
            <p:ph idx="1"/>
          </p:nvPr>
        </p:nvSpPr>
        <p:spPr>
          <a:xfrm>
            <a:off x="609600" y="1955789"/>
            <a:ext cx="10972800" cy="1886203"/>
          </a:xfrm>
        </p:spPr>
        <p:txBody>
          <a:bodyPr/>
          <a:lstStyle/>
          <a:p>
            <a:r>
              <a:rPr lang="en-US" sz="3600" dirty="0"/>
              <a:t>Underutilized due to cost and space</a:t>
            </a:r>
          </a:p>
          <a:p>
            <a:r>
              <a:rPr lang="en-US" sz="3600" dirty="0"/>
              <a:t>Repeated sampling</a:t>
            </a:r>
          </a:p>
          <a:p>
            <a:r>
              <a:rPr lang="en-US" sz="3600" dirty="0"/>
              <a:t>Readily engineered</a:t>
            </a:r>
          </a:p>
          <a:p>
            <a:r>
              <a:rPr lang="en-US" sz="3600" dirty="0"/>
              <a:t>Omics databases</a:t>
            </a:r>
          </a:p>
          <a:p>
            <a:r>
              <a:rPr lang="en-US" sz="3600" dirty="0"/>
              <a:t>Heterogeneous stock available</a:t>
            </a:r>
          </a:p>
        </p:txBody>
      </p:sp>
      <p:sp>
        <p:nvSpPr>
          <p:cNvPr id="6" name="Slide Number Placeholder 5">
            <a:extLst>
              <a:ext uri="{FF2B5EF4-FFF2-40B4-BE49-F238E27FC236}">
                <a16:creationId xmlns:a16="http://schemas.microsoft.com/office/drawing/2014/main" id="{A537E816-3822-4F63-9DDE-8CCE9D34A99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0E1C1D-23A6-4D8C-8BAD-0A4D3EB843D9}" type="slidenum">
              <a:rPr lang="en-US" smtClean="0"/>
              <a:pPr/>
              <a:t>23</a:t>
            </a:fld>
            <a:endParaRPr lang="en-US"/>
          </a:p>
        </p:txBody>
      </p:sp>
    </p:spTree>
    <p:extLst>
      <p:ext uri="{BB962C8B-B14F-4D97-AF65-F5344CB8AC3E}">
        <p14:creationId xmlns:p14="http://schemas.microsoft.com/office/powerpoint/2010/main" val="43591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AEE9-9AE3-4B69-91B6-C97EE962D1F7}"/>
              </a:ext>
            </a:extLst>
          </p:cNvPr>
          <p:cNvSpPr>
            <a:spLocks noGrp="1"/>
          </p:cNvSpPr>
          <p:nvPr>
            <p:ph type="title"/>
          </p:nvPr>
        </p:nvSpPr>
        <p:spPr>
          <a:xfrm>
            <a:off x="4522756" y="211556"/>
            <a:ext cx="3475112" cy="565058"/>
          </a:xfrm>
        </p:spPr>
        <p:txBody>
          <a:bodyPr/>
          <a:lstStyle/>
          <a:p>
            <a:r>
              <a:rPr lang="en-US" sz="3600" dirty="0"/>
              <a:t>Can We Help?</a:t>
            </a:r>
          </a:p>
        </p:txBody>
      </p:sp>
      <p:sp>
        <p:nvSpPr>
          <p:cNvPr id="6" name="Slide Number Placeholder 5">
            <a:extLst>
              <a:ext uri="{FF2B5EF4-FFF2-40B4-BE49-F238E27FC236}">
                <a16:creationId xmlns:a16="http://schemas.microsoft.com/office/drawing/2014/main" id="{A537E816-3822-4F63-9DDE-8CCE9D34A99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0E1C1D-23A6-4D8C-8BAD-0A4D3EB843D9}" type="slidenum">
              <a:rPr lang="en-US" smtClean="0"/>
              <a:pPr/>
              <a:t>24</a:t>
            </a:fld>
            <a:endParaRPr lang="en-US"/>
          </a:p>
        </p:txBody>
      </p:sp>
      <p:pic>
        <p:nvPicPr>
          <p:cNvPr id="5" name="Picture 4">
            <a:extLst>
              <a:ext uri="{FF2B5EF4-FFF2-40B4-BE49-F238E27FC236}">
                <a16:creationId xmlns:a16="http://schemas.microsoft.com/office/drawing/2014/main" id="{0CFB9F1E-7825-F933-5FC0-2286AA32864D}"/>
              </a:ext>
            </a:extLst>
          </p:cNvPr>
          <p:cNvPicPr>
            <a:picLocks noChangeAspect="1"/>
          </p:cNvPicPr>
          <p:nvPr/>
        </p:nvPicPr>
        <p:blipFill rotWithShape="1">
          <a:blip r:embed="rId2"/>
          <a:srcRect t="1331"/>
          <a:stretch/>
        </p:blipFill>
        <p:spPr>
          <a:xfrm>
            <a:off x="2538636" y="1484334"/>
            <a:ext cx="7068827" cy="4643190"/>
          </a:xfrm>
          <a:prstGeom prst="rect">
            <a:avLst/>
          </a:prstGeom>
        </p:spPr>
      </p:pic>
      <p:sp>
        <p:nvSpPr>
          <p:cNvPr id="8" name="TextBox 7">
            <a:extLst>
              <a:ext uri="{FF2B5EF4-FFF2-40B4-BE49-F238E27FC236}">
                <a16:creationId xmlns:a16="http://schemas.microsoft.com/office/drawing/2014/main" id="{CF1AC0C1-078D-7B81-A78B-BA3185888A15}"/>
              </a:ext>
            </a:extLst>
          </p:cNvPr>
          <p:cNvSpPr txBox="1"/>
          <p:nvPr/>
        </p:nvSpPr>
        <p:spPr>
          <a:xfrm>
            <a:off x="324110" y="6459865"/>
            <a:ext cx="7561023" cy="261610"/>
          </a:xfrm>
          <a:prstGeom prst="rect">
            <a:avLst/>
          </a:prstGeom>
          <a:noFill/>
        </p:spPr>
        <p:txBody>
          <a:bodyPr wrap="square">
            <a:spAutoFit/>
          </a:bodyPr>
          <a:lstStyle/>
          <a:p>
            <a:r>
              <a:rPr lang="en-US" sz="1100" dirty="0"/>
              <a:t>https://science.nasa.gov/biological-physical/focus-areas/developmental-productive-biology/experiments/</a:t>
            </a:r>
          </a:p>
        </p:txBody>
      </p:sp>
    </p:spTree>
    <p:extLst>
      <p:ext uri="{BB962C8B-B14F-4D97-AF65-F5344CB8AC3E}">
        <p14:creationId xmlns:p14="http://schemas.microsoft.com/office/powerpoint/2010/main" val="3260650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6AD836F-2EB1-6E35-B671-7B1D5C66CE2B}"/>
              </a:ext>
            </a:extLst>
          </p:cNvPr>
          <p:cNvSpPr/>
          <p:nvPr/>
        </p:nvSpPr>
        <p:spPr>
          <a:xfrm>
            <a:off x="62120" y="199685"/>
            <a:ext cx="12085366" cy="646331"/>
          </a:xfrm>
          <a:prstGeom prst="rect">
            <a:avLst/>
          </a:prstGeom>
        </p:spPr>
        <p:txBody>
          <a:bodyPr wrap="square">
            <a:spAutoFit/>
          </a:bodyPr>
          <a:lstStyle/>
          <a:p>
            <a:pPr algn="ctr"/>
            <a:r>
              <a:rPr lang="en-US" sz="3600" b="1" i="0" strike="noStrike" baseline="0" dirty="0">
                <a:solidFill>
                  <a:schemeClr val="bg2"/>
                </a:solidFill>
                <a:latin typeface="Arial" panose="020B0604020202020204" pitchFamily="34" charset="0"/>
                <a:cs typeface="Arial" panose="020B0604020202020204" pitchFamily="34" charset="0"/>
              </a:rPr>
              <a:t>Why mouse models for cancer study?</a:t>
            </a:r>
            <a:r>
              <a:rPr lang="en-US" sz="3600" b="1" dirty="0">
                <a:solidFill>
                  <a:schemeClr val="bg2"/>
                </a:solidFill>
                <a:latin typeface="Arial" panose="020B0604020202020204" pitchFamily="34" charset="0"/>
                <a:cs typeface="Arial" panose="020B0604020202020204" pitchFamily="34" charset="0"/>
              </a:rPr>
              <a:t> </a:t>
            </a:r>
            <a:endParaRPr lang="en-US" sz="3600" b="1" i="0" strike="noStrike" baseline="0" dirty="0">
              <a:solidFill>
                <a:schemeClr val="bg2"/>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970F5445-D280-0578-1DA7-C3002E815397}"/>
              </a:ext>
            </a:extLst>
          </p:cNvPr>
          <p:cNvGrpSpPr/>
          <p:nvPr/>
        </p:nvGrpSpPr>
        <p:grpSpPr>
          <a:xfrm>
            <a:off x="158372" y="1313847"/>
            <a:ext cx="7126072" cy="4923323"/>
            <a:chOff x="189128" y="1428809"/>
            <a:chExt cx="6860758" cy="4584456"/>
          </a:xfrm>
        </p:grpSpPr>
        <p:sp>
          <p:nvSpPr>
            <p:cNvPr id="17" name="Oval 16">
              <a:extLst>
                <a:ext uri="{FF2B5EF4-FFF2-40B4-BE49-F238E27FC236}">
                  <a16:creationId xmlns:a16="http://schemas.microsoft.com/office/drawing/2014/main" id="{C42E5899-3F52-0AC8-E61A-40BC9E640DB6}"/>
                </a:ext>
              </a:extLst>
            </p:cNvPr>
            <p:cNvSpPr/>
            <p:nvPr/>
          </p:nvSpPr>
          <p:spPr>
            <a:xfrm>
              <a:off x="189128" y="1428809"/>
              <a:ext cx="908280" cy="90828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18" name="Rectangle 17" descr="Rat">
              <a:extLst>
                <a:ext uri="{FF2B5EF4-FFF2-40B4-BE49-F238E27FC236}">
                  <a16:creationId xmlns:a16="http://schemas.microsoft.com/office/drawing/2014/main" id="{FECA3F55-3B94-21BE-A07F-EFE7E2755AE6}"/>
                </a:ext>
              </a:extLst>
            </p:cNvPr>
            <p:cNvSpPr/>
            <p:nvPr/>
          </p:nvSpPr>
          <p:spPr>
            <a:xfrm>
              <a:off x="379867" y="1619547"/>
              <a:ext cx="526802" cy="526802"/>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latin typeface="Arial" panose="020B0604020202020204" pitchFamily="34" charset="0"/>
                <a:cs typeface="Arial" panose="020B0604020202020204" pitchFamily="34" charset="0"/>
              </a:endParaRPr>
            </a:p>
          </p:txBody>
        </p:sp>
        <p:sp>
          <p:nvSpPr>
            <p:cNvPr id="19" name="Freeform: Shape 18">
              <a:extLst>
                <a:ext uri="{FF2B5EF4-FFF2-40B4-BE49-F238E27FC236}">
                  <a16:creationId xmlns:a16="http://schemas.microsoft.com/office/drawing/2014/main" id="{B0AED57D-5DE9-EE43-D8E3-D24C9AB026A3}"/>
                </a:ext>
              </a:extLst>
            </p:cNvPr>
            <p:cNvSpPr/>
            <p:nvPr/>
          </p:nvSpPr>
          <p:spPr>
            <a:xfrm>
              <a:off x="1292040" y="1428809"/>
              <a:ext cx="2140945" cy="908280"/>
            </a:xfrm>
            <a:custGeom>
              <a:avLst/>
              <a:gdLst>
                <a:gd name="connsiteX0" fmla="*/ 0 w 2140945"/>
                <a:gd name="connsiteY0" fmla="*/ 0 h 908280"/>
                <a:gd name="connsiteX1" fmla="*/ 2140945 w 2140945"/>
                <a:gd name="connsiteY1" fmla="*/ 0 h 908280"/>
                <a:gd name="connsiteX2" fmla="*/ 2140945 w 2140945"/>
                <a:gd name="connsiteY2" fmla="*/ 908280 h 908280"/>
                <a:gd name="connsiteX3" fmla="*/ 0 w 2140945"/>
                <a:gd name="connsiteY3" fmla="*/ 908280 h 908280"/>
                <a:gd name="connsiteX4" fmla="*/ 0 w 2140945"/>
                <a:gd name="connsiteY4" fmla="*/ 0 h 908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45" h="908280">
                  <a:moveTo>
                    <a:pt x="0" y="0"/>
                  </a:moveTo>
                  <a:lnTo>
                    <a:pt x="2140945" y="0"/>
                  </a:lnTo>
                  <a:lnTo>
                    <a:pt x="2140945" y="908280"/>
                  </a:lnTo>
                  <a:lnTo>
                    <a:pt x="0" y="9082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Arial" panose="020B0604020202020204" pitchFamily="34" charset="0"/>
                  <a:cs typeface="Arial" panose="020B0604020202020204" pitchFamily="34" charset="0"/>
                </a:rPr>
                <a:t>Inbred strains of mouse, </a:t>
              </a:r>
              <a:r>
                <a:rPr lang="en-US" sz="1600" i="1" kern="1200" dirty="0">
                  <a:latin typeface="Arial" panose="020B0604020202020204" pitchFamily="34" charset="0"/>
                  <a:cs typeface="Arial" panose="020B0604020202020204" pitchFamily="34" charset="0"/>
                </a:rPr>
                <a:t>Mus musculus</a:t>
              </a:r>
              <a:r>
                <a:rPr lang="en-US" sz="1600" kern="1200" dirty="0">
                  <a:latin typeface="Arial" panose="020B0604020202020204" pitchFamily="34" charset="0"/>
                  <a:cs typeface="Arial" panose="020B0604020202020204" pitchFamily="34" charset="0"/>
                </a:rPr>
                <a:t>, present </a:t>
              </a:r>
              <a:r>
                <a:rPr lang="en-US" sz="1600" b="1" kern="1200" dirty="0">
                  <a:latin typeface="Arial" panose="020B0604020202020204" pitchFamily="34" charset="0"/>
                  <a:cs typeface="Arial" panose="020B0604020202020204" pitchFamily="34" charset="0"/>
                </a:rPr>
                <a:t>high number of molecular and physiological similarities with humans</a:t>
              </a:r>
            </a:p>
          </p:txBody>
        </p:sp>
        <p:sp>
          <p:nvSpPr>
            <p:cNvPr id="20" name="Oval 19">
              <a:extLst>
                <a:ext uri="{FF2B5EF4-FFF2-40B4-BE49-F238E27FC236}">
                  <a16:creationId xmlns:a16="http://schemas.microsoft.com/office/drawing/2014/main" id="{8FAED8E3-820C-E795-B4FC-749213838B6E}"/>
                </a:ext>
              </a:extLst>
            </p:cNvPr>
            <p:cNvSpPr/>
            <p:nvPr/>
          </p:nvSpPr>
          <p:spPr>
            <a:xfrm>
              <a:off x="3806029" y="1428809"/>
              <a:ext cx="908280" cy="90828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21" name="Rectangle 20" descr="Radioactive">
              <a:extLst>
                <a:ext uri="{FF2B5EF4-FFF2-40B4-BE49-F238E27FC236}">
                  <a16:creationId xmlns:a16="http://schemas.microsoft.com/office/drawing/2014/main" id="{E67C03D9-AE63-CF07-CB6F-215D61EDF03B}"/>
                </a:ext>
              </a:extLst>
            </p:cNvPr>
            <p:cNvSpPr/>
            <p:nvPr/>
          </p:nvSpPr>
          <p:spPr>
            <a:xfrm>
              <a:off x="3996768" y="1619547"/>
              <a:ext cx="526802" cy="526802"/>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latin typeface="Arial" panose="020B0604020202020204" pitchFamily="34" charset="0"/>
                <a:cs typeface="Arial" panose="020B0604020202020204" pitchFamily="34" charset="0"/>
              </a:endParaRPr>
            </a:p>
          </p:txBody>
        </p:sp>
        <p:sp>
          <p:nvSpPr>
            <p:cNvPr id="22" name="Freeform: Shape 21">
              <a:extLst>
                <a:ext uri="{FF2B5EF4-FFF2-40B4-BE49-F238E27FC236}">
                  <a16:creationId xmlns:a16="http://schemas.microsoft.com/office/drawing/2014/main" id="{B7565732-627E-D06D-14E5-CD3BEE144BAE}"/>
                </a:ext>
              </a:extLst>
            </p:cNvPr>
            <p:cNvSpPr/>
            <p:nvPr/>
          </p:nvSpPr>
          <p:spPr>
            <a:xfrm>
              <a:off x="4908941" y="1428809"/>
              <a:ext cx="2140945" cy="908280"/>
            </a:xfrm>
            <a:custGeom>
              <a:avLst/>
              <a:gdLst>
                <a:gd name="connsiteX0" fmla="*/ 0 w 2140945"/>
                <a:gd name="connsiteY0" fmla="*/ 0 h 908280"/>
                <a:gd name="connsiteX1" fmla="*/ 2140945 w 2140945"/>
                <a:gd name="connsiteY1" fmla="*/ 0 h 908280"/>
                <a:gd name="connsiteX2" fmla="*/ 2140945 w 2140945"/>
                <a:gd name="connsiteY2" fmla="*/ 908280 h 908280"/>
                <a:gd name="connsiteX3" fmla="*/ 0 w 2140945"/>
                <a:gd name="connsiteY3" fmla="*/ 908280 h 908280"/>
                <a:gd name="connsiteX4" fmla="*/ 0 w 2140945"/>
                <a:gd name="connsiteY4" fmla="*/ 0 h 908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45" h="908280">
                  <a:moveTo>
                    <a:pt x="0" y="0"/>
                  </a:moveTo>
                  <a:lnTo>
                    <a:pt x="2140945" y="0"/>
                  </a:lnTo>
                  <a:lnTo>
                    <a:pt x="2140945" y="908280"/>
                  </a:lnTo>
                  <a:lnTo>
                    <a:pt x="0" y="9082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1" i="0" kern="1200" baseline="0" dirty="0">
                  <a:latin typeface="Arial" panose="020B0604020202020204" pitchFamily="34" charset="0"/>
                  <a:cs typeface="Arial" panose="020B0604020202020204" pitchFamily="34" charset="0"/>
                </a:rPr>
                <a:t>Recapitulate</a:t>
              </a:r>
              <a:r>
                <a:rPr lang="en-US" sz="1600" b="0" i="0" kern="1200" baseline="0" dirty="0">
                  <a:latin typeface="Arial" panose="020B0604020202020204" pitchFamily="34" charset="0"/>
                  <a:cs typeface="Arial" panose="020B0604020202020204" pitchFamily="34" charset="0"/>
                </a:rPr>
                <a:t> complex underlying complex process of </a:t>
              </a:r>
              <a:r>
                <a:rPr lang="en-US" sz="1600" b="1" i="0" kern="1200" baseline="0" dirty="0">
                  <a:latin typeface="Arial" panose="020B0604020202020204" pitchFamily="34" charset="0"/>
                  <a:cs typeface="Arial" panose="020B0604020202020204" pitchFamily="34" charset="0"/>
                </a:rPr>
                <a:t>radiation induced carcinogenesis in human. </a:t>
              </a:r>
              <a:endParaRPr lang="en-US" sz="1600" b="1" kern="1200" dirty="0">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82F5956D-B16C-0CA6-404D-979F8F409A43}"/>
                </a:ext>
              </a:extLst>
            </p:cNvPr>
            <p:cNvSpPr/>
            <p:nvPr/>
          </p:nvSpPr>
          <p:spPr>
            <a:xfrm>
              <a:off x="189128" y="3266897"/>
              <a:ext cx="908280" cy="90828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24" name="Rectangle 23" descr="Atom">
              <a:extLst>
                <a:ext uri="{FF2B5EF4-FFF2-40B4-BE49-F238E27FC236}">
                  <a16:creationId xmlns:a16="http://schemas.microsoft.com/office/drawing/2014/main" id="{636F2E46-6437-C8B3-994C-B9AA1BD7B9FC}"/>
                </a:ext>
              </a:extLst>
            </p:cNvPr>
            <p:cNvSpPr/>
            <p:nvPr/>
          </p:nvSpPr>
          <p:spPr>
            <a:xfrm>
              <a:off x="379867" y="3457636"/>
              <a:ext cx="526802" cy="526802"/>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6F72390C-7027-02DD-8241-2F657054DC06}"/>
                </a:ext>
              </a:extLst>
            </p:cNvPr>
            <p:cNvSpPr/>
            <p:nvPr/>
          </p:nvSpPr>
          <p:spPr>
            <a:xfrm>
              <a:off x="1292040" y="3266897"/>
              <a:ext cx="2140945" cy="908280"/>
            </a:xfrm>
            <a:custGeom>
              <a:avLst/>
              <a:gdLst>
                <a:gd name="connsiteX0" fmla="*/ 0 w 2140945"/>
                <a:gd name="connsiteY0" fmla="*/ 0 h 908280"/>
                <a:gd name="connsiteX1" fmla="*/ 2140945 w 2140945"/>
                <a:gd name="connsiteY1" fmla="*/ 0 h 908280"/>
                <a:gd name="connsiteX2" fmla="*/ 2140945 w 2140945"/>
                <a:gd name="connsiteY2" fmla="*/ 908280 h 908280"/>
                <a:gd name="connsiteX3" fmla="*/ 0 w 2140945"/>
                <a:gd name="connsiteY3" fmla="*/ 908280 h 908280"/>
                <a:gd name="connsiteX4" fmla="*/ 0 w 2140945"/>
                <a:gd name="connsiteY4" fmla="*/ 0 h 908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45" h="908280">
                  <a:moveTo>
                    <a:pt x="0" y="0"/>
                  </a:moveTo>
                  <a:lnTo>
                    <a:pt x="2140945" y="0"/>
                  </a:lnTo>
                  <a:lnTo>
                    <a:pt x="2140945" y="908280"/>
                  </a:lnTo>
                  <a:lnTo>
                    <a:pt x="0" y="9082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0" i="0" kern="1200" baseline="0">
                  <a:latin typeface="Arial" panose="020B0604020202020204" pitchFamily="34" charset="0"/>
                  <a:cs typeface="Arial" panose="020B0604020202020204" pitchFamily="34" charset="0"/>
                </a:rPr>
                <a:t>Studies using h</a:t>
              </a:r>
              <a:r>
                <a:rPr lang="en-US" sz="1600" kern="1200">
                  <a:latin typeface="Arial" panose="020B0604020202020204" pitchFamily="34" charset="0"/>
                  <a:cs typeface="Arial" panose="020B0604020202020204" pitchFamily="34" charset="0"/>
                </a:rPr>
                <a:t>igh energy protons and </a:t>
              </a:r>
              <a:r>
                <a:rPr lang="en-US" sz="1600" b="1" kern="1200">
                  <a:latin typeface="Arial" panose="020B0604020202020204" pitchFamily="34" charset="0"/>
                  <a:cs typeface="Arial" panose="020B0604020202020204" pitchFamily="34" charset="0"/>
                </a:rPr>
                <a:t>heavy ions (HZE particles), and Low LET gamma </a:t>
              </a:r>
              <a:r>
                <a:rPr lang="en-US" sz="1600" kern="1200">
                  <a:latin typeface="Arial" panose="020B0604020202020204" pitchFamily="34" charset="0"/>
                  <a:cs typeface="Arial" panose="020B0604020202020204" pitchFamily="34" charset="0"/>
                </a:rPr>
                <a:t>available</a:t>
              </a:r>
              <a:endParaRPr lang="en-US" sz="1600" kern="1200" dirty="0">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4C1384D6-1BAA-F3B8-147B-D6877248B92C}"/>
                </a:ext>
              </a:extLst>
            </p:cNvPr>
            <p:cNvSpPr/>
            <p:nvPr/>
          </p:nvSpPr>
          <p:spPr>
            <a:xfrm>
              <a:off x="3806029" y="3266897"/>
              <a:ext cx="908280" cy="90828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27" name="Rectangle 26" descr="DNA">
              <a:extLst>
                <a:ext uri="{FF2B5EF4-FFF2-40B4-BE49-F238E27FC236}">
                  <a16:creationId xmlns:a16="http://schemas.microsoft.com/office/drawing/2014/main" id="{0FECC37B-6D34-5FF9-F447-A82CECED4084}"/>
                </a:ext>
              </a:extLst>
            </p:cNvPr>
            <p:cNvSpPr/>
            <p:nvPr/>
          </p:nvSpPr>
          <p:spPr>
            <a:xfrm>
              <a:off x="3996768" y="3457636"/>
              <a:ext cx="526802" cy="526802"/>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latin typeface="Arial" panose="020B0604020202020204" pitchFamily="34" charset="0"/>
                <a:cs typeface="Arial" panose="020B0604020202020204" pitchFamily="34" charset="0"/>
              </a:endParaRPr>
            </a:p>
          </p:txBody>
        </p:sp>
        <p:sp>
          <p:nvSpPr>
            <p:cNvPr id="28" name="Freeform: Shape 27">
              <a:extLst>
                <a:ext uri="{FF2B5EF4-FFF2-40B4-BE49-F238E27FC236}">
                  <a16:creationId xmlns:a16="http://schemas.microsoft.com/office/drawing/2014/main" id="{F990DEE1-7F28-8016-F3D9-2130BB9CFF58}"/>
                </a:ext>
              </a:extLst>
            </p:cNvPr>
            <p:cNvSpPr/>
            <p:nvPr/>
          </p:nvSpPr>
          <p:spPr>
            <a:xfrm>
              <a:off x="4908941" y="3266897"/>
              <a:ext cx="2140945" cy="908280"/>
            </a:xfrm>
            <a:custGeom>
              <a:avLst/>
              <a:gdLst>
                <a:gd name="connsiteX0" fmla="*/ 0 w 2140945"/>
                <a:gd name="connsiteY0" fmla="*/ 0 h 908280"/>
                <a:gd name="connsiteX1" fmla="*/ 2140945 w 2140945"/>
                <a:gd name="connsiteY1" fmla="*/ 0 h 908280"/>
                <a:gd name="connsiteX2" fmla="*/ 2140945 w 2140945"/>
                <a:gd name="connsiteY2" fmla="*/ 908280 h 908280"/>
                <a:gd name="connsiteX3" fmla="*/ 0 w 2140945"/>
                <a:gd name="connsiteY3" fmla="*/ 908280 h 908280"/>
                <a:gd name="connsiteX4" fmla="*/ 0 w 2140945"/>
                <a:gd name="connsiteY4" fmla="*/ 0 h 908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45" h="908280">
                  <a:moveTo>
                    <a:pt x="0" y="0"/>
                  </a:moveTo>
                  <a:lnTo>
                    <a:pt x="2140945" y="0"/>
                  </a:lnTo>
                  <a:lnTo>
                    <a:pt x="2140945" y="908280"/>
                  </a:lnTo>
                  <a:lnTo>
                    <a:pt x="0" y="9082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Arial" panose="020B0604020202020204" pitchFamily="34" charset="0"/>
                  <a:cs typeface="Arial" panose="020B0604020202020204" pitchFamily="34" charset="0"/>
                </a:rPr>
                <a:t>S</a:t>
              </a:r>
              <a:r>
                <a:rPr lang="en-US" sz="1600" b="0" i="0" kern="1200" baseline="0" dirty="0">
                  <a:latin typeface="Arial" panose="020B0604020202020204" pitchFamily="34" charset="0"/>
                  <a:cs typeface="Arial" panose="020B0604020202020204" pitchFamily="34" charset="0"/>
                </a:rPr>
                <a:t>mall size, </a:t>
              </a:r>
              <a:r>
                <a:rPr lang="en-US" sz="1600" b="1" i="0" kern="1200" baseline="0" dirty="0">
                  <a:latin typeface="Arial" panose="020B0604020202020204" pitchFamily="34" charset="0"/>
                  <a:cs typeface="Arial" panose="020B0604020202020204" pitchFamily="34" charset="0"/>
                </a:rPr>
                <a:t>high rate of breeding, complete genome sequenced </a:t>
              </a:r>
              <a:r>
                <a:rPr lang="en-US" sz="1600" b="0" i="0" kern="1200" baseline="0" dirty="0">
                  <a:latin typeface="Arial" panose="020B0604020202020204" pitchFamily="34" charset="0"/>
                  <a:cs typeface="Arial" panose="020B0604020202020204" pitchFamily="34" charset="0"/>
                </a:rPr>
                <a:t>benefits logistically</a:t>
              </a:r>
              <a:endParaRPr lang="en-US" sz="1600" kern="1200" dirty="0">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2B5B4CC3-2D25-936C-7BE2-6F122D8C9DD6}"/>
                </a:ext>
              </a:extLst>
            </p:cNvPr>
            <p:cNvSpPr/>
            <p:nvPr/>
          </p:nvSpPr>
          <p:spPr>
            <a:xfrm>
              <a:off x="1823383" y="5104985"/>
              <a:ext cx="908280" cy="90828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30" name="Rectangle 29" descr="Scientist">
              <a:extLst>
                <a:ext uri="{FF2B5EF4-FFF2-40B4-BE49-F238E27FC236}">
                  <a16:creationId xmlns:a16="http://schemas.microsoft.com/office/drawing/2014/main" id="{832E3CAF-FDC7-705F-2C39-C1D07303D664}"/>
                </a:ext>
              </a:extLst>
            </p:cNvPr>
            <p:cNvSpPr/>
            <p:nvPr/>
          </p:nvSpPr>
          <p:spPr>
            <a:xfrm>
              <a:off x="2014122" y="5295724"/>
              <a:ext cx="526802" cy="526802"/>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latin typeface="Arial" panose="020B0604020202020204" pitchFamily="34" charset="0"/>
                <a:cs typeface="Arial" panose="020B0604020202020204" pitchFamily="34" charset="0"/>
              </a:endParaRPr>
            </a:p>
          </p:txBody>
        </p:sp>
        <p:sp>
          <p:nvSpPr>
            <p:cNvPr id="31" name="Freeform: Shape 30">
              <a:extLst>
                <a:ext uri="{FF2B5EF4-FFF2-40B4-BE49-F238E27FC236}">
                  <a16:creationId xmlns:a16="http://schemas.microsoft.com/office/drawing/2014/main" id="{ADC4123B-DA80-671E-AB0A-27FAC20A8E8A}"/>
                </a:ext>
              </a:extLst>
            </p:cNvPr>
            <p:cNvSpPr/>
            <p:nvPr/>
          </p:nvSpPr>
          <p:spPr>
            <a:xfrm>
              <a:off x="2926295" y="5104985"/>
              <a:ext cx="4100362" cy="908280"/>
            </a:xfrm>
            <a:custGeom>
              <a:avLst/>
              <a:gdLst>
                <a:gd name="connsiteX0" fmla="*/ 0 w 2140945"/>
                <a:gd name="connsiteY0" fmla="*/ 0 h 908280"/>
                <a:gd name="connsiteX1" fmla="*/ 2140945 w 2140945"/>
                <a:gd name="connsiteY1" fmla="*/ 0 h 908280"/>
                <a:gd name="connsiteX2" fmla="*/ 2140945 w 2140945"/>
                <a:gd name="connsiteY2" fmla="*/ 908280 h 908280"/>
                <a:gd name="connsiteX3" fmla="*/ 0 w 2140945"/>
                <a:gd name="connsiteY3" fmla="*/ 908280 h 908280"/>
                <a:gd name="connsiteX4" fmla="*/ 0 w 2140945"/>
                <a:gd name="connsiteY4" fmla="*/ 0 h 908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45" h="908280">
                  <a:moveTo>
                    <a:pt x="0" y="0"/>
                  </a:moveTo>
                  <a:lnTo>
                    <a:pt x="2140945" y="0"/>
                  </a:lnTo>
                  <a:lnTo>
                    <a:pt x="2140945" y="908280"/>
                  </a:lnTo>
                  <a:lnTo>
                    <a:pt x="0" y="9082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defTabSz="711200">
                <a:lnSpc>
                  <a:spcPct val="100000"/>
                </a:lnSpc>
                <a:spcBef>
                  <a:spcPct val="0"/>
                </a:spcBef>
                <a:spcAft>
                  <a:spcPct val="35000"/>
                </a:spcAft>
              </a:pPr>
              <a:r>
                <a:rPr lang="en-US" sz="1600" b="1" kern="1200" dirty="0">
                  <a:latin typeface="Arial" panose="020B0604020202020204" pitchFamily="34" charset="0"/>
                  <a:cs typeface="Arial" panose="020B0604020202020204" pitchFamily="34" charset="0"/>
                </a:rPr>
                <a:t>Limitations</a:t>
              </a:r>
            </a:p>
            <a:p>
              <a:pPr lvl="0" defTabSz="711200">
                <a:lnSpc>
                  <a:spcPct val="100000"/>
                </a:lnSpc>
                <a:spcBef>
                  <a:spcPct val="0"/>
                </a:spcBef>
                <a:spcAft>
                  <a:spcPct val="35000"/>
                </a:spcAft>
              </a:pPr>
              <a:r>
                <a:rPr lang="en-US" sz="1600" kern="1200" dirty="0">
                  <a:latin typeface="Arial" panose="020B0604020202020204" pitchFamily="34" charset="0"/>
                  <a:cs typeface="Arial" panose="020B0604020202020204" pitchFamily="34" charset="0"/>
                </a:rPr>
                <a:t>Biological response to radiation may differ due to species difference </a:t>
              </a:r>
            </a:p>
            <a:p>
              <a:pPr lvl="0" defTabSz="711200">
                <a:lnSpc>
                  <a:spcPct val="100000"/>
                </a:lnSpc>
                <a:spcBef>
                  <a:spcPct val="0"/>
                </a:spcBef>
                <a:spcAft>
                  <a:spcPct val="35000"/>
                </a:spcAft>
              </a:pPr>
              <a:r>
                <a:rPr lang="en-US" sz="1600" dirty="0">
                  <a:latin typeface="Arial" panose="020B0604020202020204" pitchFamily="34" charset="0"/>
                  <a:cs typeface="Arial" panose="020B0604020202020204" pitchFamily="34" charset="0"/>
                </a:rPr>
                <a:t>S</a:t>
              </a:r>
              <a:r>
                <a:rPr lang="en-US" sz="1600" kern="1200" dirty="0">
                  <a:latin typeface="Arial" panose="020B0604020202020204" pitchFamily="34" charset="0"/>
                  <a:cs typeface="Arial" panose="020B0604020202020204" pitchFamily="34" charset="0"/>
                </a:rPr>
                <a:t>imulating complete spectrum of space radiation may be challenging in laboratory settings</a:t>
              </a:r>
            </a:p>
            <a:p>
              <a:r>
                <a:rPr lang="en-US" sz="1600" b="0" i="0" u="none" strike="noStrike" baseline="0" dirty="0">
                  <a:solidFill>
                    <a:srgbClr val="434343"/>
                  </a:solidFill>
                  <a:latin typeface="Arial" panose="020B0604020202020204" pitchFamily="34" charset="0"/>
                  <a:cs typeface="Arial" panose="020B0604020202020204" pitchFamily="34" charset="0"/>
                </a:rPr>
                <a:t>Mutant mouse models may alter responses to radiation as compared to WT</a:t>
              </a:r>
              <a:endParaRPr lang="en-US" sz="1600" kern="1200" dirty="0">
                <a:latin typeface="Arial" panose="020B0604020202020204" pitchFamily="34" charset="0"/>
                <a:cs typeface="Arial" panose="020B0604020202020204" pitchFamily="34" charset="0"/>
              </a:endParaRPr>
            </a:p>
          </p:txBody>
        </p:sp>
      </p:grpSp>
      <p:graphicFrame>
        <p:nvGraphicFramePr>
          <p:cNvPr id="13" name="Diagram 12">
            <a:extLst>
              <a:ext uri="{FF2B5EF4-FFF2-40B4-BE49-F238E27FC236}">
                <a16:creationId xmlns:a16="http://schemas.microsoft.com/office/drawing/2014/main" id="{908F6EB5-A7B5-B7FF-9E24-D1A02F3D1AC4}"/>
              </a:ext>
            </a:extLst>
          </p:cNvPr>
          <p:cNvGraphicFramePr/>
          <p:nvPr>
            <p:extLst>
              <p:ext uri="{D42A27DB-BD31-4B8C-83A1-F6EECF244321}">
                <p14:modId xmlns:p14="http://schemas.microsoft.com/office/powerpoint/2010/main" val="1405273453"/>
              </p:ext>
            </p:extLst>
          </p:nvPr>
        </p:nvGraphicFramePr>
        <p:xfrm>
          <a:off x="7737358" y="2636294"/>
          <a:ext cx="4100362" cy="400439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 name="TextBox 2">
            <a:extLst>
              <a:ext uri="{FF2B5EF4-FFF2-40B4-BE49-F238E27FC236}">
                <a16:creationId xmlns:a16="http://schemas.microsoft.com/office/drawing/2014/main" id="{86180836-C7EC-EE93-F977-F0D464FC5717}"/>
              </a:ext>
            </a:extLst>
          </p:cNvPr>
          <p:cNvSpPr txBox="1"/>
          <p:nvPr/>
        </p:nvSpPr>
        <p:spPr>
          <a:xfrm>
            <a:off x="7411453" y="1435965"/>
            <a:ext cx="4677022" cy="1477328"/>
          </a:xfrm>
          <a:prstGeom prst="rect">
            <a:avLst/>
          </a:prstGeom>
          <a:solidFill>
            <a:schemeClr val="accent4">
              <a:lumMod val="20000"/>
              <a:lumOff val="80000"/>
            </a:schemeClr>
          </a:solidFill>
        </p:spPr>
        <p:txBody>
          <a:bodyPr wrap="square">
            <a:spAutoFit/>
          </a:bodyPr>
          <a:lstStyle/>
          <a:p>
            <a:pPr marL="0" indent="0" algn="just">
              <a:buNone/>
            </a:pPr>
            <a:r>
              <a:rPr lang="en-US" dirty="0">
                <a:latin typeface="Arial" panose="020B0604020202020204" pitchFamily="34" charset="0"/>
                <a:cs typeface="Arial" panose="020B0604020202020204" pitchFamily="34" charset="0"/>
              </a:rPr>
              <a:t>Cancer is a major health risk in deep space missions due to chronic exposure of Galactic cosmic radiation (GCR). Radiation quality effect present even larger uncertainties in risk estimation. </a:t>
            </a:r>
          </a:p>
        </p:txBody>
      </p:sp>
    </p:spTree>
    <p:extLst>
      <p:ext uri="{BB962C8B-B14F-4D97-AF65-F5344CB8AC3E}">
        <p14:creationId xmlns:p14="http://schemas.microsoft.com/office/powerpoint/2010/main" val="1133414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3">
            <a:extLst>
              <a:ext uri="{FF2B5EF4-FFF2-40B4-BE49-F238E27FC236}">
                <a16:creationId xmlns:a16="http://schemas.microsoft.com/office/drawing/2014/main" id="{D50BEDE0-CAFA-D927-AE2A-3655DA32C9E0}"/>
              </a:ext>
            </a:extLst>
          </p:cNvPr>
          <p:cNvSpPr>
            <a:spLocks noGrp="1" noChangeArrowheads="1"/>
          </p:cNvSpPr>
          <p:nvPr>
            <p:ph type="title"/>
          </p:nvPr>
        </p:nvSpPr>
        <p:spPr>
          <a:xfrm>
            <a:off x="1676400" y="218820"/>
            <a:ext cx="10515600" cy="1325563"/>
          </a:xfrm>
        </p:spPr>
        <p:txBody>
          <a:bodyPr>
            <a:normAutofit/>
          </a:bodyPr>
          <a:lstStyle/>
          <a:p>
            <a:pPr eaLnBrk="1" hangingPunct="1"/>
            <a:r>
              <a:rPr lang="en-US" altLang="en-US" dirty="0"/>
              <a:t>Harderian Gland Tumors R.J.M. Fry and E.L. Alpen </a:t>
            </a:r>
          </a:p>
        </p:txBody>
      </p:sp>
      <p:sp>
        <p:nvSpPr>
          <p:cNvPr id="111619" name="Content Placeholder 4">
            <a:extLst>
              <a:ext uri="{FF2B5EF4-FFF2-40B4-BE49-F238E27FC236}">
                <a16:creationId xmlns:a16="http://schemas.microsoft.com/office/drawing/2014/main" id="{342530D3-884A-1FEA-EA80-8F513373C295}"/>
              </a:ext>
            </a:extLst>
          </p:cNvPr>
          <p:cNvSpPr>
            <a:spLocks noGrp="1" noChangeArrowheads="1"/>
          </p:cNvSpPr>
          <p:nvPr>
            <p:ph idx="1"/>
          </p:nvPr>
        </p:nvSpPr>
        <p:spPr>
          <a:xfrm>
            <a:off x="332112" y="1544383"/>
            <a:ext cx="3649661" cy="4525962"/>
          </a:xfrm>
        </p:spPr>
        <p:txBody>
          <a:bodyPr/>
          <a:lstStyle/>
          <a:p>
            <a:pPr eaLnBrk="1" hangingPunct="1"/>
            <a:r>
              <a:rPr lang="en-US" altLang="en-US" sz="2000" dirty="0"/>
              <a:t>Various HZE ions</a:t>
            </a:r>
            <a:endParaRPr lang="en-US" altLang="en-US" sz="2000" dirty="0">
              <a:solidFill>
                <a:srgbClr val="FF0000"/>
              </a:solidFill>
            </a:endParaRPr>
          </a:p>
          <a:p>
            <a:pPr eaLnBrk="1" hangingPunct="1"/>
            <a:r>
              <a:rPr lang="en-US" altLang="en-US" sz="2000" dirty="0"/>
              <a:t>B6CF1 (C57BL/6JAnl x BALB/</a:t>
            </a:r>
            <a:r>
              <a:rPr lang="en-US" altLang="en-US" sz="2000" dirty="0" err="1"/>
              <a:t>cJAnl</a:t>
            </a:r>
            <a:r>
              <a:rPr lang="en-US" altLang="en-US" sz="2000" dirty="0"/>
              <a:t>)F1 </a:t>
            </a:r>
            <a:r>
              <a:rPr lang="en-US" altLang="en-US" sz="2000" dirty="0">
                <a:cs typeface="Arial" panose="020B0604020202020204" pitchFamily="34" charset="0"/>
              </a:rPr>
              <a:t>female</a:t>
            </a:r>
            <a:r>
              <a:rPr lang="en-US" altLang="en-US" sz="2000" dirty="0"/>
              <a:t> mice</a:t>
            </a:r>
          </a:p>
          <a:p>
            <a:pPr eaLnBrk="1" hangingPunct="1"/>
            <a:r>
              <a:rPr lang="en-US" altLang="en-US" sz="2000" dirty="0"/>
              <a:t>Partial body irradiation</a:t>
            </a:r>
          </a:p>
          <a:p>
            <a:pPr eaLnBrk="1" hangingPunct="1"/>
            <a:r>
              <a:rPr lang="en-US" altLang="en-US" sz="2000" dirty="0"/>
              <a:t>Monitored 600 days</a:t>
            </a:r>
          </a:p>
          <a:p>
            <a:pPr eaLnBrk="1" hangingPunct="1"/>
            <a:r>
              <a:rPr lang="en-US" altLang="en-US" sz="2000" dirty="0"/>
              <a:t>Pituitary gland isografts (</a:t>
            </a:r>
            <a:r>
              <a:rPr lang="en-US" altLang="en-US" sz="2000" dirty="0">
                <a:cs typeface="Arial" panose="020B0604020202020204" pitchFamily="34" charset="0"/>
              </a:rPr>
              <a:t>↓ latency, ↑ incidence, ↑ metastases)</a:t>
            </a:r>
            <a:endParaRPr lang="en-US" altLang="en-US" sz="2000" dirty="0"/>
          </a:p>
        </p:txBody>
      </p:sp>
      <p:sp>
        <p:nvSpPr>
          <p:cNvPr id="111620" name="TextBox 3">
            <a:extLst>
              <a:ext uri="{FF2B5EF4-FFF2-40B4-BE49-F238E27FC236}">
                <a16:creationId xmlns:a16="http://schemas.microsoft.com/office/drawing/2014/main" id="{7B9FD999-803E-A342-C8CE-0BB08ECD2997}"/>
              </a:ext>
            </a:extLst>
          </p:cNvPr>
          <p:cNvSpPr txBox="1">
            <a:spLocks noChangeArrowheads="1"/>
          </p:cNvSpPr>
          <p:nvPr/>
        </p:nvSpPr>
        <p:spPr bwMode="auto">
          <a:xfrm>
            <a:off x="551567" y="6451974"/>
            <a:ext cx="136326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t>R. J. Fry, P. Powers-</a:t>
            </a:r>
            <a:r>
              <a:rPr lang="en-US" altLang="en-US" sz="1000" dirty="0" err="1"/>
              <a:t>Risius</a:t>
            </a:r>
            <a:r>
              <a:rPr lang="en-US" altLang="en-US" sz="1000" dirty="0"/>
              <a:t>, E. L. Alpen, E. J. Ainsworth, and R. L. Ullrich, High-LET radiation carcinogenesis. Adv. Space Res 3, 241-248 (1983).</a:t>
            </a:r>
          </a:p>
        </p:txBody>
      </p:sp>
      <p:pic>
        <p:nvPicPr>
          <p:cNvPr id="2" name="Picture 1">
            <a:extLst>
              <a:ext uri="{FF2B5EF4-FFF2-40B4-BE49-F238E27FC236}">
                <a16:creationId xmlns:a16="http://schemas.microsoft.com/office/drawing/2014/main" id="{9C16CADC-240C-78FE-D8EF-46968BE37D52}"/>
              </a:ext>
            </a:extLst>
          </p:cNvPr>
          <p:cNvPicPr>
            <a:picLocks noChangeAspect="1"/>
          </p:cNvPicPr>
          <p:nvPr/>
        </p:nvPicPr>
        <p:blipFill>
          <a:blip r:embed="rId3"/>
          <a:stretch>
            <a:fillRect/>
          </a:stretch>
        </p:blipFill>
        <p:spPr>
          <a:xfrm>
            <a:off x="3981773" y="2160248"/>
            <a:ext cx="8300966" cy="2799458"/>
          </a:xfrm>
          <a:prstGeom prst="rect">
            <a:avLst/>
          </a:prstGeom>
        </p:spPr>
      </p:pic>
    </p:spTree>
    <p:extLst>
      <p:ext uri="{BB962C8B-B14F-4D97-AF65-F5344CB8AC3E}">
        <p14:creationId xmlns:p14="http://schemas.microsoft.com/office/powerpoint/2010/main" val="872133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a:extLst>
              <a:ext uri="{FF2B5EF4-FFF2-40B4-BE49-F238E27FC236}">
                <a16:creationId xmlns:a16="http://schemas.microsoft.com/office/drawing/2014/main" id="{40BE1808-6F0B-AC56-D29E-026CAF972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521" y="1139648"/>
            <a:ext cx="7226072" cy="54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Box 3">
            <a:extLst>
              <a:ext uri="{FF2B5EF4-FFF2-40B4-BE49-F238E27FC236}">
                <a16:creationId xmlns:a16="http://schemas.microsoft.com/office/drawing/2014/main" id="{9B0F1FE9-0AF7-0FF8-3A10-D31F8A059C17}"/>
              </a:ext>
            </a:extLst>
          </p:cNvPr>
          <p:cNvSpPr txBox="1">
            <a:spLocks noChangeArrowheads="1"/>
          </p:cNvSpPr>
          <p:nvPr/>
        </p:nvSpPr>
        <p:spPr bwMode="auto">
          <a:xfrm>
            <a:off x="7918444" y="4848723"/>
            <a:ext cx="39297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t>E. L. Alpen, P. Powers-</a:t>
            </a:r>
            <a:r>
              <a:rPr lang="en-US" altLang="en-US" sz="1000" dirty="0" err="1"/>
              <a:t>Risius</a:t>
            </a:r>
            <a:r>
              <a:rPr lang="en-US" altLang="en-US" sz="1000" dirty="0"/>
              <a:t>, S. B. Curtis, R. </a:t>
            </a:r>
            <a:r>
              <a:rPr lang="en-US" altLang="en-US" sz="1000" dirty="0" err="1"/>
              <a:t>DeGuzman</a:t>
            </a:r>
            <a:r>
              <a:rPr lang="en-US" altLang="en-US" sz="1000" dirty="0"/>
              <a:t>, and R. J. Fry, Fluence-based relative biological effectiveness for charged particle carcinogenesis in mouse Harderian gland. Adv. Space Res. 14, 573-581 (1994).</a:t>
            </a:r>
          </a:p>
        </p:txBody>
      </p:sp>
      <p:pic>
        <p:nvPicPr>
          <p:cNvPr id="118788" name="Picture 2">
            <a:extLst>
              <a:ext uri="{FF2B5EF4-FFF2-40B4-BE49-F238E27FC236}">
                <a16:creationId xmlns:a16="http://schemas.microsoft.com/office/drawing/2014/main" id="{32AFB776-C9CC-9E13-3D7E-ABEC2443C3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178" t="4565" r="30351" b="58209"/>
          <a:stretch>
            <a:fillRect/>
          </a:stretch>
        </p:blipFill>
        <p:spPr bwMode="auto">
          <a:xfrm>
            <a:off x="8097318" y="1501445"/>
            <a:ext cx="23733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itle 3">
            <a:extLst>
              <a:ext uri="{FF2B5EF4-FFF2-40B4-BE49-F238E27FC236}">
                <a16:creationId xmlns:a16="http://schemas.microsoft.com/office/drawing/2014/main" id="{0500749F-7083-2E23-FD61-524641A504F7}"/>
              </a:ext>
            </a:extLst>
          </p:cNvPr>
          <p:cNvSpPr>
            <a:spLocks noGrp="1" noChangeArrowheads="1"/>
          </p:cNvSpPr>
          <p:nvPr>
            <p:ph type="title"/>
          </p:nvPr>
        </p:nvSpPr>
        <p:spPr>
          <a:xfrm>
            <a:off x="4095902" y="177588"/>
            <a:ext cx="8229600" cy="868363"/>
          </a:xfrm>
        </p:spPr>
        <p:txBody>
          <a:bodyPr/>
          <a:lstStyle/>
          <a:p>
            <a:pPr eaLnBrk="1" hangingPunct="1"/>
            <a:r>
              <a:rPr lang="en-US" altLang="en-US" sz="3200" dirty="0"/>
              <a:t>Harderian Gland Tumors </a:t>
            </a:r>
          </a:p>
        </p:txBody>
      </p:sp>
    </p:spTree>
    <p:extLst>
      <p:ext uri="{BB962C8B-B14F-4D97-AF65-F5344CB8AC3E}">
        <p14:creationId xmlns:p14="http://schemas.microsoft.com/office/powerpoint/2010/main" val="1895017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a:extLst>
              <a:ext uri="{FF2B5EF4-FFF2-40B4-BE49-F238E27FC236}">
                <a16:creationId xmlns:a16="http://schemas.microsoft.com/office/drawing/2014/main" id="{ACFA4739-B97F-235D-A676-68E2FAC8C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4805" y="1289044"/>
            <a:ext cx="52514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Box 3">
            <a:extLst>
              <a:ext uri="{FF2B5EF4-FFF2-40B4-BE49-F238E27FC236}">
                <a16:creationId xmlns:a16="http://schemas.microsoft.com/office/drawing/2014/main" id="{1EE33C6D-FEF8-BD4D-47BC-E5322EE660C6}"/>
              </a:ext>
            </a:extLst>
          </p:cNvPr>
          <p:cNvSpPr txBox="1">
            <a:spLocks noChangeArrowheads="1"/>
          </p:cNvSpPr>
          <p:nvPr/>
        </p:nvSpPr>
        <p:spPr bwMode="auto">
          <a:xfrm>
            <a:off x="7290731" y="3181217"/>
            <a:ext cx="43111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dirty="0"/>
              <a:t>E. L. Alpen, P. Powers-</a:t>
            </a:r>
            <a:r>
              <a:rPr lang="en-US" altLang="en-US" sz="1200" dirty="0" err="1"/>
              <a:t>Risius</a:t>
            </a:r>
            <a:r>
              <a:rPr lang="en-US" altLang="en-US" sz="1200" dirty="0"/>
              <a:t>, S. B. Curtis, R. </a:t>
            </a:r>
            <a:r>
              <a:rPr lang="en-US" altLang="en-US" sz="1200" dirty="0" err="1"/>
              <a:t>DeGuzman</a:t>
            </a:r>
            <a:r>
              <a:rPr lang="en-US" altLang="en-US" sz="1200" dirty="0"/>
              <a:t>, and R. J. Fry, Fluence-based relative biological effectiveness for charged particle carcinogenesis in mouse Harderian gland. Adv. Space Res. 14, 573-581 (1994).</a:t>
            </a:r>
          </a:p>
        </p:txBody>
      </p:sp>
      <p:sp>
        <p:nvSpPr>
          <p:cNvPr id="4" name="Title 3">
            <a:extLst>
              <a:ext uri="{FF2B5EF4-FFF2-40B4-BE49-F238E27FC236}">
                <a16:creationId xmlns:a16="http://schemas.microsoft.com/office/drawing/2014/main" id="{58C6311A-CC1D-4301-97D7-9C634000B894}"/>
              </a:ext>
            </a:extLst>
          </p:cNvPr>
          <p:cNvSpPr>
            <a:spLocks noGrp="1" noChangeArrowheads="1"/>
          </p:cNvSpPr>
          <p:nvPr>
            <p:ph type="title"/>
          </p:nvPr>
        </p:nvSpPr>
        <p:spPr>
          <a:xfrm>
            <a:off x="4117848" y="212254"/>
            <a:ext cx="8229600" cy="868363"/>
          </a:xfrm>
        </p:spPr>
        <p:txBody>
          <a:bodyPr/>
          <a:lstStyle/>
          <a:p>
            <a:pPr eaLnBrk="1" hangingPunct="1"/>
            <a:r>
              <a:rPr lang="en-US" altLang="en-US" sz="3200" dirty="0"/>
              <a:t>Harderian Gland Tumors </a:t>
            </a:r>
          </a:p>
        </p:txBody>
      </p:sp>
    </p:spTree>
    <p:extLst>
      <p:ext uri="{BB962C8B-B14F-4D97-AF65-F5344CB8AC3E}">
        <p14:creationId xmlns:p14="http://schemas.microsoft.com/office/powerpoint/2010/main" val="682128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AEE9-9AE3-4B69-91B6-C97EE962D1F7}"/>
              </a:ext>
            </a:extLst>
          </p:cNvPr>
          <p:cNvSpPr>
            <a:spLocks noGrp="1"/>
          </p:cNvSpPr>
          <p:nvPr>
            <p:ph type="title"/>
          </p:nvPr>
        </p:nvSpPr>
        <p:spPr>
          <a:xfrm>
            <a:off x="838200" y="204191"/>
            <a:ext cx="10515600" cy="1325563"/>
          </a:xfrm>
        </p:spPr>
        <p:txBody>
          <a:bodyPr/>
          <a:lstStyle/>
          <a:p>
            <a:pPr algn="ctr"/>
            <a:r>
              <a:rPr lang="en-US" altLang="en-US" dirty="0"/>
              <a:t>Leukemogenesis/Carcinogenesis NSCOR</a:t>
            </a:r>
            <a:endParaRPr lang="en-US" dirty="0"/>
          </a:p>
        </p:txBody>
      </p:sp>
      <p:sp>
        <p:nvSpPr>
          <p:cNvPr id="3" name="Content Placeholder 2">
            <a:extLst>
              <a:ext uri="{FF2B5EF4-FFF2-40B4-BE49-F238E27FC236}">
                <a16:creationId xmlns:a16="http://schemas.microsoft.com/office/drawing/2014/main" id="{68E398C2-B61B-4CAA-909D-ECA1C78037FF}"/>
              </a:ext>
            </a:extLst>
          </p:cNvPr>
          <p:cNvSpPr>
            <a:spLocks noGrp="1"/>
          </p:cNvSpPr>
          <p:nvPr>
            <p:ph idx="1"/>
          </p:nvPr>
        </p:nvSpPr>
        <p:spPr>
          <a:xfrm>
            <a:off x="616915" y="2160372"/>
            <a:ext cx="9222029" cy="2537256"/>
          </a:xfrm>
        </p:spPr>
        <p:txBody>
          <a:bodyPr/>
          <a:lstStyle/>
          <a:p>
            <a:r>
              <a:rPr lang="en-US" altLang="en-US" sz="2400" dirty="0"/>
              <a:t>CBA/</a:t>
            </a:r>
            <a:r>
              <a:rPr lang="en-US" altLang="en-US" sz="2400" dirty="0" err="1"/>
              <a:t>CaJ</a:t>
            </a:r>
            <a:r>
              <a:rPr lang="en-US" altLang="en-US" sz="2400" dirty="0"/>
              <a:t> </a:t>
            </a:r>
            <a:r>
              <a:rPr lang="en-US" altLang="en-US" sz="2400" dirty="0">
                <a:cs typeface="Arial" panose="020B0604020202020204" pitchFamily="34" charset="0"/>
              </a:rPr>
              <a:t>male </a:t>
            </a:r>
            <a:r>
              <a:rPr lang="en-US" altLang="en-US" sz="2400" dirty="0"/>
              <a:t>mice</a:t>
            </a:r>
          </a:p>
          <a:p>
            <a:r>
              <a:rPr lang="en-US" altLang="en-US" sz="2400" dirty="0"/>
              <a:t>1 GeV/n </a:t>
            </a:r>
            <a:r>
              <a:rPr lang="en-US" altLang="en-US" sz="2400" baseline="30000" dirty="0"/>
              <a:t>56</a:t>
            </a:r>
            <a:r>
              <a:rPr lang="en-US" altLang="en-US" sz="2400" dirty="0"/>
              <a:t>Fe (150 keV/</a:t>
            </a:r>
            <a:r>
              <a:rPr lang="en-US" altLang="en-US" sz="2400" dirty="0">
                <a:latin typeface="Symbol" panose="05050102010706020507" pitchFamily="18" charset="2"/>
              </a:rPr>
              <a:t>m</a:t>
            </a:r>
            <a:r>
              <a:rPr lang="en-US" altLang="en-US" sz="2400" dirty="0"/>
              <a:t>m) 0, 0.2, 0.4 and 1 Gy at NASA Space Radiation Laboratory </a:t>
            </a:r>
          </a:p>
          <a:p>
            <a:r>
              <a:rPr lang="en-US" altLang="en-US" sz="2400" baseline="30000" dirty="0"/>
              <a:t>137</a:t>
            </a:r>
            <a:r>
              <a:rPr lang="en-US" altLang="en-US" sz="2400" dirty="0"/>
              <a:t>Cs </a:t>
            </a:r>
            <a:r>
              <a:rPr lang="en-US" altLang="en-US" sz="2400" dirty="0">
                <a:latin typeface="Symbol" panose="05050102010706020507" pitchFamily="18" charset="2"/>
              </a:rPr>
              <a:t>g</a:t>
            </a:r>
            <a:r>
              <a:rPr lang="en-US" altLang="en-US" sz="2400" dirty="0"/>
              <a:t>-rays 0, 1, 2 and 3 Gy</a:t>
            </a:r>
          </a:p>
          <a:p>
            <a:pPr eaLnBrk="1" hangingPunct="1"/>
            <a:r>
              <a:rPr lang="en-US" altLang="en-US" sz="2400" dirty="0"/>
              <a:t>Monitored to 800 days of age</a:t>
            </a:r>
          </a:p>
          <a:p>
            <a:pPr eaLnBrk="1" hangingPunct="1"/>
            <a:r>
              <a:rPr lang="en-US" altLang="en-US" sz="2400" dirty="0"/>
              <a:t>Acute myeloid leukemia and hepatocellular carcinoma</a:t>
            </a:r>
            <a:endParaRPr lang="en-US" sz="2400" dirty="0"/>
          </a:p>
        </p:txBody>
      </p:sp>
      <p:sp>
        <p:nvSpPr>
          <p:cNvPr id="6" name="Slide Number Placeholder 5">
            <a:extLst>
              <a:ext uri="{FF2B5EF4-FFF2-40B4-BE49-F238E27FC236}">
                <a16:creationId xmlns:a16="http://schemas.microsoft.com/office/drawing/2014/main" id="{A537E816-3822-4F63-9DDE-8CCE9D34A99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0E1C1D-23A6-4D8C-8BAD-0A4D3EB843D9}" type="slidenum">
              <a:rPr lang="en-US" smtClean="0"/>
              <a:pPr/>
              <a:t>29</a:t>
            </a:fld>
            <a:endParaRPr lang="en-US"/>
          </a:p>
        </p:txBody>
      </p:sp>
    </p:spTree>
    <p:extLst>
      <p:ext uri="{BB962C8B-B14F-4D97-AF65-F5344CB8AC3E}">
        <p14:creationId xmlns:p14="http://schemas.microsoft.com/office/powerpoint/2010/main" val="1140421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9B0F1D-AE46-DA64-6BEF-9EDA035C5EE0}"/>
              </a:ext>
            </a:extLst>
          </p:cNvPr>
          <p:cNvSpPr txBox="1">
            <a:spLocks/>
          </p:cNvSpPr>
          <p:nvPr/>
        </p:nvSpPr>
        <p:spPr>
          <a:xfrm>
            <a:off x="1755647" y="169705"/>
            <a:ext cx="9356142" cy="622771"/>
          </a:xfrm>
          <a:prstGeom prst="rect">
            <a:avLst/>
          </a:prstGeom>
        </p:spPr>
        <p:txBody>
          <a:bodyPr/>
          <a:lstStyle>
            <a:lvl1pPr algn="l" defTabSz="457200" rtl="0" eaLnBrk="0" fontAlgn="base" hangingPunct="0">
              <a:spcBef>
                <a:spcPct val="0"/>
              </a:spcBef>
              <a:spcAft>
                <a:spcPct val="0"/>
              </a:spcAft>
              <a:defRPr sz="2800" b="1" kern="1200">
                <a:solidFill>
                  <a:schemeClr val="bg1"/>
                </a:solidFill>
                <a:latin typeface="Arial" panose="020B0604020202020204" pitchFamily="34" charset="0"/>
                <a:ea typeface="ヒラギノ角ゴ Pro W3" charset="-128"/>
                <a:cs typeface="Arial" panose="020B0604020202020204" pitchFamily="34" charset="0"/>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r>
              <a:rPr lang="en-US" sz="3200" dirty="0"/>
              <a:t>Laboratory Mouse – Geographical Origins</a:t>
            </a:r>
          </a:p>
        </p:txBody>
      </p:sp>
      <p:pic>
        <p:nvPicPr>
          <p:cNvPr id="4" name="Picture 3">
            <a:extLst>
              <a:ext uri="{FF2B5EF4-FFF2-40B4-BE49-F238E27FC236}">
                <a16:creationId xmlns:a16="http://schemas.microsoft.com/office/drawing/2014/main" id="{A66DB31E-7181-ABDD-06E2-D06CB47F02AA}"/>
              </a:ext>
            </a:extLst>
          </p:cNvPr>
          <p:cNvPicPr>
            <a:picLocks noChangeAspect="1"/>
          </p:cNvPicPr>
          <p:nvPr/>
        </p:nvPicPr>
        <p:blipFill>
          <a:blip r:embed="rId3"/>
          <a:stretch>
            <a:fillRect/>
          </a:stretch>
        </p:blipFill>
        <p:spPr>
          <a:xfrm>
            <a:off x="4582364" y="2293640"/>
            <a:ext cx="7519413" cy="3072385"/>
          </a:xfrm>
          <a:prstGeom prst="rect">
            <a:avLst/>
          </a:prstGeom>
        </p:spPr>
      </p:pic>
      <p:sp>
        <p:nvSpPr>
          <p:cNvPr id="6" name="TextBox 5">
            <a:extLst>
              <a:ext uri="{FF2B5EF4-FFF2-40B4-BE49-F238E27FC236}">
                <a16:creationId xmlns:a16="http://schemas.microsoft.com/office/drawing/2014/main" id="{36804FD4-78DF-219A-3612-5FE7F885D631}"/>
              </a:ext>
            </a:extLst>
          </p:cNvPr>
          <p:cNvSpPr txBox="1"/>
          <p:nvPr/>
        </p:nvSpPr>
        <p:spPr>
          <a:xfrm>
            <a:off x="4582364" y="6444508"/>
            <a:ext cx="8214360" cy="246221"/>
          </a:xfrm>
          <a:prstGeom prst="rect">
            <a:avLst/>
          </a:prstGeom>
          <a:noFill/>
        </p:spPr>
        <p:txBody>
          <a:bodyPr wrap="square">
            <a:spAutoFit/>
          </a:bodyPr>
          <a:lstStyle/>
          <a:p>
            <a:r>
              <a:rPr lang="en-US" sz="1000" dirty="0"/>
              <a:t> (Garretson et al. </a:t>
            </a:r>
            <a:r>
              <a:rPr lang="en-US" sz="1000" dirty="0" err="1"/>
              <a:t>BioRxiv</a:t>
            </a:r>
            <a:r>
              <a:rPr lang="en-US" sz="1000" dirty="0"/>
              <a:t>. Adapted from </a:t>
            </a:r>
            <a:r>
              <a:rPr lang="en-US" sz="1000" dirty="0" err="1"/>
              <a:t>Guénet</a:t>
            </a:r>
            <a:r>
              <a:rPr lang="en-US" sz="1000" dirty="0"/>
              <a:t> et al. 2012; Didion and Pardo-Manuel de </a:t>
            </a:r>
            <a:r>
              <a:rPr lang="en-US" sz="1000" dirty="0" err="1"/>
              <a:t>Villena</a:t>
            </a:r>
            <a:r>
              <a:rPr lang="en-US" sz="1000" dirty="0"/>
              <a:t> 2012; and Phifer-</a:t>
            </a:r>
            <a:r>
              <a:rPr lang="en-US" sz="1000" dirty="0" err="1"/>
              <a:t>Rixey</a:t>
            </a:r>
            <a:r>
              <a:rPr lang="en-US" sz="1000" dirty="0"/>
              <a:t> and Nachman 2015)</a:t>
            </a:r>
          </a:p>
        </p:txBody>
      </p:sp>
      <p:pic>
        <p:nvPicPr>
          <p:cNvPr id="7" name="Picture 6">
            <a:extLst>
              <a:ext uri="{FF2B5EF4-FFF2-40B4-BE49-F238E27FC236}">
                <a16:creationId xmlns:a16="http://schemas.microsoft.com/office/drawing/2014/main" id="{F9918E9E-560A-26F6-0227-BB8CCC1A2FF3}"/>
              </a:ext>
            </a:extLst>
          </p:cNvPr>
          <p:cNvPicPr>
            <a:picLocks noChangeAspect="1"/>
          </p:cNvPicPr>
          <p:nvPr/>
        </p:nvPicPr>
        <p:blipFill>
          <a:blip r:embed="rId4"/>
          <a:stretch>
            <a:fillRect/>
          </a:stretch>
        </p:blipFill>
        <p:spPr>
          <a:xfrm>
            <a:off x="164079" y="1794233"/>
            <a:ext cx="4418285" cy="3269531"/>
          </a:xfrm>
          <a:prstGeom prst="rect">
            <a:avLst/>
          </a:prstGeom>
        </p:spPr>
      </p:pic>
      <p:sp>
        <p:nvSpPr>
          <p:cNvPr id="9" name="TextBox 8">
            <a:extLst>
              <a:ext uri="{FF2B5EF4-FFF2-40B4-BE49-F238E27FC236}">
                <a16:creationId xmlns:a16="http://schemas.microsoft.com/office/drawing/2014/main" id="{D8B39E5D-3FE5-C333-78FB-43A70BDA47C2}"/>
              </a:ext>
            </a:extLst>
          </p:cNvPr>
          <p:cNvSpPr txBox="1"/>
          <p:nvPr/>
        </p:nvSpPr>
        <p:spPr>
          <a:xfrm>
            <a:off x="36576" y="6444508"/>
            <a:ext cx="6397142" cy="246221"/>
          </a:xfrm>
          <a:prstGeom prst="rect">
            <a:avLst/>
          </a:prstGeom>
          <a:noFill/>
        </p:spPr>
        <p:txBody>
          <a:bodyPr wrap="square">
            <a:spAutoFit/>
          </a:bodyPr>
          <a:lstStyle/>
          <a:p>
            <a:r>
              <a:rPr lang="en-US" sz="1000" dirty="0"/>
              <a:t>Courtesy: Mouse Genome Informatics, Jackson Lab</a:t>
            </a:r>
          </a:p>
        </p:txBody>
      </p:sp>
    </p:spTree>
    <p:extLst>
      <p:ext uri="{BB962C8B-B14F-4D97-AF65-F5344CB8AC3E}">
        <p14:creationId xmlns:p14="http://schemas.microsoft.com/office/powerpoint/2010/main" val="2547198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AEE9-9AE3-4B69-91B6-C97EE962D1F7}"/>
              </a:ext>
            </a:extLst>
          </p:cNvPr>
          <p:cNvSpPr>
            <a:spLocks noGrp="1"/>
          </p:cNvSpPr>
          <p:nvPr>
            <p:ph type="title"/>
          </p:nvPr>
        </p:nvSpPr>
        <p:spPr>
          <a:xfrm>
            <a:off x="3003500" y="136524"/>
            <a:ext cx="10515600" cy="1009651"/>
          </a:xfrm>
        </p:spPr>
        <p:txBody>
          <a:bodyPr/>
          <a:lstStyle/>
          <a:p>
            <a:r>
              <a:rPr lang="en-US" dirty="0">
                <a:solidFill>
                  <a:schemeClr val="bg2"/>
                </a:solidFill>
              </a:rPr>
              <a:t>Acute myeloid leukemia incidence </a:t>
            </a:r>
          </a:p>
        </p:txBody>
      </p:sp>
      <p:sp>
        <p:nvSpPr>
          <p:cNvPr id="10" name="Content Placeholder 9">
            <a:extLst>
              <a:ext uri="{FF2B5EF4-FFF2-40B4-BE49-F238E27FC236}">
                <a16:creationId xmlns:a16="http://schemas.microsoft.com/office/drawing/2014/main" id="{B696B9A8-B874-4710-A048-E7D4BF838CFF}"/>
              </a:ext>
            </a:extLst>
          </p:cNvPr>
          <p:cNvSpPr>
            <a:spLocks noGrp="1"/>
          </p:cNvSpPr>
          <p:nvPr>
            <p:ph sz="half" idx="2"/>
          </p:nvPr>
        </p:nvSpPr>
        <p:spPr>
          <a:xfrm>
            <a:off x="6940296" y="1787525"/>
            <a:ext cx="5181600" cy="4212866"/>
          </a:xfrm>
        </p:spPr>
        <p:txBody>
          <a:bodyPr/>
          <a:lstStyle/>
          <a:p>
            <a:r>
              <a:rPr lang="en-US" dirty="0"/>
              <a:t>Male CBA/</a:t>
            </a:r>
            <a:r>
              <a:rPr lang="en-US" dirty="0" err="1"/>
              <a:t>CaJ</a:t>
            </a:r>
            <a:endParaRPr lang="en-US" dirty="0"/>
          </a:p>
          <a:p>
            <a:r>
              <a:rPr lang="en-US" dirty="0"/>
              <a:t>Radiation</a:t>
            </a:r>
          </a:p>
          <a:p>
            <a:pPr lvl="1"/>
            <a:r>
              <a:rPr lang="en-US" baseline="30000" dirty="0"/>
              <a:t>137</a:t>
            </a:r>
            <a:r>
              <a:rPr lang="en-US" dirty="0"/>
              <a:t>Cs </a:t>
            </a:r>
            <a:r>
              <a:rPr lang="en-US" dirty="0">
                <a:latin typeface="Symbol" panose="05050102010706020507" pitchFamily="18" charset="2"/>
              </a:rPr>
              <a:t>g</a:t>
            </a:r>
            <a:r>
              <a:rPr lang="en-US" dirty="0"/>
              <a:t>-rays</a:t>
            </a:r>
          </a:p>
          <a:p>
            <a:pPr lvl="1"/>
            <a:r>
              <a:rPr lang="en-US" dirty="0"/>
              <a:t>1 GeV/n </a:t>
            </a:r>
            <a:r>
              <a:rPr lang="en-US" baseline="30000" dirty="0"/>
              <a:t>56</a:t>
            </a:r>
            <a:r>
              <a:rPr lang="en-US" dirty="0"/>
              <a:t>Fe </a:t>
            </a:r>
          </a:p>
          <a:p>
            <a:r>
              <a:rPr lang="en-US" dirty="0"/>
              <a:t>Monitored to 800 days of age</a:t>
            </a:r>
          </a:p>
        </p:txBody>
      </p:sp>
      <p:sp>
        <p:nvSpPr>
          <p:cNvPr id="4" name="Date Placeholder 3">
            <a:extLst>
              <a:ext uri="{FF2B5EF4-FFF2-40B4-BE49-F238E27FC236}">
                <a16:creationId xmlns:a16="http://schemas.microsoft.com/office/drawing/2014/main" id="{C00B0DE6-168D-40EF-B1DD-449931DDD244}"/>
              </a:ext>
            </a:extLst>
          </p:cNvPr>
          <p:cNvSpPr>
            <a:spLocks noGrp="1"/>
          </p:cNvSpPr>
          <p:nvPr>
            <p:ph type="dt" sz="half" idx="10"/>
          </p:nvPr>
        </p:nvSpPr>
        <p:spPr/>
        <p:txBody>
          <a:bodyPr/>
          <a:lstStyle/>
          <a:p>
            <a:r>
              <a:rPr lang="en-US" dirty="0"/>
              <a:t>Michael Weil | michael.weil@colostate.edu</a:t>
            </a:r>
          </a:p>
        </p:txBody>
      </p:sp>
      <p:sp>
        <p:nvSpPr>
          <p:cNvPr id="6" name="Slide Number Placeholder 5">
            <a:extLst>
              <a:ext uri="{FF2B5EF4-FFF2-40B4-BE49-F238E27FC236}">
                <a16:creationId xmlns:a16="http://schemas.microsoft.com/office/drawing/2014/main" id="{A537E816-3822-4F63-9DDE-8CCE9D34A99A}"/>
              </a:ext>
            </a:extLst>
          </p:cNvPr>
          <p:cNvSpPr>
            <a:spLocks noGrp="1"/>
          </p:cNvSpPr>
          <p:nvPr>
            <p:ph type="sldNum" sz="quarter" idx="12"/>
          </p:nvPr>
        </p:nvSpPr>
        <p:spPr/>
        <p:txBody>
          <a:bodyPr/>
          <a:lstStyle/>
          <a:p>
            <a:fld id="{3A0E1C1D-23A6-4D8C-8BAD-0A4D3EB843D9}" type="slidenum">
              <a:rPr lang="en-US" smtClean="0"/>
              <a:pPr/>
              <a:t>30</a:t>
            </a:fld>
            <a:endParaRPr lang="en-US"/>
          </a:p>
        </p:txBody>
      </p:sp>
      <p:sp>
        <p:nvSpPr>
          <p:cNvPr id="19" name="TextBox 5">
            <a:extLst>
              <a:ext uri="{FF2B5EF4-FFF2-40B4-BE49-F238E27FC236}">
                <a16:creationId xmlns:a16="http://schemas.microsoft.com/office/drawing/2014/main" id="{A87BE204-2049-4FD6-BD4D-67FDCAAED4E0}"/>
              </a:ext>
            </a:extLst>
          </p:cNvPr>
          <p:cNvSpPr txBox="1">
            <a:spLocks noChangeArrowheads="1"/>
          </p:cNvSpPr>
          <p:nvPr/>
        </p:nvSpPr>
        <p:spPr bwMode="auto">
          <a:xfrm>
            <a:off x="7298868" y="6281568"/>
            <a:ext cx="3675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t>Weil et al </a:t>
            </a:r>
            <a:r>
              <a:rPr lang="en-US" altLang="en-US" sz="1400" dirty="0" err="1"/>
              <a:t>Radiat</a:t>
            </a:r>
            <a:r>
              <a:rPr lang="en-US" altLang="en-US" sz="1400" dirty="0"/>
              <a:t>. Res. 172, 213-219 (2009)</a:t>
            </a:r>
          </a:p>
        </p:txBody>
      </p:sp>
      <p:pic>
        <p:nvPicPr>
          <p:cNvPr id="22" name="Picture 21">
            <a:extLst>
              <a:ext uri="{FF2B5EF4-FFF2-40B4-BE49-F238E27FC236}">
                <a16:creationId xmlns:a16="http://schemas.microsoft.com/office/drawing/2014/main" id="{FDA42A27-0CCA-4DA4-952B-4DC26DA1B16C}"/>
              </a:ext>
            </a:extLst>
          </p:cNvPr>
          <p:cNvPicPr>
            <a:picLocks noChangeAspect="1"/>
          </p:cNvPicPr>
          <p:nvPr/>
        </p:nvPicPr>
        <p:blipFill>
          <a:blip r:embed="rId3"/>
          <a:stretch>
            <a:fillRect/>
          </a:stretch>
        </p:blipFill>
        <p:spPr>
          <a:xfrm>
            <a:off x="476057" y="1421533"/>
            <a:ext cx="6210685" cy="4578858"/>
          </a:xfrm>
          <a:prstGeom prst="rect">
            <a:avLst/>
          </a:prstGeom>
        </p:spPr>
      </p:pic>
    </p:spTree>
    <p:extLst>
      <p:ext uri="{BB962C8B-B14F-4D97-AF65-F5344CB8AC3E}">
        <p14:creationId xmlns:p14="http://schemas.microsoft.com/office/powerpoint/2010/main" val="1593338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AEE9-9AE3-4B69-91B6-C97EE962D1F7}"/>
              </a:ext>
            </a:extLst>
          </p:cNvPr>
          <p:cNvSpPr>
            <a:spLocks noGrp="1"/>
          </p:cNvSpPr>
          <p:nvPr>
            <p:ph type="title"/>
          </p:nvPr>
        </p:nvSpPr>
        <p:spPr>
          <a:xfrm>
            <a:off x="3032760" y="154650"/>
            <a:ext cx="10515600" cy="1009651"/>
          </a:xfrm>
        </p:spPr>
        <p:txBody>
          <a:bodyPr/>
          <a:lstStyle/>
          <a:p>
            <a:r>
              <a:rPr lang="en-US" dirty="0">
                <a:solidFill>
                  <a:schemeClr val="bg2"/>
                </a:solidFill>
              </a:rPr>
              <a:t>Hepatocellular carcinoma incidence </a:t>
            </a:r>
          </a:p>
        </p:txBody>
      </p:sp>
      <p:sp>
        <p:nvSpPr>
          <p:cNvPr id="10" name="Content Placeholder 9">
            <a:extLst>
              <a:ext uri="{FF2B5EF4-FFF2-40B4-BE49-F238E27FC236}">
                <a16:creationId xmlns:a16="http://schemas.microsoft.com/office/drawing/2014/main" id="{B696B9A8-B874-4710-A048-E7D4BF838CFF}"/>
              </a:ext>
            </a:extLst>
          </p:cNvPr>
          <p:cNvSpPr>
            <a:spLocks noGrp="1"/>
          </p:cNvSpPr>
          <p:nvPr>
            <p:ph sz="half" idx="2"/>
          </p:nvPr>
        </p:nvSpPr>
        <p:spPr>
          <a:xfrm>
            <a:off x="7678738" y="2283194"/>
            <a:ext cx="5181600" cy="4212866"/>
          </a:xfrm>
        </p:spPr>
        <p:txBody>
          <a:bodyPr/>
          <a:lstStyle/>
          <a:p>
            <a:r>
              <a:rPr lang="en-US" dirty="0"/>
              <a:t>Male CBA/</a:t>
            </a:r>
            <a:r>
              <a:rPr lang="en-US" dirty="0" err="1"/>
              <a:t>CaJ</a:t>
            </a:r>
            <a:endParaRPr lang="en-US" dirty="0"/>
          </a:p>
          <a:p>
            <a:r>
              <a:rPr lang="en-US" dirty="0"/>
              <a:t>Radiation</a:t>
            </a:r>
          </a:p>
          <a:p>
            <a:pPr lvl="1"/>
            <a:r>
              <a:rPr lang="en-US" baseline="30000" dirty="0"/>
              <a:t>137</a:t>
            </a:r>
            <a:r>
              <a:rPr lang="en-US" dirty="0"/>
              <a:t>Cs </a:t>
            </a:r>
            <a:r>
              <a:rPr lang="en-US" dirty="0">
                <a:latin typeface="Symbol" panose="05050102010706020507" pitchFamily="18" charset="2"/>
              </a:rPr>
              <a:t>g</a:t>
            </a:r>
            <a:r>
              <a:rPr lang="en-US" dirty="0"/>
              <a:t>-rays</a:t>
            </a:r>
          </a:p>
          <a:p>
            <a:pPr lvl="1"/>
            <a:r>
              <a:rPr lang="en-US" dirty="0"/>
              <a:t>1 GeV/n </a:t>
            </a:r>
            <a:r>
              <a:rPr lang="en-US" baseline="30000" dirty="0"/>
              <a:t>56</a:t>
            </a:r>
            <a:r>
              <a:rPr lang="en-US" dirty="0"/>
              <a:t>Fe </a:t>
            </a:r>
          </a:p>
          <a:p>
            <a:r>
              <a:rPr lang="en-US" dirty="0"/>
              <a:t>Monitored to 800 days of age</a:t>
            </a:r>
          </a:p>
        </p:txBody>
      </p:sp>
      <p:sp>
        <p:nvSpPr>
          <p:cNvPr id="4" name="Date Placeholder 3">
            <a:extLst>
              <a:ext uri="{FF2B5EF4-FFF2-40B4-BE49-F238E27FC236}">
                <a16:creationId xmlns:a16="http://schemas.microsoft.com/office/drawing/2014/main" id="{C00B0DE6-168D-40EF-B1DD-449931DDD244}"/>
              </a:ext>
            </a:extLst>
          </p:cNvPr>
          <p:cNvSpPr>
            <a:spLocks noGrp="1"/>
          </p:cNvSpPr>
          <p:nvPr>
            <p:ph type="dt" sz="half" idx="10"/>
          </p:nvPr>
        </p:nvSpPr>
        <p:spPr/>
        <p:txBody>
          <a:bodyPr/>
          <a:lstStyle/>
          <a:p>
            <a:r>
              <a:rPr lang="en-US" dirty="0"/>
              <a:t>Michael Weil | michael.weil@colostate.edu</a:t>
            </a:r>
          </a:p>
        </p:txBody>
      </p:sp>
      <p:sp>
        <p:nvSpPr>
          <p:cNvPr id="6" name="Slide Number Placeholder 5">
            <a:extLst>
              <a:ext uri="{FF2B5EF4-FFF2-40B4-BE49-F238E27FC236}">
                <a16:creationId xmlns:a16="http://schemas.microsoft.com/office/drawing/2014/main" id="{A537E816-3822-4F63-9DDE-8CCE9D34A99A}"/>
              </a:ext>
            </a:extLst>
          </p:cNvPr>
          <p:cNvSpPr>
            <a:spLocks noGrp="1"/>
          </p:cNvSpPr>
          <p:nvPr>
            <p:ph type="sldNum" sz="quarter" idx="12"/>
          </p:nvPr>
        </p:nvSpPr>
        <p:spPr/>
        <p:txBody>
          <a:bodyPr/>
          <a:lstStyle/>
          <a:p>
            <a:fld id="{3A0E1C1D-23A6-4D8C-8BAD-0A4D3EB843D9}" type="slidenum">
              <a:rPr lang="en-US" smtClean="0"/>
              <a:pPr/>
              <a:t>31</a:t>
            </a:fld>
            <a:endParaRPr lang="en-US"/>
          </a:p>
        </p:txBody>
      </p:sp>
      <p:pic>
        <p:nvPicPr>
          <p:cNvPr id="18" name="Picture 17">
            <a:extLst>
              <a:ext uri="{FF2B5EF4-FFF2-40B4-BE49-F238E27FC236}">
                <a16:creationId xmlns:a16="http://schemas.microsoft.com/office/drawing/2014/main" id="{3E89ADBC-C80E-4E5D-9891-C04037760C64}"/>
              </a:ext>
            </a:extLst>
          </p:cNvPr>
          <p:cNvPicPr>
            <a:picLocks noChangeAspect="1"/>
          </p:cNvPicPr>
          <p:nvPr/>
        </p:nvPicPr>
        <p:blipFill>
          <a:blip r:embed="rId3"/>
          <a:stretch>
            <a:fillRect/>
          </a:stretch>
        </p:blipFill>
        <p:spPr>
          <a:xfrm>
            <a:off x="566928" y="1121252"/>
            <a:ext cx="6439852" cy="4865296"/>
          </a:xfrm>
          <a:prstGeom prst="rect">
            <a:avLst/>
          </a:prstGeom>
        </p:spPr>
      </p:pic>
      <p:sp>
        <p:nvSpPr>
          <p:cNvPr id="19" name="TextBox 5">
            <a:extLst>
              <a:ext uri="{FF2B5EF4-FFF2-40B4-BE49-F238E27FC236}">
                <a16:creationId xmlns:a16="http://schemas.microsoft.com/office/drawing/2014/main" id="{A87BE204-2049-4FD6-BD4D-67FDCAAED4E0}"/>
              </a:ext>
            </a:extLst>
          </p:cNvPr>
          <p:cNvSpPr txBox="1">
            <a:spLocks noChangeArrowheads="1"/>
          </p:cNvSpPr>
          <p:nvPr/>
        </p:nvSpPr>
        <p:spPr bwMode="auto">
          <a:xfrm>
            <a:off x="7305663" y="6356351"/>
            <a:ext cx="36750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t>Weil et al </a:t>
            </a:r>
            <a:r>
              <a:rPr lang="en-US" altLang="en-US" sz="1000" dirty="0" err="1"/>
              <a:t>Radiat</a:t>
            </a:r>
            <a:r>
              <a:rPr lang="en-US" altLang="en-US" sz="1000" dirty="0"/>
              <a:t>. Res. 172, 213-219 (2009)</a:t>
            </a:r>
          </a:p>
        </p:txBody>
      </p:sp>
    </p:spTree>
    <p:extLst>
      <p:ext uri="{BB962C8B-B14F-4D97-AF65-F5344CB8AC3E}">
        <p14:creationId xmlns:p14="http://schemas.microsoft.com/office/powerpoint/2010/main" val="32763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AEE9-9AE3-4B69-91B6-C97EE962D1F7}"/>
              </a:ext>
            </a:extLst>
          </p:cNvPr>
          <p:cNvSpPr>
            <a:spLocks noGrp="1"/>
          </p:cNvSpPr>
          <p:nvPr>
            <p:ph type="title"/>
          </p:nvPr>
        </p:nvSpPr>
        <p:spPr/>
        <p:txBody>
          <a:bodyPr/>
          <a:lstStyle/>
          <a:p>
            <a:r>
              <a:rPr lang="en-US" dirty="0"/>
              <a:t>Hepatocellular carcinoma incidence </a:t>
            </a:r>
          </a:p>
        </p:txBody>
      </p:sp>
      <p:sp>
        <p:nvSpPr>
          <p:cNvPr id="10" name="Content Placeholder 9">
            <a:extLst>
              <a:ext uri="{FF2B5EF4-FFF2-40B4-BE49-F238E27FC236}">
                <a16:creationId xmlns:a16="http://schemas.microsoft.com/office/drawing/2014/main" id="{B696B9A8-B874-4710-A048-E7D4BF838CFF}"/>
              </a:ext>
            </a:extLst>
          </p:cNvPr>
          <p:cNvSpPr>
            <a:spLocks noGrp="1"/>
          </p:cNvSpPr>
          <p:nvPr>
            <p:ph sz="half" idx="2"/>
          </p:nvPr>
        </p:nvSpPr>
        <p:spPr>
          <a:xfrm>
            <a:off x="6889090" y="1918345"/>
            <a:ext cx="5181600" cy="4212866"/>
          </a:xfrm>
        </p:spPr>
        <p:txBody>
          <a:bodyPr/>
          <a:lstStyle/>
          <a:p>
            <a:r>
              <a:rPr lang="en-US" dirty="0"/>
              <a:t>Male C3H/</a:t>
            </a:r>
            <a:r>
              <a:rPr lang="en-US" dirty="0" err="1"/>
              <a:t>HeNCrl</a:t>
            </a:r>
            <a:endParaRPr lang="en-US" dirty="0"/>
          </a:p>
          <a:p>
            <a:r>
              <a:rPr lang="en-US" dirty="0"/>
              <a:t>Radiation</a:t>
            </a:r>
          </a:p>
          <a:p>
            <a:pPr lvl="1"/>
            <a:r>
              <a:rPr lang="en-US" baseline="30000" dirty="0"/>
              <a:t>137</a:t>
            </a:r>
            <a:r>
              <a:rPr lang="en-US" dirty="0"/>
              <a:t>Cs </a:t>
            </a:r>
            <a:r>
              <a:rPr lang="en-US" dirty="0">
                <a:latin typeface="Symbol" panose="05050102010706020507" pitchFamily="18" charset="2"/>
              </a:rPr>
              <a:t>g</a:t>
            </a:r>
            <a:r>
              <a:rPr lang="en-US" dirty="0"/>
              <a:t>-rays</a:t>
            </a:r>
          </a:p>
          <a:p>
            <a:pPr lvl="1"/>
            <a:r>
              <a:rPr lang="en-US" dirty="0"/>
              <a:t>1972SPE protons</a:t>
            </a:r>
          </a:p>
          <a:p>
            <a:pPr lvl="1"/>
            <a:r>
              <a:rPr lang="en-US" dirty="0"/>
              <a:t>300 MeV/n </a:t>
            </a:r>
            <a:r>
              <a:rPr lang="en-US" baseline="30000" dirty="0"/>
              <a:t>28</a:t>
            </a:r>
            <a:r>
              <a:rPr lang="en-US" dirty="0"/>
              <a:t>Si (64 keV/</a:t>
            </a:r>
            <a:r>
              <a:rPr lang="en-US" dirty="0">
                <a:latin typeface="Symbol" panose="05050102010706020507" pitchFamily="18" charset="2"/>
              </a:rPr>
              <a:t>m</a:t>
            </a:r>
            <a:r>
              <a:rPr lang="en-US" dirty="0"/>
              <a:t>m)</a:t>
            </a:r>
          </a:p>
          <a:p>
            <a:pPr lvl="1"/>
            <a:r>
              <a:rPr lang="en-US" dirty="0"/>
              <a:t>600 MeV/n </a:t>
            </a:r>
            <a:r>
              <a:rPr lang="en-US" baseline="30000" dirty="0"/>
              <a:t>56</a:t>
            </a:r>
            <a:r>
              <a:rPr lang="en-US" dirty="0"/>
              <a:t>Fe (181 keV/</a:t>
            </a:r>
            <a:r>
              <a:rPr lang="en-US" dirty="0">
                <a:latin typeface="Symbol" panose="05050102010706020507" pitchFamily="18" charset="2"/>
              </a:rPr>
              <a:t>m</a:t>
            </a:r>
            <a:r>
              <a:rPr lang="en-US" dirty="0"/>
              <a:t>m)</a:t>
            </a:r>
          </a:p>
          <a:p>
            <a:r>
              <a:rPr lang="en-US" dirty="0"/>
              <a:t>Monitored to 800 days of age</a:t>
            </a:r>
          </a:p>
        </p:txBody>
      </p:sp>
      <p:sp>
        <p:nvSpPr>
          <p:cNvPr id="4" name="Date Placeholder 3">
            <a:extLst>
              <a:ext uri="{FF2B5EF4-FFF2-40B4-BE49-F238E27FC236}">
                <a16:creationId xmlns:a16="http://schemas.microsoft.com/office/drawing/2014/main" id="{C00B0DE6-168D-40EF-B1DD-449931DDD244}"/>
              </a:ext>
            </a:extLst>
          </p:cNvPr>
          <p:cNvSpPr>
            <a:spLocks noGrp="1"/>
          </p:cNvSpPr>
          <p:nvPr>
            <p:ph type="dt" sz="half" idx="10"/>
          </p:nvPr>
        </p:nvSpPr>
        <p:spPr/>
        <p:txBody>
          <a:bodyPr/>
          <a:lstStyle/>
          <a:p>
            <a:r>
              <a:rPr lang="en-US" dirty="0"/>
              <a:t>Michael Weil | michael.weil@colostate.edu</a:t>
            </a:r>
          </a:p>
        </p:txBody>
      </p:sp>
      <p:sp>
        <p:nvSpPr>
          <p:cNvPr id="6" name="Slide Number Placeholder 5">
            <a:extLst>
              <a:ext uri="{FF2B5EF4-FFF2-40B4-BE49-F238E27FC236}">
                <a16:creationId xmlns:a16="http://schemas.microsoft.com/office/drawing/2014/main" id="{A537E816-3822-4F63-9DDE-8CCE9D34A99A}"/>
              </a:ext>
            </a:extLst>
          </p:cNvPr>
          <p:cNvSpPr>
            <a:spLocks noGrp="1"/>
          </p:cNvSpPr>
          <p:nvPr>
            <p:ph type="sldNum" sz="quarter" idx="12"/>
          </p:nvPr>
        </p:nvSpPr>
        <p:spPr/>
        <p:txBody>
          <a:bodyPr/>
          <a:lstStyle/>
          <a:p>
            <a:fld id="{3A0E1C1D-23A6-4D8C-8BAD-0A4D3EB843D9}" type="slidenum">
              <a:rPr lang="en-US" smtClean="0"/>
              <a:pPr/>
              <a:t>32</a:t>
            </a:fld>
            <a:endParaRPr lang="en-US"/>
          </a:p>
        </p:txBody>
      </p:sp>
      <p:pic>
        <p:nvPicPr>
          <p:cNvPr id="14" name="Picture 13">
            <a:extLst>
              <a:ext uri="{FF2B5EF4-FFF2-40B4-BE49-F238E27FC236}">
                <a16:creationId xmlns:a16="http://schemas.microsoft.com/office/drawing/2014/main" id="{EF4D2CA4-1575-4B49-86FB-9D93A49844EA}"/>
              </a:ext>
            </a:extLst>
          </p:cNvPr>
          <p:cNvPicPr>
            <a:picLocks noChangeAspect="1"/>
          </p:cNvPicPr>
          <p:nvPr/>
        </p:nvPicPr>
        <p:blipFill>
          <a:blip r:embed="rId3"/>
          <a:stretch>
            <a:fillRect/>
          </a:stretch>
        </p:blipFill>
        <p:spPr>
          <a:xfrm>
            <a:off x="266004" y="1408176"/>
            <a:ext cx="5829996" cy="4497895"/>
          </a:xfrm>
          <a:prstGeom prst="rect">
            <a:avLst/>
          </a:prstGeom>
        </p:spPr>
      </p:pic>
      <p:sp>
        <p:nvSpPr>
          <p:cNvPr id="15" name="TextBox 14">
            <a:extLst>
              <a:ext uri="{FF2B5EF4-FFF2-40B4-BE49-F238E27FC236}">
                <a16:creationId xmlns:a16="http://schemas.microsoft.com/office/drawing/2014/main" id="{9C6B65AF-D2F4-4F2B-A7B5-E2900EFE2B89}"/>
              </a:ext>
            </a:extLst>
          </p:cNvPr>
          <p:cNvSpPr txBox="1"/>
          <p:nvPr/>
        </p:nvSpPr>
        <p:spPr>
          <a:xfrm>
            <a:off x="7785201" y="6415802"/>
            <a:ext cx="2738250" cy="246221"/>
          </a:xfrm>
          <a:prstGeom prst="rect">
            <a:avLst/>
          </a:prstGeom>
          <a:noFill/>
        </p:spPr>
        <p:txBody>
          <a:bodyPr wrap="none" rtlCol="0">
            <a:spAutoFit/>
          </a:bodyPr>
          <a:lstStyle/>
          <a:p>
            <a:r>
              <a:rPr lang="en-US" sz="1000" b="0" i="0" dirty="0">
                <a:solidFill>
                  <a:srgbClr val="212121"/>
                </a:solidFill>
                <a:effectLst/>
                <a:latin typeface="BlinkMacSystemFont"/>
              </a:rPr>
              <a:t>Weil et al. </a:t>
            </a:r>
            <a:r>
              <a:rPr lang="en-US" sz="1000" b="0" i="0" dirty="0" err="1">
                <a:solidFill>
                  <a:srgbClr val="212121"/>
                </a:solidFill>
                <a:effectLst/>
                <a:latin typeface="BlinkMacSystemFont"/>
              </a:rPr>
              <a:t>PLoS</a:t>
            </a:r>
            <a:r>
              <a:rPr lang="en-US" sz="1000" b="0" i="0" dirty="0">
                <a:solidFill>
                  <a:srgbClr val="212121"/>
                </a:solidFill>
                <a:effectLst/>
                <a:latin typeface="BlinkMacSystemFont"/>
              </a:rPr>
              <a:t> One. 2014 Aug 15;9(7):e104819. </a:t>
            </a:r>
            <a:endParaRPr lang="en-US" sz="1000" dirty="0"/>
          </a:p>
        </p:txBody>
      </p:sp>
      <p:sp>
        <p:nvSpPr>
          <p:cNvPr id="3" name="Title 1">
            <a:extLst>
              <a:ext uri="{FF2B5EF4-FFF2-40B4-BE49-F238E27FC236}">
                <a16:creationId xmlns:a16="http://schemas.microsoft.com/office/drawing/2014/main" id="{70879F70-A3FC-FBB2-6BD0-64B4D8F883EE}"/>
              </a:ext>
            </a:extLst>
          </p:cNvPr>
          <p:cNvSpPr txBox="1">
            <a:spLocks/>
          </p:cNvSpPr>
          <p:nvPr/>
        </p:nvSpPr>
        <p:spPr>
          <a:xfrm>
            <a:off x="3032760" y="173385"/>
            <a:ext cx="10515600" cy="1009651"/>
          </a:xfrm>
        </p:spPr>
        <p:txBody>
          <a:bodyPr/>
          <a:lstStyle>
            <a:lvl1pPr algn="l" defTabSz="457200" rtl="0" eaLnBrk="0" fontAlgn="base" hangingPunct="0">
              <a:spcBef>
                <a:spcPct val="0"/>
              </a:spcBef>
              <a:spcAft>
                <a:spcPct val="0"/>
              </a:spcAft>
              <a:defRPr sz="2800" b="1" kern="1200">
                <a:solidFill>
                  <a:schemeClr val="tx1"/>
                </a:solidFill>
                <a:latin typeface="Arial" panose="020B0604020202020204" pitchFamily="34" charset="0"/>
                <a:ea typeface="ヒラギノ角ゴ Pro W3" charset="-128"/>
                <a:cs typeface="Arial" panose="020B0604020202020204" pitchFamily="34" charset="0"/>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r>
              <a:rPr lang="en-US">
                <a:solidFill>
                  <a:schemeClr val="bg2"/>
                </a:solidFill>
              </a:rPr>
              <a:t>Hepatocellular carcinoma incidence </a:t>
            </a:r>
            <a:endParaRPr lang="en-US" dirty="0">
              <a:solidFill>
                <a:schemeClr val="bg2"/>
              </a:solidFill>
            </a:endParaRPr>
          </a:p>
        </p:txBody>
      </p:sp>
    </p:spTree>
    <p:extLst>
      <p:ext uri="{BB962C8B-B14F-4D97-AF65-F5344CB8AC3E}">
        <p14:creationId xmlns:p14="http://schemas.microsoft.com/office/powerpoint/2010/main" val="3775209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AEE9-9AE3-4B69-91B6-C97EE962D1F7}"/>
              </a:ext>
            </a:extLst>
          </p:cNvPr>
          <p:cNvSpPr>
            <a:spLocks noGrp="1"/>
          </p:cNvSpPr>
          <p:nvPr>
            <p:ph type="title"/>
          </p:nvPr>
        </p:nvSpPr>
        <p:spPr>
          <a:xfrm>
            <a:off x="2593848" y="179493"/>
            <a:ext cx="10515600" cy="1009651"/>
          </a:xfrm>
        </p:spPr>
        <p:txBody>
          <a:bodyPr/>
          <a:lstStyle/>
          <a:p>
            <a:r>
              <a:rPr lang="en-US" dirty="0"/>
              <a:t>HCC incidence and particle traversal</a:t>
            </a:r>
          </a:p>
        </p:txBody>
      </p:sp>
      <p:sp>
        <p:nvSpPr>
          <p:cNvPr id="6" name="Slide Number Placeholder 5">
            <a:extLst>
              <a:ext uri="{FF2B5EF4-FFF2-40B4-BE49-F238E27FC236}">
                <a16:creationId xmlns:a16="http://schemas.microsoft.com/office/drawing/2014/main" id="{A537E816-3822-4F63-9DDE-8CCE9D34A99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0E1C1D-23A6-4D8C-8BAD-0A4D3EB843D9}" type="slidenum">
              <a:rPr lang="en-US" smtClean="0"/>
              <a:pPr/>
              <a:t>33</a:t>
            </a:fld>
            <a:endParaRPr lang="en-US"/>
          </a:p>
        </p:txBody>
      </p:sp>
      <p:pic>
        <p:nvPicPr>
          <p:cNvPr id="8" name="Picture 7">
            <a:extLst>
              <a:ext uri="{FF2B5EF4-FFF2-40B4-BE49-F238E27FC236}">
                <a16:creationId xmlns:a16="http://schemas.microsoft.com/office/drawing/2014/main" id="{256C382E-83CC-411C-AC48-BF1833D2770E}"/>
              </a:ext>
            </a:extLst>
          </p:cNvPr>
          <p:cNvPicPr>
            <a:picLocks noChangeAspect="1"/>
          </p:cNvPicPr>
          <p:nvPr/>
        </p:nvPicPr>
        <p:blipFill>
          <a:blip r:embed="rId3"/>
          <a:stretch>
            <a:fillRect/>
          </a:stretch>
        </p:blipFill>
        <p:spPr>
          <a:xfrm>
            <a:off x="1261872" y="1288352"/>
            <a:ext cx="8458850" cy="4869584"/>
          </a:xfrm>
          <a:prstGeom prst="rect">
            <a:avLst/>
          </a:prstGeom>
        </p:spPr>
      </p:pic>
      <p:sp>
        <p:nvSpPr>
          <p:cNvPr id="9" name="TextBox 8">
            <a:extLst>
              <a:ext uri="{FF2B5EF4-FFF2-40B4-BE49-F238E27FC236}">
                <a16:creationId xmlns:a16="http://schemas.microsoft.com/office/drawing/2014/main" id="{87524F7A-1955-4FB0-9ABA-170B83E26592}"/>
              </a:ext>
            </a:extLst>
          </p:cNvPr>
          <p:cNvSpPr txBox="1"/>
          <p:nvPr/>
        </p:nvSpPr>
        <p:spPr>
          <a:xfrm>
            <a:off x="5001768" y="1719072"/>
            <a:ext cx="500458" cy="369332"/>
          </a:xfrm>
          <a:prstGeom prst="rect">
            <a:avLst/>
          </a:prstGeom>
          <a:noFill/>
        </p:spPr>
        <p:txBody>
          <a:bodyPr wrap="none" rtlCol="0">
            <a:spAutoFit/>
          </a:bodyPr>
          <a:lstStyle/>
          <a:p>
            <a:r>
              <a:rPr lang="en-US" baseline="30000" dirty="0"/>
              <a:t>28</a:t>
            </a:r>
            <a:r>
              <a:rPr lang="en-US" dirty="0"/>
              <a:t>Si</a:t>
            </a:r>
          </a:p>
        </p:txBody>
      </p:sp>
      <p:sp>
        <p:nvSpPr>
          <p:cNvPr id="10" name="TextBox 9">
            <a:extLst>
              <a:ext uri="{FF2B5EF4-FFF2-40B4-BE49-F238E27FC236}">
                <a16:creationId xmlns:a16="http://schemas.microsoft.com/office/drawing/2014/main" id="{58F471CD-BC9D-4F88-90A0-F1AE2897786E}"/>
              </a:ext>
            </a:extLst>
          </p:cNvPr>
          <p:cNvSpPr txBox="1"/>
          <p:nvPr/>
        </p:nvSpPr>
        <p:spPr>
          <a:xfrm>
            <a:off x="8775192" y="1706880"/>
            <a:ext cx="559577" cy="369332"/>
          </a:xfrm>
          <a:prstGeom prst="rect">
            <a:avLst/>
          </a:prstGeom>
          <a:noFill/>
        </p:spPr>
        <p:txBody>
          <a:bodyPr wrap="none" rtlCol="0">
            <a:spAutoFit/>
          </a:bodyPr>
          <a:lstStyle/>
          <a:p>
            <a:r>
              <a:rPr lang="en-US" baseline="30000" dirty="0"/>
              <a:t>56</a:t>
            </a:r>
            <a:r>
              <a:rPr lang="en-US" dirty="0"/>
              <a:t>Fe</a:t>
            </a:r>
          </a:p>
        </p:txBody>
      </p:sp>
    </p:spTree>
    <p:extLst>
      <p:ext uri="{BB962C8B-B14F-4D97-AF65-F5344CB8AC3E}">
        <p14:creationId xmlns:p14="http://schemas.microsoft.com/office/powerpoint/2010/main" val="310430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5"/>
          <p:cNvSpPr>
            <a:spLocks noGrp="1"/>
          </p:cNvSpPr>
          <p:nvPr>
            <p:ph sz="half" idx="2"/>
          </p:nvPr>
        </p:nvSpPr>
        <p:spPr>
          <a:xfrm>
            <a:off x="5189704" y="3116855"/>
            <a:ext cx="2432383" cy="3202119"/>
          </a:xfrm>
        </p:spPr>
        <p:txBody>
          <a:bodyPr/>
          <a:lstStyle/>
          <a:p>
            <a:pPr marL="0" indent="0">
              <a:buNone/>
            </a:pPr>
            <a:r>
              <a:rPr lang="en-US" altLang="en-US" dirty="0">
                <a:solidFill>
                  <a:srgbClr val="000000"/>
                </a:solidFill>
                <a:latin typeface="Arial" panose="020B0604020202020204" pitchFamily="34" charset="0"/>
              </a:rPr>
              <a:t>Progenitor strains*</a:t>
            </a:r>
          </a:p>
          <a:p>
            <a:pPr lvl="1" eaLnBrk="1" hangingPunct="1">
              <a:buFont typeface="Wingdings" panose="05000000000000000000" pitchFamily="2" charset="2"/>
              <a:buChar char="§"/>
            </a:pPr>
            <a:r>
              <a:rPr lang="en-US" altLang="en-US" dirty="0">
                <a:solidFill>
                  <a:srgbClr val="000000"/>
                </a:solidFill>
                <a:latin typeface="Arial" panose="020B0604020202020204" pitchFamily="34" charset="0"/>
              </a:rPr>
              <a:t>A/J</a:t>
            </a:r>
          </a:p>
          <a:p>
            <a:pPr lvl="1" eaLnBrk="1" hangingPunct="1">
              <a:buFont typeface="Wingdings" panose="05000000000000000000" pitchFamily="2" charset="2"/>
              <a:buChar char="§"/>
            </a:pPr>
            <a:r>
              <a:rPr lang="en-US" altLang="en-US" dirty="0">
                <a:solidFill>
                  <a:srgbClr val="000000"/>
                </a:solidFill>
                <a:latin typeface="Arial" panose="020B0604020202020204" pitchFamily="34" charset="0"/>
              </a:rPr>
              <a:t>AKR/J</a:t>
            </a:r>
          </a:p>
          <a:p>
            <a:pPr lvl="1" eaLnBrk="1" hangingPunct="1">
              <a:buFont typeface="Wingdings" panose="05000000000000000000" pitchFamily="2" charset="2"/>
              <a:buChar char="§"/>
            </a:pPr>
            <a:r>
              <a:rPr lang="en-US" altLang="en-US" dirty="0">
                <a:solidFill>
                  <a:srgbClr val="000000"/>
                </a:solidFill>
                <a:latin typeface="Arial" panose="020B0604020202020204" pitchFamily="34" charset="0"/>
              </a:rPr>
              <a:t>BALB/</a:t>
            </a:r>
            <a:r>
              <a:rPr lang="en-US" altLang="en-US" dirty="0" err="1">
                <a:solidFill>
                  <a:srgbClr val="000000"/>
                </a:solidFill>
                <a:latin typeface="Arial" panose="020B0604020202020204" pitchFamily="34" charset="0"/>
              </a:rPr>
              <a:t>cJ</a:t>
            </a:r>
            <a:endParaRPr lang="en-US" altLang="en-US" dirty="0">
              <a:solidFill>
                <a:srgbClr val="000000"/>
              </a:solidFill>
              <a:latin typeface="Arial" panose="020B0604020202020204" pitchFamily="34" charset="0"/>
            </a:endParaRPr>
          </a:p>
          <a:p>
            <a:pPr lvl="1" eaLnBrk="1" hangingPunct="1">
              <a:buFont typeface="Wingdings" panose="05000000000000000000" pitchFamily="2" charset="2"/>
              <a:buChar char="§"/>
            </a:pPr>
            <a:r>
              <a:rPr lang="en-US" altLang="en-US" dirty="0">
                <a:solidFill>
                  <a:srgbClr val="000000"/>
                </a:solidFill>
                <a:latin typeface="Arial" panose="020B0604020202020204" pitchFamily="34" charset="0"/>
              </a:rPr>
              <a:t>C3H/</a:t>
            </a:r>
            <a:r>
              <a:rPr lang="en-US" altLang="en-US" dirty="0" err="1">
                <a:solidFill>
                  <a:srgbClr val="000000"/>
                </a:solidFill>
                <a:latin typeface="Arial" panose="020B0604020202020204" pitchFamily="34" charset="0"/>
              </a:rPr>
              <a:t>HeJ</a:t>
            </a:r>
            <a:endParaRPr lang="en-US" altLang="en-US" dirty="0">
              <a:solidFill>
                <a:srgbClr val="000000"/>
              </a:solidFill>
              <a:latin typeface="Arial" panose="020B0604020202020204" pitchFamily="34" charset="0"/>
            </a:endParaRPr>
          </a:p>
          <a:p>
            <a:pPr lvl="1" eaLnBrk="1" hangingPunct="1">
              <a:buFont typeface="Wingdings" panose="05000000000000000000" pitchFamily="2" charset="2"/>
              <a:buChar char="§"/>
            </a:pPr>
            <a:r>
              <a:rPr lang="en-US" altLang="en-US" dirty="0">
                <a:solidFill>
                  <a:srgbClr val="000000"/>
                </a:solidFill>
                <a:latin typeface="Arial" panose="020B0604020202020204" pitchFamily="34" charset="0"/>
              </a:rPr>
              <a:t>C57BL/6J</a:t>
            </a:r>
          </a:p>
          <a:p>
            <a:pPr lvl="1" eaLnBrk="1" hangingPunct="1">
              <a:buFont typeface="Wingdings" panose="05000000000000000000" pitchFamily="2" charset="2"/>
              <a:buChar char="§"/>
            </a:pPr>
            <a:r>
              <a:rPr lang="en-US" altLang="en-US" dirty="0">
                <a:solidFill>
                  <a:srgbClr val="000000"/>
                </a:solidFill>
                <a:latin typeface="Arial" panose="020B0604020202020204" pitchFamily="34" charset="0"/>
              </a:rPr>
              <a:t>CBA/J</a:t>
            </a:r>
          </a:p>
          <a:p>
            <a:pPr lvl="1" eaLnBrk="1" hangingPunct="1">
              <a:buFont typeface="Wingdings" panose="05000000000000000000" pitchFamily="2" charset="2"/>
              <a:buChar char="§"/>
            </a:pPr>
            <a:r>
              <a:rPr lang="en-US" altLang="en-US" dirty="0">
                <a:solidFill>
                  <a:srgbClr val="000000"/>
                </a:solidFill>
                <a:latin typeface="Arial" panose="020B0604020202020204" pitchFamily="34" charset="0"/>
              </a:rPr>
              <a:t>DBA/2J</a:t>
            </a:r>
          </a:p>
          <a:p>
            <a:pPr lvl="1" eaLnBrk="1" hangingPunct="1">
              <a:buFont typeface="Wingdings" panose="05000000000000000000" pitchFamily="2" charset="2"/>
              <a:buChar char="§"/>
            </a:pPr>
            <a:r>
              <a:rPr lang="en-US" altLang="en-US" dirty="0">
                <a:solidFill>
                  <a:srgbClr val="000000"/>
                </a:solidFill>
                <a:latin typeface="Arial" panose="020B0604020202020204" pitchFamily="34" charset="0"/>
              </a:rPr>
              <a:t>LP/J</a:t>
            </a:r>
          </a:p>
        </p:txBody>
      </p:sp>
      <p:sp>
        <p:nvSpPr>
          <p:cNvPr id="5125" name="TextBox 1"/>
          <p:cNvSpPr txBox="1">
            <a:spLocks noChangeArrowheads="1"/>
          </p:cNvSpPr>
          <p:nvPr/>
        </p:nvSpPr>
        <p:spPr bwMode="auto">
          <a:xfrm>
            <a:off x="6837362" y="6411446"/>
            <a:ext cx="5354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*All of these strains have been completely sequenced.</a:t>
            </a:r>
          </a:p>
        </p:txBody>
      </p:sp>
      <p:sp>
        <p:nvSpPr>
          <p:cNvPr id="2" name="Title 1"/>
          <p:cNvSpPr>
            <a:spLocks noGrp="1"/>
          </p:cNvSpPr>
          <p:nvPr>
            <p:ph type="title"/>
          </p:nvPr>
        </p:nvSpPr>
        <p:spPr>
          <a:xfrm>
            <a:off x="2449557" y="199156"/>
            <a:ext cx="8153400" cy="990600"/>
          </a:xfrm>
        </p:spPr>
        <p:txBody>
          <a:bodyPr/>
          <a:lstStyle/>
          <a:p>
            <a:r>
              <a:rPr lang="en-US" sz="3600" dirty="0">
                <a:solidFill>
                  <a:schemeClr val="bg2"/>
                </a:solidFill>
              </a:rPr>
              <a:t>Heterogeneous Stock HS/</a:t>
            </a:r>
            <a:r>
              <a:rPr lang="en-US" sz="3600" dirty="0" err="1">
                <a:solidFill>
                  <a:schemeClr val="bg2"/>
                </a:solidFill>
              </a:rPr>
              <a:t>Npt</a:t>
            </a:r>
            <a:r>
              <a:rPr lang="en-US" sz="3600" dirty="0">
                <a:solidFill>
                  <a:schemeClr val="bg2"/>
                </a:solidFill>
              </a:rPr>
              <a:t> Mice</a:t>
            </a:r>
          </a:p>
        </p:txBody>
      </p:sp>
      <p:pic>
        <p:nvPicPr>
          <p:cNvPr id="4" name="Picture 3">
            <a:extLst>
              <a:ext uri="{FF2B5EF4-FFF2-40B4-BE49-F238E27FC236}">
                <a16:creationId xmlns:a16="http://schemas.microsoft.com/office/drawing/2014/main" id="{3642AFB2-45C4-C9CE-4B21-AE938914E6CF}"/>
              </a:ext>
            </a:extLst>
          </p:cNvPr>
          <p:cNvPicPr>
            <a:picLocks noChangeAspect="1"/>
          </p:cNvPicPr>
          <p:nvPr/>
        </p:nvPicPr>
        <p:blipFill>
          <a:blip r:embed="rId3"/>
          <a:stretch>
            <a:fillRect/>
          </a:stretch>
        </p:blipFill>
        <p:spPr>
          <a:xfrm>
            <a:off x="0" y="1127125"/>
            <a:ext cx="12192000" cy="2128856"/>
          </a:xfrm>
          <a:prstGeom prst="rect">
            <a:avLst/>
          </a:prstGeom>
        </p:spPr>
      </p:pic>
      <p:sp>
        <p:nvSpPr>
          <p:cNvPr id="8" name="TextBox 7">
            <a:extLst>
              <a:ext uri="{FF2B5EF4-FFF2-40B4-BE49-F238E27FC236}">
                <a16:creationId xmlns:a16="http://schemas.microsoft.com/office/drawing/2014/main" id="{F30DEA9F-AEB5-107F-FCD1-C17943FEBDC9}"/>
              </a:ext>
            </a:extLst>
          </p:cNvPr>
          <p:cNvSpPr txBox="1"/>
          <p:nvPr/>
        </p:nvSpPr>
        <p:spPr>
          <a:xfrm>
            <a:off x="367952" y="6596390"/>
            <a:ext cx="9195670" cy="261610"/>
          </a:xfrm>
          <a:prstGeom prst="rect">
            <a:avLst/>
          </a:prstGeom>
          <a:noFill/>
        </p:spPr>
        <p:txBody>
          <a:bodyPr wrap="square">
            <a:spAutoFit/>
          </a:bodyPr>
          <a:lstStyle/>
          <a:p>
            <a:r>
              <a:rPr lang="en-US" sz="1100" dirty="0"/>
              <a:t>Image Courtesy: Schmidt CW. Science Selection. 24 July 2017 https://doi.org/10.1289/EHP2100 </a:t>
            </a:r>
          </a:p>
        </p:txBody>
      </p:sp>
    </p:spTree>
    <p:extLst>
      <p:ext uri="{BB962C8B-B14F-4D97-AF65-F5344CB8AC3E}">
        <p14:creationId xmlns:p14="http://schemas.microsoft.com/office/powerpoint/2010/main" val="3495165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3924" y="-282176"/>
            <a:ext cx="7115492" cy="1069975"/>
          </a:xfrm>
        </p:spPr>
        <p:txBody>
          <a:bodyPr>
            <a:normAutofit/>
          </a:bodyPr>
          <a:lstStyle/>
          <a:p>
            <a:r>
              <a:rPr lang="en-US" sz="3600" dirty="0"/>
              <a:t>Experimental Design</a:t>
            </a:r>
          </a:p>
        </p:txBody>
      </p:sp>
      <p:graphicFrame>
        <p:nvGraphicFramePr>
          <p:cNvPr id="7" name="Object 2"/>
          <p:cNvGraphicFramePr>
            <a:graphicFrameLocks noChangeAspect="1"/>
          </p:cNvGraphicFramePr>
          <p:nvPr/>
        </p:nvGraphicFramePr>
        <p:xfrm>
          <a:off x="2105025" y="2103200"/>
          <a:ext cx="2154238" cy="1331913"/>
        </p:xfrm>
        <a:graphic>
          <a:graphicData uri="http://schemas.openxmlformats.org/presentationml/2006/ole">
            <mc:AlternateContent xmlns:mc="http://schemas.openxmlformats.org/markup-compatibility/2006">
              <mc:Choice xmlns:v="urn:schemas-microsoft-com:vml" Requires="v">
                <p:oleObj name="CorelDRAW!" r:id="rId3" imgW="2038198" imgH="1121969" progId="">
                  <p:embed/>
                </p:oleObj>
              </mc:Choice>
              <mc:Fallback>
                <p:oleObj name="CorelDRAW!" r:id="rId3" imgW="2038198" imgH="1121969" progId="">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025" y="2103200"/>
                        <a:ext cx="2154238" cy="1331913"/>
                      </a:xfrm>
                      <a:prstGeom prst="rect">
                        <a:avLst/>
                      </a:prstGeom>
                      <a:noFill/>
                      <a:ln>
                        <a:noFill/>
                      </a:ln>
                    </p:spPr>
                  </p:pic>
                </p:oleObj>
              </mc:Fallback>
            </mc:AlternateContent>
          </a:graphicData>
        </a:graphic>
      </p:graphicFrame>
      <p:graphicFrame>
        <p:nvGraphicFramePr>
          <p:cNvPr id="8" name="Object 4"/>
          <p:cNvGraphicFramePr>
            <a:graphicFrameLocks noChangeAspect="1"/>
          </p:cNvGraphicFramePr>
          <p:nvPr/>
        </p:nvGraphicFramePr>
        <p:xfrm>
          <a:off x="4876800" y="2076212"/>
          <a:ext cx="2154238" cy="1331912"/>
        </p:xfrm>
        <a:graphic>
          <a:graphicData uri="http://schemas.openxmlformats.org/presentationml/2006/ole">
            <mc:AlternateContent xmlns:mc="http://schemas.openxmlformats.org/markup-compatibility/2006">
              <mc:Choice xmlns:v="urn:schemas-microsoft-com:vml" Requires="v">
                <p:oleObj name="CorelDRAW!" r:id="rId5" imgW="2038198" imgH="1121969" progId="">
                  <p:embed/>
                </p:oleObj>
              </mc:Choice>
              <mc:Fallback>
                <p:oleObj name="CorelDRAW!" r:id="rId5" imgW="2038198" imgH="1121969" progId="">
                  <p:embed/>
                  <p:pic>
                    <p:nvPicPr>
                      <p:cNvPr id="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076212"/>
                        <a:ext cx="2154238" cy="1331912"/>
                      </a:xfrm>
                      <a:prstGeom prst="rect">
                        <a:avLst/>
                      </a:prstGeom>
                      <a:noFill/>
                      <a:ln>
                        <a:noFill/>
                      </a:ln>
                    </p:spPr>
                  </p:pic>
                </p:oleObj>
              </mc:Fallback>
            </mc:AlternateContent>
          </a:graphicData>
        </a:graphic>
      </p:graphicFrame>
      <p:graphicFrame>
        <p:nvGraphicFramePr>
          <p:cNvPr id="9" name="Object 6"/>
          <p:cNvGraphicFramePr>
            <a:graphicFrameLocks noChangeAspect="1"/>
          </p:cNvGraphicFramePr>
          <p:nvPr/>
        </p:nvGraphicFramePr>
        <p:xfrm>
          <a:off x="7848600" y="2000012"/>
          <a:ext cx="2154238" cy="1331912"/>
        </p:xfrm>
        <a:graphic>
          <a:graphicData uri="http://schemas.openxmlformats.org/presentationml/2006/ole">
            <mc:AlternateContent xmlns:mc="http://schemas.openxmlformats.org/markup-compatibility/2006">
              <mc:Choice xmlns:v="urn:schemas-microsoft-com:vml" Requires="v">
                <p:oleObj name="CorelDRAW!" r:id="rId6" imgW="2038198" imgH="1121969" progId="">
                  <p:embed/>
                </p:oleObj>
              </mc:Choice>
              <mc:Fallback>
                <p:oleObj name="CorelDRAW!" r:id="rId6" imgW="2038198" imgH="1121969" progId="">
                  <p:embed/>
                  <p:pic>
                    <p:nvPicPr>
                      <p:cNvPr id="9"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000012"/>
                        <a:ext cx="2154238" cy="1331912"/>
                      </a:xfrm>
                      <a:prstGeom prst="rect">
                        <a:avLst/>
                      </a:prstGeom>
                      <a:noFill/>
                      <a:ln>
                        <a:noFill/>
                      </a:ln>
                    </p:spPr>
                  </p:pic>
                </p:oleObj>
              </mc:Fallback>
            </mc:AlternateContent>
          </a:graphicData>
        </a:graphic>
      </p:graphicFrame>
      <p:sp>
        <p:nvSpPr>
          <p:cNvPr id="10" name="TextBox 9"/>
          <p:cNvSpPr txBox="1">
            <a:spLocks noChangeArrowheads="1"/>
          </p:cNvSpPr>
          <p:nvPr/>
        </p:nvSpPr>
        <p:spPr bwMode="auto">
          <a:xfrm>
            <a:off x="2590800" y="3597581"/>
            <a:ext cx="1981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rgbClr val="000000"/>
                </a:solidFill>
                <a:latin typeface="Arial" panose="020B0604020202020204" pitchFamily="34" charset="0"/>
              </a:rPr>
              <a:t>0.4 Gy HZE</a:t>
            </a:r>
          </a:p>
          <a:p>
            <a:pPr eaLnBrk="1" hangingPunct="1">
              <a:spcBef>
                <a:spcPct val="0"/>
              </a:spcBef>
              <a:buFontTx/>
              <a:buNone/>
            </a:pPr>
            <a:r>
              <a:rPr lang="en-US" altLang="en-US" sz="1800" dirty="0">
                <a:solidFill>
                  <a:srgbClr val="000000"/>
                </a:solidFill>
                <a:latin typeface="Arial" panose="020B0604020202020204" pitchFamily="34" charset="0"/>
              </a:rPr>
              <a:t>240 MeV/n </a:t>
            </a:r>
            <a:r>
              <a:rPr lang="en-US" altLang="en-US" sz="1800" baseline="30000" dirty="0">
                <a:solidFill>
                  <a:srgbClr val="000000"/>
                </a:solidFill>
                <a:latin typeface="Arial" panose="020B0604020202020204" pitchFamily="34" charset="0"/>
              </a:rPr>
              <a:t>28</a:t>
            </a:r>
            <a:r>
              <a:rPr lang="en-US" altLang="en-US" sz="1800" dirty="0">
                <a:solidFill>
                  <a:srgbClr val="000000"/>
                </a:solidFill>
                <a:latin typeface="Arial" panose="020B0604020202020204" pitchFamily="34" charset="0"/>
              </a:rPr>
              <a:t>Si</a:t>
            </a:r>
          </a:p>
          <a:p>
            <a:pPr eaLnBrk="1" hangingPunct="1">
              <a:spcBef>
                <a:spcPct val="0"/>
              </a:spcBef>
              <a:buFontTx/>
              <a:buNone/>
            </a:pPr>
            <a:r>
              <a:rPr lang="en-US" altLang="en-US" sz="1800" dirty="0">
                <a:solidFill>
                  <a:srgbClr val="000000"/>
                </a:solidFill>
                <a:latin typeface="Arial" panose="020B0604020202020204" pitchFamily="34" charset="0"/>
              </a:rPr>
              <a:t>600 MeV/n </a:t>
            </a:r>
            <a:r>
              <a:rPr lang="en-US" altLang="en-US" sz="1800" baseline="30000" dirty="0">
                <a:solidFill>
                  <a:srgbClr val="000000"/>
                </a:solidFill>
                <a:latin typeface="Arial" panose="020B0604020202020204" pitchFamily="34" charset="0"/>
              </a:rPr>
              <a:t>56</a:t>
            </a:r>
            <a:r>
              <a:rPr lang="en-US" altLang="en-US" sz="1800" dirty="0">
                <a:solidFill>
                  <a:srgbClr val="000000"/>
                </a:solidFill>
                <a:latin typeface="Arial" panose="020B0604020202020204" pitchFamily="34" charset="0"/>
              </a:rPr>
              <a:t>Fe</a:t>
            </a:r>
          </a:p>
        </p:txBody>
      </p:sp>
      <p:sp>
        <p:nvSpPr>
          <p:cNvPr id="11" name="TextBox 10"/>
          <p:cNvSpPr txBox="1">
            <a:spLocks noChangeArrowheads="1"/>
          </p:cNvSpPr>
          <p:nvPr/>
        </p:nvSpPr>
        <p:spPr bwMode="auto">
          <a:xfrm>
            <a:off x="5105401" y="3521381"/>
            <a:ext cx="2619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3 Gy </a:t>
            </a:r>
            <a:r>
              <a:rPr lang="en-US" altLang="en-US" sz="1800" baseline="30000">
                <a:solidFill>
                  <a:srgbClr val="000000"/>
                </a:solidFill>
                <a:latin typeface="Arial" panose="020B0604020202020204" pitchFamily="34" charset="0"/>
              </a:rPr>
              <a:t>137</a:t>
            </a:r>
            <a:r>
              <a:rPr lang="en-US" altLang="en-US" sz="1800">
                <a:solidFill>
                  <a:srgbClr val="000000"/>
                </a:solidFill>
                <a:latin typeface="Arial" panose="020B0604020202020204" pitchFamily="34" charset="0"/>
              </a:rPr>
              <a:t>Cs gamma rays</a:t>
            </a:r>
          </a:p>
        </p:txBody>
      </p:sp>
      <p:sp>
        <p:nvSpPr>
          <p:cNvPr id="12" name="TextBox 11"/>
          <p:cNvSpPr txBox="1">
            <a:spLocks noChangeArrowheads="1"/>
          </p:cNvSpPr>
          <p:nvPr/>
        </p:nvSpPr>
        <p:spPr bwMode="auto">
          <a:xfrm>
            <a:off x="8382000" y="3521381"/>
            <a:ext cx="1441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Unirradiated</a:t>
            </a:r>
          </a:p>
        </p:txBody>
      </p:sp>
      <p:sp>
        <p:nvSpPr>
          <p:cNvPr id="13" name="TextBox 12"/>
          <p:cNvSpPr txBox="1">
            <a:spLocks noChangeArrowheads="1"/>
          </p:cNvSpPr>
          <p:nvPr/>
        </p:nvSpPr>
        <p:spPr bwMode="auto">
          <a:xfrm>
            <a:off x="6933687" y="4759036"/>
            <a:ext cx="460895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1800" dirty="0">
                <a:solidFill>
                  <a:srgbClr val="000000"/>
                </a:solidFill>
                <a:latin typeface="Arial" panose="020B0604020202020204" pitchFamily="34" charset="0"/>
              </a:rPr>
              <a:t>Monitor to 800 days of age</a:t>
            </a:r>
          </a:p>
          <a:p>
            <a:pPr eaLnBrk="1" hangingPunct="1">
              <a:spcBef>
                <a:spcPct val="0"/>
              </a:spcBef>
            </a:pPr>
            <a:r>
              <a:rPr lang="en-US" altLang="en-US" sz="1800" dirty="0">
                <a:solidFill>
                  <a:srgbClr val="000000"/>
                </a:solidFill>
                <a:latin typeface="Arial" panose="020B0604020202020204" pitchFamily="34" charset="0"/>
              </a:rPr>
              <a:t>Classify tumors</a:t>
            </a:r>
          </a:p>
          <a:p>
            <a:pPr eaLnBrk="1" hangingPunct="1">
              <a:spcBef>
                <a:spcPct val="0"/>
              </a:spcBef>
            </a:pPr>
            <a:r>
              <a:rPr lang="en-US" altLang="en-US" sz="1800" dirty="0">
                <a:solidFill>
                  <a:srgbClr val="000000"/>
                </a:solidFill>
                <a:latin typeface="Arial" panose="020B0604020202020204" pitchFamily="34" charset="0"/>
              </a:rPr>
              <a:t>Compare tumor types between groups</a:t>
            </a:r>
          </a:p>
          <a:p>
            <a:pPr eaLnBrk="1" hangingPunct="1">
              <a:spcBef>
                <a:spcPct val="0"/>
              </a:spcBef>
            </a:pPr>
            <a:r>
              <a:rPr lang="en-US" altLang="en-US" sz="1800" dirty="0">
                <a:solidFill>
                  <a:srgbClr val="000000"/>
                </a:solidFill>
                <a:latin typeface="Arial" panose="020B0604020202020204" pitchFamily="34" charset="0"/>
              </a:rPr>
              <a:t>Genotype each mouse for 78,000 SNPs</a:t>
            </a:r>
          </a:p>
          <a:p>
            <a:pPr eaLnBrk="1" hangingPunct="1">
              <a:spcBef>
                <a:spcPct val="0"/>
              </a:spcBef>
            </a:pPr>
            <a:r>
              <a:rPr lang="en-US" altLang="en-US" sz="1800" dirty="0">
                <a:solidFill>
                  <a:srgbClr val="000000"/>
                </a:solidFill>
                <a:latin typeface="Arial" panose="020B0604020202020204" pitchFamily="34" charset="0"/>
              </a:rPr>
              <a:t>Map responsible QTLs</a:t>
            </a:r>
          </a:p>
        </p:txBody>
      </p:sp>
      <p:sp>
        <p:nvSpPr>
          <p:cNvPr id="14" name="TextBox 13"/>
          <p:cNvSpPr txBox="1">
            <a:spLocks noChangeArrowheads="1"/>
          </p:cNvSpPr>
          <p:nvPr/>
        </p:nvSpPr>
        <p:spPr bwMode="auto">
          <a:xfrm>
            <a:off x="4260851" y="1214199"/>
            <a:ext cx="1736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HS/Npt mice</a:t>
            </a:r>
          </a:p>
          <a:p>
            <a:pPr eaLnBrk="1" hangingPunct="1">
              <a:spcBef>
                <a:spcPct val="0"/>
              </a:spcBef>
              <a:buFontTx/>
              <a:buNone/>
            </a:pPr>
            <a:r>
              <a:rPr lang="en-US" altLang="en-US" sz="1800">
                <a:solidFill>
                  <a:srgbClr val="000000"/>
                </a:solidFill>
                <a:latin typeface="Arial" panose="020B0604020202020204" pitchFamily="34" charset="0"/>
              </a:rPr>
              <a:t>600/group</a:t>
            </a:r>
          </a:p>
          <a:p>
            <a:pPr eaLnBrk="1" hangingPunct="1">
              <a:spcBef>
                <a:spcPct val="0"/>
              </a:spcBef>
              <a:buFontTx/>
              <a:buNone/>
            </a:pPr>
            <a:r>
              <a:rPr lang="en-US" altLang="en-US" sz="1800">
                <a:solidFill>
                  <a:srgbClr val="000000"/>
                </a:solidFill>
                <a:latin typeface="Arial" panose="020B0604020202020204" pitchFamily="34" charset="0"/>
              </a:rPr>
              <a:t>7-12 weeks old</a:t>
            </a:r>
          </a:p>
          <a:p>
            <a:pPr eaLnBrk="1" hangingPunct="1">
              <a:spcBef>
                <a:spcPct val="0"/>
              </a:spcBef>
              <a:buFontTx/>
              <a:buNone/>
            </a:pPr>
            <a:r>
              <a:rPr lang="en-US" altLang="en-US" sz="1800">
                <a:solidFill>
                  <a:srgbClr val="000000"/>
                </a:solidFill>
                <a:latin typeface="Arial" panose="020B0604020202020204" pitchFamily="34" charset="0"/>
              </a:rPr>
              <a:t>♀ and ♂</a:t>
            </a:r>
          </a:p>
        </p:txBody>
      </p:sp>
      <p:pic>
        <p:nvPicPr>
          <p:cNvPr id="15" name="Picture 1"/>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rot="1140000">
            <a:off x="3662363" y="1299924"/>
            <a:ext cx="36830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rot="1140000">
            <a:off x="6408738" y="1255474"/>
            <a:ext cx="36830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3652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7486" y="-193632"/>
            <a:ext cx="9486022" cy="1069975"/>
          </a:xfrm>
        </p:spPr>
        <p:txBody>
          <a:bodyPr>
            <a:noAutofit/>
          </a:bodyPr>
          <a:lstStyle/>
          <a:p>
            <a:r>
              <a:rPr lang="en-US" sz="3600" dirty="0"/>
              <a:t>Results: Radiation decreases lifespan</a:t>
            </a:r>
          </a:p>
        </p:txBody>
      </p:sp>
      <p:pic>
        <p:nvPicPr>
          <p:cNvPr id="8" name="image.jpeg"/>
          <p:cNvPicPr>
            <a:picLocks noChangeAspect="1"/>
          </p:cNvPicPr>
          <p:nvPr/>
        </p:nvPicPr>
        <p:blipFill>
          <a:blip r:embed="rId3"/>
          <a:srcRect t="6976" r="1980" b="3767"/>
          <a:stretch>
            <a:fillRect/>
          </a:stretch>
        </p:blipFill>
        <p:spPr>
          <a:xfrm>
            <a:off x="2023267" y="1202074"/>
            <a:ext cx="7597033" cy="5023841"/>
          </a:xfrm>
          <a:prstGeom prst="rect">
            <a:avLst/>
          </a:prstGeom>
          <a:ln w="12700">
            <a:miter lim="400000"/>
          </a:ln>
        </p:spPr>
      </p:pic>
    </p:spTree>
    <p:extLst>
      <p:ext uri="{BB962C8B-B14F-4D97-AF65-F5344CB8AC3E}">
        <p14:creationId xmlns:p14="http://schemas.microsoft.com/office/powerpoint/2010/main" val="3947394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07142" y="1070565"/>
            <a:ext cx="4552950" cy="4638675"/>
          </a:xfrm>
          <a:prstGeom prst="rect">
            <a:avLst/>
          </a:prstGeom>
        </p:spPr>
      </p:pic>
      <p:sp>
        <p:nvSpPr>
          <p:cNvPr id="2" name="Title 1"/>
          <p:cNvSpPr>
            <a:spLocks noGrp="1"/>
          </p:cNvSpPr>
          <p:nvPr>
            <p:ph type="title"/>
          </p:nvPr>
        </p:nvSpPr>
        <p:spPr>
          <a:xfrm>
            <a:off x="1396221" y="-287108"/>
            <a:ext cx="10408551" cy="1069975"/>
          </a:xfrm>
        </p:spPr>
        <p:txBody>
          <a:bodyPr>
            <a:normAutofit/>
          </a:bodyPr>
          <a:lstStyle/>
          <a:p>
            <a:r>
              <a:rPr lang="en-US" dirty="0"/>
              <a:t>Results: Same tumor types, different proportions</a:t>
            </a:r>
          </a:p>
        </p:txBody>
      </p:sp>
      <p:sp>
        <p:nvSpPr>
          <p:cNvPr id="9" name="TextBox 8"/>
          <p:cNvSpPr txBox="1"/>
          <p:nvPr/>
        </p:nvSpPr>
        <p:spPr>
          <a:xfrm>
            <a:off x="3737686" y="5712059"/>
            <a:ext cx="923651" cy="369332"/>
          </a:xfrm>
          <a:prstGeom prst="rect">
            <a:avLst/>
          </a:prstGeom>
          <a:noFill/>
        </p:spPr>
        <p:txBody>
          <a:bodyPr wrap="none" rtlCol="0">
            <a:spAutoFit/>
          </a:bodyPr>
          <a:lstStyle/>
          <a:p>
            <a:r>
              <a:rPr lang="en-US" dirty="0"/>
              <a:t>Gamma</a:t>
            </a:r>
          </a:p>
        </p:txBody>
      </p:sp>
      <p:sp>
        <p:nvSpPr>
          <p:cNvPr id="10" name="TextBox 9"/>
          <p:cNvSpPr txBox="1"/>
          <p:nvPr/>
        </p:nvSpPr>
        <p:spPr>
          <a:xfrm>
            <a:off x="5360650" y="5712059"/>
            <a:ext cx="548548" cy="369332"/>
          </a:xfrm>
          <a:prstGeom prst="rect">
            <a:avLst/>
          </a:prstGeom>
          <a:noFill/>
        </p:spPr>
        <p:txBody>
          <a:bodyPr wrap="none" rtlCol="0">
            <a:spAutoFit/>
          </a:bodyPr>
          <a:lstStyle/>
          <a:p>
            <a:r>
              <a:rPr lang="en-US" dirty="0"/>
              <a:t>HZE</a:t>
            </a:r>
          </a:p>
        </p:txBody>
      </p:sp>
      <p:sp>
        <p:nvSpPr>
          <p:cNvPr id="11" name="TextBox 10"/>
          <p:cNvSpPr txBox="1"/>
          <p:nvPr/>
        </p:nvSpPr>
        <p:spPr>
          <a:xfrm>
            <a:off x="6600497" y="5712059"/>
            <a:ext cx="952568" cy="369332"/>
          </a:xfrm>
          <a:prstGeom prst="rect">
            <a:avLst/>
          </a:prstGeom>
          <a:noFill/>
        </p:spPr>
        <p:txBody>
          <a:bodyPr wrap="none" rtlCol="0">
            <a:spAutoFit/>
          </a:bodyPr>
          <a:lstStyle/>
          <a:p>
            <a:r>
              <a:rPr lang="en-US" dirty="0" err="1"/>
              <a:t>Unirrad</a:t>
            </a:r>
            <a:r>
              <a:rPr lang="en-US" dirty="0"/>
              <a:t>.</a:t>
            </a:r>
          </a:p>
        </p:txBody>
      </p:sp>
      <p:sp>
        <p:nvSpPr>
          <p:cNvPr id="12" name="TextBox 11"/>
          <p:cNvSpPr txBox="1"/>
          <p:nvPr/>
        </p:nvSpPr>
        <p:spPr>
          <a:xfrm rot="16200000">
            <a:off x="1677746" y="3420254"/>
            <a:ext cx="1947328" cy="369332"/>
          </a:xfrm>
          <a:prstGeom prst="rect">
            <a:avLst/>
          </a:prstGeom>
          <a:noFill/>
        </p:spPr>
        <p:txBody>
          <a:bodyPr wrap="none" rtlCol="0">
            <a:spAutoFit/>
          </a:bodyPr>
          <a:lstStyle/>
          <a:p>
            <a:r>
              <a:rPr lang="en-US" dirty="0"/>
              <a:t>Number of Tumors</a:t>
            </a:r>
          </a:p>
        </p:txBody>
      </p:sp>
      <p:sp>
        <p:nvSpPr>
          <p:cNvPr id="13" name="TextBox 12"/>
          <p:cNvSpPr txBox="1"/>
          <p:nvPr/>
        </p:nvSpPr>
        <p:spPr>
          <a:xfrm>
            <a:off x="2836075" y="1812630"/>
            <a:ext cx="497252" cy="338554"/>
          </a:xfrm>
          <a:prstGeom prst="rect">
            <a:avLst/>
          </a:prstGeom>
          <a:noFill/>
        </p:spPr>
        <p:txBody>
          <a:bodyPr wrap="none" rtlCol="0">
            <a:spAutoFit/>
          </a:bodyPr>
          <a:lstStyle/>
          <a:p>
            <a:r>
              <a:rPr lang="en-US" sz="1600" dirty="0"/>
              <a:t>600</a:t>
            </a:r>
          </a:p>
        </p:txBody>
      </p:sp>
      <p:sp>
        <p:nvSpPr>
          <p:cNvPr id="14" name="TextBox 13"/>
          <p:cNvSpPr txBox="1"/>
          <p:nvPr/>
        </p:nvSpPr>
        <p:spPr>
          <a:xfrm>
            <a:off x="3089349" y="5463061"/>
            <a:ext cx="298480" cy="338554"/>
          </a:xfrm>
          <a:prstGeom prst="rect">
            <a:avLst/>
          </a:prstGeom>
          <a:noFill/>
        </p:spPr>
        <p:txBody>
          <a:bodyPr wrap="none" rtlCol="0">
            <a:spAutoFit/>
          </a:bodyPr>
          <a:lstStyle/>
          <a:p>
            <a:r>
              <a:rPr lang="en-US" sz="1600" dirty="0"/>
              <a:t>0</a:t>
            </a:r>
          </a:p>
        </p:txBody>
      </p:sp>
      <p:sp>
        <p:nvSpPr>
          <p:cNvPr id="15" name="TextBox 14"/>
          <p:cNvSpPr txBox="1"/>
          <p:nvPr/>
        </p:nvSpPr>
        <p:spPr>
          <a:xfrm>
            <a:off x="2836075" y="4244214"/>
            <a:ext cx="497252" cy="338554"/>
          </a:xfrm>
          <a:prstGeom prst="rect">
            <a:avLst/>
          </a:prstGeom>
          <a:noFill/>
        </p:spPr>
        <p:txBody>
          <a:bodyPr wrap="none" rtlCol="0">
            <a:spAutoFit/>
          </a:bodyPr>
          <a:lstStyle/>
          <a:p>
            <a:r>
              <a:rPr lang="en-US" sz="1600" dirty="0"/>
              <a:t>200</a:t>
            </a:r>
          </a:p>
        </p:txBody>
      </p:sp>
      <p:sp>
        <p:nvSpPr>
          <p:cNvPr id="16" name="TextBox 15"/>
          <p:cNvSpPr txBox="1"/>
          <p:nvPr/>
        </p:nvSpPr>
        <p:spPr>
          <a:xfrm>
            <a:off x="2836075" y="3036618"/>
            <a:ext cx="497252" cy="338554"/>
          </a:xfrm>
          <a:prstGeom prst="rect">
            <a:avLst/>
          </a:prstGeom>
          <a:noFill/>
        </p:spPr>
        <p:txBody>
          <a:bodyPr wrap="none" rtlCol="0">
            <a:spAutoFit/>
          </a:bodyPr>
          <a:lstStyle/>
          <a:p>
            <a:r>
              <a:rPr lang="en-US" sz="1600" dirty="0"/>
              <a:t>400</a:t>
            </a:r>
          </a:p>
        </p:txBody>
      </p:sp>
      <p:pic>
        <p:nvPicPr>
          <p:cNvPr id="17" name="Rplot11.png"/>
          <p:cNvPicPr>
            <a:picLocks noChangeAspect="1"/>
          </p:cNvPicPr>
          <p:nvPr/>
        </p:nvPicPr>
        <p:blipFill rotWithShape="1">
          <a:blip r:embed="rId4"/>
          <a:srcRect l="74701" t="22656" r="283" b="44220"/>
          <a:stretch/>
        </p:blipFill>
        <p:spPr>
          <a:xfrm>
            <a:off x="8700837" y="2432545"/>
            <a:ext cx="2787845" cy="2839555"/>
          </a:xfrm>
          <a:prstGeom prst="rect">
            <a:avLst/>
          </a:prstGeom>
          <a:ln w="12700">
            <a:miter lim="400000"/>
          </a:ln>
        </p:spPr>
      </p:pic>
    </p:spTree>
    <p:extLst>
      <p:ext uri="{BB962C8B-B14F-4D97-AF65-F5344CB8AC3E}">
        <p14:creationId xmlns:p14="http://schemas.microsoft.com/office/powerpoint/2010/main" val="42466857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203066" y="922082"/>
            <a:ext cx="7439025" cy="5181600"/>
          </a:xfrm>
          <a:prstGeom prst="rect">
            <a:avLst/>
          </a:prstGeom>
        </p:spPr>
      </p:pic>
      <p:sp>
        <p:nvSpPr>
          <p:cNvPr id="2" name="Title 1"/>
          <p:cNvSpPr>
            <a:spLocks noGrp="1"/>
          </p:cNvSpPr>
          <p:nvPr>
            <p:ph type="title"/>
          </p:nvPr>
        </p:nvSpPr>
        <p:spPr>
          <a:xfrm>
            <a:off x="1411476" y="-289079"/>
            <a:ext cx="10059860" cy="1069975"/>
          </a:xfrm>
        </p:spPr>
        <p:txBody>
          <a:bodyPr>
            <a:normAutofit/>
          </a:bodyPr>
          <a:lstStyle/>
          <a:p>
            <a:r>
              <a:rPr lang="en-US" dirty="0"/>
              <a:t>Results: Same tumor types, different proportions</a:t>
            </a:r>
          </a:p>
        </p:txBody>
      </p:sp>
      <p:sp>
        <p:nvSpPr>
          <p:cNvPr id="3" name="TextBox 2"/>
          <p:cNvSpPr txBox="1"/>
          <p:nvPr/>
        </p:nvSpPr>
        <p:spPr>
          <a:xfrm>
            <a:off x="2446351" y="1478807"/>
            <a:ext cx="1222514" cy="646331"/>
          </a:xfrm>
          <a:prstGeom prst="rect">
            <a:avLst/>
          </a:prstGeom>
          <a:noFill/>
        </p:spPr>
        <p:txBody>
          <a:bodyPr wrap="none" rtlCol="0">
            <a:spAutoFit/>
          </a:bodyPr>
          <a:lstStyle/>
          <a:p>
            <a:r>
              <a:rPr lang="en-US" dirty="0"/>
              <a:t>Lymphoma</a:t>
            </a:r>
          </a:p>
          <a:p>
            <a:pPr algn="ctr"/>
            <a:r>
              <a:rPr lang="en-US" dirty="0"/>
              <a:t>Subtype</a:t>
            </a:r>
          </a:p>
        </p:txBody>
      </p:sp>
      <p:sp>
        <p:nvSpPr>
          <p:cNvPr id="9" name="TextBox 8"/>
          <p:cNvSpPr txBox="1"/>
          <p:nvPr/>
        </p:nvSpPr>
        <p:spPr>
          <a:xfrm>
            <a:off x="3138453" y="2266324"/>
            <a:ext cx="505267" cy="369332"/>
          </a:xfrm>
          <a:prstGeom prst="rect">
            <a:avLst/>
          </a:prstGeom>
          <a:noFill/>
        </p:spPr>
        <p:txBody>
          <a:bodyPr wrap="none" rtlCol="0">
            <a:spAutoFit/>
          </a:bodyPr>
          <a:lstStyle/>
          <a:p>
            <a:r>
              <a:rPr lang="en-US" dirty="0"/>
              <a:t>BLL</a:t>
            </a:r>
          </a:p>
        </p:txBody>
      </p:sp>
      <p:sp>
        <p:nvSpPr>
          <p:cNvPr id="10" name="TextBox 9"/>
          <p:cNvSpPr txBox="1"/>
          <p:nvPr/>
        </p:nvSpPr>
        <p:spPr>
          <a:xfrm>
            <a:off x="3140330" y="2725714"/>
            <a:ext cx="771365" cy="369332"/>
          </a:xfrm>
          <a:prstGeom prst="rect">
            <a:avLst/>
          </a:prstGeom>
          <a:noFill/>
        </p:spPr>
        <p:txBody>
          <a:bodyPr wrap="none" rtlCol="0">
            <a:spAutoFit/>
          </a:bodyPr>
          <a:lstStyle/>
          <a:p>
            <a:r>
              <a:rPr lang="en-US" dirty="0"/>
              <a:t>DLBCL</a:t>
            </a:r>
          </a:p>
        </p:txBody>
      </p:sp>
      <p:sp>
        <p:nvSpPr>
          <p:cNvPr id="11" name="TextBox 10"/>
          <p:cNvSpPr txBox="1"/>
          <p:nvPr/>
        </p:nvSpPr>
        <p:spPr>
          <a:xfrm>
            <a:off x="3146399" y="3198411"/>
            <a:ext cx="513282" cy="369332"/>
          </a:xfrm>
          <a:prstGeom prst="rect">
            <a:avLst/>
          </a:prstGeom>
          <a:noFill/>
        </p:spPr>
        <p:txBody>
          <a:bodyPr wrap="none" rtlCol="0">
            <a:spAutoFit/>
          </a:bodyPr>
          <a:lstStyle/>
          <a:p>
            <a:r>
              <a:rPr lang="en-US" dirty="0"/>
              <a:t>FBL</a:t>
            </a:r>
          </a:p>
        </p:txBody>
      </p:sp>
      <p:sp>
        <p:nvSpPr>
          <p:cNvPr id="12" name="TextBox 11"/>
          <p:cNvSpPr txBox="1"/>
          <p:nvPr/>
        </p:nvSpPr>
        <p:spPr>
          <a:xfrm>
            <a:off x="3144292" y="3675496"/>
            <a:ext cx="731290" cy="369332"/>
          </a:xfrm>
          <a:prstGeom prst="rect">
            <a:avLst/>
          </a:prstGeom>
          <a:noFill/>
        </p:spPr>
        <p:txBody>
          <a:bodyPr wrap="none" rtlCol="0">
            <a:spAutoFit/>
          </a:bodyPr>
          <a:lstStyle/>
          <a:p>
            <a:r>
              <a:rPr lang="en-US" dirty="0"/>
              <a:t>Other</a:t>
            </a:r>
          </a:p>
        </p:txBody>
      </p:sp>
      <p:sp>
        <p:nvSpPr>
          <p:cNvPr id="13" name="TextBox 12"/>
          <p:cNvSpPr txBox="1"/>
          <p:nvPr/>
        </p:nvSpPr>
        <p:spPr>
          <a:xfrm>
            <a:off x="3138119" y="4144621"/>
            <a:ext cx="927049" cy="369332"/>
          </a:xfrm>
          <a:prstGeom prst="rect">
            <a:avLst/>
          </a:prstGeom>
          <a:noFill/>
        </p:spPr>
        <p:txBody>
          <a:bodyPr wrap="none" rtlCol="0">
            <a:spAutoFit/>
          </a:bodyPr>
          <a:lstStyle/>
          <a:p>
            <a:r>
              <a:rPr lang="en-US" dirty="0"/>
              <a:t>Pre-T LL</a:t>
            </a:r>
          </a:p>
        </p:txBody>
      </p:sp>
    </p:spTree>
    <p:extLst>
      <p:ext uri="{BB962C8B-B14F-4D97-AF65-F5344CB8AC3E}">
        <p14:creationId xmlns:p14="http://schemas.microsoft.com/office/powerpoint/2010/main" val="2123579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530" y="-222758"/>
            <a:ext cx="10023284" cy="1069975"/>
          </a:xfrm>
        </p:spPr>
        <p:txBody>
          <a:bodyPr>
            <a:noAutofit/>
          </a:bodyPr>
          <a:lstStyle/>
          <a:p>
            <a:r>
              <a:rPr lang="en-US" sz="2800" dirty="0"/>
              <a:t>Results: No increase in metastases or metastatic density       	  in HZE ion irradiated outbred mice</a:t>
            </a:r>
          </a:p>
        </p:txBody>
      </p:sp>
      <p:grpSp>
        <p:nvGrpSpPr>
          <p:cNvPr id="41" name="Group 40">
            <a:extLst>
              <a:ext uri="{FF2B5EF4-FFF2-40B4-BE49-F238E27FC236}">
                <a16:creationId xmlns:a16="http://schemas.microsoft.com/office/drawing/2014/main" id="{E2ADEDAE-9F34-42F6-AFDB-7F17A76B1F4A}"/>
              </a:ext>
            </a:extLst>
          </p:cNvPr>
          <p:cNvGrpSpPr/>
          <p:nvPr/>
        </p:nvGrpSpPr>
        <p:grpSpPr>
          <a:xfrm>
            <a:off x="2856854" y="1201418"/>
            <a:ext cx="6513621" cy="5010331"/>
            <a:chOff x="2856854" y="1649474"/>
            <a:chExt cx="6513621" cy="5010331"/>
          </a:xfrm>
        </p:grpSpPr>
        <p:grpSp>
          <p:nvGrpSpPr>
            <p:cNvPr id="24" name="Group 23"/>
            <p:cNvGrpSpPr/>
            <p:nvPr/>
          </p:nvGrpSpPr>
          <p:grpSpPr>
            <a:xfrm>
              <a:off x="6819372" y="3982157"/>
              <a:ext cx="2372457" cy="2677648"/>
              <a:chOff x="5295371" y="3982157"/>
              <a:chExt cx="2372457" cy="2677648"/>
            </a:xfrm>
          </p:grpSpPr>
          <p:sp>
            <p:nvSpPr>
              <p:cNvPr id="8" name="TextBox 7"/>
              <p:cNvSpPr txBox="1"/>
              <p:nvPr/>
            </p:nvSpPr>
            <p:spPr>
              <a:xfrm>
                <a:off x="6223478" y="3982157"/>
                <a:ext cx="468398" cy="307777"/>
              </a:xfrm>
              <a:prstGeom prst="rect">
                <a:avLst/>
              </a:prstGeom>
              <a:noFill/>
            </p:spPr>
            <p:txBody>
              <a:bodyPr wrap="none" rtlCol="0">
                <a:spAutoFit/>
              </a:bodyPr>
              <a:lstStyle/>
              <a:p>
                <a:r>
                  <a:rPr lang="en-US" sz="1400" dirty="0"/>
                  <a:t>HZE</a:t>
                </a:r>
              </a:p>
            </p:txBody>
          </p:sp>
          <p:sp>
            <p:nvSpPr>
              <p:cNvPr id="9" name="TextBox 8"/>
              <p:cNvSpPr txBox="1"/>
              <p:nvPr/>
            </p:nvSpPr>
            <p:spPr>
              <a:xfrm>
                <a:off x="6230576" y="6352028"/>
                <a:ext cx="468398" cy="307777"/>
              </a:xfrm>
              <a:prstGeom prst="rect">
                <a:avLst/>
              </a:prstGeom>
              <a:noFill/>
            </p:spPr>
            <p:txBody>
              <a:bodyPr wrap="none" rtlCol="0">
                <a:spAutoFit/>
              </a:bodyPr>
              <a:lstStyle/>
              <a:p>
                <a:r>
                  <a:rPr lang="en-US" sz="1400" dirty="0"/>
                  <a:t>HZE</a:t>
                </a:r>
              </a:p>
            </p:txBody>
          </p:sp>
          <p:sp>
            <p:nvSpPr>
              <p:cNvPr id="12" name="TextBox 11"/>
              <p:cNvSpPr txBox="1"/>
              <p:nvPr/>
            </p:nvSpPr>
            <p:spPr>
              <a:xfrm>
                <a:off x="6887455" y="3996286"/>
                <a:ext cx="761747" cy="307777"/>
              </a:xfrm>
              <a:prstGeom prst="rect">
                <a:avLst/>
              </a:prstGeom>
              <a:noFill/>
            </p:spPr>
            <p:txBody>
              <a:bodyPr wrap="none" rtlCol="0">
                <a:spAutoFit/>
              </a:bodyPr>
              <a:lstStyle/>
              <a:p>
                <a:r>
                  <a:rPr lang="en-US" sz="1400" dirty="0"/>
                  <a:t>Gamma</a:t>
                </a:r>
              </a:p>
            </p:txBody>
          </p:sp>
          <p:sp>
            <p:nvSpPr>
              <p:cNvPr id="13" name="TextBox 12"/>
              <p:cNvSpPr txBox="1"/>
              <p:nvPr/>
            </p:nvSpPr>
            <p:spPr>
              <a:xfrm>
                <a:off x="6906081" y="6339526"/>
                <a:ext cx="761747" cy="307777"/>
              </a:xfrm>
              <a:prstGeom prst="rect">
                <a:avLst/>
              </a:prstGeom>
              <a:noFill/>
            </p:spPr>
            <p:txBody>
              <a:bodyPr wrap="none" rtlCol="0">
                <a:spAutoFit/>
              </a:bodyPr>
              <a:lstStyle/>
              <a:p>
                <a:r>
                  <a:rPr lang="en-US" sz="1400" dirty="0"/>
                  <a:t>Gamma</a:t>
                </a:r>
              </a:p>
            </p:txBody>
          </p:sp>
          <p:sp>
            <p:nvSpPr>
              <p:cNvPr id="15" name="TextBox 14"/>
              <p:cNvSpPr txBox="1"/>
              <p:nvPr/>
            </p:nvSpPr>
            <p:spPr>
              <a:xfrm>
                <a:off x="5295371" y="6344145"/>
                <a:ext cx="738857" cy="307777"/>
              </a:xfrm>
              <a:prstGeom prst="rect">
                <a:avLst/>
              </a:prstGeom>
              <a:noFill/>
            </p:spPr>
            <p:txBody>
              <a:bodyPr wrap="none" rtlCol="0">
                <a:spAutoFit/>
              </a:bodyPr>
              <a:lstStyle/>
              <a:p>
                <a:r>
                  <a:rPr lang="en-US" sz="1400" dirty="0" err="1"/>
                  <a:t>Unirrad</a:t>
                </a:r>
                <a:endParaRPr lang="en-US" sz="1400" dirty="0"/>
              </a:p>
            </p:txBody>
          </p:sp>
          <p:sp>
            <p:nvSpPr>
              <p:cNvPr id="16" name="TextBox 15"/>
              <p:cNvSpPr txBox="1"/>
              <p:nvPr/>
            </p:nvSpPr>
            <p:spPr>
              <a:xfrm>
                <a:off x="5298152" y="3988676"/>
                <a:ext cx="738857" cy="307777"/>
              </a:xfrm>
              <a:prstGeom prst="rect">
                <a:avLst/>
              </a:prstGeom>
              <a:noFill/>
            </p:spPr>
            <p:txBody>
              <a:bodyPr wrap="none" rtlCol="0">
                <a:spAutoFit/>
              </a:bodyPr>
              <a:lstStyle/>
              <a:p>
                <a:r>
                  <a:rPr lang="en-US" sz="1400" dirty="0" err="1"/>
                  <a:t>Unirrad</a:t>
                </a:r>
                <a:endParaRPr lang="en-US" sz="1400" dirty="0"/>
              </a:p>
            </p:txBody>
          </p:sp>
        </p:grpSp>
        <p:grpSp>
          <p:nvGrpSpPr>
            <p:cNvPr id="39" name="Group 38"/>
            <p:cNvGrpSpPr/>
            <p:nvPr/>
          </p:nvGrpSpPr>
          <p:grpSpPr>
            <a:xfrm>
              <a:off x="2973926" y="1649474"/>
              <a:ext cx="6396549" cy="4979031"/>
              <a:chOff x="1449925" y="1649473"/>
              <a:chExt cx="6396549" cy="4979031"/>
            </a:xfrm>
          </p:grpSpPr>
          <p:grpSp>
            <p:nvGrpSpPr>
              <p:cNvPr id="36" name="Group 35"/>
              <p:cNvGrpSpPr/>
              <p:nvPr/>
            </p:nvGrpSpPr>
            <p:grpSpPr>
              <a:xfrm>
                <a:off x="1449925" y="1649473"/>
                <a:ext cx="6396549" cy="4979031"/>
                <a:chOff x="1449925" y="1649473"/>
                <a:chExt cx="6396549" cy="4979031"/>
              </a:xfrm>
            </p:grpSpPr>
            <p:grpSp>
              <p:nvGrpSpPr>
                <p:cNvPr id="31" name="Group 30"/>
                <p:cNvGrpSpPr/>
                <p:nvPr/>
              </p:nvGrpSpPr>
              <p:grpSpPr>
                <a:xfrm>
                  <a:off x="1449925" y="1649473"/>
                  <a:ext cx="6396549" cy="4979031"/>
                  <a:chOff x="1449925" y="1649473"/>
                  <a:chExt cx="6396549" cy="4979031"/>
                </a:xfrm>
              </p:grpSpPr>
              <p:grpSp>
                <p:nvGrpSpPr>
                  <p:cNvPr id="29" name="Group 28"/>
                  <p:cNvGrpSpPr/>
                  <p:nvPr/>
                </p:nvGrpSpPr>
                <p:grpSpPr>
                  <a:xfrm>
                    <a:off x="1449925" y="1649473"/>
                    <a:ext cx="6396549" cy="4979031"/>
                    <a:chOff x="1449925" y="1649473"/>
                    <a:chExt cx="6396549" cy="4979031"/>
                  </a:xfrm>
                </p:grpSpPr>
                <p:grpSp>
                  <p:nvGrpSpPr>
                    <p:cNvPr id="23" name="Group 22"/>
                    <p:cNvGrpSpPr/>
                    <p:nvPr/>
                  </p:nvGrpSpPr>
                  <p:grpSpPr>
                    <a:xfrm>
                      <a:off x="1449925" y="1649473"/>
                      <a:ext cx="6396549" cy="4979031"/>
                      <a:chOff x="1449925" y="1649473"/>
                      <a:chExt cx="6396549" cy="4979031"/>
                    </a:xfrm>
                  </p:grpSpPr>
                  <p:grpSp>
                    <p:nvGrpSpPr>
                      <p:cNvPr id="20" name="Group 19"/>
                      <p:cNvGrpSpPr/>
                      <p:nvPr/>
                    </p:nvGrpSpPr>
                    <p:grpSpPr>
                      <a:xfrm>
                        <a:off x="1449925" y="1649473"/>
                        <a:ext cx="6396549" cy="4979031"/>
                        <a:chOff x="1449925" y="1649473"/>
                        <a:chExt cx="6396549" cy="4979031"/>
                      </a:xfrm>
                    </p:grpSpPr>
                    <p:grpSp>
                      <p:nvGrpSpPr>
                        <p:cNvPr id="19" name="Group 18"/>
                        <p:cNvGrpSpPr/>
                        <p:nvPr/>
                      </p:nvGrpSpPr>
                      <p:grpSpPr>
                        <a:xfrm>
                          <a:off x="1449925" y="1649473"/>
                          <a:ext cx="6396549" cy="4979031"/>
                          <a:chOff x="1449925" y="1649473"/>
                          <a:chExt cx="6396549" cy="4979031"/>
                        </a:xfrm>
                      </p:grpSpPr>
                      <p:grpSp>
                        <p:nvGrpSpPr>
                          <p:cNvPr id="7" name="Group 6"/>
                          <p:cNvGrpSpPr/>
                          <p:nvPr/>
                        </p:nvGrpSpPr>
                        <p:grpSpPr>
                          <a:xfrm>
                            <a:off x="1449925" y="1649473"/>
                            <a:ext cx="6396549" cy="4979031"/>
                            <a:chOff x="1449925" y="1649473"/>
                            <a:chExt cx="6396549" cy="4979031"/>
                          </a:xfrm>
                        </p:grpSpPr>
                        <p:pic>
                          <p:nvPicPr>
                            <p:cNvPr id="4" name="Picture 3" descr="C:\Users\edmondsonef\Desktop\Metastatic Density.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49925" y="1649473"/>
                              <a:ext cx="6396549" cy="4979031"/>
                            </a:xfrm>
                            <a:prstGeom prst="rect">
                              <a:avLst/>
                            </a:prstGeom>
                            <a:noFill/>
                            <a:ln>
                              <a:noFill/>
                            </a:ln>
                          </p:spPr>
                        </p:pic>
                        <p:sp>
                          <p:nvSpPr>
                            <p:cNvPr id="6" name="Rectangle 5"/>
                            <p:cNvSpPr/>
                            <p:nvPr/>
                          </p:nvSpPr>
                          <p:spPr>
                            <a:xfrm>
                              <a:off x="2404241" y="1970690"/>
                              <a:ext cx="1426780" cy="1813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p:cNvSpPr txBox="1"/>
                          <p:nvPr/>
                        </p:nvSpPr>
                        <p:spPr>
                          <a:xfrm>
                            <a:off x="1781500" y="1786024"/>
                            <a:ext cx="2608663" cy="369332"/>
                          </a:xfrm>
                          <a:prstGeom prst="rect">
                            <a:avLst/>
                          </a:prstGeom>
                          <a:noFill/>
                        </p:spPr>
                        <p:txBody>
                          <a:bodyPr wrap="none" rtlCol="0">
                            <a:spAutoFit/>
                          </a:bodyPr>
                          <a:lstStyle/>
                          <a:p>
                            <a:r>
                              <a:rPr lang="en-US" dirty="0"/>
                              <a:t>Hepatocellular Carcinoma</a:t>
                            </a:r>
                          </a:p>
                        </p:txBody>
                      </p:sp>
                      <p:sp>
                        <p:nvSpPr>
                          <p:cNvPr id="17" name="Rectangle 16"/>
                          <p:cNvSpPr/>
                          <p:nvPr/>
                        </p:nvSpPr>
                        <p:spPr>
                          <a:xfrm>
                            <a:off x="2088931" y="4059621"/>
                            <a:ext cx="2268915" cy="15765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2005319" y="3978398"/>
                          <a:ext cx="468398" cy="307777"/>
                        </a:xfrm>
                        <a:prstGeom prst="rect">
                          <a:avLst/>
                        </a:prstGeom>
                        <a:noFill/>
                      </p:spPr>
                      <p:txBody>
                        <a:bodyPr wrap="none" rtlCol="0">
                          <a:spAutoFit/>
                        </a:bodyPr>
                        <a:lstStyle/>
                        <a:p>
                          <a:r>
                            <a:rPr lang="en-US" sz="1400" dirty="0"/>
                            <a:t>HZE</a:t>
                          </a:r>
                        </a:p>
                      </p:txBody>
                    </p:sp>
                    <p:sp>
                      <p:nvSpPr>
                        <p:cNvPr id="11" name="TextBox 10"/>
                        <p:cNvSpPr txBox="1"/>
                        <p:nvPr/>
                      </p:nvSpPr>
                      <p:spPr>
                        <a:xfrm>
                          <a:off x="2718937" y="3987475"/>
                          <a:ext cx="761747" cy="307777"/>
                        </a:xfrm>
                        <a:prstGeom prst="rect">
                          <a:avLst/>
                        </a:prstGeom>
                        <a:noFill/>
                      </p:spPr>
                      <p:txBody>
                        <a:bodyPr wrap="none" rtlCol="0">
                          <a:spAutoFit/>
                        </a:bodyPr>
                        <a:lstStyle/>
                        <a:p>
                          <a:r>
                            <a:rPr lang="en-US" sz="1400" dirty="0"/>
                            <a:t>Gamma</a:t>
                          </a:r>
                        </a:p>
                      </p:txBody>
                    </p:sp>
                    <p:sp>
                      <p:nvSpPr>
                        <p:cNvPr id="14" name="TextBox 13"/>
                        <p:cNvSpPr txBox="1"/>
                        <p:nvPr/>
                      </p:nvSpPr>
                      <p:spPr>
                        <a:xfrm>
                          <a:off x="3593171" y="3982414"/>
                          <a:ext cx="783741" cy="307777"/>
                        </a:xfrm>
                        <a:prstGeom prst="rect">
                          <a:avLst/>
                        </a:prstGeom>
                        <a:noFill/>
                      </p:spPr>
                      <p:txBody>
                        <a:bodyPr wrap="none" rtlCol="0">
                          <a:spAutoFit/>
                        </a:bodyPr>
                        <a:lstStyle/>
                        <a:p>
                          <a:r>
                            <a:rPr lang="en-US" sz="1400" dirty="0" err="1"/>
                            <a:t>Unirrad</a:t>
                          </a:r>
                          <a:r>
                            <a:rPr lang="en-US" sz="1400" dirty="0"/>
                            <a:t>.</a:t>
                          </a:r>
                        </a:p>
                      </p:txBody>
                    </p:sp>
                  </p:grpSp>
                  <p:sp>
                    <p:nvSpPr>
                      <p:cNvPr id="21" name="Rectangle 20"/>
                      <p:cNvSpPr/>
                      <p:nvPr/>
                    </p:nvSpPr>
                    <p:spPr>
                      <a:xfrm>
                        <a:off x="5431221" y="4020206"/>
                        <a:ext cx="2033751" cy="10247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370785" y="6395558"/>
                        <a:ext cx="2033751" cy="10247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Rectangle 27"/>
                    <p:cNvSpPr/>
                    <p:nvPr/>
                  </p:nvSpPr>
                  <p:spPr>
                    <a:xfrm>
                      <a:off x="3373821" y="2388476"/>
                      <a:ext cx="1087820" cy="30742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TextBox 26"/>
                  <p:cNvSpPr txBox="1"/>
                  <p:nvPr/>
                </p:nvSpPr>
                <p:spPr>
                  <a:xfrm>
                    <a:off x="2775890" y="2148051"/>
                    <a:ext cx="1802096" cy="523220"/>
                  </a:xfrm>
                  <a:prstGeom prst="rect">
                    <a:avLst/>
                  </a:prstGeom>
                  <a:noFill/>
                </p:spPr>
                <p:txBody>
                  <a:bodyPr wrap="none" rtlCol="0">
                    <a:spAutoFit/>
                  </a:bodyPr>
                  <a:lstStyle/>
                  <a:p>
                    <a:r>
                      <a:rPr lang="en-US" sz="1400" dirty="0"/>
                      <a:t>Pulmonary Metastasis</a:t>
                    </a:r>
                  </a:p>
                  <a:p>
                    <a:r>
                      <a:rPr lang="en-US" sz="1400" dirty="0"/>
                      <a:t>No Metastasis</a:t>
                    </a:r>
                  </a:p>
                </p:txBody>
              </p:sp>
              <p:sp>
                <p:nvSpPr>
                  <p:cNvPr id="25" name="Rectangle 24"/>
                  <p:cNvSpPr/>
                  <p:nvPr/>
                </p:nvSpPr>
                <p:spPr>
                  <a:xfrm>
                    <a:off x="2667015" y="2451536"/>
                    <a:ext cx="157655" cy="110359"/>
                  </a:xfrm>
                  <a:prstGeom prst="rect">
                    <a:avLst/>
                  </a:prstGeom>
                  <a:solidFill>
                    <a:schemeClr val="accent5">
                      <a:lumMod val="50000"/>
                    </a:schemeClr>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2667015" y="2233439"/>
                    <a:ext cx="157655" cy="110359"/>
                  </a:xfrm>
                  <a:prstGeom prst="rect">
                    <a:avLst/>
                  </a:prstGeom>
                  <a:solidFill>
                    <a:srgbClr val="CC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Rectangle 33"/>
                <p:cNvSpPr/>
                <p:nvPr/>
              </p:nvSpPr>
              <p:spPr>
                <a:xfrm>
                  <a:off x="5896303" y="1920063"/>
                  <a:ext cx="1182414" cy="4237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946224" y="4208702"/>
                  <a:ext cx="1182414" cy="4237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TextBox 31"/>
              <p:cNvSpPr txBox="1"/>
              <p:nvPr/>
            </p:nvSpPr>
            <p:spPr>
              <a:xfrm>
                <a:off x="5729046" y="1860332"/>
                <a:ext cx="1738874" cy="338554"/>
              </a:xfrm>
              <a:prstGeom prst="rect">
                <a:avLst/>
              </a:prstGeom>
              <a:noFill/>
            </p:spPr>
            <p:txBody>
              <a:bodyPr wrap="none" rtlCol="0">
                <a:spAutoFit/>
              </a:bodyPr>
              <a:lstStyle/>
              <a:p>
                <a:pPr algn="ctr"/>
                <a:r>
                  <a:rPr lang="en-US" sz="1600" dirty="0"/>
                  <a:t>Metastatic Density</a:t>
                </a:r>
              </a:p>
            </p:txBody>
          </p:sp>
          <p:sp>
            <p:nvSpPr>
              <p:cNvPr id="33" name="TextBox 32"/>
              <p:cNvSpPr txBox="1"/>
              <p:nvPr/>
            </p:nvSpPr>
            <p:spPr>
              <a:xfrm>
                <a:off x="5729046" y="4251292"/>
                <a:ext cx="1738874" cy="338554"/>
              </a:xfrm>
              <a:prstGeom prst="rect">
                <a:avLst/>
              </a:prstGeom>
              <a:noFill/>
            </p:spPr>
            <p:txBody>
              <a:bodyPr wrap="none" rtlCol="0">
                <a:spAutoFit/>
              </a:bodyPr>
              <a:lstStyle/>
              <a:p>
                <a:pPr algn="ctr"/>
                <a:r>
                  <a:rPr lang="en-US" sz="1600" dirty="0"/>
                  <a:t>Metastatic Density</a:t>
                </a:r>
              </a:p>
            </p:txBody>
          </p:sp>
          <p:sp>
            <p:nvSpPr>
              <p:cNvPr id="37" name="TextBox 36"/>
              <p:cNvSpPr txBox="1"/>
              <p:nvPr/>
            </p:nvSpPr>
            <p:spPr>
              <a:xfrm>
                <a:off x="5573449" y="2064434"/>
                <a:ext cx="2071786" cy="307777"/>
              </a:xfrm>
              <a:prstGeom prst="rect">
                <a:avLst/>
              </a:prstGeom>
              <a:noFill/>
            </p:spPr>
            <p:txBody>
              <a:bodyPr wrap="none" rtlCol="0">
                <a:spAutoFit/>
              </a:bodyPr>
              <a:lstStyle/>
              <a:p>
                <a:r>
                  <a:rPr lang="en-US" sz="1400" dirty="0"/>
                  <a:t>Hepatocellular Carcinoma</a:t>
                </a:r>
              </a:p>
            </p:txBody>
          </p:sp>
          <p:sp>
            <p:nvSpPr>
              <p:cNvPr id="38" name="TextBox 37"/>
              <p:cNvSpPr txBox="1"/>
              <p:nvPr/>
            </p:nvSpPr>
            <p:spPr>
              <a:xfrm>
                <a:off x="5749154" y="4455465"/>
                <a:ext cx="1769267" cy="307777"/>
              </a:xfrm>
              <a:prstGeom prst="rect">
                <a:avLst/>
              </a:prstGeom>
              <a:noFill/>
            </p:spPr>
            <p:txBody>
              <a:bodyPr wrap="none" rtlCol="0">
                <a:spAutoFit/>
              </a:bodyPr>
              <a:lstStyle/>
              <a:p>
                <a:r>
                  <a:rPr lang="en-US" sz="1400" dirty="0"/>
                  <a:t>All Metastatic Tumors</a:t>
                </a:r>
              </a:p>
            </p:txBody>
          </p:sp>
        </p:grpSp>
        <p:sp>
          <p:nvSpPr>
            <p:cNvPr id="3" name="TextBox 2"/>
            <p:cNvSpPr txBox="1"/>
            <p:nvPr/>
          </p:nvSpPr>
          <p:spPr>
            <a:xfrm>
              <a:off x="6955221" y="3939567"/>
              <a:ext cx="509050" cy="307777"/>
            </a:xfrm>
            <a:prstGeom prst="rect">
              <a:avLst/>
            </a:prstGeom>
            <a:noFill/>
          </p:spPr>
          <p:txBody>
            <a:bodyPr wrap="none" rtlCol="0">
              <a:spAutoFit/>
            </a:bodyPr>
            <a:lstStyle/>
            <a:p>
              <a:r>
                <a:rPr lang="en-US" sz="1400" dirty="0">
                  <a:latin typeface="Calibri" panose="020F0502020204030204" pitchFamily="34" charset="0"/>
                </a:rPr>
                <a:t>0 Gy</a:t>
              </a:r>
            </a:p>
          </p:txBody>
        </p:sp>
        <p:sp>
          <p:nvSpPr>
            <p:cNvPr id="42" name="TextBox 41"/>
            <p:cNvSpPr txBox="1"/>
            <p:nvPr/>
          </p:nvSpPr>
          <p:spPr>
            <a:xfrm>
              <a:off x="8538858" y="3939567"/>
              <a:ext cx="536750" cy="307777"/>
            </a:xfrm>
            <a:prstGeom prst="rect">
              <a:avLst/>
            </a:prstGeom>
            <a:noFill/>
          </p:spPr>
          <p:txBody>
            <a:bodyPr wrap="none" rtlCol="0">
              <a:spAutoFit/>
            </a:bodyPr>
            <a:lstStyle/>
            <a:p>
              <a:r>
                <a:rPr lang="en-US" sz="1400" dirty="0">
                  <a:latin typeface="Symbol" panose="05050102010706020507" pitchFamily="18" charset="2"/>
                </a:rPr>
                <a:t>g</a:t>
              </a:r>
              <a:r>
                <a:rPr lang="en-US" sz="1400" dirty="0">
                  <a:latin typeface="Calibri" panose="020F0502020204030204" pitchFamily="34" charset="0"/>
                </a:rPr>
                <a:t>-ray</a:t>
              </a:r>
            </a:p>
          </p:txBody>
        </p:sp>
        <p:sp>
          <p:nvSpPr>
            <p:cNvPr id="43" name="TextBox 42"/>
            <p:cNvSpPr txBox="1"/>
            <p:nvPr/>
          </p:nvSpPr>
          <p:spPr>
            <a:xfrm>
              <a:off x="7748626" y="3939567"/>
              <a:ext cx="468398" cy="307777"/>
            </a:xfrm>
            <a:prstGeom prst="rect">
              <a:avLst/>
            </a:prstGeom>
            <a:noFill/>
          </p:spPr>
          <p:txBody>
            <a:bodyPr wrap="none" rtlCol="0">
              <a:spAutoFit/>
            </a:bodyPr>
            <a:lstStyle/>
            <a:p>
              <a:r>
                <a:rPr lang="en-US" sz="1400" dirty="0">
                  <a:latin typeface="Calibri" panose="020F0502020204030204" pitchFamily="34" charset="0"/>
                </a:rPr>
                <a:t>HZE</a:t>
              </a:r>
            </a:p>
          </p:txBody>
        </p:sp>
        <p:sp>
          <p:nvSpPr>
            <p:cNvPr id="45" name="TextBox 44"/>
            <p:cNvSpPr txBox="1"/>
            <p:nvPr/>
          </p:nvSpPr>
          <p:spPr>
            <a:xfrm>
              <a:off x="6957844" y="6322790"/>
              <a:ext cx="509050" cy="307777"/>
            </a:xfrm>
            <a:prstGeom prst="rect">
              <a:avLst/>
            </a:prstGeom>
            <a:noFill/>
          </p:spPr>
          <p:txBody>
            <a:bodyPr wrap="none" rtlCol="0">
              <a:spAutoFit/>
            </a:bodyPr>
            <a:lstStyle/>
            <a:p>
              <a:r>
                <a:rPr lang="en-US" sz="1400" dirty="0">
                  <a:latin typeface="Calibri" panose="020F0502020204030204" pitchFamily="34" charset="0"/>
                </a:rPr>
                <a:t>0 Gy</a:t>
              </a:r>
            </a:p>
          </p:txBody>
        </p:sp>
        <p:sp>
          <p:nvSpPr>
            <p:cNvPr id="46" name="TextBox 45"/>
            <p:cNvSpPr txBox="1"/>
            <p:nvPr/>
          </p:nvSpPr>
          <p:spPr>
            <a:xfrm>
              <a:off x="8541481" y="6322790"/>
              <a:ext cx="536750" cy="307777"/>
            </a:xfrm>
            <a:prstGeom prst="rect">
              <a:avLst/>
            </a:prstGeom>
            <a:noFill/>
          </p:spPr>
          <p:txBody>
            <a:bodyPr wrap="none" rtlCol="0">
              <a:spAutoFit/>
            </a:bodyPr>
            <a:lstStyle/>
            <a:p>
              <a:r>
                <a:rPr lang="en-US" sz="1400" dirty="0">
                  <a:latin typeface="Symbol" panose="05050102010706020507" pitchFamily="18" charset="2"/>
                </a:rPr>
                <a:t>g</a:t>
              </a:r>
              <a:r>
                <a:rPr lang="en-US" sz="1400" dirty="0">
                  <a:latin typeface="Calibri" panose="020F0502020204030204" pitchFamily="34" charset="0"/>
                </a:rPr>
                <a:t>-ray</a:t>
              </a:r>
            </a:p>
          </p:txBody>
        </p:sp>
        <p:sp>
          <p:nvSpPr>
            <p:cNvPr id="47" name="TextBox 46"/>
            <p:cNvSpPr txBox="1"/>
            <p:nvPr/>
          </p:nvSpPr>
          <p:spPr>
            <a:xfrm>
              <a:off x="7751249" y="6322790"/>
              <a:ext cx="468398" cy="307777"/>
            </a:xfrm>
            <a:prstGeom prst="rect">
              <a:avLst/>
            </a:prstGeom>
            <a:noFill/>
          </p:spPr>
          <p:txBody>
            <a:bodyPr wrap="none" rtlCol="0">
              <a:spAutoFit/>
            </a:bodyPr>
            <a:lstStyle/>
            <a:p>
              <a:r>
                <a:rPr lang="en-US" sz="1400" dirty="0">
                  <a:latin typeface="Calibri" panose="020F0502020204030204" pitchFamily="34" charset="0"/>
                </a:rPr>
                <a:t>HZE</a:t>
              </a:r>
            </a:p>
          </p:txBody>
        </p:sp>
        <p:sp>
          <p:nvSpPr>
            <p:cNvPr id="30" name="Rectangle 29"/>
            <p:cNvSpPr/>
            <p:nvPr/>
          </p:nvSpPr>
          <p:spPr>
            <a:xfrm>
              <a:off x="3034803" y="2695903"/>
              <a:ext cx="136695" cy="61485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rot="16200000">
              <a:off x="2299394" y="2892216"/>
              <a:ext cx="1422697" cy="307777"/>
            </a:xfrm>
            <a:prstGeom prst="rect">
              <a:avLst/>
            </a:prstGeom>
            <a:noFill/>
          </p:spPr>
          <p:txBody>
            <a:bodyPr wrap="none" rtlCol="0">
              <a:spAutoFit/>
            </a:bodyPr>
            <a:lstStyle/>
            <a:p>
              <a:r>
                <a:rPr lang="en-US" sz="1400" dirty="0"/>
                <a:t>Number of Cases</a:t>
              </a:r>
            </a:p>
          </p:txBody>
        </p:sp>
        <p:sp>
          <p:nvSpPr>
            <p:cNvPr id="40" name="Rectangle 39"/>
            <p:cNvSpPr/>
            <p:nvPr/>
          </p:nvSpPr>
          <p:spPr>
            <a:xfrm>
              <a:off x="6427077" y="2671271"/>
              <a:ext cx="173421" cy="7025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6398172" y="5038738"/>
              <a:ext cx="173421" cy="7025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rot="16200000">
              <a:off x="5690158" y="2838108"/>
              <a:ext cx="1552669" cy="307777"/>
            </a:xfrm>
            <a:prstGeom prst="rect">
              <a:avLst/>
            </a:prstGeom>
            <a:noFill/>
          </p:spPr>
          <p:txBody>
            <a:bodyPr wrap="none" rtlCol="0">
              <a:spAutoFit/>
            </a:bodyPr>
            <a:lstStyle/>
            <a:p>
              <a:r>
                <a:rPr lang="en-US" sz="1400" dirty="0"/>
                <a:t>Metastatic Density</a:t>
              </a:r>
            </a:p>
          </p:txBody>
        </p:sp>
        <p:sp>
          <p:nvSpPr>
            <p:cNvPr id="48" name="TextBox 47"/>
            <p:cNvSpPr txBox="1"/>
            <p:nvPr/>
          </p:nvSpPr>
          <p:spPr>
            <a:xfrm rot="16200000">
              <a:off x="5692785" y="5138239"/>
              <a:ext cx="1552669" cy="307777"/>
            </a:xfrm>
            <a:prstGeom prst="rect">
              <a:avLst/>
            </a:prstGeom>
            <a:noFill/>
          </p:spPr>
          <p:txBody>
            <a:bodyPr wrap="none" rtlCol="0">
              <a:spAutoFit/>
            </a:bodyPr>
            <a:lstStyle/>
            <a:p>
              <a:r>
                <a:rPr lang="en-US" sz="1400" dirty="0"/>
                <a:t>Metastatic Density</a:t>
              </a:r>
            </a:p>
          </p:txBody>
        </p:sp>
      </p:grpSp>
    </p:spTree>
    <p:extLst>
      <p:ext uri="{BB962C8B-B14F-4D97-AF65-F5344CB8AC3E}">
        <p14:creationId xmlns:p14="http://schemas.microsoft.com/office/powerpoint/2010/main" val="4222831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4EA00066-4B88-F6B2-7435-8871A8CEAAF8}"/>
              </a:ext>
            </a:extLst>
          </p:cNvPr>
          <p:cNvSpPr txBox="1">
            <a:spLocks noChangeArrowheads="1"/>
          </p:cNvSpPr>
          <p:nvPr/>
        </p:nvSpPr>
        <p:spPr bwMode="auto">
          <a:xfrm>
            <a:off x="1064758" y="5413245"/>
            <a:ext cx="2651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Clarence Cook Little</a:t>
            </a:r>
          </a:p>
        </p:txBody>
      </p:sp>
      <p:sp>
        <p:nvSpPr>
          <p:cNvPr id="4" name="TextBox 1">
            <a:extLst>
              <a:ext uri="{FF2B5EF4-FFF2-40B4-BE49-F238E27FC236}">
                <a16:creationId xmlns:a16="http://schemas.microsoft.com/office/drawing/2014/main" id="{5222C0F0-A66D-42CB-7C7C-4E9A2DA6A35C}"/>
              </a:ext>
            </a:extLst>
          </p:cNvPr>
          <p:cNvSpPr txBox="1">
            <a:spLocks noChangeArrowheads="1"/>
          </p:cNvSpPr>
          <p:nvPr/>
        </p:nvSpPr>
        <p:spPr bwMode="auto">
          <a:xfrm>
            <a:off x="3352711" y="137124"/>
            <a:ext cx="58528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solidFill>
                  <a:schemeClr val="bg2"/>
                </a:solidFill>
              </a:rPr>
              <a:t>Creation of Inbred Strains</a:t>
            </a:r>
          </a:p>
        </p:txBody>
      </p:sp>
      <p:pic>
        <p:nvPicPr>
          <p:cNvPr id="5" name="Picture 4">
            <a:extLst>
              <a:ext uri="{FF2B5EF4-FFF2-40B4-BE49-F238E27FC236}">
                <a16:creationId xmlns:a16="http://schemas.microsoft.com/office/drawing/2014/main" id="{5C824AC8-FAB6-26A9-5EA1-46BFC9D472FD}"/>
              </a:ext>
            </a:extLst>
          </p:cNvPr>
          <p:cNvPicPr>
            <a:picLocks noChangeAspect="1"/>
          </p:cNvPicPr>
          <p:nvPr/>
        </p:nvPicPr>
        <p:blipFill>
          <a:blip r:embed="rId3"/>
          <a:stretch>
            <a:fillRect/>
          </a:stretch>
        </p:blipFill>
        <p:spPr>
          <a:xfrm>
            <a:off x="4513005" y="1808470"/>
            <a:ext cx="6898708" cy="3890871"/>
          </a:xfrm>
          <a:prstGeom prst="rect">
            <a:avLst/>
          </a:prstGeom>
        </p:spPr>
      </p:pic>
      <p:sp>
        <p:nvSpPr>
          <p:cNvPr id="6" name="TextBox 5">
            <a:extLst>
              <a:ext uri="{FF2B5EF4-FFF2-40B4-BE49-F238E27FC236}">
                <a16:creationId xmlns:a16="http://schemas.microsoft.com/office/drawing/2014/main" id="{392C1668-2E9D-26CC-D7E8-0A8273E62FCA}"/>
              </a:ext>
            </a:extLst>
          </p:cNvPr>
          <p:cNvSpPr txBox="1"/>
          <p:nvPr/>
        </p:nvSpPr>
        <p:spPr>
          <a:xfrm>
            <a:off x="8657026" y="6495714"/>
            <a:ext cx="6397142" cy="246221"/>
          </a:xfrm>
          <a:prstGeom prst="rect">
            <a:avLst/>
          </a:prstGeom>
          <a:noFill/>
        </p:spPr>
        <p:txBody>
          <a:bodyPr wrap="square">
            <a:spAutoFit/>
          </a:bodyPr>
          <a:lstStyle/>
          <a:p>
            <a:r>
              <a:rPr lang="en-US" sz="1000" dirty="0"/>
              <a:t>Courtesy: Mouse Genome Informatics, Jackson Lab</a:t>
            </a:r>
          </a:p>
        </p:txBody>
      </p:sp>
      <p:sp>
        <p:nvSpPr>
          <p:cNvPr id="8" name="TextBox 7">
            <a:extLst>
              <a:ext uri="{FF2B5EF4-FFF2-40B4-BE49-F238E27FC236}">
                <a16:creationId xmlns:a16="http://schemas.microsoft.com/office/drawing/2014/main" id="{AF797B28-D3CA-9BBA-1CEB-1D2B0FA2BE24}"/>
              </a:ext>
            </a:extLst>
          </p:cNvPr>
          <p:cNvSpPr txBox="1"/>
          <p:nvPr/>
        </p:nvSpPr>
        <p:spPr>
          <a:xfrm>
            <a:off x="164592" y="6495530"/>
            <a:ext cx="7527340" cy="246221"/>
          </a:xfrm>
          <a:prstGeom prst="rect">
            <a:avLst/>
          </a:prstGeom>
          <a:noFill/>
        </p:spPr>
        <p:txBody>
          <a:bodyPr wrap="square">
            <a:spAutoFit/>
          </a:bodyPr>
          <a:lstStyle/>
          <a:p>
            <a:r>
              <a:rPr lang="en-US" sz="1000" dirty="0"/>
              <a:t>Courtesy: Los Angeles Times Photographic Collection at the UCLA Library.</a:t>
            </a:r>
          </a:p>
        </p:txBody>
      </p:sp>
      <p:pic>
        <p:nvPicPr>
          <p:cNvPr id="9" name="Picture 8">
            <a:extLst>
              <a:ext uri="{FF2B5EF4-FFF2-40B4-BE49-F238E27FC236}">
                <a16:creationId xmlns:a16="http://schemas.microsoft.com/office/drawing/2014/main" id="{69D3C3F1-FA09-F1DB-D0E2-9413BB43DA8F}"/>
              </a:ext>
            </a:extLst>
          </p:cNvPr>
          <p:cNvPicPr>
            <a:picLocks noChangeAspect="1"/>
          </p:cNvPicPr>
          <p:nvPr/>
        </p:nvPicPr>
        <p:blipFill>
          <a:blip r:embed="rId4"/>
          <a:stretch>
            <a:fillRect/>
          </a:stretch>
        </p:blipFill>
        <p:spPr>
          <a:xfrm>
            <a:off x="1064758" y="2068781"/>
            <a:ext cx="2533825" cy="3207715"/>
          </a:xfrm>
          <a:prstGeom prst="rect">
            <a:avLst/>
          </a:prstGeom>
        </p:spPr>
      </p:pic>
    </p:spTree>
    <p:extLst>
      <p:ext uri="{BB962C8B-B14F-4D97-AF65-F5344CB8AC3E}">
        <p14:creationId xmlns:p14="http://schemas.microsoft.com/office/powerpoint/2010/main" val="17278943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211097-6DD8-9DE1-1932-9ED6CABB8B29}"/>
              </a:ext>
            </a:extLst>
          </p:cNvPr>
          <p:cNvSpPr>
            <a:spLocks noGrp="1"/>
          </p:cNvSpPr>
          <p:nvPr>
            <p:ph idx="1"/>
          </p:nvPr>
        </p:nvSpPr>
        <p:spPr>
          <a:xfrm>
            <a:off x="4096176" y="702933"/>
            <a:ext cx="7051230" cy="1071003"/>
          </a:xfrm>
        </p:spPr>
        <p:txBody>
          <a:bodyPr anchor="ctr">
            <a:normAutofit/>
          </a:bodyPr>
          <a:lstStyle/>
          <a:p>
            <a:pPr marL="0" indent="0">
              <a:buNone/>
            </a:pPr>
            <a:r>
              <a:rPr lang="en-US" sz="2000" b="1" dirty="0"/>
              <a:t>Inbred WT: </a:t>
            </a:r>
            <a:r>
              <a:rPr lang="en-US" sz="2000" dirty="0"/>
              <a:t>CBA/J HSD</a:t>
            </a:r>
          </a:p>
          <a:p>
            <a:pPr marL="0" indent="0">
              <a:buNone/>
            </a:pPr>
            <a:r>
              <a:rPr lang="en-US" sz="2000" b="1" dirty="0"/>
              <a:t>Transgenic</a:t>
            </a:r>
            <a:r>
              <a:rPr lang="en-US" sz="2000" dirty="0"/>
              <a:t>: B6CF1/</a:t>
            </a:r>
            <a:r>
              <a:rPr lang="en-US" sz="2000" dirty="0" err="1"/>
              <a:t>Anl</a:t>
            </a:r>
            <a:r>
              <a:rPr lang="en-US" sz="2000" dirty="0"/>
              <a:t>, CB6F1/</a:t>
            </a:r>
            <a:r>
              <a:rPr lang="en-US" sz="2000" dirty="0" err="1"/>
              <a:t>Hsd</a:t>
            </a:r>
            <a:r>
              <a:rPr lang="en-US" sz="2000" dirty="0"/>
              <a:t> </a:t>
            </a:r>
          </a:p>
        </p:txBody>
      </p:sp>
      <p:sp>
        <p:nvSpPr>
          <p:cNvPr id="7" name="TextBox 6">
            <a:extLst>
              <a:ext uri="{FF2B5EF4-FFF2-40B4-BE49-F238E27FC236}">
                <a16:creationId xmlns:a16="http://schemas.microsoft.com/office/drawing/2014/main" id="{20323352-6A9F-012B-234B-4634B2687F0B}"/>
              </a:ext>
            </a:extLst>
          </p:cNvPr>
          <p:cNvSpPr txBox="1"/>
          <p:nvPr/>
        </p:nvSpPr>
        <p:spPr>
          <a:xfrm>
            <a:off x="276659" y="6596390"/>
            <a:ext cx="4116833" cy="261610"/>
          </a:xfrm>
          <a:prstGeom prst="rect">
            <a:avLst/>
          </a:prstGeom>
          <a:noFill/>
        </p:spPr>
        <p:txBody>
          <a:bodyPr wrap="none" rtlCol="0">
            <a:spAutoFit/>
          </a:bodyPr>
          <a:lstStyle/>
          <a:p>
            <a:pPr>
              <a:spcAft>
                <a:spcPts val="600"/>
              </a:spcAft>
            </a:pPr>
            <a:r>
              <a:rPr lang="en-US" sz="1100" i="1" dirty="0">
                <a:latin typeface="Arial" panose="020B0604020202020204" pitchFamily="34" charset="0"/>
                <a:cs typeface="Arial" panose="020B0604020202020204" pitchFamily="34" charset="0"/>
              </a:rPr>
              <a:t>Alpen et al 1993; Change et al 2016; Kennedy et al 2008, 2011</a:t>
            </a:r>
          </a:p>
        </p:txBody>
      </p:sp>
      <p:graphicFrame>
        <p:nvGraphicFramePr>
          <p:cNvPr id="6" name="Table 5">
            <a:extLst>
              <a:ext uri="{FF2B5EF4-FFF2-40B4-BE49-F238E27FC236}">
                <a16:creationId xmlns:a16="http://schemas.microsoft.com/office/drawing/2014/main" id="{0D4906BD-9C17-7594-087B-1D4D6A49D2BF}"/>
              </a:ext>
            </a:extLst>
          </p:cNvPr>
          <p:cNvGraphicFramePr>
            <a:graphicFrameLocks noGrp="1"/>
          </p:cNvGraphicFramePr>
          <p:nvPr>
            <p:extLst>
              <p:ext uri="{D42A27DB-BD31-4B8C-83A1-F6EECF244321}">
                <p14:modId xmlns:p14="http://schemas.microsoft.com/office/powerpoint/2010/main" val="2388616754"/>
              </p:ext>
            </p:extLst>
          </p:nvPr>
        </p:nvGraphicFramePr>
        <p:xfrm>
          <a:off x="458805" y="2409309"/>
          <a:ext cx="7274742" cy="4092836"/>
        </p:xfrm>
        <a:graphic>
          <a:graphicData uri="http://schemas.openxmlformats.org/drawingml/2006/table">
            <a:tbl>
              <a:tblPr>
                <a:tableStyleId>{9D7B26C5-4107-4FEC-AEDC-1716B250A1EF}</a:tableStyleId>
              </a:tblPr>
              <a:tblGrid>
                <a:gridCol w="869481">
                  <a:extLst>
                    <a:ext uri="{9D8B030D-6E8A-4147-A177-3AD203B41FA5}">
                      <a16:colId xmlns:a16="http://schemas.microsoft.com/office/drawing/2014/main" val="3321111735"/>
                    </a:ext>
                  </a:extLst>
                </a:gridCol>
                <a:gridCol w="1703672">
                  <a:extLst>
                    <a:ext uri="{9D8B030D-6E8A-4147-A177-3AD203B41FA5}">
                      <a16:colId xmlns:a16="http://schemas.microsoft.com/office/drawing/2014/main" val="2590759312"/>
                    </a:ext>
                  </a:extLst>
                </a:gridCol>
                <a:gridCol w="2425566">
                  <a:extLst>
                    <a:ext uri="{9D8B030D-6E8A-4147-A177-3AD203B41FA5}">
                      <a16:colId xmlns:a16="http://schemas.microsoft.com/office/drawing/2014/main" val="3872446180"/>
                    </a:ext>
                  </a:extLst>
                </a:gridCol>
                <a:gridCol w="2276023">
                  <a:extLst>
                    <a:ext uri="{9D8B030D-6E8A-4147-A177-3AD203B41FA5}">
                      <a16:colId xmlns:a16="http://schemas.microsoft.com/office/drawing/2014/main" val="1220391701"/>
                    </a:ext>
                  </a:extLst>
                </a:gridCol>
              </a:tblGrid>
              <a:tr h="225240">
                <a:tc>
                  <a:txBody>
                    <a:bodyPr/>
                    <a:lstStyle/>
                    <a:p>
                      <a:pPr algn="l" fontAlgn="ctr"/>
                      <a:r>
                        <a:rPr lang="en-US" sz="1600" b="1" u="none" strike="noStrike" dirty="0">
                          <a:effectLst/>
                        </a:rPr>
                        <a:t>Radiation </a:t>
                      </a:r>
                      <a:endParaRPr lang="en-US" sz="1600" b="1" i="0" u="none" strike="noStrike" dirty="0">
                        <a:solidFill>
                          <a:srgbClr val="000000"/>
                        </a:solidFill>
                        <a:effectLst/>
                        <a:latin typeface="Calibri" panose="020F0502020204030204" pitchFamily="34" charset="0"/>
                      </a:endParaRPr>
                    </a:p>
                  </a:txBody>
                  <a:tcPr marL="7579" marR="7579" marT="7579" marB="0" anchor="ctr"/>
                </a:tc>
                <a:tc>
                  <a:txBody>
                    <a:bodyPr/>
                    <a:lstStyle/>
                    <a:p>
                      <a:pPr algn="l" fontAlgn="ctr"/>
                      <a:r>
                        <a:rPr lang="en-US" sz="1600" b="1" u="none" strike="noStrike">
                          <a:effectLst/>
                        </a:rPr>
                        <a:t>Energy (MeV/u)</a:t>
                      </a:r>
                      <a:endParaRPr lang="en-US" sz="1600" b="1" i="0" u="none" strike="noStrike">
                        <a:solidFill>
                          <a:srgbClr val="000000"/>
                        </a:solidFill>
                        <a:effectLst/>
                        <a:latin typeface="Calibri" panose="020F0502020204030204" pitchFamily="34" charset="0"/>
                      </a:endParaRPr>
                    </a:p>
                  </a:txBody>
                  <a:tcPr marL="7579" marR="7579" marT="7579" marB="0" anchor="ctr"/>
                </a:tc>
                <a:tc>
                  <a:txBody>
                    <a:bodyPr/>
                    <a:lstStyle/>
                    <a:p>
                      <a:pPr algn="l" fontAlgn="ctr"/>
                      <a:r>
                        <a:rPr lang="en-US" sz="1600" b="1" u="none" strike="noStrike">
                          <a:effectLst/>
                        </a:rPr>
                        <a:t>Dose (Gy)</a:t>
                      </a:r>
                      <a:endParaRPr lang="en-US" sz="1600" b="1" i="0" u="none" strike="noStrike">
                        <a:solidFill>
                          <a:srgbClr val="000000"/>
                        </a:solidFill>
                        <a:effectLst/>
                        <a:latin typeface="Calibri" panose="020F0502020204030204" pitchFamily="34" charset="0"/>
                      </a:endParaRPr>
                    </a:p>
                  </a:txBody>
                  <a:tcPr marL="7579" marR="7579" marT="7579" marB="0" anchor="ctr"/>
                </a:tc>
                <a:tc>
                  <a:txBody>
                    <a:bodyPr/>
                    <a:lstStyle/>
                    <a:p>
                      <a:pPr algn="l" fontAlgn="ctr"/>
                      <a:r>
                        <a:rPr lang="en-US" sz="1600" b="1" i="0" u="none" strike="noStrike" dirty="0">
                          <a:solidFill>
                            <a:srgbClr val="000000"/>
                          </a:solidFill>
                          <a:effectLst/>
                          <a:latin typeface="Calibri" panose="020F0502020204030204" pitchFamily="34" charset="0"/>
                        </a:rPr>
                        <a:t>Outcomes</a:t>
                      </a:r>
                    </a:p>
                  </a:txBody>
                  <a:tcPr marL="7579" marR="7579" marT="7579" marB="0" anchor="ctr"/>
                </a:tc>
                <a:extLst>
                  <a:ext uri="{0D108BD9-81ED-4DB2-BD59-A6C34878D82A}">
                    <a16:rowId xmlns:a16="http://schemas.microsoft.com/office/drawing/2014/main" val="2898776204"/>
                  </a:ext>
                </a:extLst>
              </a:tr>
              <a:tr h="225240">
                <a:tc>
                  <a:txBody>
                    <a:bodyPr/>
                    <a:lstStyle/>
                    <a:p>
                      <a:pPr algn="l" fontAlgn="ctr"/>
                      <a:r>
                        <a:rPr lang="en-US" sz="1600" u="none" strike="noStrike">
                          <a:effectLst/>
                        </a:rPr>
                        <a:t>Gamma</a:t>
                      </a:r>
                      <a:endParaRPr lang="en-US" sz="1600" b="0" i="0" u="none" strike="noStrike">
                        <a:solidFill>
                          <a:srgbClr val="000000"/>
                        </a:solidFill>
                        <a:effectLst/>
                        <a:latin typeface="Calibri" panose="020F0502020204030204" pitchFamily="34" charset="0"/>
                      </a:endParaRPr>
                    </a:p>
                  </a:txBody>
                  <a:tcPr marL="7579" marR="7579" marT="7579" marB="0" anchor="ctr"/>
                </a:tc>
                <a:tc>
                  <a:txBody>
                    <a:bodyPr/>
                    <a:lstStyle/>
                    <a:p>
                      <a:pPr algn="l"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7579" marR="7579" marT="7579" marB="0" anchor="ctr"/>
                </a:tc>
                <a:tc>
                  <a:txBody>
                    <a:bodyPr/>
                    <a:lstStyle/>
                    <a:p>
                      <a:pPr algn="l" fontAlgn="ctr"/>
                      <a:r>
                        <a:rPr lang="en-US" sz="1600" u="none" strike="noStrike">
                          <a:effectLst/>
                        </a:rPr>
                        <a:t>0.4, 0.8, 1.2, 1.6, 3.2, 7 </a:t>
                      </a:r>
                      <a:endParaRPr lang="en-US" sz="1600" b="0" i="0" u="none" strike="noStrike">
                        <a:solidFill>
                          <a:srgbClr val="000000"/>
                        </a:solidFill>
                        <a:effectLst/>
                        <a:latin typeface="Calibri" panose="020F0502020204030204" pitchFamily="34" charset="0"/>
                      </a:endParaRPr>
                    </a:p>
                  </a:txBody>
                  <a:tcPr marL="7579" marR="7579" marT="7579" marB="0" anchor="ctr"/>
                </a:tc>
                <a:tc rowSpan="9">
                  <a:txBody>
                    <a:bodyPr/>
                    <a:lstStyle/>
                    <a:p>
                      <a:pPr marL="285750" indent="-285750" algn="l" fontAlgn="ctr">
                        <a:buFont typeface="Arial" panose="020B0604020202020204" pitchFamily="34" charset="0"/>
                        <a:buChar char="•"/>
                      </a:pPr>
                      <a:r>
                        <a:rPr lang="en-US" sz="1600" b="0" i="0" kern="1200" dirty="0">
                          <a:solidFill>
                            <a:schemeClr val="tx1"/>
                          </a:solidFill>
                          <a:effectLst/>
                          <a:latin typeface="+mn-lt"/>
                          <a:ea typeface="+mn-ea"/>
                          <a:cs typeface="+mn-cs"/>
                        </a:rPr>
                        <a:t>Risk analysis performed using particle fluence rather than dose. </a:t>
                      </a:r>
                    </a:p>
                    <a:p>
                      <a:pPr marL="285750" indent="-285750" algn="l" fontAlgn="ctr">
                        <a:buFont typeface="Arial" panose="020B0604020202020204" pitchFamily="34" charset="0"/>
                        <a:buChar char="•"/>
                      </a:pPr>
                      <a:r>
                        <a:rPr lang="en-US" sz="1600" b="0" i="0" kern="1200" dirty="0">
                          <a:solidFill>
                            <a:schemeClr val="tx1"/>
                          </a:solidFill>
                          <a:effectLst/>
                          <a:latin typeface="+mn-lt"/>
                          <a:ea typeface="+mn-ea"/>
                          <a:cs typeface="+mn-cs"/>
                        </a:rPr>
                        <a:t>Harderian gland tumor count per unit increase in particle fluence.</a:t>
                      </a:r>
                      <a:endParaRPr lang="en-US" sz="1600" u="none" strike="noStrike" dirty="0">
                        <a:effectLst/>
                      </a:endParaRPr>
                    </a:p>
                    <a:p>
                      <a:pPr algn="l" fontAlgn="ctr"/>
                      <a:endParaRPr lang="en-US" sz="1600" b="0" i="0" u="none" strike="noStrike" dirty="0">
                        <a:solidFill>
                          <a:srgbClr val="000000"/>
                        </a:solidFill>
                        <a:effectLst/>
                        <a:latin typeface="Calibri" panose="020F0502020204030204" pitchFamily="34" charset="0"/>
                      </a:endParaRPr>
                    </a:p>
                  </a:txBody>
                  <a:tcPr marL="7579" marR="7579" marT="7579" marB="0" anchor="ctr"/>
                </a:tc>
                <a:extLst>
                  <a:ext uri="{0D108BD9-81ED-4DB2-BD59-A6C34878D82A}">
                    <a16:rowId xmlns:a16="http://schemas.microsoft.com/office/drawing/2014/main" val="426456619"/>
                  </a:ext>
                </a:extLst>
              </a:tr>
              <a:tr h="225240">
                <a:tc>
                  <a:txBody>
                    <a:bodyPr/>
                    <a:lstStyle/>
                    <a:p>
                      <a:pPr algn="l" fontAlgn="ctr"/>
                      <a:r>
                        <a:rPr lang="en-US" sz="1600" u="none" strike="noStrike" dirty="0">
                          <a:effectLst/>
                        </a:rPr>
                        <a:t>H</a:t>
                      </a:r>
                      <a:endParaRPr lang="en-US" sz="1600" b="0" i="0" u="none" strike="noStrike" dirty="0">
                        <a:solidFill>
                          <a:srgbClr val="000000"/>
                        </a:solidFill>
                        <a:effectLst/>
                        <a:latin typeface="Calibri" panose="020F0502020204030204" pitchFamily="34" charset="0"/>
                      </a:endParaRPr>
                    </a:p>
                  </a:txBody>
                  <a:tcPr marL="7579" marR="7579" marT="7579" marB="0" anchor="ctr"/>
                </a:tc>
                <a:tc>
                  <a:txBody>
                    <a:bodyPr/>
                    <a:lstStyle/>
                    <a:p>
                      <a:pPr algn="l" fontAlgn="ctr"/>
                      <a:r>
                        <a:rPr lang="en-US" sz="1600" u="none" strike="noStrike">
                          <a:effectLst/>
                        </a:rPr>
                        <a:t>245, 1000</a:t>
                      </a:r>
                      <a:endParaRPr lang="en-US" sz="1600" b="0" i="0" u="none" strike="noStrike">
                        <a:solidFill>
                          <a:srgbClr val="000000"/>
                        </a:solidFill>
                        <a:effectLst/>
                        <a:latin typeface="Calibri" panose="020F0502020204030204" pitchFamily="34" charset="0"/>
                      </a:endParaRPr>
                    </a:p>
                  </a:txBody>
                  <a:tcPr marL="7579" marR="7579" marT="7579" marB="0" anchor="ctr"/>
                </a:tc>
                <a:tc>
                  <a:txBody>
                    <a:bodyPr/>
                    <a:lstStyle/>
                    <a:p>
                      <a:pPr algn="l" fontAlgn="ctr"/>
                      <a:r>
                        <a:rPr lang="en-US" sz="1600" u="none" strike="noStrike">
                          <a:effectLst/>
                        </a:rPr>
                        <a:t>0.4, 0.8, 1.6, 3.0, 3.2 </a:t>
                      </a:r>
                      <a:endParaRPr lang="en-US" sz="1600" b="0" i="0" u="none" strike="noStrike">
                        <a:solidFill>
                          <a:srgbClr val="000000"/>
                        </a:solidFill>
                        <a:effectLst/>
                        <a:latin typeface="Calibri" panose="020F0502020204030204" pitchFamily="34" charset="0"/>
                      </a:endParaRPr>
                    </a:p>
                  </a:txBody>
                  <a:tcPr marL="7579" marR="7579" marT="7579" marB="0" anchor="ctr"/>
                </a:tc>
                <a:tc vMerge="1">
                  <a:txBody>
                    <a:bodyPr/>
                    <a:lstStyle/>
                    <a:p>
                      <a:endParaRPr lang="en-US"/>
                    </a:p>
                  </a:txBody>
                  <a:tcPr/>
                </a:tc>
                <a:extLst>
                  <a:ext uri="{0D108BD9-81ED-4DB2-BD59-A6C34878D82A}">
                    <a16:rowId xmlns:a16="http://schemas.microsoft.com/office/drawing/2014/main" val="4242599935"/>
                  </a:ext>
                </a:extLst>
              </a:tr>
              <a:tr h="443690">
                <a:tc>
                  <a:txBody>
                    <a:bodyPr/>
                    <a:lstStyle/>
                    <a:p>
                      <a:pPr algn="l" fontAlgn="ctr"/>
                      <a:r>
                        <a:rPr lang="en-US" sz="1600" u="none" strike="noStrike">
                          <a:effectLst/>
                        </a:rPr>
                        <a:t>He</a:t>
                      </a:r>
                      <a:endParaRPr lang="en-US" sz="1600" b="0" i="0" u="none" strike="noStrike">
                        <a:solidFill>
                          <a:srgbClr val="000000"/>
                        </a:solidFill>
                        <a:effectLst/>
                        <a:latin typeface="Calibri" panose="020F0502020204030204" pitchFamily="34" charset="0"/>
                      </a:endParaRPr>
                    </a:p>
                  </a:txBody>
                  <a:tcPr marL="7579" marR="7579" marT="7579" marB="0" anchor="ctr"/>
                </a:tc>
                <a:tc>
                  <a:txBody>
                    <a:bodyPr/>
                    <a:lstStyle/>
                    <a:p>
                      <a:pPr algn="l" fontAlgn="ctr"/>
                      <a:r>
                        <a:rPr lang="en-US" sz="1600" u="none" strike="noStrike">
                          <a:effectLst/>
                        </a:rPr>
                        <a:t>244</a:t>
                      </a:r>
                      <a:endParaRPr lang="en-US" sz="1600" b="0" i="0" u="none" strike="noStrike">
                        <a:solidFill>
                          <a:srgbClr val="000000"/>
                        </a:solidFill>
                        <a:effectLst/>
                        <a:latin typeface="Calibri" panose="020F0502020204030204" pitchFamily="34" charset="0"/>
                      </a:endParaRPr>
                    </a:p>
                  </a:txBody>
                  <a:tcPr marL="7579" marR="7579" marT="7579" marB="0" anchor="ctr"/>
                </a:tc>
                <a:tc>
                  <a:txBody>
                    <a:bodyPr/>
                    <a:lstStyle/>
                    <a:p>
                      <a:pPr algn="l" fontAlgn="ctr"/>
                      <a:r>
                        <a:rPr lang="en-US" sz="1600" u="none" strike="noStrike" dirty="0">
                          <a:effectLst/>
                        </a:rPr>
                        <a:t>0.2, 0.4, 0.6, 1.2, 2.4, 3.2, 5.1, 7</a:t>
                      </a:r>
                      <a:endParaRPr lang="en-US" sz="1600" b="0" i="0" u="none" strike="noStrike" dirty="0">
                        <a:solidFill>
                          <a:srgbClr val="000000"/>
                        </a:solidFill>
                        <a:effectLst/>
                        <a:latin typeface="Calibri" panose="020F0502020204030204" pitchFamily="34" charset="0"/>
                      </a:endParaRPr>
                    </a:p>
                  </a:txBody>
                  <a:tcPr marL="7579" marR="7579" marT="7579" marB="0" anchor="ctr"/>
                </a:tc>
                <a:tc vMerge="1">
                  <a:txBody>
                    <a:bodyPr/>
                    <a:lstStyle/>
                    <a:p>
                      <a:endParaRPr lang="en-US"/>
                    </a:p>
                  </a:txBody>
                  <a:tcPr/>
                </a:tc>
                <a:extLst>
                  <a:ext uri="{0D108BD9-81ED-4DB2-BD59-A6C34878D82A}">
                    <a16:rowId xmlns:a16="http://schemas.microsoft.com/office/drawing/2014/main" val="1903480286"/>
                  </a:ext>
                </a:extLst>
              </a:tr>
              <a:tr h="443690">
                <a:tc>
                  <a:txBody>
                    <a:bodyPr/>
                    <a:lstStyle/>
                    <a:p>
                      <a:pPr algn="l" fontAlgn="ctr"/>
                      <a:r>
                        <a:rPr lang="en-US" sz="1600" u="none" strike="noStrike">
                          <a:effectLst/>
                        </a:rPr>
                        <a:t>Fe</a:t>
                      </a:r>
                      <a:endParaRPr lang="en-US" sz="1600" b="0" i="0" u="none" strike="noStrike">
                        <a:solidFill>
                          <a:srgbClr val="000000"/>
                        </a:solidFill>
                        <a:effectLst/>
                        <a:latin typeface="Calibri" panose="020F0502020204030204" pitchFamily="34" charset="0"/>
                      </a:endParaRPr>
                    </a:p>
                  </a:txBody>
                  <a:tcPr marL="7579" marR="7579" marT="7579" marB="0" anchor="ctr"/>
                </a:tc>
                <a:tc>
                  <a:txBody>
                    <a:bodyPr/>
                    <a:lstStyle/>
                    <a:p>
                      <a:pPr algn="l" fontAlgn="ctr"/>
                      <a:r>
                        <a:rPr lang="en-US" sz="1600" u="none" strike="noStrike">
                          <a:effectLst/>
                        </a:rPr>
                        <a:t>559, 448, 262, 1000</a:t>
                      </a:r>
                      <a:endParaRPr lang="en-US" sz="1600" b="0" i="0" u="none" strike="noStrike">
                        <a:solidFill>
                          <a:srgbClr val="000000"/>
                        </a:solidFill>
                        <a:effectLst/>
                        <a:latin typeface="Calibri" panose="020F0502020204030204" pitchFamily="34" charset="0"/>
                      </a:endParaRPr>
                    </a:p>
                  </a:txBody>
                  <a:tcPr marL="7579" marR="7579" marT="7579" marB="0" anchor="ctr"/>
                </a:tc>
                <a:tc>
                  <a:txBody>
                    <a:bodyPr/>
                    <a:lstStyle/>
                    <a:p>
                      <a:pPr algn="l" fontAlgn="ctr"/>
                      <a:r>
                        <a:rPr lang="en-US" sz="1600" u="none" strike="noStrike" dirty="0">
                          <a:effectLst/>
                        </a:rPr>
                        <a:t>0.05, 0.1, 0.15, 0.2, 0.4, 0.5, 0.8,1.6</a:t>
                      </a:r>
                      <a:endParaRPr lang="en-US" sz="1600" b="0" i="0" u="none" strike="noStrike" dirty="0">
                        <a:solidFill>
                          <a:srgbClr val="000000"/>
                        </a:solidFill>
                        <a:effectLst/>
                        <a:latin typeface="Calibri" panose="020F0502020204030204" pitchFamily="34" charset="0"/>
                      </a:endParaRPr>
                    </a:p>
                  </a:txBody>
                  <a:tcPr marL="7579" marR="7579" marT="7579" marB="0" anchor="ctr"/>
                </a:tc>
                <a:tc vMerge="1">
                  <a:txBody>
                    <a:bodyPr/>
                    <a:lstStyle/>
                    <a:p>
                      <a:endParaRPr lang="en-US"/>
                    </a:p>
                  </a:txBody>
                  <a:tcPr/>
                </a:tc>
                <a:extLst>
                  <a:ext uri="{0D108BD9-81ED-4DB2-BD59-A6C34878D82A}">
                    <a16:rowId xmlns:a16="http://schemas.microsoft.com/office/drawing/2014/main" val="1009953479"/>
                  </a:ext>
                </a:extLst>
              </a:tr>
              <a:tr h="225240">
                <a:tc>
                  <a:txBody>
                    <a:bodyPr/>
                    <a:lstStyle/>
                    <a:p>
                      <a:pPr algn="l" fontAlgn="ctr"/>
                      <a:r>
                        <a:rPr lang="en-US" sz="1600" u="none" strike="noStrike">
                          <a:effectLst/>
                        </a:rPr>
                        <a:t>Si</a:t>
                      </a:r>
                      <a:endParaRPr lang="en-US" sz="1600" b="0" i="0" u="none" strike="noStrike">
                        <a:solidFill>
                          <a:srgbClr val="000000"/>
                        </a:solidFill>
                        <a:effectLst/>
                        <a:latin typeface="Calibri" panose="020F0502020204030204" pitchFamily="34" charset="0"/>
                      </a:endParaRPr>
                    </a:p>
                  </a:txBody>
                  <a:tcPr marL="7579" marR="7579" marT="7579" marB="0" anchor="ctr"/>
                </a:tc>
                <a:tc>
                  <a:txBody>
                    <a:bodyPr/>
                    <a:lstStyle/>
                    <a:p>
                      <a:pPr algn="l" fontAlgn="ctr"/>
                      <a:r>
                        <a:rPr lang="en-US" sz="1600" u="none" strike="noStrike" dirty="0">
                          <a:effectLst/>
                        </a:rPr>
                        <a:t>296</a:t>
                      </a:r>
                      <a:endParaRPr lang="en-US" sz="1600" b="0" i="0" u="none" strike="noStrike" dirty="0">
                        <a:solidFill>
                          <a:srgbClr val="000000"/>
                        </a:solidFill>
                        <a:effectLst/>
                        <a:latin typeface="Calibri" panose="020F0502020204030204" pitchFamily="34" charset="0"/>
                      </a:endParaRPr>
                    </a:p>
                  </a:txBody>
                  <a:tcPr marL="7579" marR="7579" marT="7579" marB="0" anchor="ctr"/>
                </a:tc>
                <a:tc>
                  <a:txBody>
                    <a:bodyPr/>
                    <a:lstStyle/>
                    <a:p>
                      <a:pPr algn="l" fontAlgn="ctr"/>
                      <a:r>
                        <a:rPr lang="en-US" sz="1600" u="none" strike="noStrike" dirty="0">
                          <a:effectLst/>
                        </a:rPr>
                        <a:t>0.04, 0.08, 0.16, 0.32</a:t>
                      </a:r>
                      <a:endParaRPr lang="en-US" sz="1600" b="0" i="0" u="none" strike="noStrike" dirty="0">
                        <a:solidFill>
                          <a:srgbClr val="000000"/>
                        </a:solidFill>
                        <a:effectLst/>
                        <a:latin typeface="Calibri" panose="020F0502020204030204" pitchFamily="34" charset="0"/>
                      </a:endParaRPr>
                    </a:p>
                  </a:txBody>
                  <a:tcPr marL="7579" marR="7579" marT="7579" marB="0" anchor="ctr"/>
                </a:tc>
                <a:tc vMerge="1">
                  <a:txBody>
                    <a:bodyPr/>
                    <a:lstStyle/>
                    <a:p>
                      <a:endParaRPr lang="en-US"/>
                    </a:p>
                  </a:txBody>
                  <a:tcPr/>
                </a:tc>
                <a:extLst>
                  <a:ext uri="{0D108BD9-81ED-4DB2-BD59-A6C34878D82A}">
                    <a16:rowId xmlns:a16="http://schemas.microsoft.com/office/drawing/2014/main" val="3200677670"/>
                  </a:ext>
                </a:extLst>
              </a:tr>
              <a:tr h="662140">
                <a:tc>
                  <a:txBody>
                    <a:bodyPr/>
                    <a:lstStyle/>
                    <a:p>
                      <a:pPr algn="l" fontAlgn="ctr"/>
                      <a:r>
                        <a:rPr lang="en-US" sz="1600" u="none" strike="noStrike">
                          <a:effectLst/>
                        </a:rPr>
                        <a:t>Ti</a:t>
                      </a:r>
                      <a:endParaRPr lang="en-US" sz="1600" b="0" i="0" u="none" strike="noStrike">
                        <a:solidFill>
                          <a:srgbClr val="000000"/>
                        </a:solidFill>
                        <a:effectLst/>
                        <a:latin typeface="Calibri" panose="020F0502020204030204" pitchFamily="34" charset="0"/>
                      </a:endParaRPr>
                    </a:p>
                  </a:txBody>
                  <a:tcPr marL="7579" marR="7579" marT="7579" marB="0" anchor="ctr"/>
                </a:tc>
                <a:tc>
                  <a:txBody>
                    <a:bodyPr/>
                    <a:lstStyle/>
                    <a:p>
                      <a:pPr algn="l" fontAlgn="ctr"/>
                      <a:r>
                        <a:rPr lang="en-US" sz="1600" u="none" strike="noStrike" dirty="0">
                          <a:effectLst/>
                        </a:rPr>
                        <a:t>1000</a:t>
                      </a:r>
                      <a:endParaRPr lang="en-US" sz="1600" b="0" i="0" u="none" strike="noStrike" dirty="0">
                        <a:solidFill>
                          <a:srgbClr val="000000"/>
                        </a:solidFill>
                        <a:effectLst/>
                        <a:latin typeface="Calibri" panose="020F0502020204030204" pitchFamily="34" charset="0"/>
                      </a:endParaRPr>
                    </a:p>
                  </a:txBody>
                  <a:tcPr marL="7579" marR="7579" marT="7579" marB="0" anchor="ctr"/>
                </a:tc>
                <a:tc>
                  <a:txBody>
                    <a:bodyPr/>
                    <a:lstStyle/>
                    <a:p>
                      <a:pPr algn="l" fontAlgn="ctr"/>
                      <a:r>
                        <a:rPr lang="en-US" sz="1600" u="none" strike="noStrike" dirty="0">
                          <a:effectLst/>
                        </a:rPr>
                        <a:t>0.03, 0.066, 0.13 (fractionated), 0.26 (fractionated), 0.52</a:t>
                      </a:r>
                      <a:endParaRPr lang="en-US" sz="1600" b="0" i="0" u="none" strike="noStrike" dirty="0">
                        <a:solidFill>
                          <a:srgbClr val="000000"/>
                        </a:solidFill>
                        <a:effectLst/>
                        <a:latin typeface="Calibri" panose="020F0502020204030204" pitchFamily="34" charset="0"/>
                      </a:endParaRPr>
                    </a:p>
                  </a:txBody>
                  <a:tcPr marL="7579" marR="7579" marT="7579" marB="0" anchor="ctr"/>
                </a:tc>
                <a:tc vMerge="1">
                  <a:txBody>
                    <a:bodyPr/>
                    <a:lstStyle/>
                    <a:p>
                      <a:endParaRPr lang="en-US"/>
                    </a:p>
                  </a:txBody>
                  <a:tcPr/>
                </a:tc>
                <a:extLst>
                  <a:ext uri="{0D108BD9-81ED-4DB2-BD59-A6C34878D82A}">
                    <a16:rowId xmlns:a16="http://schemas.microsoft.com/office/drawing/2014/main" val="3680954979"/>
                  </a:ext>
                </a:extLst>
              </a:tr>
              <a:tr h="443690">
                <a:tc>
                  <a:txBody>
                    <a:bodyPr/>
                    <a:lstStyle/>
                    <a:p>
                      <a:pPr algn="l" fontAlgn="ctr"/>
                      <a:r>
                        <a:rPr lang="en-US" sz="1600" u="none" strike="noStrike" dirty="0">
                          <a:effectLst/>
                        </a:rPr>
                        <a:t>Ne</a:t>
                      </a:r>
                      <a:endParaRPr lang="en-US" sz="1600" b="0" i="0" u="none" strike="noStrike" dirty="0">
                        <a:solidFill>
                          <a:srgbClr val="000000"/>
                        </a:solidFill>
                        <a:effectLst/>
                        <a:latin typeface="Calibri" panose="020F0502020204030204" pitchFamily="34" charset="0"/>
                      </a:endParaRPr>
                    </a:p>
                  </a:txBody>
                  <a:tcPr marL="7579" marR="7579" marT="7579" marB="0" anchor="ctr"/>
                </a:tc>
                <a:tc>
                  <a:txBody>
                    <a:bodyPr/>
                    <a:lstStyle/>
                    <a:p>
                      <a:pPr algn="l" fontAlgn="ctr"/>
                      <a:r>
                        <a:rPr lang="en-US" sz="1600" u="none" strike="noStrike">
                          <a:effectLst/>
                        </a:rPr>
                        <a:t>620</a:t>
                      </a:r>
                      <a:endParaRPr lang="en-US" sz="1600" b="0" i="0" u="none" strike="noStrike">
                        <a:solidFill>
                          <a:srgbClr val="000000"/>
                        </a:solidFill>
                        <a:effectLst/>
                        <a:latin typeface="Calibri" panose="020F0502020204030204" pitchFamily="34" charset="0"/>
                      </a:endParaRPr>
                    </a:p>
                  </a:txBody>
                  <a:tcPr marL="7579" marR="7579" marT="7579" marB="0" anchor="ctr"/>
                </a:tc>
                <a:tc>
                  <a:txBody>
                    <a:bodyPr/>
                    <a:lstStyle/>
                    <a:p>
                      <a:pPr algn="l" fontAlgn="ctr"/>
                      <a:r>
                        <a:rPr lang="en-US" sz="1600" u="none" strike="noStrike" dirty="0">
                          <a:effectLst/>
                        </a:rPr>
                        <a:t>0.05, 0.1, 0.2, 2.4, 3.2, 5.1, 7</a:t>
                      </a:r>
                      <a:endParaRPr lang="en-US" sz="1600" b="0" i="0" u="none" strike="noStrike" dirty="0">
                        <a:solidFill>
                          <a:srgbClr val="000000"/>
                        </a:solidFill>
                        <a:effectLst/>
                        <a:latin typeface="Calibri" panose="020F0502020204030204" pitchFamily="34" charset="0"/>
                      </a:endParaRPr>
                    </a:p>
                  </a:txBody>
                  <a:tcPr marL="7579" marR="7579" marT="7579" marB="0" anchor="ctr"/>
                </a:tc>
                <a:tc vMerge="1">
                  <a:txBody>
                    <a:bodyPr/>
                    <a:lstStyle/>
                    <a:p>
                      <a:endParaRPr lang="en-US"/>
                    </a:p>
                  </a:txBody>
                  <a:tcPr/>
                </a:tc>
                <a:extLst>
                  <a:ext uri="{0D108BD9-81ED-4DB2-BD59-A6C34878D82A}">
                    <a16:rowId xmlns:a16="http://schemas.microsoft.com/office/drawing/2014/main" val="3040024507"/>
                  </a:ext>
                </a:extLst>
              </a:tr>
              <a:tr h="225240">
                <a:tc>
                  <a:txBody>
                    <a:bodyPr/>
                    <a:lstStyle/>
                    <a:p>
                      <a:pPr algn="l" fontAlgn="ctr"/>
                      <a:r>
                        <a:rPr lang="en-US" sz="1600" u="none" strike="noStrike">
                          <a:effectLst/>
                        </a:rPr>
                        <a:t>Nb</a:t>
                      </a:r>
                      <a:endParaRPr lang="en-US" sz="1600" b="0" i="0" u="none" strike="noStrike">
                        <a:solidFill>
                          <a:srgbClr val="000000"/>
                        </a:solidFill>
                        <a:effectLst/>
                        <a:latin typeface="Calibri" panose="020F0502020204030204" pitchFamily="34" charset="0"/>
                      </a:endParaRPr>
                    </a:p>
                  </a:txBody>
                  <a:tcPr marL="7579" marR="7579" marT="7579" marB="0" anchor="ctr"/>
                </a:tc>
                <a:tc>
                  <a:txBody>
                    <a:bodyPr/>
                    <a:lstStyle/>
                    <a:p>
                      <a:pPr algn="l" fontAlgn="ctr"/>
                      <a:r>
                        <a:rPr lang="en-US" sz="1600" u="none" strike="noStrike">
                          <a:effectLst/>
                        </a:rPr>
                        <a:t>484</a:t>
                      </a:r>
                      <a:endParaRPr lang="en-US" sz="1600" b="0" i="0" u="none" strike="noStrike">
                        <a:solidFill>
                          <a:srgbClr val="000000"/>
                        </a:solidFill>
                        <a:effectLst/>
                        <a:latin typeface="Calibri" panose="020F0502020204030204" pitchFamily="34" charset="0"/>
                      </a:endParaRPr>
                    </a:p>
                  </a:txBody>
                  <a:tcPr marL="7579" marR="7579" marT="7579" marB="0" anchor="ctr"/>
                </a:tc>
                <a:tc>
                  <a:txBody>
                    <a:bodyPr/>
                    <a:lstStyle/>
                    <a:p>
                      <a:pPr algn="l" fontAlgn="ctr"/>
                      <a:r>
                        <a:rPr lang="en-US" sz="1600" u="none" strike="noStrike" dirty="0">
                          <a:effectLst/>
                        </a:rPr>
                        <a:t>0.1,0.2, 0.4, 0.8</a:t>
                      </a:r>
                      <a:endParaRPr lang="en-US" sz="1600" b="0" i="0" u="none" strike="noStrike" dirty="0">
                        <a:solidFill>
                          <a:srgbClr val="000000"/>
                        </a:solidFill>
                        <a:effectLst/>
                        <a:latin typeface="Calibri" panose="020F0502020204030204" pitchFamily="34" charset="0"/>
                      </a:endParaRPr>
                    </a:p>
                  </a:txBody>
                  <a:tcPr marL="7579" marR="7579" marT="7579" marB="0" anchor="ctr"/>
                </a:tc>
                <a:tc vMerge="1">
                  <a:txBody>
                    <a:bodyPr/>
                    <a:lstStyle/>
                    <a:p>
                      <a:endParaRPr lang="en-US"/>
                    </a:p>
                  </a:txBody>
                  <a:tcPr/>
                </a:tc>
                <a:extLst>
                  <a:ext uri="{0D108BD9-81ED-4DB2-BD59-A6C34878D82A}">
                    <a16:rowId xmlns:a16="http://schemas.microsoft.com/office/drawing/2014/main" val="2579546926"/>
                  </a:ext>
                </a:extLst>
              </a:tr>
              <a:tr h="662434">
                <a:tc>
                  <a:txBody>
                    <a:bodyPr/>
                    <a:lstStyle/>
                    <a:p>
                      <a:pPr algn="l" fontAlgn="ctr"/>
                      <a:r>
                        <a:rPr lang="en-US" sz="1600" u="none" strike="noStrike" dirty="0">
                          <a:effectLst/>
                        </a:rPr>
                        <a:t>La</a:t>
                      </a:r>
                      <a:endParaRPr lang="en-US" sz="1600" b="0" i="0" u="none" strike="noStrike" dirty="0">
                        <a:solidFill>
                          <a:srgbClr val="000000"/>
                        </a:solidFill>
                        <a:effectLst/>
                        <a:latin typeface="Calibri" panose="020F0502020204030204" pitchFamily="34" charset="0"/>
                      </a:endParaRPr>
                    </a:p>
                  </a:txBody>
                  <a:tcPr marL="7579" marR="7579" marT="7579" marB="0" anchor="ctr"/>
                </a:tc>
                <a:tc>
                  <a:txBody>
                    <a:bodyPr/>
                    <a:lstStyle/>
                    <a:p>
                      <a:pPr algn="l" fontAlgn="ctr"/>
                      <a:r>
                        <a:rPr lang="en-US" sz="1600" u="none" strike="noStrike" dirty="0">
                          <a:effectLst/>
                        </a:rPr>
                        <a:t>426</a:t>
                      </a:r>
                      <a:endParaRPr lang="en-US" sz="1600" b="0" i="0" u="none" strike="noStrike" dirty="0">
                        <a:solidFill>
                          <a:srgbClr val="000000"/>
                        </a:solidFill>
                        <a:effectLst/>
                        <a:latin typeface="Calibri" panose="020F0502020204030204" pitchFamily="34" charset="0"/>
                      </a:endParaRPr>
                    </a:p>
                  </a:txBody>
                  <a:tcPr marL="7579" marR="7579" marT="7579" marB="0" anchor="ctr"/>
                </a:tc>
                <a:tc>
                  <a:txBody>
                    <a:bodyPr/>
                    <a:lstStyle/>
                    <a:p>
                      <a:pPr algn="l" fontAlgn="ctr"/>
                      <a:r>
                        <a:rPr lang="en-US" sz="1600" u="none" strike="noStrike" dirty="0">
                          <a:effectLst/>
                        </a:rPr>
                        <a:t>0.2, 0.4, 0.8</a:t>
                      </a:r>
                      <a:endParaRPr lang="en-US" sz="1600" b="0" i="0" u="none" strike="noStrike" dirty="0">
                        <a:solidFill>
                          <a:srgbClr val="000000"/>
                        </a:solidFill>
                        <a:effectLst/>
                        <a:latin typeface="Calibri" panose="020F0502020204030204" pitchFamily="34" charset="0"/>
                      </a:endParaRPr>
                    </a:p>
                  </a:txBody>
                  <a:tcPr marL="7579" marR="7579" marT="7579" marB="0" anchor="ctr"/>
                </a:tc>
                <a:tc vMerge="1">
                  <a:txBody>
                    <a:bodyPr/>
                    <a:lstStyle/>
                    <a:p>
                      <a:endParaRPr lang="en-US"/>
                    </a:p>
                  </a:txBody>
                  <a:tcPr/>
                </a:tc>
                <a:extLst>
                  <a:ext uri="{0D108BD9-81ED-4DB2-BD59-A6C34878D82A}">
                    <a16:rowId xmlns:a16="http://schemas.microsoft.com/office/drawing/2014/main" val="2617785006"/>
                  </a:ext>
                </a:extLst>
              </a:tr>
            </a:tbl>
          </a:graphicData>
        </a:graphic>
      </p:graphicFrame>
      <p:sp>
        <p:nvSpPr>
          <p:cNvPr id="8" name="Title 1">
            <a:extLst>
              <a:ext uri="{FF2B5EF4-FFF2-40B4-BE49-F238E27FC236}">
                <a16:creationId xmlns:a16="http://schemas.microsoft.com/office/drawing/2014/main" id="{7DC13D97-9A93-FC9E-2560-4D6B9207D2AF}"/>
              </a:ext>
            </a:extLst>
          </p:cNvPr>
          <p:cNvSpPr txBox="1">
            <a:spLocks/>
          </p:cNvSpPr>
          <p:nvPr/>
        </p:nvSpPr>
        <p:spPr>
          <a:xfrm>
            <a:off x="2726316" y="-173359"/>
            <a:ext cx="7789284" cy="13625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2"/>
                </a:solidFill>
                <a:latin typeface="Arial" panose="020B0604020202020204" pitchFamily="34" charset="0"/>
                <a:cs typeface="Arial" panose="020B0604020202020204" pitchFamily="34" charset="0"/>
              </a:rPr>
              <a:t>Harderian Gland Tumor Model</a:t>
            </a:r>
          </a:p>
        </p:txBody>
      </p:sp>
      <p:sp>
        <p:nvSpPr>
          <p:cNvPr id="4" name="TextBox 3">
            <a:extLst>
              <a:ext uri="{FF2B5EF4-FFF2-40B4-BE49-F238E27FC236}">
                <a16:creationId xmlns:a16="http://schemas.microsoft.com/office/drawing/2014/main" id="{CD35B4C8-D088-20FD-1EBD-68D271594010}"/>
              </a:ext>
            </a:extLst>
          </p:cNvPr>
          <p:cNvSpPr txBox="1"/>
          <p:nvPr/>
        </p:nvSpPr>
        <p:spPr>
          <a:xfrm>
            <a:off x="384865" y="1722616"/>
            <a:ext cx="11463833" cy="584775"/>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Best-studied normal epithelial tissue system that contains a uniform, non-perturbed cell population of epithelial and secretory cells. Tumor induction depends on genotype and female mice HG tumors data is the most complete for heavy ions.</a:t>
            </a:r>
          </a:p>
        </p:txBody>
      </p:sp>
      <p:grpSp>
        <p:nvGrpSpPr>
          <p:cNvPr id="16" name="Group 15">
            <a:extLst>
              <a:ext uri="{FF2B5EF4-FFF2-40B4-BE49-F238E27FC236}">
                <a16:creationId xmlns:a16="http://schemas.microsoft.com/office/drawing/2014/main" id="{A4135ADB-A8D3-1E59-40DC-3DBB1F9F6E08}"/>
              </a:ext>
            </a:extLst>
          </p:cNvPr>
          <p:cNvGrpSpPr/>
          <p:nvPr/>
        </p:nvGrpSpPr>
        <p:grpSpPr>
          <a:xfrm>
            <a:off x="7849050" y="2393510"/>
            <a:ext cx="3999648" cy="3640001"/>
            <a:chOff x="7849050" y="2093017"/>
            <a:chExt cx="3999648" cy="3640001"/>
          </a:xfrm>
        </p:grpSpPr>
        <p:pic>
          <p:nvPicPr>
            <p:cNvPr id="3074" name="Picture 2" descr="Relative risks for the prevalence at 600 days of Harderian gland tumors versus particle fluence [data from Alpen et al., 1993].">
              <a:extLst>
                <a:ext uri="{FF2B5EF4-FFF2-40B4-BE49-F238E27FC236}">
                  <a16:creationId xmlns:a16="http://schemas.microsoft.com/office/drawing/2014/main" id="{9C73C2D8-2433-589C-6ABF-4DA0D1256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9050" y="2660348"/>
              <a:ext cx="3999648" cy="30726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B7B38D9-0832-1D04-618B-6E36D65892B4}"/>
                </a:ext>
              </a:extLst>
            </p:cNvPr>
            <p:cNvSpPr txBox="1"/>
            <p:nvPr/>
          </p:nvSpPr>
          <p:spPr>
            <a:xfrm>
              <a:off x="8336434" y="5456019"/>
              <a:ext cx="1811956" cy="276999"/>
            </a:xfrm>
            <a:prstGeom prst="rect">
              <a:avLst/>
            </a:prstGeom>
            <a:noFill/>
          </p:spPr>
          <p:txBody>
            <a:bodyPr wrap="square">
              <a:spAutoFit/>
            </a:bodyPr>
            <a:lstStyle/>
            <a:p>
              <a:r>
                <a:rPr lang="en-US" sz="1200" i="1" dirty="0">
                  <a:latin typeface="Arial" panose="020B0604020202020204" pitchFamily="34" charset="0"/>
                  <a:cs typeface="Arial" panose="020B0604020202020204" pitchFamily="34" charset="0"/>
                </a:rPr>
                <a:t>Alpen et al 1993</a:t>
              </a:r>
              <a:endParaRPr lang="en-US" sz="12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543A27E-891C-9081-A07F-0D9E9E01C741}"/>
                </a:ext>
              </a:extLst>
            </p:cNvPr>
            <p:cNvSpPr txBox="1"/>
            <p:nvPr/>
          </p:nvSpPr>
          <p:spPr>
            <a:xfrm>
              <a:off x="8196119" y="2093017"/>
              <a:ext cx="3465095" cy="738664"/>
            </a:xfrm>
            <a:prstGeom prst="rect">
              <a:avLst/>
            </a:prstGeom>
            <a:noFill/>
          </p:spPr>
          <p:txBody>
            <a:bodyPr wrap="square">
              <a:spAutoFit/>
            </a:bodyPr>
            <a:lstStyle/>
            <a:p>
              <a:pPr algn="ctr"/>
              <a:r>
                <a:rPr lang="en-US" sz="1400" b="1" i="0" dirty="0">
                  <a:solidFill>
                    <a:srgbClr val="111111"/>
                  </a:solidFill>
                  <a:effectLst/>
                  <a:latin typeface="Arial" panose="020B0604020202020204" pitchFamily="34" charset="0"/>
                  <a:cs typeface="Arial" panose="020B0604020202020204" pitchFamily="34" charset="0"/>
                </a:rPr>
                <a:t>Relative risks of HG tumors with particle fluence in the studied period (at 600 days)</a:t>
              </a:r>
            </a:p>
          </p:txBody>
        </p:sp>
      </p:grpSp>
    </p:spTree>
    <p:extLst>
      <p:ext uri="{BB962C8B-B14F-4D97-AF65-F5344CB8AC3E}">
        <p14:creationId xmlns:p14="http://schemas.microsoft.com/office/powerpoint/2010/main" val="23320259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BCE4D-E458-3B22-A0DA-028970475421}"/>
              </a:ext>
            </a:extLst>
          </p:cNvPr>
          <p:cNvSpPr>
            <a:spLocks noGrp="1"/>
          </p:cNvSpPr>
          <p:nvPr>
            <p:ph type="title"/>
          </p:nvPr>
        </p:nvSpPr>
        <p:spPr>
          <a:xfrm>
            <a:off x="2607101" y="72967"/>
            <a:ext cx="7695161" cy="792027"/>
          </a:xfrm>
        </p:spPr>
        <p:txBody>
          <a:bodyPr anchor="ctr">
            <a:normAutofit fontScale="90000"/>
          </a:bodyPr>
          <a:lstStyle/>
          <a:p>
            <a:r>
              <a:rPr lang="en-US" sz="4000" dirty="0">
                <a:solidFill>
                  <a:schemeClr val="bg2"/>
                </a:solidFill>
              </a:rPr>
              <a:t>Acute Myeloid L</a:t>
            </a:r>
            <a:r>
              <a:rPr lang="en-US" sz="4000" i="0" u="none" strike="noStrike" baseline="0" dirty="0">
                <a:solidFill>
                  <a:schemeClr val="bg2"/>
                </a:solidFill>
              </a:rPr>
              <a:t>eukemia Model</a:t>
            </a:r>
            <a:endParaRPr lang="en-US" sz="1600" dirty="0">
              <a:solidFill>
                <a:schemeClr val="bg2"/>
              </a:solidFill>
            </a:endParaRPr>
          </a:p>
        </p:txBody>
      </p:sp>
      <p:sp>
        <p:nvSpPr>
          <p:cNvPr id="3" name="Content Placeholder 2">
            <a:extLst>
              <a:ext uri="{FF2B5EF4-FFF2-40B4-BE49-F238E27FC236}">
                <a16:creationId xmlns:a16="http://schemas.microsoft.com/office/drawing/2014/main" id="{B5211097-6DD8-9DE1-1932-9ED6CABB8B29}"/>
              </a:ext>
            </a:extLst>
          </p:cNvPr>
          <p:cNvSpPr>
            <a:spLocks noGrp="1"/>
          </p:cNvSpPr>
          <p:nvPr>
            <p:ph idx="1"/>
          </p:nvPr>
        </p:nvSpPr>
        <p:spPr>
          <a:xfrm>
            <a:off x="4409162" y="900831"/>
            <a:ext cx="7493413" cy="1003152"/>
          </a:xfrm>
        </p:spPr>
        <p:txBody>
          <a:bodyPr anchor="ctr">
            <a:normAutofit/>
          </a:bodyPr>
          <a:lstStyle/>
          <a:p>
            <a:pPr marL="0" indent="0">
              <a:buNone/>
            </a:pPr>
            <a:r>
              <a:rPr lang="en-US" sz="2000" b="1" dirty="0">
                <a:latin typeface="Arial" panose="020B0604020202020204" pitchFamily="34" charset="0"/>
                <a:cs typeface="Arial" panose="020B0604020202020204" pitchFamily="34" charset="0"/>
              </a:rPr>
              <a:t>Inbred WT: </a:t>
            </a:r>
            <a:r>
              <a:rPr lang="en-US" sz="2000" dirty="0">
                <a:latin typeface="Arial" panose="020B0604020202020204" pitchFamily="34" charset="0"/>
                <a:cs typeface="Arial" panose="020B0604020202020204" pitchFamily="34" charset="0"/>
              </a:rPr>
              <a:t>RF/J, SJL/J, CBA, C3H, BALB/</a:t>
            </a:r>
            <a:r>
              <a:rPr lang="en-US" sz="2000" dirty="0" err="1">
                <a:latin typeface="Arial" panose="020B0604020202020204" pitchFamily="34" charset="0"/>
                <a:cs typeface="Arial" panose="020B0604020202020204" pitchFamily="34" charset="0"/>
              </a:rPr>
              <a:t>cByJ</a:t>
            </a:r>
            <a:endParaRPr lang="en-US" sz="2000"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Transgenic</a:t>
            </a:r>
            <a:r>
              <a:rPr lang="en-US" sz="2000" dirty="0">
                <a:latin typeface="Arial" panose="020B0604020202020204" pitchFamily="34" charset="0"/>
                <a:cs typeface="Arial" panose="020B0604020202020204" pitchFamily="34" charset="0"/>
              </a:rPr>
              <a:t>: Mlh1+/1 B6.129</a:t>
            </a:r>
            <a:r>
              <a:rPr lang="en-US" sz="2000" baseline="30000" dirty="0">
                <a:latin typeface="Arial" panose="020B0604020202020204" pitchFamily="34" charset="0"/>
                <a:cs typeface="Arial" panose="020B0604020202020204" pitchFamily="34" charset="0"/>
              </a:rPr>
              <a:t>Mlh1tm1Rak/NCI</a:t>
            </a:r>
            <a:endParaRPr lang="en-US" sz="2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0323352-6A9F-012B-234B-4634B2687F0B}"/>
              </a:ext>
            </a:extLst>
          </p:cNvPr>
          <p:cNvSpPr txBox="1"/>
          <p:nvPr/>
        </p:nvSpPr>
        <p:spPr>
          <a:xfrm>
            <a:off x="461524" y="6365457"/>
            <a:ext cx="4506362" cy="261610"/>
          </a:xfrm>
          <a:prstGeom prst="rect">
            <a:avLst/>
          </a:prstGeom>
          <a:noFill/>
        </p:spPr>
        <p:txBody>
          <a:bodyPr wrap="none" rtlCol="0">
            <a:spAutoFit/>
          </a:bodyPr>
          <a:lstStyle/>
          <a:p>
            <a:pPr>
              <a:spcAft>
                <a:spcPts val="600"/>
              </a:spcAft>
            </a:pPr>
            <a:r>
              <a:rPr lang="en-US" sz="1100" i="1" dirty="0">
                <a:latin typeface="Arial" panose="020B0604020202020204" pitchFamily="34" charset="0"/>
                <a:cs typeface="Arial" panose="020B0604020202020204" pitchFamily="34" charset="0"/>
              </a:rPr>
              <a:t>Weil et al 2009, 2014; Patel et al 2018; </a:t>
            </a:r>
            <a:r>
              <a:rPr lang="en-US" sz="1100" i="1" dirty="0" err="1">
                <a:latin typeface="Arial" panose="020B0604020202020204" pitchFamily="34" charset="0"/>
                <a:cs typeface="Arial" panose="020B0604020202020204" pitchFamily="34" charset="0"/>
              </a:rPr>
              <a:t>Bielefeldt-Ohmann</a:t>
            </a:r>
            <a:r>
              <a:rPr lang="en-US" sz="1100" i="1" dirty="0">
                <a:latin typeface="Arial" panose="020B0604020202020204" pitchFamily="34" charset="0"/>
                <a:cs typeface="Arial" panose="020B0604020202020204" pitchFamily="34" charset="0"/>
              </a:rPr>
              <a:t> et al 2012 </a:t>
            </a:r>
          </a:p>
        </p:txBody>
      </p:sp>
      <p:graphicFrame>
        <p:nvGraphicFramePr>
          <p:cNvPr id="8" name="Table 7">
            <a:extLst>
              <a:ext uri="{FF2B5EF4-FFF2-40B4-BE49-F238E27FC236}">
                <a16:creationId xmlns:a16="http://schemas.microsoft.com/office/drawing/2014/main" id="{84EC295F-4611-A962-376B-0557C7185673}"/>
              </a:ext>
            </a:extLst>
          </p:cNvPr>
          <p:cNvGraphicFramePr>
            <a:graphicFrameLocks noGrp="1"/>
          </p:cNvGraphicFramePr>
          <p:nvPr>
            <p:extLst>
              <p:ext uri="{D42A27DB-BD31-4B8C-83A1-F6EECF244321}">
                <p14:modId xmlns:p14="http://schemas.microsoft.com/office/powerpoint/2010/main" val="2135484958"/>
              </p:ext>
            </p:extLst>
          </p:nvPr>
        </p:nvGraphicFramePr>
        <p:xfrm>
          <a:off x="1094763" y="2056876"/>
          <a:ext cx="9207500" cy="1492510"/>
        </p:xfrm>
        <a:graphic>
          <a:graphicData uri="http://schemas.openxmlformats.org/drawingml/2006/table">
            <a:tbl>
              <a:tblPr>
                <a:tableStyleId>{9D7B26C5-4107-4FEC-AEDC-1716B250A1EF}</a:tableStyleId>
              </a:tblPr>
              <a:tblGrid>
                <a:gridCol w="1447800">
                  <a:extLst>
                    <a:ext uri="{9D8B030D-6E8A-4147-A177-3AD203B41FA5}">
                      <a16:colId xmlns:a16="http://schemas.microsoft.com/office/drawing/2014/main" val="1729457699"/>
                    </a:ext>
                  </a:extLst>
                </a:gridCol>
                <a:gridCol w="1640417">
                  <a:extLst>
                    <a:ext uri="{9D8B030D-6E8A-4147-A177-3AD203B41FA5}">
                      <a16:colId xmlns:a16="http://schemas.microsoft.com/office/drawing/2014/main" val="2337629422"/>
                    </a:ext>
                  </a:extLst>
                </a:gridCol>
                <a:gridCol w="1699683">
                  <a:extLst>
                    <a:ext uri="{9D8B030D-6E8A-4147-A177-3AD203B41FA5}">
                      <a16:colId xmlns:a16="http://schemas.microsoft.com/office/drawing/2014/main" val="2033536540"/>
                    </a:ext>
                  </a:extLst>
                </a:gridCol>
                <a:gridCol w="4419600">
                  <a:extLst>
                    <a:ext uri="{9D8B030D-6E8A-4147-A177-3AD203B41FA5}">
                      <a16:colId xmlns:a16="http://schemas.microsoft.com/office/drawing/2014/main" val="909296648"/>
                    </a:ext>
                  </a:extLst>
                </a:gridCol>
              </a:tblGrid>
              <a:tr h="298502">
                <a:tc>
                  <a:txBody>
                    <a:bodyPr/>
                    <a:lstStyle/>
                    <a:p>
                      <a:pPr algn="l" fontAlgn="ctr"/>
                      <a:r>
                        <a:rPr lang="en-US" sz="1600" b="1" u="none" strike="noStrike" dirty="0">
                          <a:effectLst/>
                        </a:rPr>
                        <a:t>Radiation </a:t>
                      </a:r>
                      <a:endParaRPr lang="en-US"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b="1" u="none" strike="noStrike" dirty="0">
                          <a:effectLst/>
                        </a:rPr>
                        <a:t>Energy (MeV/u)</a:t>
                      </a:r>
                      <a:endParaRPr lang="en-US"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b="1" u="none" strike="noStrike" dirty="0">
                          <a:effectLst/>
                        </a:rPr>
                        <a:t>Dose (</a:t>
                      </a:r>
                      <a:r>
                        <a:rPr lang="en-US" sz="1600" b="1" u="none" strike="noStrike" dirty="0" err="1">
                          <a:effectLst/>
                        </a:rPr>
                        <a:t>Gy</a:t>
                      </a:r>
                      <a:r>
                        <a:rPr lang="en-US" sz="1600" b="1" u="none" strike="noStrike" dirty="0">
                          <a:effectLst/>
                        </a:rPr>
                        <a:t>)</a:t>
                      </a:r>
                      <a:endParaRPr lang="en-US"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1" u="none" strike="noStrike" dirty="0">
                          <a:effectLst/>
                        </a:rPr>
                        <a:t>Outcomes</a:t>
                      </a:r>
                      <a:endParaRPr lang="en-US" sz="16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361830510"/>
                  </a:ext>
                </a:extLst>
              </a:tr>
              <a:tr h="298502">
                <a:tc>
                  <a:txBody>
                    <a:bodyPr/>
                    <a:lstStyle/>
                    <a:p>
                      <a:pPr algn="l" fontAlgn="ctr"/>
                      <a:r>
                        <a:rPr lang="en-US" sz="1600" u="none" strike="noStrike">
                          <a:effectLst/>
                        </a:rPr>
                        <a:t>Gamma</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u="none" strike="noStrike">
                          <a:effectLst/>
                        </a:rPr>
                        <a:t>0.5, 1.0, 2.0, 2.5, 3.0</a:t>
                      </a:r>
                      <a:endParaRPr lang="en-US" sz="1600" b="0" i="0" u="none" strike="noStrike">
                        <a:solidFill>
                          <a:srgbClr val="000000"/>
                        </a:solidFill>
                        <a:effectLst/>
                        <a:latin typeface="Calibri" panose="020F0502020204030204" pitchFamily="34" charset="0"/>
                      </a:endParaRPr>
                    </a:p>
                  </a:txBody>
                  <a:tcPr marL="6350" marR="6350" marT="6350" marB="0" anchor="ctr"/>
                </a:tc>
                <a:tc rowSpan="4">
                  <a:txBody>
                    <a:bodyPr/>
                    <a:lstStyle/>
                    <a:p>
                      <a:pPr algn="ctr" fontAlgn="ctr"/>
                      <a:r>
                        <a:rPr lang="en-US" sz="1600" u="none" strike="noStrike" dirty="0">
                          <a:effectLst/>
                        </a:rPr>
                        <a:t>High cancer incidence including leukemia (40-66%), Reduction in tumor free survival, </a:t>
                      </a:r>
                      <a:br>
                        <a:rPr lang="en-US" sz="1600" u="none" strike="noStrike" dirty="0">
                          <a:effectLst/>
                        </a:rPr>
                      </a:br>
                      <a:r>
                        <a:rPr lang="en-US" sz="1600" u="none" strike="noStrike" dirty="0">
                          <a:effectLst/>
                        </a:rPr>
                        <a:t>Tumor Incidence (AML, HCC), HCC metastases to lung</a:t>
                      </a:r>
                      <a:endParaRPr lang="en-US" sz="16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68160797"/>
                  </a:ext>
                </a:extLst>
              </a:tr>
              <a:tr h="298502">
                <a:tc>
                  <a:txBody>
                    <a:bodyPr/>
                    <a:lstStyle/>
                    <a:p>
                      <a:pPr algn="l" fontAlgn="ctr"/>
                      <a:r>
                        <a:rPr lang="en-US" sz="1600" u="none" strike="noStrike">
                          <a:effectLst/>
                        </a:rPr>
                        <a:t>Proton</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u="none" strike="noStrike" dirty="0">
                          <a:effectLst/>
                        </a:rPr>
                        <a:t>1972SPE</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u="none" strike="noStrike">
                          <a:effectLst/>
                        </a:rPr>
                        <a:t>1.0, 2.0</a:t>
                      </a:r>
                      <a:endParaRPr lang="en-US" sz="1600" b="0" i="0" u="none" strike="noStrike">
                        <a:solidFill>
                          <a:srgbClr val="000000"/>
                        </a:solidFill>
                        <a:effectLst/>
                        <a:latin typeface="Calibri" panose="020F0502020204030204" pitchFamily="34" charset="0"/>
                      </a:endParaRPr>
                    </a:p>
                  </a:txBody>
                  <a:tcPr marL="6350" marR="6350" marT="6350" marB="0" anchor="ctr"/>
                </a:tc>
                <a:tc vMerge="1">
                  <a:txBody>
                    <a:bodyPr/>
                    <a:lstStyle/>
                    <a:p>
                      <a:endParaRPr lang="en-US"/>
                    </a:p>
                  </a:txBody>
                  <a:tcPr/>
                </a:tc>
                <a:extLst>
                  <a:ext uri="{0D108BD9-81ED-4DB2-BD59-A6C34878D82A}">
                    <a16:rowId xmlns:a16="http://schemas.microsoft.com/office/drawing/2014/main" val="3611813468"/>
                  </a:ext>
                </a:extLst>
              </a:tr>
              <a:tr h="298502">
                <a:tc>
                  <a:txBody>
                    <a:bodyPr/>
                    <a:lstStyle/>
                    <a:p>
                      <a:pPr algn="l" fontAlgn="ctr"/>
                      <a:r>
                        <a:rPr lang="en-US" sz="1600" u="none" strike="noStrike">
                          <a:effectLst/>
                        </a:rPr>
                        <a:t>Fe</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u="none" strike="noStrike" dirty="0">
                          <a:effectLst/>
                        </a:rPr>
                        <a:t>600, 1000</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u="none" strike="noStrike">
                          <a:effectLst/>
                        </a:rPr>
                        <a:t>0.1, 0.2,0.4,1.0</a:t>
                      </a:r>
                      <a:endParaRPr lang="en-US" sz="1600" b="0" i="0" u="none" strike="noStrike">
                        <a:solidFill>
                          <a:srgbClr val="000000"/>
                        </a:solidFill>
                        <a:effectLst/>
                        <a:latin typeface="Calibri" panose="020F0502020204030204" pitchFamily="34" charset="0"/>
                      </a:endParaRPr>
                    </a:p>
                  </a:txBody>
                  <a:tcPr marL="6350" marR="6350" marT="6350" marB="0" anchor="ctr"/>
                </a:tc>
                <a:tc vMerge="1">
                  <a:txBody>
                    <a:bodyPr/>
                    <a:lstStyle/>
                    <a:p>
                      <a:endParaRPr lang="en-US"/>
                    </a:p>
                  </a:txBody>
                  <a:tcPr/>
                </a:tc>
                <a:extLst>
                  <a:ext uri="{0D108BD9-81ED-4DB2-BD59-A6C34878D82A}">
                    <a16:rowId xmlns:a16="http://schemas.microsoft.com/office/drawing/2014/main" val="2834527146"/>
                  </a:ext>
                </a:extLst>
              </a:tr>
              <a:tr h="298502">
                <a:tc>
                  <a:txBody>
                    <a:bodyPr/>
                    <a:lstStyle/>
                    <a:p>
                      <a:pPr algn="l" fontAlgn="ctr"/>
                      <a:r>
                        <a:rPr lang="en-US" sz="1600" u="none" strike="noStrike" dirty="0">
                          <a:effectLst/>
                        </a:rPr>
                        <a:t>Si</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u="none" strike="noStrike" dirty="0">
                          <a:effectLst/>
                        </a:rPr>
                        <a:t>300</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u="none" strike="noStrike" dirty="0">
                          <a:effectLst/>
                        </a:rPr>
                        <a:t>0.1,0.2,0.4, 1.0</a:t>
                      </a:r>
                      <a:endParaRPr lang="en-US" sz="1600" b="0" i="0" u="none" strike="noStrike" dirty="0">
                        <a:solidFill>
                          <a:srgbClr val="000000"/>
                        </a:solidFill>
                        <a:effectLst/>
                        <a:latin typeface="Calibri" panose="020F0502020204030204" pitchFamily="34" charset="0"/>
                      </a:endParaRPr>
                    </a:p>
                  </a:txBody>
                  <a:tcPr marL="6350" marR="6350" marT="6350" marB="0" anchor="ctr"/>
                </a:tc>
                <a:tc vMerge="1">
                  <a:txBody>
                    <a:bodyPr/>
                    <a:lstStyle/>
                    <a:p>
                      <a:endParaRPr lang="en-US"/>
                    </a:p>
                  </a:txBody>
                  <a:tcPr/>
                </a:tc>
                <a:extLst>
                  <a:ext uri="{0D108BD9-81ED-4DB2-BD59-A6C34878D82A}">
                    <a16:rowId xmlns:a16="http://schemas.microsoft.com/office/drawing/2014/main" val="2287421809"/>
                  </a:ext>
                </a:extLst>
              </a:tr>
            </a:tbl>
          </a:graphicData>
        </a:graphic>
      </p:graphicFrame>
      <p:grpSp>
        <p:nvGrpSpPr>
          <p:cNvPr id="5" name="Group 4">
            <a:extLst>
              <a:ext uri="{FF2B5EF4-FFF2-40B4-BE49-F238E27FC236}">
                <a16:creationId xmlns:a16="http://schemas.microsoft.com/office/drawing/2014/main" id="{D8A4DF59-36EE-411A-024B-B3D9A0B49312}"/>
              </a:ext>
            </a:extLst>
          </p:cNvPr>
          <p:cNvGrpSpPr/>
          <p:nvPr/>
        </p:nvGrpSpPr>
        <p:grpSpPr>
          <a:xfrm>
            <a:off x="7085968" y="3872337"/>
            <a:ext cx="3324454" cy="2662397"/>
            <a:chOff x="7118205" y="3580215"/>
            <a:chExt cx="3324454" cy="2662397"/>
          </a:xfrm>
        </p:grpSpPr>
        <p:pic>
          <p:nvPicPr>
            <p:cNvPr id="2050" name="Picture 2">
              <a:extLst>
                <a:ext uri="{FF2B5EF4-FFF2-40B4-BE49-F238E27FC236}">
                  <a16:creationId xmlns:a16="http://schemas.microsoft.com/office/drawing/2014/main" id="{C1B39D4D-E976-F728-07BE-B7FEC11A30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2433"/>
            <a:stretch/>
          </p:blipFill>
          <p:spPr bwMode="auto">
            <a:xfrm>
              <a:off x="7118205" y="3766263"/>
              <a:ext cx="3289935" cy="24763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41D233-D567-ADBE-F18C-0047EB0E7D2B}"/>
                </a:ext>
              </a:extLst>
            </p:cNvPr>
            <p:cNvSpPr txBox="1"/>
            <p:nvPr/>
          </p:nvSpPr>
          <p:spPr>
            <a:xfrm>
              <a:off x="7471145" y="3580215"/>
              <a:ext cx="2971514" cy="253916"/>
            </a:xfrm>
            <a:prstGeom prst="rect">
              <a:avLst/>
            </a:prstGeom>
            <a:noFill/>
          </p:spPr>
          <p:txBody>
            <a:bodyPr wrap="square">
              <a:spAutoFit/>
            </a:bodyPr>
            <a:lstStyle/>
            <a:p>
              <a:pPr algn="l"/>
              <a:r>
                <a:rPr lang="en-US" sz="1050" b="1" dirty="0">
                  <a:solidFill>
                    <a:srgbClr val="202020"/>
                  </a:solidFill>
                  <a:latin typeface="Arial" panose="020B0604020202020204" pitchFamily="34" charset="0"/>
                  <a:cs typeface="Arial" panose="020B0604020202020204" pitchFamily="34" charset="0"/>
                </a:rPr>
                <a:t>AML</a:t>
              </a:r>
              <a:r>
                <a:rPr lang="en-US" sz="1050" b="1" i="0" dirty="0">
                  <a:solidFill>
                    <a:srgbClr val="202020"/>
                  </a:solidFill>
                  <a:effectLst/>
                  <a:latin typeface="Arial" panose="020B0604020202020204" pitchFamily="34" charset="0"/>
                  <a:cs typeface="Arial" panose="020B0604020202020204" pitchFamily="34" charset="0"/>
                </a:rPr>
                <a:t> % following HZE and gamma exposure</a:t>
              </a:r>
              <a:endParaRPr lang="en-US" sz="1050" b="0" i="0" dirty="0">
                <a:solidFill>
                  <a:srgbClr val="202020"/>
                </a:solidFill>
                <a:effectLst/>
                <a:latin typeface="Arial" panose="020B0604020202020204" pitchFamily="34" charset="0"/>
                <a:cs typeface="Arial" panose="020B0604020202020204" pitchFamily="34" charset="0"/>
              </a:endParaRPr>
            </a:p>
          </p:txBody>
        </p:sp>
      </p:grpSp>
      <p:graphicFrame>
        <p:nvGraphicFramePr>
          <p:cNvPr id="4" name="Table 3">
            <a:extLst>
              <a:ext uri="{FF2B5EF4-FFF2-40B4-BE49-F238E27FC236}">
                <a16:creationId xmlns:a16="http://schemas.microsoft.com/office/drawing/2014/main" id="{E5AFB5BC-7FB9-B6B9-4D8B-78771B6A7E65}"/>
              </a:ext>
            </a:extLst>
          </p:cNvPr>
          <p:cNvGraphicFramePr>
            <a:graphicFrameLocks noGrp="1"/>
          </p:cNvGraphicFramePr>
          <p:nvPr>
            <p:extLst>
              <p:ext uri="{D42A27DB-BD31-4B8C-83A1-F6EECF244321}">
                <p14:modId xmlns:p14="http://schemas.microsoft.com/office/powerpoint/2010/main" val="3961519728"/>
              </p:ext>
            </p:extLst>
          </p:nvPr>
        </p:nvGraphicFramePr>
        <p:xfrm>
          <a:off x="1162140" y="4065349"/>
          <a:ext cx="5053266" cy="1392112"/>
        </p:xfrm>
        <a:graphic>
          <a:graphicData uri="http://schemas.openxmlformats.org/drawingml/2006/table">
            <a:tbl>
              <a:tblPr>
                <a:tableStyleId>{9D7B26C5-4107-4FEC-AEDC-1716B250A1EF}</a:tableStyleId>
              </a:tblPr>
              <a:tblGrid>
                <a:gridCol w="1684422">
                  <a:extLst>
                    <a:ext uri="{9D8B030D-6E8A-4147-A177-3AD203B41FA5}">
                      <a16:colId xmlns:a16="http://schemas.microsoft.com/office/drawing/2014/main" val="2321983868"/>
                    </a:ext>
                  </a:extLst>
                </a:gridCol>
                <a:gridCol w="1684422">
                  <a:extLst>
                    <a:ext uri="{9D8B030D-6E8A-4147-A177-3AD203B41FA5}">
                      <a16:colId xmlns:a16="http://schemas.microsoft.com/office/drawing/2014/main" val="3418340362"/>
                    </a:ext>
                  </a:extLst>
                </a:gridCol>
                <a:gridCol w="1684422">
                  <a:extLst>
                    <a:ext uri="{9D8B030D-6E8A-4147-A177-3AD203B41FA5}">
                      <a16:colId xmlns:a16="http://schemas.microsoft.com/office/drawing/2014/main" val="1721625387"/>
                    </a:ext>
                  </a:extLst>
                </a:gridCol>
              </a:tblGrid>
              <a:tr h="249588">
                <a:tc>
                  <a:txBody>
                    <a:bodyPr/>
                    <a:lstStyle/>
                    <a:p>
                      <a:pPr algn="ctr" fontAlgn="ctr"/>
                      <a:r>
                        <a:rPr lang="en-US" sz="1600" b="1" u="none" strike="noStrike">
                          <a:effectLst/>
                        </a:rPr>
                        <a:t>Dose range</a:t>
                      </a:r>
                      <a:endParaRPr lang="en-US" sz="1600" b="1" i="0" u="none" strike="noStrike">
                        <a:solidFill>
                          <a:srgbClr val="000000"/>
                        </a:solidFill>
                        <a:effectLst/>
                        <a:latin typeface="+mn-lt"/>
                      </a:endParaRPr>
                    </a:p>
                  </a:txBody>
                  <a:tcPr marL="6350" marR="6350" marT="6350" marB="0" anchor="ctr"/>
                </a:tc>
                <a:tc>
                  <a:txBody>
                    <a:bodyPr/>
                    <a:lstStyle/>
                    <a:p>
                      <a:pPr algn="ctr" fontAlgn="ctr"/>
                      <a:r>
                        <a:rPr lang="en-US" sz="1600" b="1" u="none" strike="noStrike" dirty="0">
                          <a:effectLst/>
                        </a:rPr>
                        <a:t>Radiation</a:t>
                      </a:r>
                      <a:endParaRPr lang="en-US" sz="1600" b="1" i="0" u="none" strike="noStrike" dirty="0">
                        <a:solidFill>
                          <a:srgbClr val="000000"/>
                        </a:solidFill>
                        <a:effectLst/>
                        <a:latin typeface="+mn-lt"/>
                      </a:endParaRPr>
                    </a:p>
                  </a:txBody>
                  <a:tcPr marL="6350" marR="6350" marT="6350" marB="0" anchor="ctr"/>
                </a:tc>
                <a:tc>
                  <a:txBody>
                    <a:bodyPr/>
                    <a:lstStyle/>
                    <a:p>
                      <a:pPr algn="ctr" fontAlgn="ctr"/>
                      <a:r>
                        <a:rPr lang="en-US" sz="1600" b="1" u="none" strike="noStrike" dirty="0">
                          <a:effectLst/>
                        </a:rPr>
                        <a:t>RBE</a:t>
                      </a:r>
                      <a:endParaRPr lang="en-US" sz="1600" b="1"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2118526096"/>
                  </a:ext>
                </a:extLst>
              </a:tr>
              <a:tr h="372252">
                <a:tc rowSpan="3">
                  <a:txBody>
                    <a:bodyPr/>
                    <a:lstStyle/>
                    <a:p>
                      <a:pPr algn="ctr" fontAlgn="ctr"/>
                      <a:r>
                        <a:rPr lang="en-US" sz="1600" u="none" strike="noStrike">
                          <a:effectLst/>
                        </a:rPr>
                        <a:t>0-1 Gy</a:t>
                      </a:r>
                      <a:endParaRPr lang="en-US" sz="1600" b="0" i="0" u="none" strike="noStrike">
                        <a:solidFill>
                          <a:srgbClr val="000000"/>
                        </a:solidFill>
                        <a:effectLst/>
                        <a:latin typeface="+mn-lt"/>
                      </a:endParaRPr>
                    </a:p>
                  </a:txBody>
                  <a:tcPr marL="6350" marR="6350" marT="6350" marB="0" anchor="ctr"/>
                </a:tc>
                <a:tc>
                  <a:txBody>
                    <a:bodyPr/>
                    <a:lstStyle/>
                    <a:p>
                      <a:pPr algn="ctr" fontAlgn="ctr"/>
                      <a:r>
                        <a:rPr lang="en-US" sz="1600" u="none" strike="noStrike" dirty="0">
                          <a:effectLst/>
                        </a:rPr>
                        <a:t>600 MeV/n 56Fe</a:t>
                      </a:r>
                      <a:endParaRPr lang="en-US" sz="1600" b="0" i="0" u="none" strike="noStrike" dirty="0">
                        <a:solidFill>
                          <a:srgbClr val="000000"/>
                        </a:solidFill>
                        <a:effectLst/>
                        <a:latin typeface="+mn-lt"/>
                      </a:endParaRPr>
                    </a:p>
                  </a:txBody>
                  <a:tcPr marL="6350" marR="6350" marT="6350" marB="0" anchor="ctr"/>
                </a:tc>
                <a:tc>
                  <a:txBody>
                    <a:bodyPr/>
                    <a:lstStyle/>
                    <a:p>
                      <a:pPr algn="ctr" fontAlgn="ctr"/>
                      <a:r>
                        <a:rPr lang="en-US" sz="1600" u="none" strike="noStrike">
                          <a:effectLst/>
                        </a:rPr>
                        <a:t>0.2 ± 0.4</a:t>
                      </a:r>
                      <a:endParaRPr lang="en-US" sz="1600" b="0" i="0" u="none" strike="noStrike">
                        <a:solidFill>
                          <a:srgbClr val="000000"/>
                        </a:solidFill>
                        <a:effectLst/>
                        <a:latin typeface="+mn-lt"/>
                      </a:endParaRPr>
                    </a:p>
                  </a:txBody>
                  <a:tcPr marL="6350" marR="6350" marT="6350" marB="0" anchor="ctr"/>
                </a:tc>
                <a:extLst>
                  <a:ext uri="{0D108BD9-81ED-4DB2-BD59-A6C34878D82A}">
                    <a16:rowId xmlns:a16="http://schemas.microsoft.com/office/drawing/2014/main" val="3416361141"/>
                  </a:ext>
                </a:extLst>
              </a:tr>
              <a:tr h="435812">
                <a:tc vMerge="1">
                  <a:txBody>
                    <a:bodyPr/>
                    <a:lstStyle/>
                    <a:p>
                      <a:endParaRPr lang="en-US"/>
                    </a:p>
                  </a:txBody>
                  <a:tcPr/>
                </a:tc>
                <a:tc>
                  <a:txBody>
                    <a:bodyPr/>
                    <a:lstStyle/>
                    <a:p>
                      <a:pPr algn="ctr" fontAlgn="ctr"/>
                      <a:r>
                        <a:rPr lang="en-US" sz="1600" u="none" strike="noStrike" dirty="0">
                          <a:effectLst/>
                        </a:rPr>
                        <a:t>300 </a:t>
                      </a:r>
                      <a:r>
                        <a:rPr lang="en-US" sz="1600" u="none" strike="noStrike" dirty="0" err="1">
                          <a:effectLst/>
                        </a:rPr>
                        <a:t>MevV</a:t>
                      </a:r>
                      <a:r>
                        <a:rPr lang="en-US" sz="1600" u="none" strike="noStrike" dirty="0">
                          <a:effectLst/>
                        </a:rPr>
                        <a:t>/n S28Si</a:t>
                      </a:r>
                      <a:endParaRPr lang="en-US" sz="1600" b="0" i="0" u="none" strike="noStrike" dirty="0">
                        <a:solidFill>
                          <a:srgbClr val="000000"/>
                        </a:solidFill>
                        <a:effectLst/>
                        <a:latin typeface="+mn-lt"/>
                      </a:endParaRPr>
                    </a:p>
                  </a:txBody>
                  <a:tcPr marL="6350" marR="6350" marT="6350" marB="0" anchor="ctr"/>
                </a:tc>
                <a:tc>
                  <a:txBody>
                    <a:bodyPr/>
                    <a:lstStyle/>
                    <a:p>
                      <a:pPr algn="ctr" fontAlgn="ctr"/>
                      <a:r>
                        <a:rPr lang="en-US" sz="1600" u="none" strike="noStrike" dirty="0">
                          <a:effectLst/>
                        </a:rPr>
                        <a:t>1.2 ± 0.5</a:t>
                      </a:r>
                      <a:endParaRPr lang="en-US" sz="16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1331296518"/>
                  </a:ext>
                </a:extLst>
              </a:tr>
              <a:tr h="333858">
                <a:tc vMerge="1">
                  <a:txBody>
                    <a:bodyPr/>
                    <a:lstStyle/>
                    <a:p>
                      <a:endParaRPr lang="en-US"/>
                    </a:p>
                  </a:txBody>
                  <a:tcPr/>
                </a:tc>
                <a:tc>
                  <a:txBody>
                    <a:bodyPr/>
                    <a:lstStyle/>
                    <a:p>
                      <a:pPr algn="ctr" fontAlgn="ctr"/>
                      <a:r>
                        <a:rPr lang="en-US" sz="1600" u="none" strike="noStrike">
                          <a:effectLst/>
                        </a:rPr>
                        <a:t>1972SPE Protons</a:t>
                      </a:r>
                      <a:endParaRPr lang="en-US" sz="1600" b="0" i="0" u="none" strike="noStrike">
                        <a:solidFill>
                          <a:srgbClr val="000000"/>
                        </a:solidFill>
                        <a:effectLst/>
                        <a:latin typeface="+mn-lt"/>
                      </a:endParaRPr>
                    </a:p>
                  </a:txBody>
                  <a:tcPr marL="6350" marR="6350" marT="6350" marB="0" anchor="ctr"/>
                </a:tc>
                <a:tc>
                  <a:txBody>
                    <a:bodyPr/>
                    <a:lstStyle/>
                    <a:p>
                      <a:pPr algn="ctr" fontAlgn="ctr"/>
                      <a:r>
                        <a:rPr lang="en-US" sz="1600" u="none" strike="noStrike" dirty="0">
                          <a:effectLst/>
                        </a:rPr>
                        <a:t>0.7 ± 0.2</a:t>
                      </a:r>
                      <a:endParaRPr lang="en-US" sz="16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3221889790"/>
                  </a:ext>
                </a:extLst>
              </a:tr>
            </a:tbl>
          </a:graphicData>
        </a:graphic>
      </p:graphicFrame>
    </p:spTree>
    <p:extLst>
      <p:ext uri="{BB962C8B-B14F-4D97-AF65-F5344CB8AC3E}">
        <p14:creationId xmlns:p14="http://schemas.microsoft.com/office/powerpoint/2010/main" val="1502000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BCE4D-E458-3B22-A0DA-028970475421}"/>
              </a:ext>
            </a:extLst>
          </p:cNvPr>
          <p:cNvSpPr>
            <a:spLocks noGrp="1"/>
          </p:cNvSpPr>
          <p:nvPr>
            <p:ph type="title"/>
          </p:nvPr>
        </p:nvSpPr>
        <p:spPr>
          <a:xfrm>
            <a:off x="2079321" y="-132225"/>
            <a:ext cx="8610081" cy="1140680"/>
          </a:xfrm>
        </p:spPr>
        <p:txBody>
          <a:bodyPr anchor="ctr">
            <a:normAutofit fontScale="90000"/>
          </a:bodyPr>
          <a:lstStyle/>
          <a:p>
            <a:r>
              <a:rPr lang="en-US" sz="4000" dirty="0">
                <a:solidFill>
                  <a:schemeClr val="bg2"/>
                </a:solidFill>
              </a:rPr>
              <a:t>Lung Adenocarcinoma Mouse Model</a:t>
            </a:r>
            <a:endParaRPr lang="en-US" sz="1600" dirty="0">
              <a:solidFill>
                <a:schemeClr val="bg2"/>
              </a:solidFill>
            </a:endParaRPr>
          </a:p>
        </p:txBody>
      </p:sp>
      <p:sp>
        <p:nvSpPr>
          <p:cNvPr id="3" name="Content Placeholder 2">
            <a:extLst>
              <a:ext uri="{FF2B5EF4-FFF2-40B4-BE49-F238E27FC236}">
                <a16:creationId xmlns:a16="http://schemas.microsoft.com/office/drawing/2014/main" id="{B5211097-6DD8-9DE1-1932-9ED6CABB8B29}"/>
              </a:ext>
            </a:extLst>
          </p:cNvPr>
          <p:cNvSpPr>
            <a:spLocks noGrp="1"/>
          </p:cNvSpPr>
          <p:nvPr>
            <p:ph idx="1"/>
          </p:nvPr>
        </p:nvSpPr>
        <p:spPr>
          <a:xfrm>
            <a:off x="1502598" y="911249"/>
            <a:ext cx="10508137" cy="1107307"/>
          </a:xfrm>
        </p:spPr>
        <p:txBody>
          <a:bodyPr anchor="ctr">
            <a:normAutofit/>
          </a:bodyPr>
          <a:lstStyle/>
          <a:p>
            <a:pPr marL="0" indent="0">
              <a:buNone/>
            </a:pPr>
            <a:r>
              <a:rPr lang="en-US" sz="1600" b="1" dirty="0">
                <a:latin typeface="Arial" panose="020B0604020202020204" pitchFamily="34" charset="0"/>
                <a:cs typeface="Arial" panose="020B0604020202020204" pitchFamily="34" charset="0"/>
              </a:rPr>
              <a:t>Inbred WT: </a:t>
            </a:r>
            <a:r>
              <a:rPr lang="en-US" sz="1600" dirty="0">
                <a:latin typeface="Arial" panose="020B0604020202020204" pitchFamily="34" charset="0"/>
                <a:cs typeface="Arial" panose="020B0604020202020204" pitchFamily="34" charset="0"/>
              </a:rPr>
              <a:t>RFM, C3H, CBA, BALB/</a:t>
            </a:r>
            <a:r>
              <a:rPr lang="en-US" sz="1600" dirty="0" err="1">
                <a:latin typeface="Arial" panose="020B0604020202020204" pitchFamily="34" charset="0"/>
                <a:cs typeface="Arial" panose="020B0604020202020204" pitchFamily="34" charset="0"/>
              </a:rPr>
              <a:t>cAnNB</a:t>
            </a:r>
            <a:r>
              <a:rPr lang="en-US" sz="1600" dirty="0">
                <a:latin typeface="Arial" panose="020B0604020202020204" pitchFamily="34" charset="0"/>
                <a:cs typeface="Arial" panose="020B0604020202020204" pitchFamily="34" charset="0"/>
              </a:rPr>
              <a:t>, C57BL/6</a:t>
            </a:r>
          </a:p>
          <a:p>
            <a:pPr marL="0" indent="0">
              <a:buNone/>
            </a:pPr>
            <a:r>
              <a:rPr lang="en-US" sz="1600" b="1" i="0" u="none" strike="noStrike" dirty="0">
                <a:latin typeface="Arial" panose="020B0604020202020204" pitchFamily="34" charset="0"/>
                <a:cs typeface="Arial" panose="020B0604020202020204" pitchFamily="34" charset="0"/>
              </a:rPr>
              <a:t>Transgenic</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K-rasLA1</a:t>
            </a:r>
            <a:r>
              <a:rPr lang="en-US" sz="1600" baseline="30000" dirty="0">
                <a:latin typeface="Arial" panose="020B0604020202020204" pitchFamily="34" charset="0"/>
                <a:cs typeface="Arial" panose="020B0604020202020204" pitchFamily="34" charset="0"/>
              </a:rPr>
              <a:t>G12D</a:t>
            </a:r>
            <a:r>
              <a:rPr lang="en-US" sz="1600" dirty="0">
                <a:latin typeface="Arial" panose="020B0604020202020204" pitchFamily="34" charset="0"/>
                <a:cs typeface="Arial" panose="020B0604020202020204" pitchFamily="34" charset="0"/>
              </a:rPr>
              <a:t>, super p53(K-rasLA1</a:t>
            </a:r>
            <a:r>
              <a:rPr lang="en-US" sz="1600" baseline="30000" dirty="0">
                <a:latin typeface="Arial" panose="020B0604020202020204" pitchFamily="34" charset="0"/>
                <a:cs typeface="Arial" panose="020B0604020202020204" pitchFamily="34" charset="0"/>
              </a:rPr>
              <a:t>G12D </a:t>
            </a:r>
            <a:r>
              <a:rPr lang="en-US" sz="1600" dirty="0">
                <a:latin typeface="Arial" panose="020B0604020202020204" pitchFamily="34" charset="0"/>
                <a:cs typeface="Arial" panose="020B0604020202020204" pitchFamily="34" charset="0"/>
              </a:rPr>
              <a:t>with extra p53), Gprc5a, miR21+, Scgb1a1-cre</a:t>
            </a:r>
            <a:r>
              <a:rPr lang="en-US" sz="1600" baseline="30000" dirty="0">
                <a:latin typeface="Arial" panose="020B0604020202020204" pitchFamily="34" charset="0"/>
                <a:cs typeface="Arial" panose="020B0604020202020204" pitchFamily="34" charset="0"/>
              </a:rPr>
              <a:t>ER</a:t>
            </a:r>
          </a:p>
        </p:txBody>
      </p:sp>
      <p:sp>
        <p:nvSpPr>
          <p:cNvPr id="14" name="TextBox 13">
            <a:extLst>
              <a:ext uri="{FF2B5EF4-FFF2-40B4-BE49-F238E27FC236}">
                <a16:creationId xmlns:a16="http://schemas.microsoft.com/office/drawing/2014/main" id="{6854823A-C6C7-64D0-6487-81F01764C8DC}"/>
              </a:ext>
            </a:extLst>
          </p:cNvPr>
          <p:cNvSpPr txBox="1"/>
          <p:nvPr/>
        </p:nvSpPr>
        <p:spPr>
          <a:xfrm>
            <a:off x="104940" y="6427113"/>
            <a:ext cx="11798514" cy="430887"/>
          </a:xfrm>
          <a:prstGeom prst="rect">
            <a:avLst/>
          </a:prstGeom>
          <a:noFill/>
        </p:spPr>
        <p:txBody>
          <a:bodyPr wrap="square" rtlCol="0">
            <a:spAutoFit/>
          </a:bodyPr>
          <a:lstStyle/>
          <a:p>
            <a:pPr>
              <a:spcAft>
                <a:spcPts val="600"/>
              </a:spcAft>
            </a:pPr>
            <a:r>
              <a:rPr lang="en-US" sz="1100" i="1" dirty="0">
                <a:latin typeface="Arial" panose="020B0604020202020204" pitchFamily="34" charset="0"/>
                <a:cs typeface="Arial" panose="020B0604020202020204" pitchFamily="34" charset="0"/>
              </a:rPr>
              <a:t>Asselin-</a:t>
            </a:r>
            <a:r>
              <a:rPr lang="en-US" sz="1100" i="1" dirty="0" err="1">
                <a:latin typeface="Arial" panose="020B0604020202020204" pitchFamily="34" charset="0"/>
                <a:cs typeface="Arial" panose="020B0604020202020204" pitchFamily="34" charset="0"/>
              </a:rPr>
              <a:t>Labat</a:t>
            </a:r>
            <a:r>
              <a:rPr lang="en-US" sz="1100" i="1" dirty="0">
                <a:latin typeface="Arial" panose="020B0604020202020204" pitchFamily="34" charset="0"/>
                <a:cs typeface="Arial" panose="020B0604020202020204" pitchFamily="34" charset="0"/>
              </a:rPr>
              <a:t> et al 2017; </a:t>
            </a:r>
            <a:r>
              <a:rPr lang="en-US" sz="1100" i="1" dirty="0" err="1">
                <a:latin typeface="Arial" panose="020B0604020202020204" pitchFamily="34" charset="0"/>
                <a:cs typeface="Arial" panose="020B0604020202020204" pitchFamily="34" charset="0"/>
              </a:rPr>
              <a:t>Moding</a:t>
            </a:r>
            <a:r>
              <a:rPr lang="en-US" sz="1100" i="1" dirty="0">
                <a:latin typeface="Arial" panose="020B0604020202020204" pitchFamily="34" charset="0"/>
                <a:cs typeface="Arial" panose="020B0604020202020204" pitchFamily="34" charset="0"/>
              </a:rPr>
              <a:t> et al 2016; </a:t>
            </a:r>
            <a:r>
              <a:rPr lang="en-US" sz="1100" i="1" dirty="0" err="1">
                <a:latin typeface="Arial" panose="020B0604020202020204" pitchFamily="34" charset="0"/>
                <a:cs typeface="Arial" panose="020B0604020202020204" pitchFamily="34" charset="0"/>
              </a:rPr>
              <a:t>Delgedo</a:t>
            </a:r>
            <a:r>
              <a:rPr lang="en-US" sz="1100" i="1" dirty="0">
                <a:latin typeface="Arial" panose="020B0604020202020204" pitchFamily="34" charset="0"/>
                <a:cs typeface="Arial" panose="020B0604020202020204" pitchFamily="34" charset="0"/>
              </a:rPr>
              <a:t> et al 2014; Luitel et al 2018; Ulrich et al 1984; Wang et al 2015,  2016; </a:t>
            </a:r>
            <a:r>
              <a:rPr lang="en-US" sz="1100" i="1" u="none" strike="noStrike" baseline="0" dirty="0">
                <a:latin typeface="Arial" panose="020B0604020202020204" pitchFamily="34" charset="0"/>
                <a:cs typeface="Arial" panose="020B0604020202020204" pitchFamily="34" charset="0"/>
              </a:rPr>
              <a:t>Delgado et al 2014;</a:t>
            </a:r>
            <a:r>
              <a:rPr lang="en-US" sz="1100" b="1" i="1" u="none" strike="noStrike" baseline="0" dirty="0">
                <a:latin typeface="Arial" panose="020B0604020202020204" pitchFamily="34" charset="0"/>
                <a:cs typeface="Arial" panose="020B0604020202020204" pitchFamily="34" charset="0"/>
              </a:rPr>
              <a:t> </a:t>
            </a:r>
            <a:r>
              <a:rPr lang="en-US" sz="1100" i="1" dirty="0" err="1">
                <a:latin typeface="Arial" panose="020B0604020202020204" pitchFamily="34" charset="0"/>
                <a:cs typeface="Arial" panose="020B0604020202020204" pitchFamily="34" charset="0"/>
              </a:rPr>
              <a:t>Farin</a:t>
            </a:r>
            <a:r>
              <a:rPr lang="en-US" sz="1100" i="1" dirty="0">
                <a:latin typeface="Arial" panose="020B0604020202020204" pitchFamily="34" charset="0"/>
                <a:cs typeface="Arial" panose="020B0604020202020204" pitchFamily="34" charset="0"/>
              </a:rPr>
              <a:t> et al 2015; Werner et al 2017, 2019; Hosseini et al 2025 NASA-HRP-IWS </a:t>
            </a:r>
          </a:p>
        </p:txBody>
      </p:sp>
      <p:graphicFrame>
        <p:nvGraphicFramePr>
          <p:cNvPr id="15" name="Table 14">
            <a:extLst>
              <a:ext uri="{FF2B5EF4-FFF2-40B4-BE49-F238E27FC236}">
                <a16:creationId xmlns:a16="http://schemas.microsoft.com/office/drawing/2014/main" id="{F6CAB4AF-A224-5E35-0776-63666C725426}"/>
              </a:ext>
            </a:extLst>
          </p:cNvPr>
          <p:cNvGraphicFramePr>
            <a:graphicFrameLocks noGrp="1"/>
          </p:cNvGraphicFramePr>
          <p:nvPr>
            <p:extLst>
              <p:ext uri="{D42A27DB-BD31-4B8C-83A1-F6EECF244321}">
                <p14:modId xmlns:p14="http://schemas.microsoft.com/office/powerpoint/2010/main" val="1442179392"/>
              </p:ext>
            </p:extLst>
          </p:nvPr>
        </p:nvGraphicFramePr>
        <p:xfrm>
          <a:off x="184411" y="1958139"/>
          <a:ext cx="7679429" cy="4157980"/>
        </p:xfrm>
        <a:graphic>
          <a:graphicData uri="http://schemas.openxmlformats.org/drawingml/2006/table">
            <a:tbl>
              <a:tblPr>
                <a:tableStyleId>{9D7B26C5-4107-4FEC-AEDC-1716B250A1EF}</a:tableStyleId>
              </a:tblPr>
              <a:tblGrid>
                <a:gridCol w="1065031">
                  <a:extLst>
                    <a:ext uri="{9D8B030D-6E8A-4147-A177-3AD203B41FA5}">
                      <a16:colId xmlns:a16="http://schemas.microsoft.com/office/drawing/2014/main" val="3725924524"/>
                    </a:ext>
                  </a:extLst>
                </a:gridCol>
                <a:gridCol w="880152">
                  <a:extLst>
                    <a:ext uri="{9D8B030D-6E8A-4147-A177-3AD203B41FA5}">
                      <a16:colId xmlns:a16="http://schemas.microsoft.com/office/drawing/2014/main" val="3493241205"/>
                    </a:ext>
                  </a:extLst>
                </a:gridCol>
                <a:gridCol w="2243291">
                  <a:extLst>
                    <a:ext uri="{9D8B030D-6E8A-4147-A177-3AD203B41FA5}">
                      <a16:colId xmlns:a16="http://schemas.microsoft.com/office/drawing/2014/main" val="710407994"/>
                    </a:ext>
                  </a:extLst>
                </a:gridCol>
                <a:gridCol w="3490955">
                  <a:extLst>
                    <a:ext uri="{9D8B030D-6E8A-4147-A177-3AD203B41FA5}">
                      <a16:colId xmlns:a16="http://schemas.microsoft.com/office/drawing/2014/main" val="2259958671"/>
                    </a:ext>
                  </a:extLst>
                </a:gridCol>
              </a:tblGrid>
              <a:tr h="184150">
                <a:tc>
                  <a:txBody>
                    <a:bodyPr/>
                    <a:lstStyle/>
                    <a:p>
                      <a:pPr algn="l" fontAlgn="ctr"/>
                      <a:r>
                        <a:rPr lang="en-US" sz="1600" b="1" u="none" strike="noStrike" dirty="0">
                          <a:effectLst/>
                        </a:rPr>
                        <a:t>Radiation</a:t>
                      </a:r>
                      <a:endParaRPr lang="en-US"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b="1" u="none" strike="noStrike" dirty="0">
                          <a:effectLst/>
                        </a:rPr>
                        <a:t>Energy (MeV/u)</a:t>
                      </a:r>
                      <a:endParaRPr lang="en-US"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b="1" u="none" strike="noStrike" dirty="0">
                          <a:effectLst/>
                        </a:rPr>
                        <a:t>Dose (</a:t>
                      </a:r>
                      <a:r>
                        <a:rPr lang="en-US" sz="1600" b="1" u="none" strike="noStrike" dirty="0" err="1">
                          <a:effectLst/>
                        </a:rPr>
                        <a:t>Gy</a:t>
                      </a:r>
                      <a:r>
                        <a:rPr lang="en-US" sz="1600" b="1" u="none" strike="noStrike" dirty="0">
                          <a:effectLst/>
                        </a:rPr>
                        <a:t>)</a:t>
                      </a:r>
                      <a:endParaRPr lang="en-US"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b="1" i="0" u="none" strike="noStrike" dirty="0">
                          <a:solidFill>
                            <a:srgbClr val="000000"/>
                          </a:solidFill>
                          <a:effectLst/>
                          <a:latin typeface="Calibri" panose="020F0502020204030204" pitchFamily="34" charset="0"/>
                        </a:rPr>
                        <a:t>Outcomes</a:t>
                      </a:r>
                    </a:p>
                  </a:txBody>
                  <a:tcPr marL="6350" marR="6350" marT="6350" marB="0" anchor="ctr"/>
                </a:tc>
                <a:extLst>
                  <a:ext uri="{0D108BD9-81ED-4DB2-BD59-A6C34878D82A}">
                    <a16:rowId xmlns:a16="http://schemas.microsoft.com/office/drawing/2014/main" val="3988128418"/>
                  </a:ext>
                </a:extLst>
              </a:tr>
              <a:tr h="184150">
                <a:tc>
                  <a:txBody>
                    <a:bodyPr/>
                    <a:lstStyle/>
                    <a:p>
                      <a:pPr algn="l" fontAlgn="ctr"/>
                      <a:r>
                        <a:rPr lang="en-US" sz="1600" u="none" strike="noStrike">
                          <a:effectLst/>
                        </a:rPr>
                        <a:t>Gamma </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rtl="0" fontAlgn="ctr"/>
                      <a:r>
                        <a:rPr lang="en-US" sz="1600" u="none" strike="noStrike" dirty="0">
                          <a:effectLst/>
                        </a:rPr>
                        <a:t>0.4, 0.75, 1, 1.5,  5</a:t>
                      </a:r>
                      <a:endParaRPr lang="en-US" sz="1600" b="0" i="0" u="none" strike="noStrike" dirty="0">
                        <a:solidFill>
                          <a:srgbClr val="000000"/>
                        </a:solidFill>
                        <a:effectLst/>
                        <a:latin typeface="Calibri" panose="020F0502020204030204" pitchFamily="34" charset="0"/>
                      </a:endParaRPr>
                    </a:p>
                  </a:txBody>
                  <a:tcPr marL="6350" marR="6350" marT="6350" marB="0" anchor="ctr"/>
                </a:tc>
                <a:tc rowSpan="8">
                  <a:txBody>
                    <a:bodyPr/>
                    <a:lstStyle/>
                    <a:p>
                      <a:pPr marL="285750" indent="-285750" algn="l" fontAlgn="ctr">
                        <a:buFont typeface="Arial" panose="020B0604020202020204" pitchFamily="34" charset="0"/>
                        <a:buChar char="•"/>
                      </a:pPr>
                      <a:r>
                        <a:rPr lang="en-US" sz="1600" u="none" strike="noStrike" dirty="0">
                          <a:effectLst/>
                        </a:rPr>
                        <a:t>Both acute and fractionated doses causes lung cancer, HZE ions fractionation accelerate the tumor progression, tumor sizes. </a:t>
                      </a:r>
                    </a:p>
                    <a:p>
                      <a:pPr marL="285750" indent="-285750" algn="l" fontAlgn="ctr">
                        <a:buFont typeface="Arial" panose="020B0604020202020204" pitchFamily="34" charset="0"/>
                        <a:buChar char="•"/>
                      </a:pPr>
                      <a:r>
                        <a:rPr lang="en-US" sz="1600" u="none" strike="noStrike" dirty="0">
                          <a:effectLst/>
                        </a:rPr>
                        <a:t>Airway progenitors lose colony forming ability post high-LET in vitro, however, progenitor clonal expansion recorded in vivo in airway cells.</a:t>
                      </a:r>
                    </a:p>
                    <a:p>
                      <a:pPr marL="285750" indent="-285750" algn="l" fontAlgn="ctr">
                        <a:buFont typeface="Arial" panose="020B0604020202020204" pitchFamily="34" charset="0"/>
                        <a:buChar char="•"/>
                      </a:pPr>
                      <a:r>
                        <a:rPr lang="en-US" sz="1600" u="none" strike="noStrike" dirty="0">
                          <a:effectLst/>
                        </a:rPr>
                        <a:t>Histological analysis revealed papillary adenocarcinoma as the most commonly observed lung tumor, with some instances showing elevated levels of bronchus-associated lymphoid tissue (BALT), potentially indicating lymphoma.</a:t>
                      </a:r>
                      <a:endParaRPr lang="en-US" sz="16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98231851"/>
                  </a:ext>
                </a:extLst>
              </a:tr>
              <a:tr h="184150">
                <a:tc>
                  <a:txBody>
                    <a:bodyPr/>
                    <a:lstStyle/>
                    <a:p>
                      <a:pPr algn="l" fontAlgn="ctr"/>
                      <a:r>
                        <a:rPr lang="en-US" sz="1600" u="none" strike="noStrike">
                          <a:effectLst/>
                        </a:rPr>
                        <a:t>Neutron</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u="none" strike="noStrike" dirty="0">
                          <a:effectLst/>
                        </a:rPr>
                        <a:t>0.025, 0.05, 0.1, 0.5</a:t>
                      </a:r>
                      <a:endParaRPr lang="en-US" sz="1600" b="0" i="0" u="none" strike="noStrike" dirty="0">
                        <a:solidFill>
                          <a:srgbClr val="000000"/>
                        </a:solidFill>
                        <a:effectLst/>
                        <a:latin typeface="Calibri" panose="020F0502020204030204" pitchFamily="34" charset="0"/>
                      </a:endParaRPr>
                    </a:p>
                  </a:txBody>
                  <a:tcPr marL="6350" marR="6350" marT="6350" marB="0" anchor="ctr"/>
                </a:tc>
                <a:tc vMerge="1">
                  <a:txBody>
                    <a:bodyPr/>
                    <a:lstStyle/>
                    <a:p>
                      <a:endParaRPr lang="en-US"/>
                    </a:p>
                  </a:txBody>
                  <a:tcPr/>
                </a:tc>
                <a:extLst>
                  <a:ext uri="{0D108BD9-81ED-4DB2-BD59-A6C34878D82A}">
                    <a16:rowId xmlns:a16="http://schemas.microsoft.com/office/drawing/2014/main" val="307705591"/>
                  </a:ext>
                </a:extLst>
              </a:tr>
              <a:tr h="184150">
                <a:tc>
                  <a:txBody>
                    <a:bodyPr/>
                    <a:lstStyle/>
                    <a:p>
                      <a:pPr algn="l" fontAlgn="ctr"/>
                      <a:r>
                        <a:rPr lang="en-US" sz="1600" u="none" strike="noStrike">
                          <a:effectLst/>
                        </a:rPr>
                        <a:t>Fe</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u="none" strike="noStrike">
                          <a:effectLst/>
                        </a:rPr>
                        <a:t>600, 1000</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u="none" strike="noStrike" dirty="0">
                          <a:effectLst/>
                        </a:rPr>
                        <a:t> 0.1, 0.2, 0.5, 1.0 (fractionated and acute), 1, 2.5</a:t>
                      </a:r>
                      <a:endParaRPr lang="en-US" sz="1600" b="0" i="0" u="none" strike="noStrike" dirty="0">
                        <a:solidFill>
                          <a:srgbClr val="000000"/>
                        </a:solidFill>
                        <a:effectLst/>
                        <a:latin typeface="Calibri" panose="020F0502020204030204" pitchFamily="34" charset="0"/>
                      </a:endParaRPr>
                    </a:p>
                  </a:txBody>
                  <a:tcPr marL="6350" marR="6350" marT="6350" marB="0" anchor="ctr"/>
                </a:tc>
                <a:tc vMerge="1">
                  <a:txBody>
                    <a:bodyPr/>
                    <a:lstStyle/>
                    <a:p>
                      <a:endParaRPr lang="en-US"/>
                    </a:p>
                  </a:txBody>
                  <a:tcPr/>
                </a:tc>
                <a:extLst>
                  <a:ext uri="{0D108BD9-81ED-4DB2-BD59-A6C34878D82A}">
                    <a16:rowId xmlns:a16="http://schemas.microsoft.com/office/drawing/2014/main" val="2496638769"/>
                  </a:ext>
                </a:extLst>
              </a:tr>
              <a:tr h="196850">
                <a:tc>
                  <a:txBody>
                    <a:bodyPr/>
                    <a:lstStyle/>
                    <a:p>
                      <a:pPr algn="l" fontAlgn="ctr"/>
                      <a:r>
                        <a:rPr lang="en-US" sz="1600" u="none" strike="noStrike">
                          <a:effectLst/>
                        </a:rPr>
                        <a:t>Si</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u="none" strike="noStrike">
                          <a:effectLst/>
                        </a:rPr>
                        <a:t>300</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rtl="0" fontAlgn="ctr"/>
                      <a:r>
                        <a:rPr lang="en-US" sz="1600" u="none" strike="noStrike" dirty="0">
                          <a:effectLst/>
                        </a:rPr>
                        <a:t>0.1 (fractionated), 0.1, 0.2, 0.4, 0.5, 1.0, 2.5</a:t>
                      </a:r>
                      <a:endParaRPr lang="en-US" sz="1600" b="0" i="0" u="none" strike="noStrike" dirty="0">
                        <a:solidFill>
                          <a:srgbClr val="000000"/>
                        </a:solidFill>
                        <a:effectLst/>
                        <a:latin typeface="Calibri" panose="020F0502020204030204" pitchFamily="34" charset="0"/>
                      </a:endParaRPr>
                    </a:p>
                  </a:txBody>
                  <a:tcPr marL="6350" marR="6350" marT="6350" marB="0" anchor="ctr"/>
                </a:tc>
                <a:tc vMerge="1">
                  <a:txBody>
                    <a:bodyPr/>
                    <a:lstStyle/>
                    <a:p>
                      <a:endParaRPr lang="en-US"/>
                    </a:p>
                  </a:txBody>
                  <a:tcPr/>
                </a:tc>
                <a:extLst>
                  <a:ext uri="{0D108BD9-81ED-4DB2-BD59-A6C34878D82A}">
                    <a16:rowId xmlns:a16="http://schemas.microsoft.com/office/drawing/2014/main" val="1925528547"/>
                  </a:ext>
                </a:extLst>
              </a:tr>
              <a:tr h="184150">
                <a:tc>
                  <a:txBody>
                    <a:bodyPr/>
                    <a:lstStyle/>
                    <a:p>
                      <a:pPr algn="l" fontAlgn="ctr"/>
                      <a:r>
                        <a:rPr lang="en-US" sz="1600" u="none" strike="noStrike">
                          <a:effectLst/>
                        </a:rPr>
                        <a:t>X ray</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u="none" strike="noStrike" dirty="0">
                          <a:effectLst/>
                        </a:rPr>
                        <a:t>1, 2, 4, 6, 8, and 1, 2, 6 (fractionated)</a:t>
                      </a:r>
                      <a:endParaRPr lang="en-US" sz="1600" b="0" i="0" u="none" strike="noStrike" dirty="0">
                        <a:solidFill>
                          <a:srgbClr val="000000"/>
                        </a:solidFill>
                        <a:effectLst/>
                        <a:latin typeface="Calibri" panose="020F0502020204030204" pitchFamily="34" charset="0"/>
                      </a:endParaRPr>
                    </a:p>
                  </a:txBody>
                  <a:tcPr marL="6350" marR="6350" marT="6350" marB="0" anchor="ctr"/>
                </a:tc>
                <a:tc vMerge="1">
                  <a:txBody>
                    <a:bodyPr/>
                    <a:lstStyle/>
                    <a:p>
                      <a:endParaRPr lang="en-US"/>
                    </a:p>
                  </a:txBody>
                  <a:tcPr/>
                </a:tc>
                <a:extLst>
                  <a:ext uri="{0D108BD9-81ED-4DB2-BD59-A6C34878D82A}">
                    <a16:rowId xmlns:a16="http://schemas.microsoft.com/office/drawing/2014/main" val="2645162082"/>
                  </a:ext>
                </a:extLst>
              </a:tr>
              <a:tr h="184150">
                <a:tc>
                  <a:txBody>
                    <a:bodyPr/>
                    <a:lstStyle/>
                    <a:p>
                      <a:pPr algn="l" fontAlgn="ctr"/>
                      <a:r>
                        <a:rPr lang="en-US" sz="1600" u="none" strike="noStrike">
                          <a:effectLst/>
                        </a:rPr>
                        <a:t>O</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b"/>
                      <a:r>
                        <a:rPr lang="en-US" sz="1600" u="none" strike="noStrike">
                          <a:effectLst/>
                        </a:rPr>
                        <a:t>600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1 ( fractionated and acute)</a:t>
                      </a:r>
                      <a:endParaRPr lang="en-US" sz="1600" b="0" i="0" u="none" strike="noStrike">
                        <a:solidFill>
                          <a:srgbClr val="000000"/>
                        </a:solidFill>
                        <a:effectLst/>
                        <a:latin typeface="Calibri" panose="020F0502020204030204" pitchFamily="34" charset="0"/>
                      </a:endParaRPr>
                    </a:p>
                  </a:txBody>
                  <a:tcPr marL="6350" marR="6350" marT="6350" marB="0" anchor="b"/>
                </a:tc>
                <a:tc vMerge="1">
                  <a:txBody>
                    <a:bodyPr/>
                    <a:lstStyle/>
                    <a:p>
                      <a:endParaRPr lang="en-US"/>
                    </a:p>
                  </a:txBody>
                  <a:tcPr/>
                </a:tc>
                <a:extLst>
                  <a:ext uri="{0D108BD9-81ED-4DB2-BD59-A6C34878D82A}">
                    <a16:rowId xmlns:a16="http://schemas.microsoft.com/office/drawing/2014/main" val="2770435932"/>
                  </a:ext>
                </a:extLst>
              </a:tr>
              <a:tr h="184150">
                <a:tc>
                  <a:txBody>
                    <a:bodyPr/>
                    <a:lstStyle/>
                    <a:p>
                      <a:pPr algn="l" fontAlgn="ctr"/>
                      <a:r>
                        <a:rPr lang="en-US" sz="1600" u="none" strike="noStrike">
                          <a:effectLst/>
                        </a:rPr>
                        <a:t>5-ions GCRsim</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0.2, 0.4, 0.75</a:t>
                      </a:r>
                      <a:endParaRPr lang="en-US" sz="1600" b="0" i="0" u="none" strike="noStrike">
                        <a:solidFill>
                          <a:srgbClr val="000000"/>
                        </a:solidFill>
                        <a:effectLst/>
                        <a:latin typeface="Calibri" panose="020F0502020204030204" pitchFamily="34" charset="0"/>
                      </a:endParaRPr>
                    </a:p>
                  </a:txBody>
                  <a:tcPr marL="6350" marR="6350" marT="6350" marB="0" anchor="b"/>
                </a:tc>
                <a:tc vMerge="1">
                  <a:txBody>
                    <a:bodyPr/>
                    <a:lstStyle/>
                    <a:p>
                      <a:endParaRPr lang="en-US"/>
                    </a:p>
                  </a:txBody>
                  <a:tcPr/>
                </a:tc>
                <a:extLst>
                  <a:ext uri="{0D108BD9-81ED-4DB2-BD59-A6C34878D82A}">
                    <a16:rowId xmlns:a16="http://schemas.microsoft.com/office/drawing/2014/main" val="2776704392"/>
                  </a:ext>
                </a:extLst>
              </a:tr>
              <a:tr h="184150">
                <a:tc>
                  <a:txBody>
                    <a:bodyPr/>
                    <a:lstStyle/>
                    <a:p>
                      <a:pPr algn="l" fontAlgn="ctr"/>
                      <a:r>
                        <a:rPr lang="en-US" sz="1600" u="none" strike="noStrike">
                          <a:effectLst/>
                        </a:rPr>
                        <a:t>H</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b"/>
                      <a:r>
                        <a:rPr lang="en-US" sz="1600" u="none" strike="noStrike">
                          <a:effectLst/>
                        </a:rPr>
                        <a:t>50, 150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6350" marR="6350" marT="6350" marB="0" anchor="b"/>
                </a:tc>
                <a:tc vMerge="1">
                  <a:txBody>
                    <a:bodyPr/>
                    <a:lstStyle/>
                    <a:p>
                      <a:endParaRPr lang="en-US"/>
                    </a:p>
                  </a:txBody>
                  <a:tcPr/>
                </a:tc>
                <a:extLst>
                  <a:ext uri="{0D108BD9-81ED-4DB2-BD59-A6C34878D82A}">
                    <a16:rowId xmlns:a16="http://schemas.microsoft.com/office/drawing/2014/main" val="1268132920"/>
                  </a:ext>
                </a:extLst>
              </a:tr>
            </a:tbl>
          </a:graphicData>
        </a:graphic>
      </p:graphicFrame>
      <p:pic>
        <p:nvPicPr>
          <p:cNvPr id="9" name="Picture 8">
            <a:extLst>
              <a:ext uri="{FF2B5EF4-FFF2-40B4-BE49-F238E27FC236}">
                <a16:creationId xmlns:a16="http://schemas.microsoft.com/office/drawing/2014/main" id="{C8601158-7333-F8B9-83DF-DBCDCC21FAE7}"/>
              </a:ext>
            </a:extLst>
          </p:cNvPr>
          <p:cNvPicPr>
            <a:picLocks noChangeAspect="1"/>
          </p:cNvPicPr>
          <p:nvPr/>
        </p:nvPicPr>
        <p:blipFill>
          <a:blip r:embed="rId3"/>
          <a:stretch>
            <a:fillRect/>
          </a:stretch>
        </p:blipFill>
        <p:spPr>
          <a:xfrm>
            <a:off x="8484038" y="3139484"/>
            <a:ext cx="1163047" cy="1744572"/>
          </a:xfrm>
          <a:prstGeom prst="rect">
            <a:avLst/>
          </a:prstGeom>
        </p:spPr>
      </p:pic>
      <p:grpSp>
        <p:nvGrpSpPr>
          <p:cNvPr id="16" name="Group 15">
            <a:extLst>
              <a:ext uri="{FF2B5EF4-FFF2-40B4-BE49-F238E27FC236}">
                <a16:creationId xmlns:a16="http://schemas.microsoft.com/office/drawing/2014/main" id="{BB676D94-5704-EC5C-DDED-47B6DF1A3F4F}"/>
              </a:ext>
            </a:extLst>
          </p:cNvPr>
          <p:cNvGrpSpPr/>
          <p:nvPr/>
        </p:nvGrpSpPr>
        <p:grpSpPr>
          <a:xfrm>
            <a:off x="8078848" y="1958139"/>
            <a:ext cx="4032621" cy="4132995"/>
            <a:chOff x="8194351" y="1878207"/>
            <a:chExt cx="4032621" cy="4132995"/>
          </a:xfrm>
        </p:grpSpPr>
        <p:sp>
          <p:nvSpPr>
            <p:cNvPr id="5" name="TextBox 4">
              <a:extLst>
                <a:ext uri="{FF2B5EF4-FFF2-40B4-BE49-F238E27FC236}">
                  <a16:creationId xmlns:a16="http://schemas.microsoft.com/office/drawing/2014/main" id="{E0708077-8B78-D7AC-A6A0-04A750CED25D}"/>
                </a:ext>
              </a:extLst>
            </p:cNvPr>
            <p:cNvSpPr txBox="1"/>
            <p:nvPr/>
          </p:nvSpPr>
          <p:spPr>
            <a:xfrm>
              <a:off x="8216715" y="5411038"/>
              <a:ext cx="3802242" cy="600164"/>
            </a:xfrm>
            <a:prstGeom prst="rect">
              <a:avLst/>
            </a:prstGeom>
            <a:noFill/>
          </p:spPr>
          <p:txBody>
            <a:bodyPr wrap="square">
              <a:spAutoFit/>
            </a:bodyPr>
            <a:lstStyle/>
            <a:p>
              <a:pPr algn="just"/>
              <a:r>
                <a:rPr lang="en-US" sz="1100" b="1" dirty="0">
                  <a:latin typeface="Arial" panose="020B0604020202020204" pitchFamily="34" charset="0"/>
                  <a:cs typeface="Arial" panose="020B0604020202020204" pitchFamily="34" charset="0"/>
                </a:rPr>
                <a:t>Significant survival drop vs controls in K-rasLA1 mice exposed to a</a:t>
              </a:r>
              <a:r>
                <a:rPr lang="en-US" sz="1100" b="1" i="0" u="none" strike="noStrike" baseline="0" dirty="0">
                  <a:latin typeface="Arial" panose="020B0604020202020204" pitchFamily="34" charset="0"/>
                  <a:cs typeface="Arial" panose="020B0604020202020204" pitchFamily="34" charset="0"/>
                </a:rPr>
                <a:t>cute or fractionated dose of 1.0 </a:t>
              </a:r>
              <a:r>
                <a:rPr lang="en-US" sz="1100" b="1" i="0" u="none" strike="noStrike" baseline="0" dirty="0" err="1">
                  <a:latin typeface="Arial" panose="020B0604020202020204" pitchFamily="34" charset="0"/>
                  <a:cs typeface="Arial" panose="020B0604020202020204" pitchFamily="34" charset="0"/>
                </a:rPr>
                <a:t>Gy</a:t>
              </a:r>
              <a:r>
                <a:rPr lang="en-US" sz="1100" b="1" i="0" u="none" strike="noStrike" baseline="0" dirty="0">
                  <a:latin typeface="Arial" panose="020B0604020202020204" pitchFamily="34" charset="0"/>
                  <a:cs typeface="Arial" panose="020B0604020202020204" pitchFamily="34" charset="0"/>
                </a:rPr>
                <a:t> 56Fe-particles. </a:t>
              </a:r>
              <a:r>
                <a:rPr lang="en-US" sz="1100" b="1" i="1" u="none" strike="noStrike" baseline="0" dirty="0">
                  <a:latin typeface="Arial" panose="020B0604020202020204" pitchFamily="34" charset="0"/>
                  <a:cs typeface="Arial" panose="020B0604020202020204" pitchFamily="34" charset="0"/>
                </a:rPr>
                <a:t>Delgado et al 2014</a:t>
              </a:r>
            </a:p>
          </p:txBody>
        </p:sp>
        <p:pic>
          <p:nvPicPr>
            <p:cNvPr id="7" name="Picture 6">
              <a:extLst>
                <a:ext uri="{FF2B5EF4-FFF2-40B4-BE49-F238E27FC236}">
                  <a16:creationId xmlns:a16="http://schemas.microsoft.com/office/drawing/2014/main" id="{0AEC2EB3-59E7-DA1F-FBF4-229FAE1310B7}"/>
                </a:ext>
              </a:extLst>
            </p:cNvPr>
            <p:cNvPicPr>
              <a:picLocks noChangeAspect="1"/>
            </p:cNvPicPr>
            <p:nvPr/>
          </p:nvPicPr>
          <p:blipFill>
            <a:blip r:embed="rId4"/>
            <a:stretch>
              <a:fillRect/>
            </a:stretch>
          </p:blipFill>
          <p:spPr>
            <a:xfrm>
              <a:off x="8194351" y="2171903"/>
              <a:ext cx="3788574" cy="3262383"/>
            </a:xfrm>
            <a:prstGeom prst="rect">
              <a:avLst/>
            </a:prstGeom>
          </p:spPr>
        </p:pic>
        <p:sp>
          <p:nvSpPr>
            <p:cNvPr id="13" name="TextBox 12">
              <a:extLst>
                <a:ext uri="{FF2B5EF4-FFF2-40B4-BE49-F238E27FC236}">
                  <a16:creationId xmlns:a16="http://schemas.microsoft.com/office/drawing/2014/main" id="{AB5658F5-4D08-AF01-BDAC-BC54C7559D73}"/>
                </a:ext>
              </a:extLst>
            </p:cNvPr>
            <p:cNvSpPr txBox="1"/>
            <p:nvPr/>
          </p:nvSpPr>
          <p:spPr>
            <a:xfrm>
              <a:off x="8351036" y="1878207"/>
              <a:ext cx="3875936" cy="369332"/>
            </a:xfrm>
            <a:prstGeom prst="rect">
              <a:avLst/>
            </a:prstGeom>
            <a:noFill/>
          </p:spPr>
          <p:txBody>
            <a:bodyPr wrap="square">
              <a:spAutoFit/>
            </a:bodyPr>
            <a:lstStyle/>
            <a:p>
              <a:r>
                <a:rPr lang="en-US" sz="1800" b="1" i="0" u="none" strike="noStrike" baseline="0" dirty="0">
                  <a:latin typeface="Arial" panose="020B0604020202020204" pitchFamily="34" charset="0"/>
                  <a:cs typeface="Arial" panose="020B0604020202020204" pitchFamily="34" charset="0"/>
                </a:rPr>
                <a:t>Kaplan–Meier </a:t>
              </a:r>
              <a:r>
                <a:rPr lang="en-US" b="1" dirty="0">
                  <a:latin typeface="Arial" panose="020B0604020202020204" pitchFamily="34" charset="0"/>
                  <a:cs typeface="Arial" panose="020B0604020202020204" pitchFamily="34" charset="0"/>
                </a:rPr>
                <a:t>survival HZE/X ray</a:t>
              </a:r>
              <a:r>
                <a:rPr lang="en-US" sz="1800" b="1"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99723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BCE4D-E458-3B22-A0DA-028970475421}"/>
              </a:ext>
            </a:extLst>
          </p:cNvPr>
          <p:cNvSpPr>
            <a:spLocks noGrp="1"/>
          </p:cNvSpPr>
          <p:nvPr>
            <p:ph type="title"/>
          </p:nvPr>
        </p:nvSpPr>
        <p:spPr>
          <a:xfrm>
            <a:off x="1941888" y="-130769"/>
            <a:ext cx="8308223" cy="1142450"/>
          </a:xfrm>
        </p:spPr>
        <p:txBody>
          <a:bodyPr anchor="ctr">
            <a:normAutofit fontScale="90000"/>
          </a:bodyPr>
          <a:lstStyle/>
          <a:p>
            <a:r>
              <a:rPr lang="en-US" sz="4000" dirty="0">
                <a:solidFill>
                  <a:schemeClr val="bg2"/>
                </a:solidFill>
              </a:rPr>
              <a:t>Mammary Carcinoma Mouse Model</a:t>
            </a:r>
            <a:endParaRPr lang="en-US" sz="1600" dirty="0">
              <a:solidFill>
                <a:schemeClr val="bg2"/>
              </a:solidFill>
            </a:endParaRPr>
          </a:p>
        </p:txBody>
      </p:sp>
      <p:sp>
        <p:nvSpPr>
          <p:cNvPr id="3" name="Content Placeholder 2">
            <a:extLst>
              <a:ext uri="{FF2B5EF4-FFF2-40B4-BE49-F238E27FC236}">
                <a16:creationId xmlns:a16="http://schemas.microsoft.com/office/drawing/2014/main" id="{B5211097-6DD8-9DE1-1932-9ED6CABB8B29}"/>
              </a:ext>
            </a:extLst>
          </p:cNvPr>
          <p:cNvSpPr>
            <a:spLocks noGrp="1"/>
          </p:cNvSpPr>
          <p:nvPr>
            <p:ph idx="1"/>
          </p:nvPr>
        </p:nvSpPr>
        <p:spPr>
          <a:xfrm>
            <a:off x="1891431" y="789586"/>
            <a:ext cx="9767030" cy="1109026"/>
          </a:xfrm>
        </p:spPr>
        <p:txBody>
          <a:bodyPr anchor="ctr">
            <a:normAutofit/>
          </a:bodyPr>
          <a:lstStyle/>
          <a:p>
            <a:pPr marL="0" indent="0">
              <a:buNone/>
            </a:pPr>
            <a:r>
              <a:rPr lang="en-US" b="1" i="0" u="none" strike="noStrike" baseline="0" dirty="0">
                <a:latin typeface="Arial" panose="020B0604020202020204" pitchFamily="34" charset="0"/>
                <a:cs typeface="Arial" panose="020B0604020202020204" pitchFamily="34" charset="0"/>
              </a:rPr>
              <a:t>Inbred WT: </a:t>
            </a:r>
            <a:r>
              <a:rPr lang="en-US" dirty="0">
                <a:latin typeface="Arial" panose="020B0604020202020204" pitchFamily="34" charset="0"/>
                <a:cs typeface="Arial" panose="020B0604020202020204" pitchFamily="34" charset="0"/>
              </a:rPr>
              <a:t>BALB/c, Sprague-Dawley rats</a:t>
            </a:r>
          </a:p>
          <a:p>
            <a:pPr marL="0" indent="0">
              <a:buNone/>
            </a:pPr>
            <a:r>
              <a:rPr lang="en-US" b="1" i="0" u="none" strike="noStrike" baseline="0" dirty="0">
                <a:latin typeface="Arial" panose="020B0604020202020204" pitchFamily="34" charset="0"/>
                <a:cs typeface="Arial" panose="020B0604020202020204" pitchFamily="34" charset="0"/>
              </a:rPr>
              <a:t>Transgenic: </a:t>
            </a:r>
            <a:r>
              <a:rPr lang="en-US" dirty="0" err="1">
                <a:latin typeface="Arial" panose="020B0604020202020204" pitchFamily="34" charset="0"/>
                <a:cs typeface="Arial" panose="020B0604020202020204" pitchFamily="34" charset="0"/>
              </a:rPr>
              <a:t>ApcMin</a:t>
            </a:r>
            <a:r>
              <a:rPr lang="en-US" dirty="0">
                <a:latin typeface="Arial" panose="020B0604020202020204" pitchFamily="34" charset="0"/>
                <a:cs typeface="Arial" panose="020B0604020202020204" pitchFamily="34" charset="0"/>
              </a:rPr>
              <a:t>/+, </a:t>
            </a:r>
            <a:r>
              <a:rPr lang="en-US" i="0" u="none" strike="noStrike" baseline="0" dirty="0">
                <a:latin typeface="Arial" panose="020B0604020202020204" pitchFamily="34" charset="0"/>
                <a:cs typeface="Arial" panose="020B0604020202020204" pitchFamily="34" charset="0"/>
              </a:rPr>
              <a:t>BALB/c chimeric (Trp53 null)</a:t>
            </a:r>
            <a:r>
              <a:rPr lang="en-US" dirty="0">
                <a:latin typeface="Arial" panose="020B0604020202020204" pitchFamily="34" charset="0"/>
                <a:cs typeface="Arial" panose="020B0604020202020204" pitchFamily="34" charset="0"/>
              </a:rPr>
              <a:t>, BALB/c/</a:t>
            </a:r>
            <a:r>
              <a:rPr lang="en-US" dirty="0" err="1">
                <a:latin typeface="Arial" panose="020B0604020202020204" pitchFamily="34" charset="0"/>
                <a:cs typeface="Arial" panose="020B0604020202020204" pitchFamily="34" charset="0"/>
              </a:rPr>
              <a:t>AnNB</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RFMf</a:t>
            </a:r>
            <a:r>
              <a:rPr lang="en-US" dirty="0">
                <a:latin typeface="Arial" panose="020B0604020202020204" pitchFamily="34" charset="0"/>
                <a:cs typeface="Arial" panose="020B0604020202020204" pitchFamily="34" charset="0"/>
              </a:rPr>
              <a:t>/Un</a:t>
            </a:r>
            <a:endParaRPr lang="en-US" baseline="30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0323352-6A9F-012B-234B-4634B2687F0B}"/>
              </a:ext>
            </a:extLst>
          </p:cNvPr>
          <p:cNvSpPr txBox="1"/>
          <p:nvPr/>
        </p:nvSpPr>
        <p:spPr>
          <a:xfrm>
            <a:off x="108094" y="6365628"/>
            <a:ext cx="8585123" cy="430887"/>
          </a:xfrm>
          <a:prstGeom prst="rect">
            <a:avLst/>
          </a:prstGeom>
          <a:noFill/>
        </p:spPr>
        <p:txBody>
          <a:bodyPr wrap="square" rtlCol="0">
            <a:spAutoFit/>
          </a:bodyPr>
          <a:lstStyle/>
          <a:p>
            <a:pPr>
              <a:spcAft>
                <a:spcPts val="600"/>
              </a:spcAft>
            </a:pPr>
            <a:r>
              <a:rPr lang="en-US" sz="1100" i="1" dirty="0" err="1"/>
              <a:t>Imaoka</a:t>
            </a:r>
            <a:r>
              <a:rPr lang="en-US" sz="1100" i="1" dirty="0"/>
              <a:t> et al 2007, 2013, 2014, 2018; Illa-</a:t>
            </a:r>
            <a:r>
              <a:rPr lang="en-US" sz="1100" i="1" dirty="0" err="1"/>
              <a:t>Bochaca</a:t>
            </a:r>
            <a:r>
              <a:rPr lang="en-US" sz="1100" i="1" dirty="0"/>
              <a:t> et al 2014; Ullrich et al 1979, 1983; Edmondson et al 2020; </a:t>
            </a:r>
            <a:r>
              <a:rPr lang="en-US" sz="1100" i="1" dirty="0" err="1"/>
              <a:t>Udho</a:t>
            </a:r>
            <a:r>
              <a:rPr lang="en-US" sz="1100" i="1" dirty="0"/>
              <a:t> et al 2021; Kumar et al 2025 NASA-HRP-IWS</a:t>
            </a:r>
          </a:p>
        </p:txBody>
      </p:sp>
      <p:graphicFrame>
        <p:nvGraphicFramePr>
          <p:cNvPr id="6" name="Table 5">
            <a:extLst>
              <a:ext uri="{FF2B5EF4-FFF2-40B4-BE49-F238E27FC236}">
                <a16:creationId xmlns:a16="http://schemas.microsoft.com/office/drawing/2014/main" id="{4CBC4954-6CEE-4EEE-EC75-1C47D64E817D}"/>
              </a:ext>
            </a:extLst>
          </p:cNvPr>
          <p:cNvGraphicFramePr>
            <a:graphicFrameLocks noGrp="1"/>
          </p:cNvGraphicFramePr>
          <p:nvPr>
            <p:extLst>
              <p:ext uri="{D42A27DB-BD31-4B8C-83A1-F6EECF244321}">
                <p14:modId xmlns:p14="http://schemas.microsoft.com/office/powerpoint/2010/main" val="1678197087"/>
              </p:ext>
            </p:extLst>
          </p:nvPr>
        </p:nvGraphicFramePr>
        <p:xfrm>
          <a:off x="481263" y="1740901"/>
          <a:ext cx="7721083" cy="4130511"/>
        </p:xfrm>
        <a:graphic>
          <a:graphicData uri="http://schemas.openxmlformats.org/drawingml/2006/table">
            <a:tbl>
              <a:tblPr>
                <a:tableStyleId>{9D7B26C5-4107-4FEC-AEDC-1716B250A1EF}</a:tableStyleId>
              </a:tblPr>
              <a:tblGrid>
                <a:gridCol w="1070806">
                  <a:extLst>
                    <a:ext uri="{9D8B030D-6E8A-4147-A177-3AD203B41FA5}">
                      <a16:colId xmlns:a16="http://schemas.microsoft.com/office/drawing/2014/main" val="554403712"/>
                    </a:ext>
                  </a:extLst>
                </a:gridCol>
                <a:gridCol w="864960">
                  <a:extLst>
                    <a:ext uri="{9D8B030D-6E8A-4147-A177-3AD203B41FA5}">
                      <a16:colId xmlns:a16="http://schemas.microsoft.com/office/drawing/2014/main" val="2341884067"/>
                    </a:ext>
                  </a:extLst>
                </a:gridCol>
                <a:gridCol w="1976734">
                  <a:extLst>
                    <a:ext uri="{9D8B030D-6E8A-4147-A177-3AD203B41FA5}">
                      <a16:colId xmlns:a16="http://schemas.microsoft.com/office/drawing/2014/main" val="1695021645"/>
                    </a:ext>
                  </a:extLst>
                </a:gridCol>
                <a:gridCol w="3808583">
                  <a:extLst>
                    <a:ext uri="{9D8B030D-6E8A-4147-A177-3AD203B41FA5}">
                      <a16:colId xmlns:a16="http://schemas.microsoft.com/office/drawing/2014/main" val="3646512379"/>
                    </a:ext>
                  </a:extLst>
                </a:gridCol>
              </a:tblGrid>
              <a:tr h="521340">
                <a:tc>
                  <a:txBody>
                    <a:bodyPr/>
                    <a:lstStyle/>
                    <a:p>
                      <a:pPr algn="l" rtl="0" fontAlgn="ctr"/>
                      <a:r>
                        <a:rPr lang="en-US" sz="1600" b="1" u="none" strike="noStrike" dirty="0">
                          <a:effectLst/>
                        </a:rPr>
                        <a:t>Radiation </a:t>
                      </a:r>
                      <a:endParaRPr lang="en-US"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rtl="0" fontAlgn="ctr"/>
                      <a:r>
                        <a:rPr lang="en-US" sz="1600" b="1" u="none" strike="noStrike">
                          <a:effectLst/>
                        </a:rPr>
                        <a:t>Energy (MeV/u)</a:t>
                      </a:r>
                      <a:endParaRPr lang="en-US" sz="1600" b="1" i="0" u="none" strike="noStrike">
                        <a:solidFill>
                          <a:srgbClr val="000000"/>
                        </a:solidFill>
                        <a:effectLst/>
                        <a:latin typeface="Calibri" panose="020F0502020204030204" pitchFamily="34" charset="0"/>
                      </a:endParaRPr>
                    </a:p>
                  </a:txBody>
                  <a:tcPr marL="6350" marR="6350" marT="6350" marB="0" anchor="ctr"/>
                </a:tc>
                <a:tc>
                  <a:txBody>
                    <a:bodyPr/>
                    <a:lstStyle/>
                    <a:p>
                      <a:pPr algn="l" rtl="0" fontAlgn="ctr"/>
                      <a:r>
                        <a:rPr lang="en-US" sz="1600" b="1" u="none" strike="noStrike" dirty="0">
                          <a:effectLst/>
                        </a:rPr>
                        <a:t>Dose (</a:t>
                      </a:r>
                      <a:r>
                        <a:rPr lang="en-US" sz="1600" b="1" u="none" strike="noStrike" dirty="0" err="1">
                          <a:effectLst/>
                        </a:rPr>
                        <a:t>Gy</a:t>
                      </a:r>
                      <a:r>
                        <a:rPr lang="en-US" sz="1600" b="1" u="none" strike="noStrike" dirty="0">
                          <a:effectLst/>
                        </a:rPr>
                        <a:t>)</a:t>
                      </a:r>
                      <a:endParaRPr lang="en-US"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US" sz="1600" b="1" u="none" strike="noStrike" dirty="0">
                          <a:effectLst/>
                        </a:rPr>
                        <a:t>Outcomes</a:t>
                      </a:r>
                      <a:endParaRPr lang="en-US" sz="16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45646636"/>
                  </a:ext>
                </a:extLst>
              </a:tr>
              <a:tr h="521340">
                <a:tc>
                  <a:txBody>
                    <a:bodyPr/>
                    <a:lstStyle/>
                    <a:p>
                      <a:pPr algn="l" fontAlgn="ctr"/>
                      <a:r>
                        <a:rPr lang="en-US" sz="1600" u="none" strike="noStrike">
                          <a:effectLst/>
                        </a:rPr>
                        <a:t>Neutron</a:t>
                      </a:r>
                      <a:endParaRPr lang="en-US" sz="1600" b="0" i="0" u="none" strike="noStrike">
                        <a:solidFill>
                          <a:srgbClr val="000000"/>
                        </a:solidFill>
                        <a:effectLst/>
                        <a:latin typeface="Arial" panose="020B0604020202020204" pitchFamily="34" charset="0"/>
                      </a:endParaRPr>
                    </a:p>
                  </a:txBody>
                  <a:tcPr marL="6350" marR="6350" marT="6350" marB="0" anchor="ctr"/>
                </a:tc>
                <a:tc>
                  <a:txBody>
                    <a:bodyPr/>
                    <a:lstStyle/>
                    <a:p>
                      <a:pPr algn="l" fontAlgn="ctr"/>
                      <a:r>
                        <a:rPr lang="en-US" sz="1600" u="none" strike="noStrike">
                          <a:effectLst/>
                        </a:rPr>
                        <a:t> </a:t>
                      </a:r>
                      <a:endParaRPr lang="en-US" sz="1600" b="0" i="0" u="none" strike="noStrike">
                        <a:solidFill>
                          <a:srgbClr val="000000"/>
                        </a:solidFill>
                        <a:effectLst/>
                        <a:latin typeface="Arial" panose="020B0604020202020204" pitchFamily="34" charset="0"/>
                      </a:endParaRPr>
                    </a:p>
                  </a:txBody>
                  <a:tcPr marL="6350" marR="6350" marT="6350" marB="0" anchor="ctr"/>
                </a:tc>
                <a:tc>
                  <a:txBody>
                    <a:bodyPr/>
                    <a:lstStyle/>
                    <a:p>
                      <a:pPr algn="l" fontAlgn="ctr"/>
                      <a:r>
                        <a:rPr lang="en-US" sz="1600" u="none" strike="noStrike">
                          <a:effectLst/>
                        </a:rPr>
                        <a:t>0.025, 0.05, 0.1, 0.2, 0.5, 2</a:t>
                      </a:r>
                      <a:endParaRPr lang="en-US" sz="1600" b="0" i="0" u="none" strike="noStrike">
                        <a:solidFill>
                          <a:srgbClr val="000000"/>
                        </a:solidFill>
                        <a:effectLst/>
                        <a:latin typeface="Arial" panose="020B0604020202020204" pitchFamily="34" charset="0"/>
                      </a:endParaRPr>
                    </a:p>
                  </a:txBody>
                  <a:tcPr marL="6350" marR="6350" marT="6350" marB="0" anchor="ctr"/>
                </a:tc>
                <a:tc rowSpan="6">
                  <a:txBody>
                    <a:bodyPr/>
                    <a:lstStyle/>
                    <a:p>
                      <a:pPr marL="285750" indent="-285750" algn="l" rtl="0" fontAlgn="ctr">
                        <a:buFont typeface="Arial" panose="020B0604020202020204" pitchFamily="34" charset="0"/>
                        <a:buChar char="•"/>
                      </a:pPr>
                      <a:r>
                        <a:rPr lang="en-US" sz="1600" u="none" strike="noStrike" dirty="0">
                          <a:effectLst/>
                        </a:rPr>
                        <a:t>Incidence of solid tumors in fission neutron and incidences of reticular tissue neoplasms. No significant change in the tumor latency or metastasis in Si-irradiated, </a:t>
                      </a:r>
                    </a:p>
                    <a:p>
                      <a:pPr marL="285750" indent="-285750" algn="l" rtl="0" fontAlgn="ctr">
                        <a:buFont typeface="Arial" panose="020B0604020202020204" pitchFamily="34" charset="0"/>
                        <a:buChar char="•"/>
                      </a:pPr>
                      <a:r>
                        <a:rPr lang="en-US" sz="1600" u="none" strike="noStrike" dirty="0">
                          <a:effectLst/>
                        </a:rPr>
                        <a:t>C-ions induce mammary tumor with 7% lung metastasis in </a:t>
                      </a:r>
                      <a:r>
                        <a:rPr lang="en-US" sz="1600" u="none" strike="noStrike" dirty="0" err="1">
                          <a:effectLst/>
                        </a:rPr>
                        <a:t>sprague-dawley</a:t>
                      </a:r>
                      <a:r>
                        <a:rPr lang="en-US" sz="1600" u="none" strike="noStrike" dirty="0">
                          <a:effectLst/>
                        </a:rPr>
                        <a:t> rats. </a:t>
                      </a:r>
                    </a:p>
                    <a:p>
                      <a:pPr marL="285750" indent="-285750" algn="l" rtl="0" fontAlgn="ctr">
                        <a:buFont typeface="Arial" panose="020B0604020202020204" pitchFamily="34" charset="0"/>
                        <a:buChar char="•"/>
                      </a:pPr>
                      <a:r>
                        <a:rPr lang="en-US" sz="1600" u="none" strike="noStrike" dirty="0">
                          <a:effectLst/>
                        </a:rPr>
                        <a:t>Acute or chronic </a:t>
                      </a:r>
                      <a:r>
                        <a:rPr lang="en-US" sz="1600" u="none" strike="noStrike" dirty="0" err="1">
                          <a:effectLst/>
                        </a:rPr>
                        <a:t>GCRsim</a:t>
                      </a:r>
                      <a:r>
                        <a:rPr lang="en-US" sz="1600" u="none" strike="noStrike" dirty="0">
                          <a:effectLst/>
                        </a:rPr>
                        <a:t> increases preneoplastic changes and ductal outgrowth in mammary gland.</a:t>
                      </a:r>
                    </a:p>
                    <a:p>
                      <a:pPr marL="285750" indent="-285750" algn="l" rtl="0" fontAlgn="ctr">
                        <a:buFont typeface="Arial" panose="020B0604020202020204" pitchFamily="34" charset="0"/>
                        <a:buChar char="•"/>
                      </a:pPr>
                      <a:r>
                        <a:rPr lang="en-US" sz="1600" u="none" strike="noStrike" dirty="0" err="1">
                          <a:effectLst/>
                        </a:rPr>
                        <a:t>ERRa</a:t>
                      </a:r>
                      <a:r>
                        <a:rPr lang="en-US" sz="1600" u="none" strike="noStrike" dirty="0">
                          <a:effectLst/>
                        </a:rPr>
                        <a:t> linked with poor prognosis increases with </a:t>
                      </a:r>
                      <a:r>
                        <a:rPr lang="en-US" sz="1600" u="none" strike="noStrike" dirty="0" err="1">
                          <a:effectLst/>
                        </a:rPr>
                        <a:t>GCRsim</a:t>
                      </a:r>
                      <a:r>
                        <a:rPr lang="en-US" sz="1600" u="none" strike="noStrike" dirty="0">
                          <a:effectLst/>
                        </a:rPr>
                        <a:t>.</a:t>
                      </a:r>
                    </a:p>
                    <a:p>
                      <a:pPr marL="285750" indent="-285750" algn="l" rtl="0" fontAlgn="ctr">
                        <a:buFont typeface="Arial" panose="020B0604020202020204" pitchFamily="34" charset="0"/>
                        <a:buChar char="•"/>
                      </a:pPr>
                      <a:r>
                        <a:rPr lang="en-US" sz="1600" u="none" strike="noStrike" dirty="0">
                          <a:effectLst/>
                        </a:rPr>
                        <a:t>Higher risk of mammary tumors and invasive cancers with </a:t>
                      </a:r>
                      <a:r>
                        <a:rPr lang="en-US" sz="1600" u="none" strike="noStrike" dirty="0" err="1">
                          <a:effectLst/>
                        </a:rPr>
                        <a:t>GCRsim</a:t>
                      </a:r>
                      <a:r>
                        <a:rPr lang="en-US" sz="1600" u="none" strike="noStrike" dirty="0">
                          <a:effectLst/>
                        </a:rPr>
                        <a:t> vs γ-ray.</a:t>
                      </a:r>
                      <a:endParaRPr lang="en-US" sz="16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35991875"/>
                  </a:ext>
                </a:extLst>
              </a:tr>
              <a:tr h="521340">
                <a:tc>
                  <a:txBody>
                    <a:bodyPr/>
                    <a:lstStyle/>
                    <a:p>
                      <a:pPr algn="l" fontAlgn="ctr"/>
                      <a:r>
                        <a:rPr lang="en-US" sz="1600" u="none" strike="noStrike">
                          <a:effectLst/>
                        </a:rPr>
                        <a:t>Gamma (Cs137)</a:t>
                      </a:r>
                      <a:endParaRPr lang="en-US" sz="1600" b="0" i="0" u="none" strike="noStrike">
                        <a:solidFill>
                          <a:srgbClr val="000000"/>
                        </a:solidFill>
                        <a:effectLst/>
                        <a:latin typeface="Arial" panose="020B0604020202020204" pitchFamily="34" charset="0"/>
                      </a:endParaRPr>
                    </a:p>
                  </a:txBody>
                  <a:tcPr marL="6350" marR="6350" marT="6350" marB="0" anchor="ctr"/>
                </a:tc>
                <a:tc>
                  <a:txBody>
                    <a:bodyPr/>
                    <a:lstStyle/>
                    <a:p>
                      <a:pPr algn="l" fontAlgn="ctr"/>
                      <a:r>
                        <a:rPr lang="en-US" sz="1600" u="none" strike="noStrike">
                          <a:effectLst/>
                        </a:rPr>
                        <a:t> </a:t>
                      </a:r>
                      <a:endParaRPr lang="en-US" sz="1600" b="0" i="0" u="none" strike="noStrike">
                        <a:solidFill>
                          <a:srgbClr val="000000"/>
                        </a:solidFill>
                        <a:effectLst/>
                        <a:latin typeface="Arial" panose="020B0604020202020204" pitchFamily="34" charset="0"/>
                      </a:endParaRPr>
                    </a:p>
                  </a:txBody>
                  <a:tcPr marL="6350" marR="6350" marT="6350" marB="0" anchor="ctr"/>
                </a:tc>
                <a:tc>
                  <a:txBody>
                    <a:bodyPr/>
                    <a:lstStyle/>
                    <a:p>
                      <a:pPr algn="l" fontAlgn="ctr"/>
                      <a:r>
                        <a:rPr lang="en-US" sz="1600" u="none" strike="noStrike">
                          <a:effectLst/>
                        </a:rPr>
                        <a:t>0,1, 0.25, 0.5, 0.75, 1, 1.5, 2, 3</a:t>
                      </a:r>
                      <a:endParaRPr lang="en-US" sz="1600" b="0" i="0" u="none" strike="noStrike">
                        <a:solidFill>
                          <a:srgbClr val="000000"/>
                        </a:solidFill>
                        <a:effectLst/>
                        <a:latin typeface="Arial" panose="020B0604020202020204" pitchFamily="34" charset="0"/>
                      </a:endParaRPr>
                    </a:p>
                  </a:txBody>
                  <a:tcPr marL="6350" marR="6350" marT="6350" marB="0" anchor="ctr"/>
                </a:tc>
                <a:tc vMerge="1">
                  <a:txBody>
                    <a:bodyPr/>
                    <a:lstStyle/>
                    <a:p>
                      <a:endParaRPr lang="en-US"/>
                    </a:p>
                  </a:txBody>
                  <a:tcPr/>
                </a:tc>
                <a:extLst>
                  <a:ext uri="{0D108BD9-81ED-4DB2-BD59-A6C34878D82A}">
                    <a16:rowId xmlns:a16="http://schemas.microsoft.com/office/drawing/2014/main" val="4156437991"/>
                  </a:ext>
                </a:extLst>
              </a:tr>
              <a:tr h="521340">
                <a:tc>
                  <a:txBody>
                    <a:bodyPr/>
                    <a:lstStyle/>
                    <a:p>
                      <a:pPr algn="l" fontAlgn="ctr"/>
                      <a:r>
                        <a:rPr lang="en-US" sz="1600" u="none" strike="noStrike">
                          <a:effectLst/>
                        </a:rPr>
                        <a:t>Si</a:t>
                      </a:r>
                      <a:endParaRPr lang="en-US" sz="1600" b="0" i="0" u="none" strike="noStrike">
                        <a:solidFill>
                          <a:srgbClr val="000000"/>
                        </a:solidFill>
                        <a:effectLst/>
                        <a:latin typeface="Arial" panose="020B0604020202020204" pitchFamily="34" charset="0"/>
                      </a:endParaRPr>
                    </a:p>
                  </a:txBody>
                  <a:tcPr marL="6350" marR="6350" marT="6350" marB="0" anchor="ctr"/>
                </a:tc>
                <a:tc>
                  <a:txBody>
                    <a:bodyPr/>
                    <a:lstStyle/>
                    <a:p>
                      <a:pPr algn="l" fontAlgn="ctr"/>
                      <a:r>
                        <a:rPr lang="en-US" sz="1600" u="none" strike="noStrike">
                          <a:effectLst/>
                        </a:rPr>
                        <a:t>240, 300, 350</a:t>
                      </a:r>
                      <a:endParaRPr lang="en-US" sz="1600" b="0" i="0" u="none" strike="noStrike">
                        <a:solidFill>
                          <a:srgbClr val="000000"/>
                        </a:solidFill>
                        <a:effectLst/>
                        <a:latin typeface="Arial" panose="020B0604020202020204" pitchFamily="34" charset="0"/>
                      </a:endParaRPr>
                    </a:p>
                  </a:txBody>
                  <a:tcPr marL="6350" marR="6350" marT="6350" marB="0" anchor="ctr"/>
                </a:tc>
                <a:tc>
                  <a:txBody>
                    <a:bodyPr/>
                    <a:lstStyle/>
                    <a:p>
                      <a:pPr algn="l" fontAlgn="ctr"/>
                      <a:r>
                        <a:rPr lang="en-US" sz="1600" u="none" strike="noStrike" dirty="0">
                          <a:effectLst/>
                        </a:rPr>
                        <a:t>0.11, 0.2, 0.3, 0.4, 0.81</a:t>
                      </a:r>
                      <a:endParaRPr lang="en-US" sz="1600" b="0" i="0" u="none" strike="noStrike" dirty="0">
                        <a:solidFill>
                          <a:srgbClr val="000000"/>
                        </a:solidFill>
                        <a:effectLst/>
                        <a:latin typeface="Arial" panose="020B0604020202020204" pitchFamily="34" charset="0"/>
                      </a:endParaRPr>
                    </a:p>
                  </a:txBody>
                  <a:tcPr marL="6350" marR="6350" marT="6350" marB="0" anchor="ctr"/>
                </a:tc>
                <a:tc vMerge="1">
                  <a:txBody>
                    <a:bodyPr/>
                    <a:lstStyle/>
                    <a:p>
                      <a:endParaRPr lang="en-US"/>
                    </a:p>
                  </a:txBody>
                  <a:tcPr/>
                </a:tc>
                <a:extLst>
                  <a:ext uri="{0D108BD9-81ED-4DB2-BD59-A6C34878D82A}">
                    <a16:rowId xmlns:a16="http://schemas.microsoft.com/office/drawing/2014/main" val="2653587738"/>
                  </a:ext>
                </a:extLst>
              </a:tr>
              <a:tr h="264020">
                <a:tc>
                  <a:txBody>
                    <a:bodyPr/>
                    <a:lstStyle/>
                    <a:p>
                      <a:pPr algn="l" fontAlgn="ctr"/>
                      <a:r>
                        <a:rPr lang="en-US" sz="1600" u="none" strike="noStrike">
                          <a:effectLst/>
                        </a:rPr>
                        <a:t>C</a:t>
                      </a:r>
                      <a:endParaRPr lang="en-US" sz="1600" b="0" i="0" u="none" strike="noStrike">
                        <a:solidFill>
                          <a:srgbClr val="000000"/>
                        </a:solidFill>
                        <a:effectLst/>
                        <a:latin typeface="Arial" panose="020B0604020202020204" pitchFamily="34" charset="0"/>
                      </a:endParaRPr>
                    </a:p>
                  </a:txBody>
                  <a:tcPr marL="6350" marR="6350" marT="6350" marB="0" anchor="ctr"/>
                </a:tc>
                <a:tc>
                  <a:txBody>
                    <a:bodyPr/>
                    <a:lstStyle/>
                    <a:p>
                      <a:pPr algn="l" fontAlgn="ctr"/>
                      <a:r>
                        <a:rPr lang="en-US" sz="1600" u="none" strike="noStrike">
                          <a:effectLst/>
                        </a:rPr>
                        <a:t>290</a:t>
                      </a:r>
                      <a:endParaRPr lang="en-US" sz="1600" b="0" i="0" u="none" strike="noStrike">
                        <a:solidFill>
                          <a:srgbClr val="000000"/>
                        </a:solidFill>
                        <a:effectLst/>
                        <a:latin typeface="Arial" panose="020B0604020202020204" pitchFamily="34" charset="0"/>
                      </a:endParaRPr>
                    </a:p>
                  </a:txBody>
                  <a:tcPr marL="6350" marR="6350" marT="6350" marB="0" anchor="ctr"/>
                </a:tc>
                <a:tc>
                  <a:txBody>
                    <a:bodyPr/>
                    <a:lstStyle/>
                    <a:p>
                      <a:pPr algn="l" fontAlgn="ctr"/>
                      <a:r>
                        <a:rPr lang="en-US" sz="1600" u="none" strike="noStrike">
                          <a:effectLst/>
                        </a:rPr>
                        <a:t>0.05, 0.1, 0.2, 0.5, 1</a:t>
                      </a:r>
                      <a:endParaRPr lang="en-US" sz="1600" b="0" i="0" u="none" strike="noStrike">
                        <a:solidFill>
                          <a:srgbClr val="000000"/>
                        </a:solidFill>
                        <a:effectLst/>
                        <a:latin typeface="Arial" panose="020B0604020202020204" pitchFamily="34" charset="0"/>
                      </a:endParaRPr>
                    </a:p>
                  </a:txBody>
                  <a:tcPr marL="6350" marR="6350" marT="6350" marB="0" anchor="ctr"/>
                </a:tc>
                <a:tc vMerge="1">
                  <a:txBody>
                    <a:bodyPr/>
                    <a:lstStyle/>
                    <a:p>
                      <a:endParaRPr lang="en-US"/>
                    </a:p>
                  </a:txBody>
                  <a:tcPr/>
                </a:tc>
                <a:extLst>
                  <a:ext uri="{0D108BD9-81ED-4DB2-BD59-A6C34878D82A}">
                    <a16:rowId xmlns:a16="http://schemas.microsoft.com/office/drawing/2014/main" val="2047635713"/>
                  </a:ext>
                </a:extLst>
              </a:tr>
              <a:tr h="264020">
                <a:tc>
                  <a:txBody>
                    <a:bodyPr/>
                    <a:lstStyle/>
                    <a:p>
                      <a:pPr algn="l" fontAlgn="ctr"/>
                      <a:r>
                        <a:rPr lang="en-US" sz="1600" u="none" strike="noStrike">
                          <a:effectLst/>
                        </a:rPr>
                        <a:t>Fe</a:t>
                      </a:r>
                      <a:endParaRPr lang="en-US" sz="1600" b="0" i="0" u="none" strike="noStrike">
                        <a:solidFill>
                          <a:srgbClr val="000000"/>
                        </a:solidFill>
                        <a:effectLst/>
                        <a:latin typeface="Arial" panose="020B0604020202020204" pitchFamily="34" charset="0"/>
                      </a:endParaRPr>
                    </a:p>
                  </a:txBody>
                  <a:tcPr marL="6350" marR="6350" marT="6350" marB="0" anchor="ctr"/>
                </a:tc>
                <a:tc>
                  <a:txBody>
                    <a:bodyPr/>
                    <a:lstStyle/>
                    <a:p>
                      <a:pPr algn="l" fontAlgn="b"/>
                      <a:r>
                        <a:rPr lang="en-US" sz="1600" u="none" strike="noStrike">
                          <a:effectLst/>
                        </a:rPr>
                        <a:t>600</a:t>
                      </a:r>
                      <a:endParaRPr lang="en-US" sz="16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US" sz="1600" u="none" strike="noStrike">
                          <a:effectLst/>
                        </a:rPr>
                        <a:t>0.4</a:t>
                      </a:r>
                      <a:endParaRPr lang="en-US" sz="1600" b="0" i="0" u="none" strike="noStrike">
                        <a:solidFill>
                          <a:srgbClr val="000000"/>
                        </a:solidFill>
                        <a:effectLst/>
                        <a:latin typeface="Arial" panose="020B0604020202020204" pitchFamily="34" charset="0"/>
                      </a:endParaRPr>
                    </a:p>
                  </a:txBody>
                  <a:tcPr marL="6350" marR="6350" marT="6350" marB="0" anchor="b"/>
                </a:tc>
                <a:tc vMerge="1">
                  <a:txBody>
                    <a:bodyPr/>
                    <a:lstStyle/>
                    <a:p>
                      <a:endParaRPr lang="en-US"/>
                    </a:p>
                  </a:txBody>
                  <a:tcPr/>
                </a:tc>
                <a:extLst>
                  <a:ext uri="{0D108BD9-81ED-4DB2-BD59-A6C34878D82A}">
                    <a16:rowId xmlns:a16="http://schemas.microsoft.com/office/drawing/2014/main" val="3360978960"/>
                  </a:ext>
                </a:extLst>
              </a:tr>
              <a:tr h="1517111">
                <a:tc>
                  <a:txBody>
                    <a:bodyPr/>
                    <a:lstStyle/>
                    <a:p>
                      <a:pPr algn="l" fontAlgn="ctr"/>
                      <a:r>
                        <a:rPr lang="en-US" sz="1600" u="none" strike="noStrike">
                          <a:effectLst/>
                        </a:rPr>
                        <a:t>GCRsim</a:t>
                      </a:r>
                      <a:endParaRPr lang="en-US" sz="1600" b="0" i="0" u="none" strike="noStrike">
                        <a:solidFill>
                          <a:srgbClr val="000000"/>
                        </a:solidFill>
                        <a:effectLst/>
                        <a:latin typeface="Arial" panose="020B0604020202020204" pitchFamily="34" charset="0"/>
                      </a:endParaRPr>
                    </a:p>
                  </a:txBody>
                  <a:tcPr marL="6350" marR="6350" marT="6350" marB="0" anchor="ctr"/>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0.75 (acute and chronic)</a:t>
                      </a:r>
                      <a:endParaRPr lang="en-US" sz="1600" b="0" i="0" u="none" strike="noStrike" dirty="0">
                        <a:solidFill>
                          <a:srgbClr val="000000"/>
                        </a:solidFill>
                        <a:effectLst/>
                        <a:latin typeface="Calibri" panose="020F0502020204030204" pitchFamily="34" charset="0"/>
                      </a:endParaRPr>
                    </a:p>
                  </a:txBody>
                  <a:tcPr marL="6350" marR="6350" marT="6350" marB="0" anchor="b"/>
                </a:tc>
                <a:tc vMerge="1">
                  <a:txBody>
                    <a:bodyPr/>
                    <a:lstStyle/>
                    <a:p>
                      <a:endParaRPr lang="en-US"/>
                    </a:p>
                  </a:txBody>
                  <a:tcPr/>
                </a:tc>
                <a:extLst>
                  <a:ext uri="{0D108BD9-81ED-4DB2-BD59-A6C34878D82A}">
                    <a16:rowId xmlns:a16="http://schemas.microsoft.com/office/drawing/2014/main" val="2795375259"/>
                  </a:ext>
                </a:extLst>
              </a:tr>
            </a:tbl>
          </a:graphicData>
        </a:graphic>
      </p:graphicFrame>
      <p:grpSp>
        <p:nvGrpSpPr>
          <p:cNvPr id="13" name="Group 12">
            <a:extLst>
              <a:ext uri="{FF2B5EF4-FFF2-40B4-BE49-F238E27FC236}">
                <a16:creationId xmlns:a16="http://schemas.microsoft.com/office/drawing/2014/main" id="{F8AB668D-B0C0-73FA-9C40-A5DFE41AF9AC}"/>
              </a:ext>
            </a:extLst>
          </p:cNvPr>
          <p:cNvGrpSpPr/>
          <p:nvPr/>
        </p:nvGrpSpPr>
        <p:grpSpPr>
          <a:xfrm>
            <a:off x="8500729" y="1697054"/>
            <a:ext cx="2912526" cy="2572520"/>
            <a:chOff x="7741072" y="1977243"/>
            <a:chExt cx="2912526" cy="2572520"/>
          </a:xfrm>
        </p:grpSpPr>
        <p:pic>
          <p:nvPicPr>
            <p:cNvPr id="5" name="Picture 4">
              <a:extLst>
                <a:ext uri="{FF2B5EF4-FFF2-40B4-BE49-F238E27FC236}">
                  <a16:creationId xmlns:a16="http://schemas.microsoft.com/office/drawing/2014/main" id="{2B58B79F-F2FA-92EB-9F26-FDDBE10F4FEB}"/>
                </a:ext>
              </a:extLst>
            </p:cNvPr>
            <p:cNvPicPr>
              <a:picLocks noChangeAspect="1"/>
            </p:cNvPicPr>
            <p:nvPr/>
          </p:nvPicPr>
          <p:blipFill rotWithShape="1">
            <a:blip r:embed="rId3"/>
            <a:srcRect t="9983"/>
            <a:stretch/>
          </p:blipFill>
          <p:spPr>
            <a:xfrm>
              <a:off x="7741072" y="2178801"/>
              <a:ext cx="2582156" cy="1940074"/>
            </a:xfrm>
            <a:prstGeom prst="rect">
              <a:avLst/>
            </a:prstGeom>
          </p:spPr>
        </p:pic>
        <p:sp>
          <p:nvSpPr>
            <p:cNvPr id="9" name="TextBox 8">
              <a:extLst>
                <a:ext uri="{FF2B5EF4-FFF2-40B4-BE49-F238E27FC236}">
                  <a16:creationId xmlns:a16="http://schemas.microsoft.com/office/drawing/2014/main" id="{90CB798B-2442-0935-086C-F41AD1689461}"/>
                </a:ext>
              </a:extLst>
            </p:cNvPr>
            <p:cNvSpPr txBox="1"/>
            <p:nvPr/>
          </p:nvSpPr>
          <p:spPr>
            <a:xfrm>
              <a:off x="8129619" y="4118876"/>
              <a:ext cx="2272173" cy="430887"/>
            </a:xfrm>
            <a:prstGeom prst="rect">
              <a:avLst/>
            </a:prstGeom>
            <a:noFill/>
          </p:spPr>
          <p:txBody>
            <a:bodyPr wrap="square">
              <a:spAutoFit/>
            </a:bodyPr>
            <a:lstStyle/>
            <a:p>
              <a:r>
                <a:rPr lang="en-US" sz="1100" i="1" dirty="0">
                  <a:latin typeface="Arial" panose="020B0604020202020204" pitchFamily="34" charset="0"/>
                  <a:cs typeface="Arial" panose="020B0604020202020204" pitchFamily="34" charset="0"/>
                </a:rPr>
                <a:t>Kumar et al 2025 NASA-HRP-IWS</a:t>
              </a:r>
              <a:endParaRPr lang="en-US" sz="11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022C853-327D-A026-AB39-89DE0853AD72}"/>
                </a:ext>
              </a:extLst>
            </p:cNvPr>
            <p:cNvSpPr txBox="1"/>
            <p:nvPr/>
          </p:nvSpPr>
          <p:spPr>
            <a:xfrm>
              <a:off x="7887981" y="1977243"/>
              <a:ext cx="2765617" cy="307777"/>
            </a:xfrm>
            <a:prstGeom prst="rect">
              <a:avLst/>
            </a:prstGeom>
            <a:noFill/>
          </p:spPr>
          <p:txBody>
            <a:bodyPr wrap="square">
              <a:spAutoFit/>
            </a:bodyPr>
            <a:lstStyle/>
            <a:p>
              <a:pPr algn="ctr"/>
              <a:r>
                <a:rPr lang="en-US" sz="1400" b="1" dirty="0">
                  <a:latin typeface="Arial" panose="020B0604020202020204" pitchFamily="34" charset="0"/>
                  <a:cs typeface="Arial" panose="020B0604020202020204" pitchFamily="34" charset="0"/>
                </a:rPr>
                <a:t>Mammy tumors in </a:t>
              </a:r>
              <a:r>
                <a:rPr lang="en-US" sz="1400" b="1" dirty="0" err="1">
                  <a:latin typeface="Arial" panose="020B0604020202020204" pitchFamily="34" charset="0"/>
                  <a:cs typeface="Arial" panose="020B0604020202020204" pitchFamily="34" charset="0"/>
                </a:rPr>
                <a:t>APC</a:t>
              </a:r>
              <a:r>
                <a:rPr lang="en-US" sz="1400" b="1" baseline="30000" dirty="0" err="1">
                  <a:latin typeface="Arial" panose="020B0604020202020204" pitchFamily="34" charset="0"/>
                  <a:cs typeface="Arial" panose="020B0604020202020204" pitchFamily="34" charset="0"/>
                </a:rPr>
                <a:t>Min</a:t>
              </a:r>
              <a:r>
                <a:rPr lang="en-US" sz="1400" b="1" baseline="30000" dirty="0">
                  <a:latin typeface="Arial" panose="020B0604020202020204" pitchFamily="34" charset="0"/>
                  <a:cs typeface="Arial" panose="020B0604020202020204" pitchFamily="34" charset="0"/>
                </a:rPr>
                <a:t>/+</a:t>
              </a:r>
            </a:p>
          </p:txBody>
        </p:sp>
      </p:grpSp>
      <p:grpSp>
        <p:nvGrpSpPr>
          <p:cNvPr id="19" name="Group 18">
            <a:extLst>
              <a:ext uri="{FF2B5EF4-FFF2-40B4-BE49-F238E27FC236}">
                <a16:creationId xmlns:a16="http://schemas.microsoft.com/office/drawing/2014/main" id="{130A1B19-03C6-83B2-4013-ABB7F2AF70A4}"/>
              </a:ext>
            </a:extLst>
          </p:cNvPr>
          <p:cNvGrpSpPr/>
          <p:nvPr/>
        </p:nvGrpSpPr>
        <p:grpSpPr>
          <a:xfrm>
            <a:off x="8816741" y="4234305"/>
            <a:ext cx="2550937" cy="2489914"/>
            <a:chOff x="8825876" y="4234305"/>
            <a:chExt cx="2387797" cy="2409086"/>
          </a:xfrm>
        </p:grpSpPr>
        <p:pic>
          <p:nvPicPr>
            <p:cNvPr id="15" name="Picture 14">
              <a:extLst>
                <a:ext uri="{FF2B5EF4-FFF2-40B4-BE49-F238E27FC236}">
                  <a16:creationId xmlns:a16="http://schemas.microsoft.com/office/drawing/2014/main" id="{EA826D41-3C6A-9D71-1C87-3C756A1629DC}"/>
                </a:ext>
              </a:extLst>
            </p:cNvPr>
            <p:cNvPicPr>
              <a:picLocks noChangeAspect="1"/>
            </p:cNvPicPr>
            <p:nvPr/>
          </p:nvPicPr>
          <p:blipFill>
            <a:blip r:embed="rId4"/>
            <a:stretch>
              <a:fillRect/>
            </a:stretch>
          </p:blipFill>
          <p:spPr>
            <a:xfrm>
              <a:off x="8825876" y="4481526"/>
              <a:ext cx="2272173" cy="1884871"/>
            </a:xfrm>
            <a:prstGeom prst="rect">
              <a:avLst/>
            </a:prstGeom>
          </p:spPr>
        </p:pic>
        <p:sp>
          <p:nvSpPr>
            <p:cNvPr id="16" name="TextBox 15">
              <a:extLst>
                <a:ext uri="{FF2B5EF4-FFF2-40B4-BE49-F238E27FC236}">
                  <a16:creationId xmlns:a16="http://schemas.microsoft.com/office/drawing/2014/main" id="{2B68C9B1-3D96-D7C5-F58C-F591D94572EF}"/>
                </a:ext>
              </a:extLst>
            </p:cNvPr>
            <p:cNvSpPr txBox="1"/>
            <p:nvPr/>
          </p:nvSpPr>
          <p:spPr>
            <a:xfrm>
              <a:off x="9024896" y="6366392"/>
              <a:ext cx="1861277" cy="276999"/>
            </a:xfrm>
            <a:prstGeom prst="rect">
              <a:avLst/>
            </a:prstGeom>
            <a:noFill/>
          </p:spPr>
          <p:txBody>
            <a:bodyPr wrap="square">
              <a:spAutoFit/>
            </a:bodyPr>
            <a:lstStyle/>
            <a:p>
              <a:r>
                <a:rPr lang="en-US" sz="1200" i="1" dirty="0">
                  <a:latin typeface="Arial" panose="020B0604020202020204" pitchFamily="34" charset="0"/>
                  <a:cs typeface="Arial" panose="020B0604020202020204" pitchFamily="34" charset="0"/>
                </a:rPr>
                <a:t>Illa-</a:t>
              </a:r>
              <a:r>
                <a:rPr lang="en-US" sz="1200" i="1" dirty="0" err="1">
                  <a:latin typeface="Arial" panose="020B0604020202020204" pitchFamily="34" charset="0"/>
                  <a:cs typeface="Arial" panose="020B0604020202020204" pitchFamily="34" charset="0"/>
                </a:rPr>
                <a:t>Bochaca</a:t>
              </a:r>
              <a:r>
                <a:rPr lang="en-US" sz="1200" i="1" dirty="0">
                  <a:latin typeface="Arial" panose="020B0604020202020204" pitchFamily="34" charset="0"/>
                  <a:cs typeface="Arial" panose="020B0604020202020204" pitchFamily="34" charset="0"/>
                </a:rPr>
                <a:t> et al 2014</a:t>
              </a:r>
              <a:endParaRPr lang="en-US" sz="12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02FBEE2-5F5D-BB6C-52EA-8D3EA990F958}"/>
                </a:ext>
              </a:extLst>
            </p:cNvPr>
            <p:cNvSpPr txBox="1"/>
            <p:nvPr/>
          </p:nvSpPr>
          <p:spPr>
            <a:xfrm>
              <a:off x="8825876" y="4234305"/>
              <a:ext cx="2387797" cy="506235"/>
            </a:xfrm>
            <a:prstGeom prst="rect">
              <a:avLst/>
            </a:prstGeom>
            <a:noFill/>
          </p:spPr>
          <p:txBody>
            <a:bodyPr wrap="square">
              <a:spAutoFit/>
            </a:bodyPr>
            <a:lstStyle/>
            <a:p>
              <a:r>
                <a:rPr lang="en-US" sz="1400" b="1" dirty="0">
                  <a:solidFill>
                    <a:srgbClr val="1A1A1A"/>
                  </a:solidFill>
                  <a:effectLst/>
                  <a:latin typeface="Arial" panose="020B0604020202020204" pitchFamily="34" charset="0"/>
                  <a:cs typeface="Arial" panose="020B0604020202020204" pitchFamily="34" charset="0"/>
                </a:rPr>
                <a:t>Mammy tumors in Trp53-null</a:t>
              </a:r>
              <a:endParaRPr lang="en-US" sz="14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129161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BCE4D-E458-3B22-A0DA-028970475421}"/>
              </a:ext>
            </a:extLst>
          </p:cNvPr>
          <p:cNvSpPr>
            <a:spLocks noGrp="1"/>
          </p:cNvSpPr>
          <p:nvPr>
            <p:ph type="title"/>
          </p:nvPr>
        </p:nvSpPr>
        <p:spPr>
          <a:xfrm>
            <a:off x="3010064" y="-22813"/>
            <a:ext cx="7110965" cy="910404"/>
          </a:xfrm>
        </p:spPr>
        <p:txBody>
          <a:bodyPr anchor="ctr">
            <a:normAutofit fontScale="90000"/>
          </a:bodyPr>
          <a:lstStyle/>
          <a:p>
            <a:r>
              <a:rPr lang="en-US" sz="4000" dirty="0">
                <a:solidFill>
                  <a:schemeClr val="bg2"/>
                </a:solidFill>
              </a:rPr>
              <a:t>Ovarian Cancer Mouse Model</a:t>
            </a:r>
            <a:endParaRPr lang="en-US" sz="1600" dirty="0">
              <a:solidFill>
                <a:schemeClr val="bg2"/>
              </a:solidFill>
            </a:endParaRPr>
          </a:p>
        </p:txBody>
      </p:sp>
      <p:sp>
        <p:nvSpPr>
          <p:cNvPr id="3" name="Content Placeholder 2">
            <a:extLst>
              <a:ext uri="{FF2B5EF4-FFF2-40B4-BE49-F238E27FC236}">
                <a16:creationId xmlns:a16="http://schemas.microsoft.com/office/drawing/2014/main" id="{B5211097-6DD8-9DE1-1932-9ED6CABB8B29}"/>
              </a:ext>
            </a:extLst>
          </p:cNvPr>
          <p:cNvSpPr>
            <a:spLocks noGrp="1"/>
          </p:cNvSpPr>
          <p:nvPr>
            <p:ph idx="1"/>
          </p:nvPr>
        </p:nvSpPr>
        <p:spPr>
          <a:xfrm>
            <a:off x="2686834" y="845439"/>
            <a:ext cx="9840640" cy="883769"/>
          </a:xfrm>
        </p:spPr>
        <p:txBody>
          <a:bodyPr anchor="ctr">
            <a:normAutofit/>
          </a:bodyPr>
          <a:lstStyle/>
          <a:p>
            <a:pPr marL="0" indent="0">
              <a:buNone/>
            </a:pPr>
            <a:r>
              <a:rPr lang="en-US" sz="2000" b="1" i="0" u="none" strike="noStrike" baseline="0" dirty="0">
                <a:latin typeface="Arial" panose="020B0604020202020204" pitchFamily="34" charset="0"/>
                <a:cs typeface="Arial" panose="020B0604020202020204" pitchFamily="34" charset="0"/>
              </a:rPr>
              <a:t>Inbred WT: </a:t>
            </a:r>
            <a:r>
              <a:rPr lang="en-US" sz="2000" dirty="0">
                <a:latin typeface="Arial" panose="020B0604020202020204" pitchFamily="34" charset="0"/>
                <a:cs typeface="Arial" panose="020B0604020202020204" pitchFamily="34" charset="0"/>
              </a:rPr>
              <a:t>C57BL/6</a:t>
            </a:r>
          </a:p>
          <a:p>
            <a:pPr marL="0" indent="0">
              <a:buNone/>
            </a:pPr>
            <a:r>
              <a:rPr lang="en-US" sz="2000" b="1" i="0" u="none" strike="noStrike" baseline="0" dirty="0">
                <a:latin typeface="Arial" panose="020B0604020202020204" pitchFamily="34" charset="0"/>
                <a:cs typeface="Arial" panose="020B0604020202020204" pitchFamily="34" charset="0"/>
              </a:rPr>
              <a:t>Transgenic: </a:t>
            </a:r>
            <a:r>
              <a:rPr lang="en-US" sz="2000" i="0" u="none" strike="noStrike" baseline="0" dirty="0">
                <a:latin typeface="Arial" panose="020B0604020202020204" pitchFamily="34" charset="0"/>
                <a:cs typeface="Arial" panose="020B0604020202020204" pitchFamily="34" charset="0"/>
              </a:rPr>
              <a:t>RF/Un, </a:t>
            </a:r>
            <a:r>
              <a:rPr lang="en-US" sz="2000" dirty="0">
                <a:latin typeface="Arial" panose="020B0604020202020204" pitchFamily="34" charset="0"/>
                <a:cs typeface="Arial" panose="020B0604020202020204" pitchFamily="34" charset="0"/>
              </a:rPr>
              <a:t>B6C3F1 </a:t>
            </a:r>
            <a:r>
              <a:rPr lang="en-US" sz="2000" b="1" dirty="0">
                <a:latin typeface="Arial" panose="020B0604020202020204" pitchFamily="34" charset="0"/>
                <a:cs typeface="Arial" panose="020B0604020202020204" pitchFamily="34" charset="0"/>
              </a:rPr>
              <a:t>(</a:t>
            </a:r>
            <a:r>
              <a:rPr lang="pt-BR" sz="2000" b="0" i="0" u="none" strike="noStrike" baseline="0" dirty="0">
                <a:latin typeface="Arial" panose="020B0604020202020204" pitchFamily="34" charset="0"/>
                <a:cs typeface="Arial" panose="020B0604020202020204" pitchFamily="34" charset="0"/>
              </a:rPr>
              <a:t>C57BL/6NCrj x C3H/HeNCrj)</a:t>
            </a:r>
            <a:endParaRPr lang="en-US" sz="2000" baseline="30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0323352-6A9F-012B-234B-4634B2687F0B}"/>
              </a:ext>
            </a:extLst>
          </p:cNvPr>
          <p:cNvSpPr txBox="1"/>
          <p:nvPr/>
        </p:nvSpPr>
        <p:spPr>
          <a:xfrm>
            <a:off x="86791" y="6384144"/>
            <a:ext cx="10928049" cy="261610"/>
          </a:xfrm>
          <a:prstGeom prst="rect">
            <a:avLst/>
          </a:prstGeom>
          <a:noFill/>
        </p:spPr>
        <p:txBody>
          <a:bodyPr wrap="square" rtlCol="0">
            <a:spAutoFit/>
          </a:bodyPr>
          <a:lstStyle/>
          <a:p>
            <a:pPr>
              <a:spcAft>
                <a:spcPts val="600"/>
              </a:spcAft>
            </a:pPr>
            <a:r>
              <a:rPr lang="en-US" sz="1100" i="1" dirty="0">
                <a:latin typeface="Arial" panose="020B0604020202020204" pitchFamily="34" charset="0"/>
                <a:cs typeface="Arial" panose="020B0604020202020204" pitchFamily="34" charset="0"/>
              </a:rPr>
              <a:t>     Watanabe et al 1998; Mishra et al 2016, 2018; Leon K et al 2025 NASA-HRP-IWS</a:t>
            </a:r>
          </a:p>
        </p:txBody>
      </p:sp>
      <p:sp>
        <p:nvSpPr>
          <p:cNvPr id="4" name="TextBox 3">
            <a:extLst>
              <a:ext uri="{FF2B5EF4-FFF2-40B4-BE49-F238E27FC236}">
                <a16:creationId xmlns:a16="http://schemas.microsoft.com/office/drawing/2014/main" id="{79B18B1C-21A8-3401-5B98-85EF1F3E98E0}"/>
              </a:ext>
            </a:extLst>
          </p:cNvPr>
          <p:cNvSpPr txBox="1"/>
          <p:nvPr/>
        </p:nvSpPr>
        <p:spPr>
          <a:xfrm>
            <a:off x="521549" y="1870661"/>
            <a:ext cx="10548515" cy="830997"/>
          </a:xfrm>
          <a:prstGeom prst="rect">
            <a:avLst/>
          </a:prstGeom>
          <a:noFill/>
        </p:spPr>
        <p:txBody>
          <a:bodyPr wrap="square">
            <a:spAutoFit/>
          </a:bodyPr>
          <a:lstStyle/>
          <a:p>
            <a:pPr algn="just">
              <a:defRPr/>
            </a:pPr>
            <a:r>
              <a:rPr lang="en-US" sz="1600" dirty="0">
                <a:latin typeface="Arial" panose="020B0604020202020204" pitchFamily="34" charset="0"/>
                <a:cs typeface="Arial" panose="020B0604020202020204" pitchFamily="34" charset="0"/>
              </a:rPr>
              <a:t>Ovarian Cancer is 5</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leading cause of cancer related death in US women. Space radiation including galactic cosmic rays is a carcinogenic factor and can be hazardous to the cohort of female astronauts and may lead to reproductive organ tumor in longer missions.</a:t>
            </a:r>
          </a:p>
        </p:txBody>
      </p:sp>
      <p:grpSp>
        <p:nvGrpSpPr>
          <p:cNvPr id="20" name="Group 19">
            <a:extLst>
              <a:ext uri="{FF2B5EF4-FFF2-40B4-BE49-F238E27FC236}">
                <a16:creationId xmlns:a16="http://schemas.microsoft.com/office/drawing/2014/main" id="{EB6459AC-7C72-1BA7-DC37-71B62A9FF150}"/>
              </a:ext>
            </a:extLst>
          </p:cNvPr>
          <p:cNvGrpSpPr/>
          <p:nvPr/>
        </p:nvGrpSpPr>
        <p:grpSpPr>
          <a:xfrm>
            <a:off x="7176408" y="2595610"/>
            <a:ext cx="4705464" cy="3942975"/>
            <a:chOff x="4164482" y="4848187"/>
            <a:chExt cx="3551550" cy="3108295"/>
          </a:xfrm>
        </p:grpSpPr>
        <p:grpSp>
          <p:nvGrpSpPr>
            <p:cNvPr id="9" name="Group 8">
              <a:extLst>
                <a:ext uri="{FF2B5EF4-FFF2-40B4-BE49-F238E27FC236}">
                  <a16:creationId xmlns:a16="http://schemas.microsoft.com/office/drawing/2014/main" id="{4C1FAD65-B511-8425-E36B-215B2CF72B41}"/>
                </a:ext>
              </a:extLst>
            </p:cNvPr>
            <p:cNvGrpSpPr/>
            <p:nvPr/>
          </p:nvGrpSpPr>
          <p:grpSpPr>
            <a:xfrm>
              <a:off x="4212720" y="4848187"/>
              <a:ext cx="3503312" cy="3108295"/>
              <a:chOff x="3217999" y="4199297"/>
              <a:chExt cx="4049088" cy="3886133"/>
            </a:xfrm>
          </p:grpSpPr>
          <p:pic>
            <p:nvPicPr>
              <p:cNvPr id="10" name="Picture 9">
                <a:extLst>
                  <a:ext uri="{FF2B5EF4-FFF2-40B4-BE49-F238E27FC236}">
                    <a16:creationId xmlns:a16="http://schemas.microsoft.com/office/drawing/2014/main" id="{E3EC3B50-E1AC-6EC9-D790-5481D0971F44}"/>
                  </a:ext>
                </a:extLst>
              </p:cNvPr>
              <p:cNvPicPr>
                <a:picLocks noChangeAspect="1"/>
              </p:cNvPicPr>
              <p:nvPr/>
            </p:nvPicPr>
            <p:blipFill>
              <a:blip r:embed="rId3"/>
              <a:stretch>
                <a:fillRect/>
              </a:stretch>
            </p:blipFill>
            <p:spPr>
              <a:xfrm>
                <a:off x="5126161" y="4199297"/>
                <a:ext cx="2133205" cy="1845882"/>
              </a:xfrm>
              <a:prstGeom prst="rect">
                <a:avLst/>
              </a:prstGeom>
            </p:spPr>
          </p:pic>
          <p:pic>
            <p:nvPicPr>
              <p:cNvPr id="11" name="Picture 10">
                <a:extLst>
                  <a:ext uri="{FF2B5EF4-FFF2-40B4-BE49-F238E27FC236}">
                    <a16:creationId xmlns:a16="http://schemas.microsoft.com/office/drawing/2014/main" id="{A319B612-7137-5DC3-E280-C8674A19FFA0}"/>
                  </a:ext>
                </a:extLst>
              </p:cNvPr>
              <p:cNvPicPr>
                <a:picLocks noChangeAspect="1"/>
              </p:cNvPicPr>
              <p:nvPr/>
            </p:nvPicPr>
            <p:blipFill>
              <a:blip r:embed="rId4"/>
              <a:stretch>
                <a:fillRect/>
              </a:stretch>
            </p:blipFill>
            <p:spPr>
              <a:xfrm>
                <a:off x="5242796" y="6422788"/>
                <a:ext cx="2024291" cy="1662642"/>
              </a:xfrm>
              <a:prstGeom prst="rect">
                <a:avLst/>
              </a:prstGeom>
            </p:spPr>
          </p:pic>
          <p:pic>
            <p:nvPicPr>
              <p:cNvPr id="14" name="Picture 13">
                <a:extLst>
                  <a:ext uri="{FF2B5EF4-FFF2-40B4-BE49-F238E27FC236}">
                    <a16:creationId xmlns:a16="http://schemas.microsoft.com/office/drawing/2014/main" id="{97965691-D41E-49E5-FEB3-0C058EAF60F2}"/>
                  </a:ext>
                </a:extLst>
              </p:cNvPr>
              <p:cNvPicPr>
                <a:picLocks noChangeAspect="1"/>
              </p:cNvPicPr>
              <p:nvPr/>
            </p:nvPicPr>
            <p:blipFill rotWithShape="1">
              <a:blip r:embed="rId5"/>
              <a:srcRect l="4813"/>
              <a:stretch/>
            </p:blipFill>
            <p:spPr>
              <a:xfrm>
                <a:off x="3217999" y="6422787"/>
                <a:ext cx="1879897" cy="1662643"/>
              </a:xfrm>
              <a:prstGeom prst="rect">
                <a:avLst/>
              </a:prstGeom>
            </p:spPr>
          </p:pic>
          <p:sp>
            <p:nvSpPr>
              <p:cNvPr id="15" name="TextBox 14">
                <a:extLst>
                  <a:ext uri="{FF2B5EF4-FFF2-40B4-BE49-F238E27FC236}">
                    <a16:creationId xmlns:a16="http://schemas.microsoft.com/office/drawing/2014/main" id="{9E3C1206-C50D-498B-D2EA-01D307D7EB45}"/>
                  </a:ext>
                </a:extLst>
              </p:cNvPr>
              <p:cNvSpPr txBox="1"/>
              <p:nvPr/>
            </p:nvSpPr>
            <p:spPr>
              <a:xfrm>
                <a:off x="5630090" y="4414162"/>
                <a:ext cx="928811" cy="273006"/>
              </a:xfrm>
              <a:prstGeom prst="rect">
                <a:avLst/>
              </a:prstGeom>
              <a:noFill/>
            </p:spPr>
            <p:txBody>
              <a:bodyPr wrap="none" rtlCol="0">
                <a:spAutoFit/>
              </a:bodyPr>
              <a:lstStyle/>
              <a:p>
                <a:r>
                  <a:rPr lang="en-US" sz="1200" b="1" dirty="0">
                    <a:solidFill>
                      <a:srgbClr val="0070C0"/>
                    </a:solidFill>
                    <a:latin typeface="Arial" panose="020B0604020202020204" pitchFamily="34" charset="0"/>
                    <a:cs typeface="Arial" panose="020B0604020202020204" pitchFamily="34" charset="0"/>
                  </a:rPr>
                  <a:t>Mixed beam</a:t>
                </a:r>
              </a:p>
            </p:txBody>
          </p:sp>
          <p:sp>
            <p:nvSpPr>
              <p:cNvPr id="16" name="TextBox 15">
                <a:extLst>
                  <a:ext uri="{FF2B5EF4-FFF2-40B4-BE49-F238E27FC236}">
                    <a16:creationId xmlns:a16="http://schemas.microsoft.com/office/drawing/2014/main" id="{89C86A71-F81C-1193-E596-44E96069ABFE}"/>
                  </a:ext>
                </a:extLst>
              </p:cNvPr>
              <p:cNvSpPr txBox="1"/>
              <p:nvPr/>
            </p:nvSpPr>
            <p:spPr>
              <a:xfrm>
                <a:off x="3855669" y="6643479"/>
                <a:ext cx="506497" cy="273006"/>
              </a:xfrm>
              <a:prstGeom prst="rect">
                <a:avLst/>
              </a:prstGeom>
              <a:noFill/>
            </p:spPr>
            <p:txBody>
              <a:bodyPr wrap="none" rtlCol="0">
                <a:spAutoFit/>
              </a:bodyPr>
              <a:lstStyle/>
              <a:p>
                <a:r>
                  <a:rPr lang="en-US" sz="1200" b="1" dirty="0">
                    <a:solidFill>
                      <a:srgbClr val="0070C0"/>
                    </a:solidFill>
                    <a:latin typeface="Arial" panose="020B0604020202020204" pitchFamily="34" charset="0"/>
                    <a:cs typeface="Arial" panose="020B0604020202020204" pitchFamily="34" charset="0"/>
                  </a:rPr>
                  <a:t>O ion</a:t>
                </a:r>
              </a:p>
            </p:txBody>
          </p:sp>
          <p:sp>
            <p:nvSpPr>
              <p:cNvPr id="17" name="TextBox 16">
                <a:extLst>
                  <a:ext uri="{FF2B5EF4-FFF2-40B4-BE49-F238E27FC236}">
                    <a16:creationId xmlns:a16="http://schemas.microsoft.com/office/drawing/2014/main" id="{024615BE-AFD5-EE5D-5798-8835D8FAB554}"/>
                  </a:ext>
                </a:extLst>
              </p:cNvPr>
              <p:cNvSpPr txBox="1"/>
              <p:nvPr/>
            </p:nvSpPr>
            <p:spPr>
              <a:xfrm>
                <a:off x="5904414" y="6643480"/>
                <a:ext cx="506497" cy="273006"/>
              </a:xfrm>
              <a:prstGeom prst="rect">
                <a:avLst/>
              </a:prstGeom>
              <a:noFill/>
            </p:spPr>
            <p:txBody>
              <a:bodyPr wrap="none" rtlCol="0">
                <a:spAutoFit/>
              </a:bodyPr>
              <a:lstStyle/>
              <a:p>
                <a:r>
                  <a:rPr lang="en-US" sz="1200" b="1" dirty="0">
                    <a:solidFill>
                      <a:srgbClr val="0070C0"/>
                    </a:solidFill>
                    <a:latin typeface="Arial" panose="020B0604020202020204" pitchFamily="34" charset="0"/>
                    <a:cs typeface="Arial" panose="020B0604020202020204" pitchFamily="34" charset="0"/>
                  </a:rPr>
                  <a:t>O ion</a:t>
                </a:r>
              </a:p>
            </p:txBody>
          </p:sp>
        </p:grpSp>
        <p:pic>
          <p:nvPicPr>
            <p:cNvPr id="19" name="Picture 18">
              <a:extLst>
                <a:ext uri="{FF2B5EF4-FFF2-40B4-BE49-F238E27FC236}">
                  <a16:creationId xmlns:a16="http://schemas.microsoft.com/office/drawing/2014/main" id="{3DA40325-3416-828F-3130-83C6BE47F227}"/>
                </a:ext>
              </a:extLst>
            </p:cNvPr>
            <p:cNvPicPr>
              <a:picLocks noChangeAspect="1"/>
            </p:cNvPicPr>
            <p:nvPr/>
          </p:nvPicPr>
          <p:blipFill>
            <a:blip r:embed="rId6"/>
            <a:stretch>
              <a:fillRect/>
            </a:stretch>
          </p:blipFill>
          <p:spPr>
            <a:xfrm>
              <a:off x="4164482" y="4873155"/>
              <a:ext cx="1745934" cy="1627966"/>
            </a:xfrm>
            <a:prstGeom prst="rect">
              <a:avLst/>
            </a:prstGeom>
          </p:spPr>
        </p:pic>
      </p:grpSp>
      <p:graphicFrame>
        <p:nvGraphicFramePr>
          <p:cNvPr id="22" name="Table 21">
            <a:extLst>
              <a:ext uri="{FF2B5EF4-FFF2-40B4-BE49-F238E27FC236}">
                <a16:creationId xmlns:a16="http://schemas.microsoft.com/office/drawing/2014/main" id="{3895D638-89FF-5DCD-3CB5-220B8CBB57CC}"/>
              </a:ext>
            </a:extLst>
          </p:cNvPr>
          <p:cNvGraphicFramePr>
            <a:graphicFrameLocks noGrp="1"/>
          </p:cNvGraphicFramePr>
          <p:nvPr>
            <p:extLst>
              <p:ext uri="{D42A27DB-BD31-4B8C-83A1-F6EECF244321}">
                <p14:modId xmlns:p14="http://schemas.microsoft.com/office/powerpoint/2010/main" val="2664468808"/>
              </p:ext>
            </p:extLst>
          </p:nvPr>
        </p:nvGraphicFramePr>
        <p:xfrm>
          <a:off x="431062" y="2797493"/>
          <a:ext cx="6605107" cy="3208020"/>
        </p:xfrm>
        <a:graphic>
          <a:graphicData uri="http://schemas.openxmlformats.org/drawingml/2006/table">
            <a:tbl>
              <a:tblPr>
                <a:tableStyleId>{9D7B26C5-4107-4FEC-AEDC-1716B250A1EF}</a:tableStyleId>
              </a:tblPr>
              <a:tblGrid>
                <a:gridCol w="919726">
                  <a:extLst>
                    <a:ext uri="{9D8B030D-6E8A-4147-A177-3AD203B41FA5}">
                      <a16:colId xmlns:a16="http://schemas.microsoft.com/office/drawing/2014/main" val="1548540241"/>
                    </a:ext>
                  </a:extLst>
                </a:gridCol>
                <a:gridCol w="919726">
                  <a:extLst>
                    <a:ext uri="{9D8B030D-6E8A-4147-A177-3AD203B41FA5}">
                      <a16:colId xmlns:a16="http://schemas.microsoft.com/office/drawing/2014/main" val="1731550192"/>
                    </a:ext>
                  </a:extLst>
                </a:gridCol>
                <a:gridCol w="1984671">
                  <a:extLst>
                    <a:ext uri="{9D8B030D-6E8A-4147-A177-3AD203B41FA5}">
                      <a16:colId xmlns:a16="http://schemas.microsoft.com/office/drawing/2014/main" val="1804582869"/>
                    </a:ext>
                  </a:extLst>
                </a:gridCol>
                <a:gridCol w="2780984">
                  <a:extLst>
                    <a:ext uri="{9D8B030D-6E8A-4147-A177-3AD203B41FA5}">
                      <a16:colId xmlns:a16="http://schemas.microsoft.com/office/drawing/2014/main" val="4237101089"/>
                    </a:ext>
                  </a:extLst>
                </a:gridCol>
              </a:tblGrid>
              <a:tr h="196850">
                <a:tc>
                  <a:txBody>
                    <a:bodyPr/>
                    <a:lstStyle/>
                    <a:p>
                      <a:pPr algn="l" rtl="0" fontAlgn="ctr"/>
                      <a:r>
                        <a:rPr lang="en-US" sz="1600" b="1" u="none" strike="noStrike">
                          <a:effectLst/>
                        </a:rPr>
                        <a:t>Radiation </a:t>
                      </a:r>
                      <a:endParaRPr lang="en-US" sz="1600" b="1" i="0" u="none" strike="noStrike">
                        <a:solidFill>
                          <a:srgbClr val="000000"/>
                        </a:solidFill>
                        <a:effectLst/>
                        <a:latin typeface="Calibri" panose="020F0502020204030204" pitchFamily="34" charset="0"/>
                      </a:endParaRPr>
                    </a:p>
                  </a:txBody>
                  <a:tcPr marL="6350" marR="6350" marT="6350" marB="0" anchor="ctr"/>
                </a:tc>
                <a:tc>
                  <a:txBody>
                    <a:bodyPr/>
                    <a:lstStyle/>
                    <a:p>
                      <a:pPr algn="l" rtl="0" fontAlgn="ctr"/>
                      <a:r>
                        <a:rPr lang="en-US" sz="1600" b="1" u="none" strike="noStrike">
                          <a:effectLst/>
                        </a:rPr>
                        <a:t>Energy (MeV/u)</a:t>
                      </a:r>
                      <a:endParaRPr lang="en-US" sz="1600" b="1" i="0" u="none" strike="noStrike">
                        <a:solidFill>
                          <a:srgbClr val="000000"/>
                        </a:solidFill>
                        <a:effectLst/>
                        <a:latin typeface="Calibri" panose="020F0502020204030204" pitchFamily="34" charset="0"/>
                      </a:endParaRPr>
                    </a:p>
                  </a:txBody>
                  <a:tcPr marL="6350" marR="6350" marT="6350" marB="0" anchor="ctr"/>
                </a:tc>
                <a:tc>
                  <a:txBody>
                    <a:bodyPr/>
                    <a:lstStyle/>
                    <a:p>
                      <a:pPr algn="l" rtl="0" fontAlgn="ctr"/>
                      <a:r>
                        <a:rPr lang="en-US" sz="1600" b="1" u="none" strike="noStrike">
                          <a:effectLst/>
                        </a:rPr>
                        <a:t>Dose (Gy)</a:t>
                      </a:r>
                      <a:endParaRPr lang="en-US" sz="1600" b="1" i="0" u="none" strike="noStrike">
                        <a:solidFill>
                          <a:srgbClr val="000000"/>
                        </a:solidFill>
                        <a:effectLst/>
                        <a:latin typeface="Calibri" panose="020F0502020204030204" pitchFamily="34" charset="0"/>
                      </a:endParaRPr>
                    </a:p>
                  </a:txBody>
                  <a:tcPr marL="6350" marR="6350" marT="6350" marB="0" anchor="ctr"/>
                </a:tc>
                <a:tc>
                  <a:txBody>
                    <a:bodyPr/>
                    <a:lstStyle/>
                    <a:p>
                      <a:pPr algn="l" rtl="0" fontAlgn="ctr"/>
                      <a:r>
                        <a:rPr lang="en-US" sz="1600" b="1" u="none" strike="noStrike" dirty="0">
                          <a:effectLst/>
                        </a:rPr>
                        <a:t>Outcomes</a:t>
                      </a:r>
                      <a:endParaRPr lang="en-US" sz="16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65740865"/>
                  </a:ext>
                </a:extLst>
              </a:tr>
              <a:tr h="393700">
                <a:tc>
                  <a:txBody>
                    <a:bodyPr/>
                    <a:lstStyle/>
                    <a:p>
                      <a:pPr algn="l" rtl="0" fontAlgn="ctr"/>
                      <a:r>
                        <a:rPr lang="en-US" sz="1600" u="none" strike="noStrike" dirty="0">
                          <a:effectLst/>
                        </a:rPr>
                        <a:t>Mixed beam (Si, Ti, Fe) </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u="none" strike="noStrike">
                          <a:effectLst/>
                        </a:rPr>
                        <a:t> </a:t>
                      </a:r>
                      <a:endParaRPr lang="en-US" sz="1600" b="0" i="0" u="none" strike="noStrike">
                        <a:solidFill>
                          <a:srgbClr val="000000"/>
                        </a:solidFill>
                        <a:effectLst/>
                        <a:latin typeface="Arial" panose="020B0604020202020204" pitchFamily="34" charset="0"/>
                      </a:endParaRPr>
                    </a:p>
                  </a:txBody>
                  <a:tcPr marL="6350" marR="6350" marT="6350" marB="0" anchor="ctr"/>
                </a:tc>
                <a:tc>
                  <a:txBody>
                    <a:bodyPr/>
                    <a:lstStyle/>
                    <a:p>
                      <a:pPr algn="l" rtl="0" fontAlgn="ctr"/>
                      <a:r>
                        <a:rPr lang="en-US" sz="1600" u="none" strike="noStrike">
                          <a:effectLst/>
                        </a:rPr>
                        <a:t>0.3, 0.6</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marL="285750" indent="-285750" algn="l" rtl="0" fontAlgn="ctr">
                        <a:buClr>
                          <a:srgbClr val="000000"/>
                        </a:buClr>
                        <a:buSzPts val="1200"/>
                        <a:buFont typeface="Arial" panose="020B0604020202020204" pitchFamily="34" charset="0"/>
                        <a:buChar char="•"/>
                      </a:pPr>
                      <a:r>
                        <a:rPr lang="en-US" sz="1600" u="none" strike="noStrike" dirty="0">
                          <a:effectLst/>
                        </a:rPr>
                        <a:t>Mixed heavy ions beam (Si, Ti, Fe) or single O ion IR potently induce ovarian tumors.</a:t>
                      </a:r>
                      <a:endParaRPr lang="en-US" sz="1600" b="0" i="0" u="none" strike="noStrike" dirty="0">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651060773"/>
                  </a:ext>
                </a:extLst>
              </a:tr>
              <a:tr h="196850">
                <a:tc>
                  <a:txBody>
                    <a:bodyPr/>
                    <a:lstStyle/>
                    <a:p>
                      <a:pPr algn="l" rtl="0" fontAlgn="ctr"/>
                      <a:r>
                        <a:rPr lang="en-US" sz="1600" u="none" strike="noStrike">
                          <a:effectLst/>
                        </a:rPr>
                        <a:t>O</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u="none" strike="noStrike">
                          <a:effectLst/>
                        </a:rPr>
                        <a:t>600</a:t>
                      </a:r>
                      <a:endParaRPr lang="en-US" sz="1600" b="0" i="0" u="none" strike="noStrike">
                        <a:solidFill>
                          <a:srgbClr val="000000"/>
                        </a:solidFill>
                        <a:effectLst/>
                        <a:latin typeface="Arial" panose="020B0604020202020204" pitchFamily="34" charset="0"/>
                      </a:endParaRPr>
                    </a:p>
                  </a:txBody>
                  <a:tcPr marL="6350" marR="6350" marT="6350" marB="0" anchor="ctr"/>
                </a:tc>
                <a:tc>
                  <a:txBody>
                    <a:bodyPr/>
                    <a:lstStyle/>
                    <a:p>
                      <a:pPr algn="l" rtl="0" fontAlgn="ctr"/>
                      <a:r>
                        <a:rPr lang="en-US" sz="1600" u="none" strike="noStrike">
                          <a:effectLst/>
                        </a:rPr>
                        <a:t>0.05, 0.3, 0.5</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marL="285750" indent="-285750" algn="l" rtl="0" fontAlgn="ctr">
                        <a:buClr>
                          <a:srgbClr val="000000"/>
                        </a:buClr>
                        <a:buSzPts val="1200"/>
                        <a:buFont typeface="Arial" panose="020B0604020202020204" pitchFamily="34" charset="0"/>
                        <a:buChar char="•"/>
                      </a:pPr>
                      <a:r>
                        <a:rPr lang="en-US" sz="1600" u="none" strike="noStrike" dirty="0">
                          <a:effectLst/>
                        </a:rPr>
                        <a:t>Tumor incidence unilateral and bilateral. </a:t>
                      </a:r>
                      <a:endParaRPr lang="en-US" sz="1600" b="0" i="0" u="none" strike="noStrike" dirty="0">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698746352"/>
                  </a:ext>
                </a:extLst>
              </a:tr>
              <a:tr h="196850">
                <a:tc>
                  <a:txBody>
                    <a:bodyPr/>
                    <a:lstStyle/>
                    <a:p>
                      <a:pPr algn="l" fontAlgn="ctr"/>
                      <a:r>
                        <a:rPr lang="en-US" sz="1600" u="none" strike="noStrike">
                          <a:effectLst/>
                        </a:rPr>
                        <a:t>Fe</a:t>
                      </a:r>
                      <a:endParaRPr lang="en-US" sz="1600" b="0" i="0" u="none" strike="noStrike">
                        <a:solidFill>
                          <a:srgbClr val="000000"/>
                        </a:solidFill>
                        <a:effectLst/>
                        <a:latin typeface="Arial" panose="020B0604020202020204" pitchFamily="34" charset="0"/>
                      </a:endParaRPr>
                    </a:p>
                  </a:txBody>
                  <a:tcPr marL="6350" marR="6350" marT="6350" marB="0" anchor="ctr"/>
                </a:tc>
                <a:tc>
                  <a:txBody>
                    <a:bodyPr/>
                    <a:lstStyle/>
                    <a:p>
                      <a:pPr algn="l" fontAlgn="ctr"/>
                      <a:r>
                        <a:rPr lang="en-US" sz="1600" u="none" strike="noStrike">
                          <a:effectLst/>
                        </a:rPr>
                        <a:t>600</a:t>
                      </a:r>
                      <a:endParaRPr lang="en-US" sz="1600" b="0" i="0" u="none" strike="noStrike">
                        <a:solidFill>
                          <a:srgbClr val="000000"/>
                        </a:solidFill>
                        <a:effectLst/>
                        <a:latin typeface="Arial" panose="020B0604020202020204" pitchFamily="34" charset="0"/>
                      </a:endParaRPr>
                    </a:p>
                  </a:txBody>
                  <a:tcPr marL="6350" marR="6350" marT="6350" marB="0" anchor="ctr"/>
                </a:tc>
                <a:tc>
                  <a:txBody>
                    <a:bodyPr/>
                    <a:lstStyle/>
                    <a:p>
                      <a:pPr algn="l" rtl="0" fontAlgn="ctr"/>
                      <a:r>
                        <a:rPr lang="en-US" sz="1600" u="none" strike="noStrike">
                          <a:effectLst/>
                        </a:rPr>
                        <a:t>0.05, 0.3, 0.5</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marL="285750" indent="-285750" algn="l" rtl="0" fontAlgn="ctr">
                        <a:buClr>
                          <a:srgbClr val="000000"/>
                        </a:buClr>
                        <a:buSzPts val="1200"/>
                        <a:buFont typeface="Arial" panose="020B0604020202020204" pitchFamily="34" charset="0"/>
                        <a:buChar char="•"/>
                      </a:pPr>
                      <a:r>
                        <a:rPr lang="en-US" sz="1600" u="none" strike="noStrike" dirty="0">
                          <a:effectLst/>
                        </a:rPr>
                        <a:t>Ovarian tubular adenoma most prevalent.</a:t>
                      </a:r>
                      <a:endParaRPr lang="en-US" sz="1600" b="0" i="0" u="none" strike="noStrike" dirty="0">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773529244"/>
                  </a:ext>
                </a:extLst>
              </a:tr>
              <a:tr h="393700">
                <a:tc>
                  <a:txBody>
                    <a:bodyPr/>
                    <a:lstStyle/>
                    <a:p>
                      <a:pPr algn="l" rtl="0" fontAlgn="ctr"/>
                      <a:r>
                        <a:rPr lang="en-US" sz="1600" u="none" strike="noStrike">
                          <a:effectLst/>
                        </a:rPr>
                        <a:t>X ray</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US" sz="1600" u="none" strike="noStrike">
                          <a:effectLst/>
                        </a:rPr>
                        <a:t> </a:t>
                      </a:r>
                      <a:endParaRPr lang="en-US" sz="1600" b="0" i="0" u="none" strike="noStrike">
                        <a:solidFill>
                          <a:srgbClr val="000000"/>
                        </a:solidFill>
                        <a:effectLst/>
                        <a:latin typeface="Arial" panose="020B0604020202020204" pitchFamily="34" charset="0"/>
                      </a:endParaRPr>
                    </a:p>
                  </a:txBody>
                  <a:tcPr marL="6350" marR="6350" marT="6350" marB="0" anchor="ctr"/>
                </a:tc>
                <a:tc>
                  <a:txBody>
                    <a:bodyPr/>
                    <a:lstStyle/>
                    <a:p>
                      <a:pPr algn="l" rtl="0" fontAlgn="ctr"/>
                      <a:r>
                        <a:rPr lang="en-US" sz="1600" u="none" strike="noStrike">
                          <a:effectLst/>
                        </a:rPr>
                        <a:t>0.5, 5 </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marL="285750" indent="-285750" algn="l" fontAlgn="ctr">
                        <a:buFont typeface="Arial" panose="020B0604020202020204" pitchFamily="34" charset="0"/>
                        <a:buChar char="•"/>
                      </a:pPr>
                      <a:r>
                        <a:rPr lang="en-US" sz="1600" u="none" strike="noStrike" dirty="0">
                          <a:effectLst/>
                        </a:rPr>
                        <a:t>Ovarian cyst occurrence, and lipid peroxidation increases in ovarian follicles.</a:t>
                      </a:r>
                      <a:endParaRPr lang="en-US" sz="1600" b="0" i="0" u="none" strike="noStrike" dirty="0">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676508329"/>
                  </a:ext>
                </a:extLst>
              </a:tr>
              <a:tr h="196850">
                <a:tc>
                  <a:txBody>
                    <a:bodyPr/>
                    <a:lstStyle/>
                    <a:p>
                      <a:pPr algn="l" rtl="0" fontAlgn="ctr"/>
                      <a:r>
                        <a:rPr lang="en-US" sz="1600" u="none" strike="noStrike">
                          <a:effectLst/>
                        </a:rPr>
                        <a:t>C</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rtl="0" fontAlgn="ctr"/>
                      <a:r>
                        <a:rPr lang="en-US" sz="1600" u="none" strike="noStrike">
                          <a:effectLst/>
                        </a:rPr>
                        <a:t>290</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rtl="0" fontAlgn="ctr"/>
                      <a:r>
                        <a:rPr lang="en-US" sz="1600" u="none" strike="noStrike">
                          <a:effectLst/>
                        </a:rPr>
                        <a:t>0.46</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marL="0" indent="0" algn="l" fontAlgn="ctr">
                        <a:buFont typeface="Arial" panose="020B0604020202020204" pitchFamily="34" charset="0"/>
                        <a:buNone/>
                      </a:pPr>
                      <a:endParaRPr lang="en-US" sz="1600" b="0" i="0" u="none" strike="noStrike" dirty="0">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361688659"/>
                  </a:ext>
                </a:extLst>
              </a:tr>
            </a:tbl>
          </a:graphicData>
        </a:graphic>
      </p:graphicFrame>
    </p:spTree>
    <p:extLst>
      <p:ext uri="{BB962C8B-B14F-4D97-AF65-F5344CB8AC3E}">
        <p14:creationId xmlns:p14="http://schemas.microsoft.com/office/powerpoint/2010/main" val="4246077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BCE4D-E458-3B22-A0DA-028970475421}"/>
              </a:ext>
            </a:extLst>
          </p:cNvPr>
          <p:cNvSpPr>
            <a:spLocks noGrp="1"/>
          </p:cNvSpPr>
          <p:nvPr>
            <p:ph type="title"/>
          </p:nvPr>
        </p:nvSpPr>
        <p:spPr>
          <a:xfrm>
            <a:off x="2882391" y="-87863"/>
            <a:ext cx="7050749" cy="1059842"/>
          </a:xfrm>
        </p:spPr>
        <p:txBody>
          <a:bodyPr anchor="ctr">
            <a:normAutofit fontScale="90000"/>
          </a:bodyPr>
          <a:lstStyle/>
          <a:p>
            <a:r>
              <a:rPr lang="en-US" sz="3600" dirty="0">
                <a:solidFill>
                  <a:schemeClr val="bg2"/>
                </a:solidFill>
              </a:rPr>
              <a:t>Colorectal Cancer Mouse Model</a:t>
            </a:r>
            <a:endParaRPr lang="en-US" sz="1400" dirty="0">
              <a:solidFill>
                <a:schemeClr val="bg2"/>
              </a:solidFill>
            </a:endParaRPr>
          </a:p>
        </p:txBody>
      </p:sp>
      <p:sp>
        <p:nvSpPr>
          <p:cNvPr id="3" name="Content Placeholder 2">
            <a:extLst>
              <a:ext uri="{FF2B5EF4-FFF2-40B4-BE49-F238E27FC236}">
                <a16:creationId xmlns:a16="http://schemas.microsoft.com/office/drawing/2014/main" id="{B5211097-6DD8-9DE1-1932-9ED6CABB8B29}"/>
              </a:ext>
            </a:extLst>
          </p:cNvPr>
          <p:cNvSpPr>
            <a:spLocks noGrp="1"/>
          </p:cNvSpPr>
          <p:nvPr>
            <p:ph idx="1"/>
          </p:nvPr>
        </p:nvSpPr>
        <p:spPr>
          <a:xfrm>
            <a:off x="3156559" y="904831"/>
            <a:ext cx="8561337" cy="862590"/>
          </a:xfrm>
        </p:spPr>
        <p:txBody>
          <a:bodyPr anchor="ctr">
            <a:normAutofit/>
          </a:bodyPr>
          <a:lstStyle/>
          <a:p>
            <a:pPr marL="0" indent="0">
              <a:buNone/>
            </a:pPr>
            <a:r>
              <a:rPr lang="en-US" sz="2000" b="1" i="0" u="none" strike="noStrike" baseline="0" dirty="0">
                <a:latin typeface="Arial" panose="020B0604020202020204" pitchFamily="34" charset="0"/>
                <a:cs typeface="Arial" panose="020B0604020202020204" pitchFamily="34" charset="0"/>
              </a:rPr>
              <a:t>Inbred WT: </a:t>
            </a:r>
            <a:r>
              <a:rPr lang="en-US" sz="2000" dirty="0">
                <a:latin typeface="Arial" panose="020B0604020202020204" pitchFamily="34" charset="0"/>
                <a:cs typeface="Arial" panose="020B0604020202020204" pitchFamily="34" charset="0"/>
              </a:rPr>
              <a:t>C57BL/6J</a:t>
            </a:r>
          </a:p>
          <a:p>
            <a:pPr marL="0" indent="0">
              <a:buNone/>
            </a:pPr>
            <a:r>
              <a:rPr lang="en-US" sz="2000" b="1" i="0" u="none" strike="noStrike" dirty="0">
                <a:latin typeface="Arial" panose="020B0604020202020204" pitchFamily="34" charset="0"/>
                <a:cs typeface="Arial" panose="020B0604020202020204" pitchFamily="34" charset="0"/>
              </a:rPr>
              <a:t>Transgenic</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APC1638N/+, </a:t>
            </a:r>
            <a:r>
              <a:rPr lang="en-US" sz="2000" i="0" u="none" strike="noStrike" baseline="0" dirty="0">
                <a:latin typeface="Arial" panose="020B0604020202020204" pitchFamily="34" charset="0"/>
                <a:cs typeface="Arial" panose="020B0604020202020204" pitchFamily="34" charset="0"/>
              </a:rPr>
              <a:t>CDX2P </a:t>
            </a:r>
            <a:r>
              <a:rPr lang="en-US" sz="2000" i="0" u="none" strike="noStrike" baseline="0" dirty="0" err="1">
                <a:latin typeface="Arial" panose="020B0604020202020204" pitchFamily="34" charset="0"/>
                <a:cs typeface="Arial" panose="020B0604020202020204" pitchFamily="34" charset="0"/>
              </a:rPr>
              <a:t>APCflox</a:t>
            </a:r>
            <a:r>
              <a:rPr lang="en-US" sz="2000" i="0" u="none" strike="noStrike" baseline="0" dirty="0">
                <a:latin typeface="Arial" panose="020B0604020202020204" pitchFamily="34" charset="0"/>
                <a:cs typeface="Arial" panose="020B0604020202020204" pitchFamily="34" charset="0"/>
              </a:rPr>
              <a:t>/+</a:t>
            </a:r>
            <a:endParaRPr lang="en-US" sz="2000" baseline="30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0323352-6A9F-012B-234B-4634B2687F0B}"/>
              </a:ext>
            </a:extLst>
          </p:cNvPr>
          <p:cNvSpPr txBox="1"/>
          <p:nvPr/>
        </p:nvSpPr>
        <p:spPr>
          <a:xfrm>
            <a:off x="226973" y="6120428"/>
            <a:ext cx="11598442" cy="646331"/>
          </a:xfrm>
          <a:prstGeom prst="rect">
            <a:avLst/>
          </a:prstGeom>
          <a:noFill/>
        </p:spPr>
        <p:txBody>
          <a:bodyPr wrap="square" rtlCol="0">
            <a:spAutoFit/>
          </a:bodyPr>
          <a:lstStyle/>
          <a:p>
            <a:pPr>
              <a:spcAft>
                <a:spcPts val="600"/>
              </a:spcAft>
            </a:pPr>
            <a:r>
              <a:rPr lang="en-US" sz="1800" i="1" u="none" strike="noStrike" baseline="0" dirty="0">
                <a:solidFill>
                  <a:srgbClr val="434343"/>
                </a:solidFill>
                <a:latin typeface="Arial" panose="020B0604020202020204" pitchFamily="34" charset="0"/>
                <a:cs typeface="Arial" panose="020B0604020202020204" pitchFamily="34" charset="0"/>
              </a:rPr>
              <a:t>Suman et al 2015, 2016, 2017, 2019, 2022a, 2022b; Dutta et al 2013; Kim et al 2016; </a:t>
            </a:r>
            <a:r>
              <a:rPr lang="en-US" sz="1800" i="1" u="none" strike="noStrike" baseline="0" dirty="0" err="1">
                <a:solidFill>
                  <a:srgbClr val="434343"/>
                </a:solidFill>
                <a:latin typeface="Arial" panose="020B0604020202020204" pitchFamily="34" charset="0"/>
                <a:cs typeface="Arial" panose="020B0604020202020204" pitchFamily="34" charset="0"/>
              </a:rPr>
              <a:t>Trani</a:t>
            </a:r>
            <a:r>
              <a:rPr lang="en-US" sz="1800" i="1" u="none" strike="noStrike" baseline="0" dirty="0">
                <a:solidFill>
                  <a:srgbClr val="434343"/>
                </a:solidFill>
                <a:latin typeface="Arial" panose="020B0604020202020204" pitchFamily="34" charset="0"/>
                <a:cs typeface="Arial" panose="020B0604020202020204" pitchFamily="34" charset="0"/>
              </a:rPr>
              <a:t> et al 2010; Cheema et al 2014 </a:t>
            </a:r>
            <a:endParaRPr lang="en-US" sz="1600" i="1" dirty="0">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E9AB0D74-46C9-EBA6-5CB6-13572AE3C3EE}"/>
              </a:ext>
            </a:extLst>
          </p:cNvPr>
          <p:cNvGraphicFramePr>
            <a:graphicFrameLocks noGrp="1"/>
          </p:cNvGraphicFramePr>
          <p:nvPr>
            <p:extLst>
              <p:ext uri="{D42A27DB-BD31-4B8C-83A1-F6EECF244321}">
                <p14:modId xmlns:p14="http://schemas.microsoft.com/office/powerpoint/2010/main" val="1096534180"/>
              </p:ext>
            </p:extLst>
          </p:nvPr>
        </p:nvGraphicFramePr>
        <p:xfrm>
          <a:off x="226974" y="1913974"/>
          <a:ext cx="7386611" cy="3913348"/>
        </p:xfrm>
        <a:graphic>
          <a:graphicData uri="http://schemas.openxmlformats.org/drawingml/2006/table">
            <a:tbl>
              <a:tblPr>
                <a:tableStyleId>{9D7B26C5-4107-4FEC-AEDC-1716B250A1EF}</a:tableStyleId>
              </a:tblPr>
              <a:tblGrid>
                <a:gridCol w="962017">
                  <a:extLst>
                    <a:ext uri="{9D8B030D-6E8A-4147-A177-3AD203B41FA5}">
                      <a16:colId xmlns:a16="http://schemas.microsoft.com/office/drawing/2014/main" val="989861738"/>
                    </a:ext>
                  </a:extLst>
                </a:gridCol>
                <a:gridCol w="1455572">
                  <a:extLst>
                    <a:ext uri="{9D8B030D-6E8A-4147-A177-3AD203B41FA5}">
                      <a16:colId xmlns:a16="http://schemas.microsoft.com/office/drawing/2014/main" val="448196560"/>
                    </a:ext>
                  </a:extLst>
                </a:gridCol>
                <a:gridCol w="1888936">
                  <a:extLst>
                    <a:ext uri="{9D8B030D-6E8A-4147-A177-3AD203B41FA5}">
                      <a16:colId xmlns:a16="http://schemas.microsoft.com/office/drawing/2014/main" val="1272730134"/>
                    </a:ext>
                  </a:extLst>
                </a:gridCol>
                <a:gridCol w="3080086">
                  <a:extLst>
                    <a:ext uri="{9D8B030D-6E8A-4147-A177-3AD203B41FA5}">
                      <a16:colId xmlns:a16="http://schemas.microsoft.com/office/drawing/2014/main" val="16474721"/>
                    </a:ext>
                  </a:extLst>
                </a:gridCol>
              </a:tblGrid>
              <a:tr h="184589">
                <a:tc>
                  <a:txBody>
                    <a:bodyPr/>
                    <a:lstStyle/>
                    <a:p>
                      <a:pPr algn="l" rtl="0" fontAlgn="ctr"/>
                      <a:r>
                        <a:rPr lang="en-US" sz="1600" b="1" u="none" strike="noStrike" dirty="0">
                          <a:effectLst/>
                        </a:rPr>
                        <a:t>Radiation </a:t>
                      </a:r>
                      <a:endParaRPr lang="en-US" sz="1600" b="1" i="0" u="none" strike="noStrike" dirty="0">
                        <a:solidFill>
                          <a:srgbClr val="000000"/>
                        </a:solidFill>
                        <a:effectLst/>
                        <a:latin typeface="Calibri" panose="020F0502020204030204" pitchFamily="34" charset="0"/>
                      </a:endParaRPr>
                    </a:p>
                  </a:txBody>
                  <a:tcPr marL="5954" marR="5954" marT="5954" marB="0" anchor="ctr"/>
                </a:tc>
                <a:tc>
                  <a:txBody>
                    <a:bodyPr/>
                    <a:lstStyle/>
                    <a:p>
                      <a:pPr algn="l" rtl="0" fontAlgn="ctr"/>
                      <a:r>
                        <a:rPr lang="en-US" sz="1600" b="1" u="none" strike="noStrike" dirty="0">
                          <a:effectLst/>
                        </a:rPr>
                        <a:t>Energy (MeV/u)</a:t>
                      </a:r>
                      <a:endParaRPr lang="en-US" sz="1600" b="1" i="0" u="none" strike="noStrike" dirty="0">
                        <a:solidFill>
                          <a:srgbClr val="000000"/>
                        </a:solidFill>
                        <a:effectLst/>
                        <a:latin typeface="Calibri" panose="020F0502020204030204" pitchFamily="34" charset="0"/>
                      </a:endParaRPr>
                    </a:p>
                  </a:txBody>
                  <a:tcPr marL="5954" marR="5954" marT="5954" marB="0" anchor="ctr"/>
                </a:tc>
                <a:tc>
                  <a:txBody>
                    <a:bodyPr/>
                    <a:lstStyle/>
                    <a:p>
                      <a:pPr algn="l" rtl="0" fontAlgn="ctr"/>
                      <a:r>
                        <a:rPr lang="en-US" sz="1600" b="1" u="none" strike="noStrike" dirty="0">
                          <a:effectLst/>
                        </a:rPr>
                        <a:t>Dose (</a:t>
                      </a:r>
                      <a:r>
                        <a:rPr lang="en-US" sz="1600" b="1" u="none" strike="noStrike" dirty="0" err="1">
                          <a:effectLst/>
                        </a:rPr>
                        <a:t>Gy</a:t>
                      </a:r>
                      <a:r>
                        <a:rPr lang="en-US" sz="1600" b="1" u="none" strike="noStrike" dirty="0">
                          <a:effectLst/>
                        </a:rPr>
                        <a:t>)</a:t>
                      </a:r>
                      <a:endParaRPr lang="en-US" sz="1600" b="1" i="0" u="none" strike="noStrike" dirty="0">
                        <a:solidFill>
                          <a:srgbClr val="000000"/>
                        </a:solidFill>
                        <a:effectLst/>
                        <a:latin typeface="Calibri" panose="020F0502020204030204" pitchFamily="34" charset="0"/>
                      </a:endParaRPr>
                    </a:p>
                  </a:txBody>
                  <a:tcPr marL="5954" marR="5954" marT="5954" marB="0" anchor="ctr"/>
                </a:tc>
                <a:tc>
                  <a:txBody>
                    <a:bodyPr/>
                    <a:lstStyle/>
                    <a:p>
                      <a:pPr algn="l" rtl="0" fontAlgn="ctr"/>
                      <a:r>
                        <a:rPr lang="en-US" sz="1600" b="1" u="none" strike="noStrike" dirty="0">
                          <a:effectLst/>
                        </a:rPr>
                        <a:t>Outcomes</a:t>
                      </a:r>
                      <a:endParaRPr lang="en-US" sz="1600" b="1" i="0" u="none" strike="noStrike" dirty="0">
                        <a:solidFill>
                          <a:srgbClr val="000000"/>
                        </a:solidFill>
                        <a:effectLst/>
                        <a:latin typeface="Calibri" panose="020F0502020204030204" pitchFamily="34" charset="0"/>
                      </a:endParaRPr>
                    </a:p>
                  </a:txBody>
                  <a:tcPr marL="5954" marR="5954" marT="5954" marB="0" anchor="ctr"/>
                </a:tc>
                <a:extLst>
                  <a:ext uri="{0D108BD9-81ED-4DB2-BD59-A6C34878D82A}">
                    <a16:rowId xmlns:a16="http://schemas.microsoft.com/office/drawing/2014/main" val="2121550233"/>
                  </a:ext>
                </a:extLst>
              </a:tr>
              <a:tr h="184589">
                <a:tc>
                  <a:txBody>
                    <a:bodyPr/>
                    <a:lstStyle/>
                    <a:p>
                      <a:pPr algn="l" fontAlgn="ctr"/>
                      <a:r>
                        <a:rPr lang="en-US" sz="1600" u="none" strike="noStrike">
                          <a:effectLst/>
                        </a:rPr>
                        <a:t>Gamma</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dirty="0">
                          <a:effectLst/>
                        </a:rPr>
                        <a:t>0.1, 0.5, 2, 5</a:t>
                      </a:r>
                      <a:endParaRPr lang="en-US" sz="1600" b="0" i="0" u="none" strike="noStrike" dirty="0">
                        <a:solidFill>
                          <a:srgbClr val="000000"/>
                        </a:solidFill>
                        <a:effectLst/>
                        <a:latin typeface="Calibri" panose="020F0502020204030204" pitchFamily="34" charset="0"/>
                      </a:endParaRPr>
                    </a:p>
                  </a:txBody>
                  <a:tcPr marL="5954" marR="5954" marT="5954" marB="0" anchor="ctr"/>
                </a:tc>
                <a:tc rowSpan="9">
                  <a:txBody>
                    <a:bodyPr/>
                    <a:lstStyle/>
                    <a:p>
                      <a:pPr marL="285750" indent="-285750" algn="l" fontAlgn="ctr">
                        <a:buFont typeface="Arial" panose="020B0604020202020204" pitchFamily="34" charset="0"/>
                        <a:buChar char="•"/>
                      </a:pPr>
                      <a:r>
                        <a:rPr lang="en-US" sz="1600" u="none" strike="noStrike" dirty="0">
                          <a:effectLst/>
                        </a:rPr>
                        <a:t>Intestinal, colon tumor incidences and crypt number evaluated. </a:t>
                      </a:r>
                    </a:p>
                    <a:p>
                      <a:pPr marL="285750" indent="-285750" algn="l" fontAlgn="ctr">
                        <a:buFont typeface="Arial" panose="020B0604020202020204" pitchFamily="34" charset="0"/>
                        <a:buChar char="•"/>
                      </a:pPr>
                      <a:r>
                        <a:rPr lang="en-US" sz="1600" u="none" strike="noStrike" dirty="0">
                          <a:effectLst/>
                        </a:rPr>
                        <a:t>Protons induce upregulation of β-catenin/Akt pathways, increased DNA damage and decreased DNA repair factors.</a:t>
                      </a:r>
                    </a:p>
                    <a:p>
                      <a:pPr marL="285750" indent="-285750" algn="l" fontAlgn="ctr">
                        <a:buFont typeface="Arial" panose="020B0604020202020204" pitchFamily="34" charset="0"/>
                        <a:buChar char="•"/>
                      </a:pPr>
                      <a:r>
                        <a:rPr lang="en-US" sz="1600" u="none" strike="noStrike" dirty="0">
                          <a:effectLst/>
                        </a:rPr>
                        <a:t>Gross distribution of tumors along the intestinal tract with greater number of tumors/unit area in Fe ions vs gamma.</a:t>
                      </a:r>
                    </a:p>
                    <a:p>
                      <a:pPr marL="285750" indent="-285750" algn="l" fontAlgn="ctr">
                        <a:buFont typeface="Arial" panose="020B0604020202020204" pitchFamily="34" charset="0"/>
                        <a:buChar char="•"/>
                      </a:pPr>
                      <a:r>
                        <a:rPr lang="en-US" sz="1600" u="none" strike="noStrike" dirty="0">
                          <a:effectLst/>
                        </a:rPr>
                        <a:t>GI tumors significantly higher in </a:t>
                      </a:r>
                      <a:r>
                        <a:rPr lang="en-US" sz="1600" u="none" strike="noStrike" dirty="0" err="1">
                          <a:effectLst/>
                        </a:rPr>
                        <a:t>GCRsim</a:t>
                      </a:r>
                      <a:r>
                        <a:rPr lang="en-US" sz="1600" u="none" strike="noStrike" dirty="0">
                          <a:effectLst/>
                        </a:rPr>
                        <a:t> vs gamma, Male mice show higher intestinal tumor frequency. </a:t>
                      </a:r>
                      <a:endParaRPr lang="en-US" sz="1600" b="0" i="0" u="none" strike="noStrike" dirty="0">
                        <a:solidFill>
                          <a:srgbClr val="000000"/>
                        </a:solidFill>
                        <a:effectLst/>
                        <a:latin typeface="Calibri" panose="020F0502020204030204" pitchFamily="34" charset="0"/>
                      </a:endParaRPr>
                    </a:p>
                  </a:txBody>
                  <a:tcPr marL="5954" marR="5954" marT="5954" marB="0" anchor="ctr"/>
                </a:tc>
                <a:extLst>
                  <a:ext uri="{0D108BD9-81ED-4DB2-BD59-A6C34878D82A}">
                    <a16:rowId xmlns:a16="http://schemas.microsoft.com/office/drawing/2014/main" val="1363435049"/>
                  </a:ext>
                </a:extLst>
              </a:tr>
              <a:tr h="184589">
                <a:tc>
                  <a:txBody>
                    <a:bodyPr/>
                    <a:lstStyle/>
                    <a:p>
                      <a:pPr algn="l" fontAlgn="ctr"/>
                      <a:r>
                        <a:rPr lang="en-US" sz="1600" u="none" strike="noStrike">
                          <a:effectLst/>
                        </a:rPr>
                        <a:t>Si</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a:effectLst/>
                        </a:rPr>
                        <a:t>300</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a:effectLst/>
                        </a:rPr>
                        <a:t>0.1, 0.5, 1.4 (acute and protracted)</a:t>
                      </a:r>
                      <a:endParaRPr lang="en-US" sz="1600" b="0" i="0" u="none" strike="noStrike">
                        <a:solidFill>
                          <a:srgbClr val="000000"/>
                        </a:solidFill>
                        <a:effectLst/>
                        <a:latin typeface="Calibri" panose="020F0502020204030204" pitchFamily="34" charset="0"/>
                      </a:endParaRPr>
                    </a:p>
                  </a:txBody>
                  <a:tcPr marL="5954" marR="5954" marT="5954" marB="0" anchor="ctr"/>
                </a:tc>
                <a:tc vMerge="1">
                  <a:txBody>
                    <a:bodyPr/>
                    <a:lstStyle/>
                    <a:p>
                      <a:endParaRPr lang="en-US"/>
                    </a:p>
                  </a:txBody>
                  <a:tcPr/>
                </a:tc>
                <a:extLst>
                  <a:ext uri="{0D108BD9-81ED-4DB2-BD59-A6C34878D82A}">
                    <a16:rowId xmlns:a16="http://schemas.microsoft.com/office/drawing/2014/main" val="1623692605"/>
                  </a:ext>
                </a:extLst>
              </a:tr>
              <a:tr h="184589">
                <a:tc>
                  <a:txBody>
                    <a:bodyPr/>
                    <a:lstStyle/>
                    <a:p>
                      <a:pPr algn="l" fontAlgn="ctr"/>
                      <a:r>
                        <a:rPr lang="en-US" sz="1600" u="none" strike="noStrike">
                          <a:effectLst/>
                        </a:rPr>
                        <a:t>Fe</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a:effectLst/>
                        </a:rPr>
                        <a:t>600, 1000</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a:effectLst/>
                        </a:rPr>
                        <a:t>0.1, 0.5, 1.6 (acute and protracted), 4</a:t>
                      </a:r>
                      <a:endParaRPr lang="en-US" sz="1600" b="0" i="0" u="none" strike="noStrike">
                        <a:solidFill>
                          <a:srgbClr val="000000"/>
                        </a:solidFill>
                        <a:effectLst/>
                        <a:latin typeface="Calibri" panose="020F0502020204030204" pitchFamily="34" charset="0"/>
                      </a:endParaRPr>
                    </a:p>
                  </a:txBody>
                  <a:tcPr marL="5954" marR="5954" marT="5954" marB="0" anchor="ctr"/>
                </a:tc>
                <a:tc vMerge="1">
                  <a:txBody>
                    <a:bodyPr/>
                    <a:lstStyle/>
                    <a:p>
                      <a:endParaRPr lang="en-US"/>
                    </a:p>
                  </a:txBody>
                  <a:tcPr/>
                </a:tc>
                <a:extLst>
                  <a:ext uri="{0D108BD9-81ED-4DB2-BD59-A6C34878D82A}">
                    <a16:rowId xmlns:a16="http://schemas.microsoft.com/office/drawing/2014/main" val="669200472"/>
                  </a:ext>
                </a:extLst>
              </a:tr>
              <a:tr h="184589">
                <a:tc>
                  <a:txBody>
                    <a:bodyPr/>
                    <a:lstStyle/>
                    <a:p>
                      <a:pPr algn="l" fontAlgn="ctr"/>
                      <a:r>
                        <a:rPr lang="en-US" sz="1600" u="none" strike="noStrike">
                          <a:effectLst/>
                        </a:rPr>
                        <a:t>X ray</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5954" marR="5954" marT="5954" marB="0" anchor="ctr"/>
                </a:tc>
                <a:tc vMerge="1">
                  <a:txBody>
                    <a:bodyPr/>
                    <a:lstStyle/>
                    <a:p>
                      <a:endParaRPr lang="en-US"/>
                    </a:p>
                  </a:txBody>
                  <a:tcPr/>
                </a:tc>
                <a:extLst>
                  <a:ext uri="{0D108BD9-81ED-4DB2-BD59-A6C34878D82A}">
                    <a16:rowId xmlns:a16="http://schemas.microsoft.com/office/drawing/2014/main" val="51134947"/>
                  </a:ext>
                </a:extLst>
              </a:tr>
              <a:tr h="184589">
                <a:tc>
                  <a:txBody>
                    <a:bodyPr/>
                    <a:lstStyle/>
                    <a:p>
                      <a:pPr algn="l" fontAlgn="ctr"/>
                      <a:r>
                        <a:rPr lang="en-US" sz="1600" u="none" strike="noStrike">
                          <a:effectLst/>
                        </a:rPr>
                        <a:t>Protons</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a:effectLst/>
                        </a:rPr>
                        <a:t>50, 1000</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a:effectLst/>
                        </a:rPr>
                        <a:t>2, 1.88</a:t>
                      </a:r>
                      <a:endParaRPr lang="en-US" sz="1600" b="0" i="0" u="none" strike="noStrike">
                        <a:solidFill>
                          <a:srgbClr val="000000"/>
                        </a:solidFill>
                        <a:effectLst/>
                        <a:latin typeface="Calibri" panose="020F0502020204030204" pitchFamily="34" charset="0"/>
                      </a:endParaRPr>
                    </a:p>
                  </a:txBody>
                  <a:tcPr marL="5954" marR="5954" marT="5954" marB="0" anchor="ctr"/>
                </a:tc>
                <a:tc vMerge="1">
                  <a:txBody>
                    <a:bodyPr/>
                    <a:lstStyle/>
                    <a:p>
                      <a:endParaRPr lang="en-US"/>
                    </a:p>
                  </a:txBody>
                  <a:tcPr/>
                </a:tc>
                <a:extLst>
                  <a:ext uri="{0D108BD9-81ED-4DB2-BD59-A6C34878D82A}">
                    <a16:rowId xmlns:a16="http://schemas.microsoft.com/office/drawing/2014/main" val="668743780"/>
                  </a:ext>
                </a:extLst>
              </a:tr>
              <a:tr h="184589">
                <a:tc>
                  <a:txBody>
                    <a:bodyPr/>
                    <a:lstStyle/>
                    <a:p>
                      <a:pPr algn="l" fontAlgn="ctr"/>
                      <a:r>
                        <a:rPr lang="en-US" sz="1600" u="none" strike="noStrike" dirty="0" err="1">
                          <a:effectLst/>
                        </a:rPr>
                        <a:t>SPEsim</a:t>
                      </a:r>
                      <a:endParaRPr lang="en-US" sz="1600" b="0" i="0" u="none" strike="noStrike" dirty="0">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dirty="0">
                          <a:effectLst/>
                        </a:rPr>
                        <a:t>91.67% @ 50 to 0.14% @ 150)</a:t>
                      </a:r>
                      <a:endParaRPr lang="en-US" sz="1600" b="0" i="0" u="none" strike="noStrike" dirty="0">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5954" marR="5954" marT="5954" marB="0" anchor="ctr"/>
                </a:tc>
                <a:tc vMerge="1">
                  <a:txBody>
                    <a:bodyPr/>
                    <a:lstStyle/>
                    <a:p>
                      <a:endParaRPr lang="en-US"/>
                    </a:p>
                  </a:txBody>
                  <a:tcPr/>
                </a:tc>
                <a:extLst>
                  <a:ext uri="{0D108BD9-81ED-4DB2-BD59-A6C34878D82A}">
                    <a16:rowId xmlns:a16="http://schemas.microsoft.com/office/drawing/2014/main" val="2080317831"/>
                  </a:ext>
                </a:extLst>
              </a:tr>
              <a:tr h="184589">
                <a:tc>
                  <a:txBody>
                    <a:bodyPr/>
                    <a:lstStyle/>
                    <a:p>
                      <a:pPr algn="l" fontAlgn="ctr"/>
                      <a:r>
                        <a:rPr lang="en-US" sz="1600" u="none" strike="noStrike">
                          <a:effectLst/>
                        </a:rPr>
                        <a:t>C</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a:effectLst/>
                        </a:rPr>
                        <a:t>290</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a:effectLst/>
                        </a:rPr>
                        <a:t>0.1, 0.5, 2.0</a:t>
                      </a:r>
                      <a:endParaRPr lang="en-US" sz="1600" b="0" i="0" u="none" strike="noStrike">
                        <a:solidFill>
                          <a:srgbClr val="000000"/>
                        </a:solidFill>
                        <a:effectLst/>
                        <a:latin typeface="Calibri" panose="020F0502020204030204" pitchFamily="34" charset="0"/>
                      </a:endParaRPr>
                    </a:p>
                  </a:txBody>
                  <a:tcPr marL="5954" marR="5954" marT="5954" marB="0" anchor="ctr"/>
                </a:tc>
                <a:tc vMerge="1">
                  <a:txBody>
                    <a:bodyPr/>
                    <a:lstStyle/>
                    <a:p>
                      <a:endParaRPr lang="en-US"/>
                    </a:p>
                  </a:txBody>
                  <a:tcPr/>
                </a:tc>
                <a:extLst>
                  <a:ext uri="{0D108BD9-81ED-4DB2-BD59-A6C34878D82A}">
                    <a16:rowId xmlns:a16="http://schemas.microsoft.com/office/drawing/2014/main" val="2481334947"/>
                  </a:ext>
                </a:extLst>
              </a:tr>
              <a:tr h="184589">
                <a:tc>
                  <a:txBody>
                    <a:bodyPr/>
                    <a:lstStyle/>
                    <a:p>
                      <a:pPr algn="l" fontAlgn="ctr"/>
                      <a:r>
                        <a:rPr lang="en-US" sz="1600" u="none" strike="noStrike">
                          <a:effectLst/>
                        </a:rPr>
                        <a:t>O</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a:effectLst/>
                        </a:rPr>
                        <a:t>325</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a:effectLst/>
                        </a:rPr>
                        <a:t>0.05, 0.5</a:t>
                      </a:r>
                      <a:endParaRPr lang="en-US" sz="1600" b="0" i="0" u="none" strike="noStrike">
                        <a:solidFill>
                          <a:srgbClr val="000000"/>
                        </a:solidFill>
                        <a:effectLst/>
                        <a:latin typeface="Calibri" panose="020F0502020204030204" pitchFamily="34" charset="0"/>
                      </a:endParaRPr>
                    </a:p>
                  </a:txBody>
                  <a:tcPr marL="5954" marR="5954" marT="5954" marB="0" anchor="ctr"/>
                </a:tc>
                <a:tc vMerge="1">
                  <a:txBody>
                    <a:bodyPr/>
                    <a:lstStyle/>
                    <a:p>
                      <a:endParaRPr lang="en-US"/>
                    </a:p>
                  </a:txBody>
                  <a:tcPr/>
                </a:tc>
                <a:extLst>
                  <a:ext uri="{0D108BD9-81ED-4DB2-BD59-A6C34878D82A}">
                    <a16:rowId xmlns:a16="http://schemas.microsoft.com/office/drawing/2014/main" val="4054032052"/>
                  </a:ext>
                </a:extLst>
              </a:tr>
              <a:tr h="348932">
                <a:tc>
                  <a:txBody>
                    <a:bodyPr/>
                    <a:lstStyle/>
                    <a:p>
                      <a:pPr algn="l" fontAlgn="ctr"/>
                      <a:r>
                        <a:rPr lang="pt-BR" sz="1600" u="none" strike="noStrike">
                          <a:effectLst/>
                        </a:rPr>
                        <a:t>SimGCRsim (H, He, Si, O)</a:t>
                      </a:r>
                      <a:endParaRPr lang="pt-BR"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pt-BR" sz="1600" u="none" strike="noStrike" dirty="0">
                          <a:effectLst/>
                        </a:rPr>
                        <a:t>1000 H +250 He +325 O + 300 Si </a:t>
                      </a:r>
                      <a:endParaRPr lang="pt-BR" sz="1600" b="0" i="0" u="none" strike="noStrike" dirty="0">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dirty="0">
                          <a:effectLst/>
                        </a:rPr>
                        <a:t>0.05, 0.5</a:t>
                      </a:r>
                      <a:endParaRPr lang="en-US" sz="1600" b="0" i="0" u="none" strike="noStrike" dirty="0">
                        <a:solidFill>
                          <a:srgbClr val="000000"/>
                        </a:solidFill>
                        <a:effectLst/>
                        <a:latin typeface="Calibri" panose="020F0502020204030204" pitchFamily="34" charset="0"/>
                      </a:endParaRPr>
                    </a:p>
                  </a:txBody>
                  <a:tcPr marL="5954" marR="5954" marT="5954" marB="0" anchor="ctr"/>
                </a:tc>
                <a:tc vMerge="1">
                  <a:txBody>
                    <a:bodyPr/>
                    <a:lstStyle/>
                    <a:p>
                      <a:endParaRPr lang="en-US"/>
                    </a:p>
                  </a:txBody>
                  <a:tcPr/>
                </a:tc>
                <a:extLst>
                  <a:ext uri="{0D108BD9-81ED-4DB2-BD59-A6C34878D82A}">
                    <a16:rowId xmlns:a16="http://schemas.microsoft.com/office/drawing/2014/main" val="1348433986"/>
                  </a:ext>
                </a:extLst>
              </a:tr>
            </a:tbl>
          </a:graphicData>
        </a:graphic>
      </p:graphicFrame>
      <p:grpSp>
        <p:nvGrpSpPr>
          <p:cNvPr id="13" name="Group 12">
            <a:extLst>
              <a:ext uri="{FF2B5EF4-FFF2-40B4-BE49-F238E27FC236}">
                <a16:creationId xmlns:a16="http://schemas.microsoft.com/office/drawing/2014/main" id="{A3775352-5800-E936-769F-505160EA283E}"/>
              </a:ext>
            </a:extLst>
          </p:cNvPr>
          <p:cNvGrpSpPr/>
          <p:nvPr/>
        </p:nvGrpSpPr>
        <p:grpSpPr>
          <a:xfrm>
            <a:off x="7785390" y="2013433"/>
            <a:ext cx="4078525" cy="3639548"/>
            <a:chOff x="7785390" y="2013433"/>
            <a:chExt cx="4078525" cy="3639548"/>
          </a:xfrm>
        </p:grpSpPr>
        <p:sp>
          <p:nvSpPr>
            <p:cNvPr id="6" name="TextBox 5">
              <a:extLst>
                <a:ext uri="{FF2B5EF4-FFF2-40B4-BE49-F238E27FC236}">
                  <a16:creationId xmlns:a16="http://schemas.microsoft.com/office/drawing/2014/main" id="{8E06BC64-9D07-5C1F-FE9B-17D5AD3803F9}"/>
                </a:ext>
              </a:extLst>
            </p:cNvPr>
            <p:cNvSpPr txBox="1"/>
            <p:nvPr/>
          </p:nvSpPr>
          <p:spPr>
            <a:xfrm>
              <a:off x="7943202" y="2013433"/>
              <a:ext cx="3920713" cy="584775"/>
            </a:xfrm>
            <a:prstGeom prst="rect">
              <a:avLst/>
            </a:prstGeom>
            <a:noFill/>
          </p:spPr>
          <p:txBody>
            <a:bodyPr wrap="square">
              <a:spAutoFit/>
            </a:bodyPr>
            <a:lstStyle/>
            <a:p>
              <a:pPr algn="ctr"/>
              <a:r>
                <a:rPr lang="en-US" sz="1600" b="1" i="0" dirty="0">
                  <a:solidFill>
                    <a:srgbClr val="202020"/>
                  </a:solidFill>
                  <a:effectLst/>
                  <a:latin typeface="Arial" panose="020B0604020202020204" pitchFamily="34" charset="0"/>
                  <a:cs typeface="Arial" panose="020B0604020202020204" pitchFamily="34" charset="0"/>
                </a:rPr>
                <a:t>Heavy ions-induced intestinal tumor in </a:t>
              </a:r>
              <a:r>
                <a:rPr lang="en-US" sz="1600" b="1" i="0" dirty="0" err="1">
                  <a:solidFill>
                    <a:srgbClr val="202020"/>
                  </a:solidFill>
                  <a:effectLst/>
                  <a:latin typeface="Arial" panose="020B0604020202020204" pitchFamily="34" charset="0"/>
                  <a:cs typeface="Arial" panose="020B0604020202020204" pitchFamily="34" charset="0"/>
                </a:rPr>
                <a:t>APC</a:t>
              </a:r>
              <a:r>
                <a:rPr lang="en-US" sz="1600" b="1" i="0" baseline="30000" dirty="0" err="1">
                  <a:solidFill>
                    <a:srgbClr val="202020"/>
                  </a:solidFill>
                  <a:effectLst/>
                  <a:latin typeface="Arial" panose="020B0604020202020204" pitchFamily="34" charset="0"/>
                  <a:cs typeface="Arial" panose="020B0604020202020204" pitchFamily="34" charset="0"/>
                </a:rPr>
                <a:t>Min</a:t>
              </a:r>
              <a:r>
                <a:rPr lang="en-US" sz="1600" b="1" i="0" baseline="30000" dirty="0">
                  <a:solidFill>
                    <a:srgbClr val="202020"/>
                  </a:solidFill>
                  <a:effectLst/>
                  <a:latin typeface="Arial" panose="020B0604020202020204" pitchFamily="34" charset="0"/>
                  <a:cs typeface="Arial" panose="020B0604020202020204" pitchFamily="34" charset="0"/>
                </a:rPr>
                <a:t>/+</a:t>
              </a:r>
              <a:r>
                <a:rPr lang="en-US" sz="1600" b="1" i="0" dirty="0">
                  <a:solidFill>
                    <a:srgbClr val="202020"/>
                  </a:solidFill>
                  <a:effectLst/>
                  <a:latin typeface="Arial" panose="020B0604020202020204" pitchFamily="34" charset="0"/>
                  <a:cs typeface="Arial" panose="020B0604020202020204" pitchFamily="34" charset="0"/>
                </a:rPr>
                <a:t> mice</a:t>
              </a:r>
              <a:endParaRPr lang="en-US" sz="1600" dirty="0">
                <a:latin typeface="Arial" panose="020B0604020202020204" pitchFamily="34" charset="0"/>
                <a:cs typeface="Arial" panose="020B0604020202020204" pitchFamily="34" charset="0"/>
              </a:endParaRPr>
            </a:p>
          </p:txBody>
        </p:sp>
        <p:pic>
          <p:nvPicPr>
            <p:cNvPr id="9" name="Picture 8" descr="Chart, scatter chart&#10;&#10;AI-generated content may be incorrect.">
              <a:extLst>
                <a:ext uri="{FF2B5EF4-FFF2-40B4-BE49-F238E27FC236}">
                  <a16:creationId xmlns:a16="http://schemas.microsoft.com/office/drawing/2014/main" id="{9C1CBF56-4606-2D55-10B8-F4496AA13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5390" y="2645879"/>
              <a:ext cx="4078525" cy="2725018"/>
            </a:xfrm>
            <a:prstGeom prst="rect">
              <a:avLst/>
            </a:prstGeom>
          </p:spPr>
        </p:pic>
        <p:sp>
          <p:nvSpPr>
            <p:cNvPr id="11" name="TextBox 10">
              <a:extLst>
                <a:ext uri="{FF2B5EF4-FFF2-40B4-BE49-F238E27FC236}">
                  <a16:creationId xmlns:a16="http://schemas.microsoft.com/office/drawing/2014/main" id="{623908C4-D3B5-BB29-3576-0D9A0DFB319F}"/>
                </a:ext>
              </a:extLst>
            </p:cNvPr>
            <p:cNvSpPr txBox="1"/>
            <p:nvPr/>
          </p:nvSpPr>
          <p:spPr>
            <a:xfrm>
              <a:off x="8188693" y="5345204"/>
              <a:ext cx="1898583" cy="307777"/>
            </a:xfrm>
            <a:prstGeom prst="rect">
              <a:avLst/>
            </a:prstGeom>
            <a:noFill/>
          </p:spPr>
          <p:txBody>
            <a:bodyPr wrap="square">
              <a:spAutoFit/>
            </a:bodyPr>
            <a:lstStyle/>
            <a:p>
              <a:r>
                <a:rPr lang="en-US" sz="1400" i="1" u="none" strike="noStrike" baseline="0" dirty="0">
                  <a:solidFill>
                    <a:srgbClr val="434343"/>
                  </a:solidFill>
                  <a:latin typeface="Arial" panose="020B0604020202020204" pitchFamily="34" charset="0"/>
                  <a:cs typeface="Arial" panose="020B0604020202020204" pitchFamily="34" charset="0"/>
                </a:rPr>
                <a:t>Dutta et al 2013</a:t>
              </a:r>
              <a:endParaRPr lang="en-US" sz="1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187688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BCE4D-E458-3B22-A0DA-028970475421}"/>
              </a:ext>
            </a:extLst>
          </p:cNvPr>
          <p:cNvSpPr>
            <a:spLocks noGrp="1"/>
          </p:cNvSpPr>
          <p:nvPr>
            <p:ph type="title"/>
          </p:nvPr>
        </p:nvSpPr>
        <p:spPr>
          <a:xfrm>
            <a:off x="2966030" y="-132528"/>
            <a:ext cx="7722979" cy="1141140"/>
          </a:xfrm>
        </p:spPr>
        <p:txBody>
          <a:bodyPr anchor="ctr">
            <a:normAutofit/>
          </a:bodyPr>
          <a:lstStyle/>
          <a:p>
            <a:r>
              <a:rPr lang="en-US" sz="4000" dirty="0">
                <a:solidFill>
                  <a:schemeClr val="bg2"/>
                </a:solidFill>
              </a:rPr>
              <a:t>Brain Cancer Mouse Model</a:t>
            </a:r>
            <a:endParaRPr lang="en-US" sz="1600" dirty="0">
              <a:solidFill>
                <a:schemeClr val="bg2"/>
              </a:solidFill>
            </a:endParaRPr>
          </a:p>
        </p:txBody>
      </p:sp>
      <p:sp>
        <p:nvSpPr>
          <p:cNvPr id="3" name="Content Placeholder 2">
            <a:extLst>
              <a:ext uri="{FF2B5EF4-FFF2-40B4-BE49-F238E27FC236}">
                <a16:creationId xmlns:a16="http://schemas.microsoft.com/office/drawing/2014/main" id="{B5211097-6DD8-9DE1-1932-9ED6CABB8B29}"/>
              </a:ext>
            </a:extLst>
          </p:cNvPr>
          <p:cNvSpPr>
            <a:spLocks noGrp="1"/>
          </p:cNvSpPr>
          <p:nvPr>
            <p:ph idx="1"/>
          </p:nvPr>
        </p:nvSpPr>
        <p:spPr>
          <a:xfrm>
            <a:off x="2163799" y="1075986"/>
            <a:ext cx="5159825" cy="640627"/>
          </a:xfrm>
        </p:spPr>
        <p:txBody>
          <a:bodyPr anchor="ctr">
            <a:noAutofit/>
          </a:bodyPr>
          <a:lstStyle/>
          <a:p>
            <a:pPr marL="0" indent="0">
              <a:buNone/>
            </a:pPr>
            <a:r>
              <a:rPr lang="en-US" sz="2000" b="1" dirty="0">
                <a:latin typeface="Arial" panose="020B0604020202020204" pitchFamily="34" charset="0"/>
                <a:cs typeface="Arial" panose="020B0604020202020204" pitchFamily="34" charset="0"/>
              </a:rPr>
              <a:t>Transgenic: </a:t>
            </a:r>
            <a:r>
              <a:rPr lang="en-US" sz="2000" b="0" i="0" dirty="0">
                <a:solidFill>
                  <a:srgbClr val="1A1A1A"/>
                </a:solidFill>
                <a:effectLst/>
                <a:latin typeface="Arial" panose="020B0604020202020204" pitchFamily="34" charset="0"/>
                <a:cs typeface="Arial" panose="020B0604020202020204" pitchFamily="34" charset="0"/>
              </a:rPr>
              <a:t>FVB/NJ-C57BL6, </a:t>
            </a:r>
            <a:r>
              <a:rPr lang="en-US" sz="2000" b="0" i="0" dirty="0">
                <a:solidFill>
                  <a:srgbClr val="212121"/>
                </a:solidFill>
                <a:effectLst/>
                <a:latin typeface="Arial" panose="020B0604020202020204" pitchFamily="34" charset="0"/>
                <a:cs typeface="Arial" panose="020B0604020202020204" pitchFamily="34" charset="0"/>
              </a:rPr>
              <a:t>Ink4ab/Arf</a:t>
            </a:r>
            <a:r>
              <a:rPr lang="en-US" sz="2000" b="0" i="0" baseline="30000" dirty="0">
                <a:solidFill>
                  <a:srgbClr val="212121"/>
                </a:solidFill>
                <a:effectLst/>
                <a:latin typeface="Arial" panose="020B0604020202020204" pitchFamily="34" charset="0"/>
                <a:cs typeface="Arial" panose="020B0604020202020204" pitchFamily="34" charset="0"/>
              </a:rPr>
              <a:t>−/−</a:t>
            </a:r>
            <a:endParaRPr lang="en-US" sz="2000" baseline="30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0323352-6A9F-012B-234B-4634B2687F0B}"/>
              </a:ext>
            </a:extLst>
          </p:cNvPr>
          <p:cNvSpPr txBox="1"/>
          <p:nvPr/>
        </p:nvSpPr>
        <p:spPr>
          <a:xfrm>
            <a:off x="427389" y="6476275"/>
            <a:ext cx="4720412" cy="261610"/>
          </a:xfrm>
          <a:prstGeom prst="rect">
            <a:avLst/>
          </a:prstGeom>
          <a:noFill/>
        </p:spPr>
        <p:txBody>
          <a:bodyPr wrap="square" rtlCol="0">
            <a:spAutoFit/>
          </a:bodyPr>
          <a:lstStyle/>
          <a:p>
            <a:pPr>
              <a:spcAft>
                <a:spcPts val="600"/>
              </a:spcAft>
            </a:pPr>
            <a:r>
              <a:rPr lang="en-US" sz="1100" i="1" dirty="0">
                <a:solidFill>
                  <a:srgbClr val="434343"/>
                </a:solidFill>
                <a:latin typeface="Arial" panose="020B0604020202020204" pitchFamily="34" charset="0"/>
                <a:cs typeface="Arial" panose="020B0604020202020204" pitchFamily="34" charset="0"/>
              </a:rPr>
              <a:t>Todorova et al 2019; </a:t>
            </a:r>
            <a:r>
              <a:rPr lang="en-US" sz="1100" b="0" i="1" dirty="0">
                <a:solidFill>
                  <a:srgbClr val="000000"/>
                </a:solidFill>
                <a:effectLst/>
                <a:latin typeface="Arial" panose="020B0604020202020204" pitchFamily="34" charset="0"/>
                <a:cs typeface="Arial" panose="020B0604020202020204" pitchFamily="34" charset="0"/>
              </a:rPr>
              <a:t>Camacho</a:t>
            </a:r>
            <a:r>
              <a:rPr lang="en-US" sz="1100" b="0" i="1" dirty="0">
                <a:solidFill>
                  <a:srgbClr val="434343"/>
                </a:solidFill>
                <a:effectLst/>
                <a:latin typeface="Arial" panose="020B0604020202020204" pitchFamily="34" charset="0"/>
                <a:cs typeface="Arial" panose="020B0604020202020204" pitchFamily="34" charset="0"/>
              </a:rPr>
              <a:t> et al 2015</a:t>
            </a:r>
            <a:endParaRPr lang="en-US" sz="1100" i="1" dirty="0">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F494965B-6829-1B69-6161-FB9A4536EAB1}"/>
              </a:ext>
            </a:extLst>
          </p:cNvPr>
          <p:cNvGraphicFramePr>
            <a:graphicFrameLocks noGrp="1"/>
          </p:cNvGraphicFramePr>
          <p:nvPr>
            <p:extLst>
              <p:ext uri="{D42A27DB-BD31-4B8C-83A1-F6EECF244321}">
                <p14:modId xmlns:p14="http://schemas.microsoft.com/office/powerpoint/2010/main" val="743811134"/>
              </p:ext>
            </p:extLst>
          </p:nvPr>
        </p:nvGraphicFramePr>
        <p:xfrm>
          <a:off x="366585" y="1783988"/>
          <a:ext cx="6910114" cy="3625409"/>
        </p:xfrm>
        <a:graphic>
          <a:graphicData uri="http://schemas.openxmlformats.org/drawingml/2006/table">
            <a:tbl>
              <a:tblPr>
                <a:tableStyleId>{9D7B26C5-4107-4FEC-AEDC-1716B250A1EF}</a:tableStyleId>
              </a:tblPr>
              <a:tblGrid>
                <a:gridCol w="899959">
                  <a:extLst>
                    <a:ext uri="{9D8B030D-6E8A-4147-A177-3AD203B41FA5}">
                      <a16:colId xmlns:a16="http://schemas.microsoft.com/office/drawing/2014/main" val="1813093429"/>
                    </a:ext>
                  </a:extLst>
                </a:gridCol>
                <a:gridCol w="1361675">
                  <a:extLst>
                    <a:ext uri="{9D8B030D-6E8A-4147-A177-3AD203B41FA5}">
                      <a16:colId xmlns:a16="http://schemas.microsoft.com/office/drawing/2014/main" val="858326483"/>
                    </a:ext>
                  </a:extLst>
                </a:gridCol>
                <a:gridCol w="1046756">
                  <a:extLst>
                    <a:ext uri="{9D8B030D-6E8A-4147-A177-3AD203B41FA5}">
                      <a16:colId xmlns:a16="http://schemas.microsoft.com/office/drawing/2014/main" val="4222694723"/>
                    </a:ext>
                  </a:extLst>
                </a:gridCol>
                <a:gridCol w="3601724">
                  <a:extLst>
                    <a:ext uri="{9D8B030D-6E8A-4147-A177-3AD203B41FA5}">
                      <a16:colId xmlns:a16="http://schemas.microsoft.com/office/drawing/2014/main" val="1744163834"/>
                    </a:ext>
                  </a:extLst>
                </a:gridCol>
              </a:tblGrid>
              <a:tr h="522416">
                <a:tc>
                  <a:txBody>
                    <a:bodyPr/>
                    <a:lstStyle/>
                    <a:p>
                      <a:pPr algn="l" rtl="0" fontAlgn="ctr"/>
                      <a:r>
                        <a:rPr lang="en-US" sz="1600" b="1" u="none" strike="noStrike" dirty="0">
                          <a:effectLst/>
                        </a:rPr>
                        <a:t>Radiation </a:t>
                      </a:r>
                      <a:endParaRPr lang="en-US" sz="1600" b="1" i="0" u="none" strike="noStrike" dirty="0">
                        <a:solidFill>
                          <a:srgbClr val="000000"/>
                        </a:solidFill>
                        <a:effectLst/>
                        <a:latin typeface="Calibri" panose="020F0502020204030204" pitchFamily="34" charset="0"/>
                      </a:endParaRPr>
                    </a:p>
                  </a:txBody>
                  <a:tcPr marL="5954" marR="5954" marT="5954" marB="0" anchor="ctr"/>
                </a:tc>
                <a:tc>
                  <a:txBody>
                    <a:bodyPr/>
                    <a:lstStyle/>
                    <a:p>
                      <a:pPr algn="l" rtl="0" fontAlgn="ctr"/>
                      <a:r>
                        <a:rPr lang="en-US" sz="1600" b="1" u="none" strike="noStrike" dirty="0">
                          <a:effectLst/>
                        </a:rPr>
                        <a:t>Energy (MeV/u)</a:t>
                      </a:r>
                      <a:endParaRPr lang="en-US" sz="1600" b="1" i="0" u="none" strike="noStrike" dirty="0">
                        <a:solidFill>
                          <a:srgbClr val="000000"/>
                        </a:solidFill>
                        <a:effectLst/>
                        <a:latin typeface="Calibri" panose="020F0502020204030204" pitchFamily="34" charset="0"/>
                      </a:endParaRPr>
                    </a:p>
                  </a:txBody>
                  <a:tcPr marL="5954" marR="5954" marT="5954" marB="0" anchor="ctr"/>
                </a:tc>
                <a:tc>
                  <a:txBody>
                    <a:bodyPr/>
                    <a:lstStyle/>
                    <a:p>
                      <a:pPr algn="l" rtl="0" fontAlgn="ctr"/>
                      <a:r>
                        <a:rPr lang="en-US" sz="1600" b="1" u="none" strike="noStrike" dirty="0">
                          <a:effectLst/>
                        </a:rPr>
                        <a:t>Dose (</a:t>
                      </a:r>
                      <a:r>
                        <a:rPr lang="en-US" sz="1600" b="1" u="none" strike="noStrike" dirty="0" err="1">
                          <a:effectLst/>
                        </a:rPr>
                        <a:t>Gy</a:t>
                      </a:r>
                      <a:r>
                        <a:rPr lang="en-US" sz="1600" b="1" u="none" strike="noStrike" dirty="0">
                          <a:effectLst/>
                        </a:rPr>
                        <a:t>)</a:t>
                      </a:r>
                      <a:endParaRPr lang="en-US" sz="1600" b="1" i="0" u="none" strike="noStrike" dirty="0">
                        <a:solidFill>
                          <a:srgbClr val="000000"/>
                        </a:solidFill>
                        <a:effectLst/>
                        <a:latin typeface="Calibri" panose="020F0502020204030204" pitchFamily="34" charset="0"/>
                      </a:endParaRPr>
                    </a:p>
                  </a:txBody>
                  <a:tcPr marL="5954" marR="5954" marT="5954" marB="0" anchor="ctr"/>
                </a:tc>
                <a:tc>
                  <a:txBody>
                    <a:bodyPr/>
                    <a:lstStyle/>
                    <a:p>
                      <a:pPr algn="l" rtl="0" fontAlgn="ctr"/>
                      <a:r>
                        <a:rPr lang="en-US" sz="1600" b="1" u="none" strike="noStrike" dirty="0">
                          <a:effectLst/>
                        </a:rPr>
                        <a:t>Outcomes </a:t>
                      </a:r>
                      <a:endParaRPr lang="en-US" sz="1600" b="1" i="0" u="none" strike="noStrike" dirty="0">
                        <a:solidFill>
                          <a:srgbClr val="000000"/>
                        </a:solidFill>
                        <a:effectLst/>
                        <a:latin typeface="Calibri" panose="020F0502020204030204" pitchFamily="34" charset="0"/>
                      </a:endParaRPr>
                    </a:p>
                  </a:txBody>
                  <a:tcPr marL="5954" marR="5954" marT="5954" marB="0" anchor="ctr"/>
                </a:tc>
                <a:extLst>
                  <a:ext uri="{0D108BD9-81ED-4DB2-BD59-A6C34878D82A}">
                    <a16:rowId xmlns:a16="http://schemas.microsoft.com/office/drawing/2014/main" val="2821045307"/>
                  </a:ext>
                </a:extLst>
              </a:tr>
              <a:tr h="264359">
                <a:tc>
                  <a:txBody>
                    <a:bodyPr/>
                    <a:lstStyle/>
                    <a:p>
                      <a:pPr algn="l" fontAlgn="ctr"/>
                      <a:r>
                        <a:rPr lang="en-US" sz="1600" u="none" strike="noStrike">
                          <a:effectLst/>
                        </a:rPr>
                        <a:t>H</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a:effectLst/>
                        </a:rPr>
                        <a:t>150</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a:effectLst/>
                        </a:rPr>
                        <a:t>0.5</a:t>
                      </a:r>
                      <a:endParaRPr lang="en-US" sz="1600" b="0" i="0" u="none" strike="noStrike">
                        <a:solidFill>
                          <a:srgbClr val="000000"/>
                        </a:solidFill>
                        <a:effectLst/>
                        <a:latin typeface="Calibri" panose="020F0502020204030204" pitchFamily="34" charset="0"/>
                      </a:endParaRPr>
                    </a:p>
                  </a:txBody>
                  <a:tcPr marL="5954" marR="5954" marT="5954" marB="0" anchor="ctr"/>
                </a:tc>
                <a:tc rowSpan="5">
                  <a:txBody>
                    <a:bodyPr/>
                    <a:lstStyle/>
                    <a:p>
                      <a:pPr marL="285750" indent="-285750" algn="l" fontAlgn="ctr">
                        <a:buFont typeface="Arial" panose="020B0604020202020204" pitchFamily="34" charset="0"/>
                        <a:buChar char="•"/>
                      </a:pPr>
                      <a:r>
                        <a:rPr lang="en-US" sz="1600" u="none" strike="noStrike" dirty="0">
                          <a:effectLst/>
                        </a:rPr>
                        <a:t>High grade glioma frequencies increased with increasing LET.</a:t>
                      </a:r>
                    </a:p>
                    <a:p>
                      <a:pPr marL="285750" indent="-285750" algn="l" fontAlgn="ctr">
                        <a:buFont typeface="Arial" panose="020B0604020202020204" pitchFamily="34" charset="0"/>
                        <a:buChar char="•"/>
                      </a:pPr>
                      <a:r>
                        <a:rPr lang="en-US" sz="1600" u="none" strike="noStrike" dirty="0">
                          <a:effectLst/>
                        </a:rPr>
                        <a:t>Maximum tumor development seen with Si. Decreased expression of neuronal marker- </a:t>
                      </a:r>
                      <a:r>
                        <a:rPr lang="en-US" sz="1600" u="none" strike="noStrike" dirty="0" err="1">
                          <a:effectLst/>
                        </a:rPr>
                        <a:t>NeuN</a:t>
                      </a:r>
                      <a:r>
                        <a:rPr lang="en-US" sz="1600" u="none" strike="noStrike" dirty="0">
                          <a:effectLst/>
                        </a:rPr>
                        <a:t> and increased expression of glial markers- </a:t>
                      </a:r>
                      <a:r>
                        <a:rPr lang="en-US" sz="1600" u="none" strike="noStrike" dirty="0" err="1">
                          <a:effectLst/>
                        </a:rPr>
                        <a:t>Gfap</a:t>
                      </a:r>
                      <a:r>
                        <a:rPr lang="en-US" sz="1600" u="none" strike="noStrike" dirty="0">
                          <a:effectLst/>
                        </a:rPr>
                        <a:t> and Olig2, neural stem progenitor marker Sox2 in radiation-induced gliomas relative to normal brain.</a:t>
                      </a:r>
                    </a:p>
                    <a:p>
                      <a:pPr marL="285750" indent="-285750" algn="l" fontAlgn="ctr">
                        <a:buFont typeface="Arial" panose="020B0604020202020204" pitchFamily="34" charset="0"/>
                        <a:buChar char="•"/>
                      </a:pPr>
                      <a:r>
                        <a:rPr lang="en-US" sz="1600" u="none" strike="noStrike" dirty="0">
                          <a:effectLst/>
                        </a:rPr>
                        <a:t>High levels of amplification of the Met receptor tyrosine kinase (RTK)</a:t>
                      </a:r>
                      <a:endParaRPr lang="en-US" sz="1600" b="0" i="0" u="none" strike="noStrike" dirty="0">
                        <a:solidFill>
                          <a:srgbClr val="000000"/>
                        </a:solidFill>
                        <a:effectLst/>
                        <a:latin typeface="Calibri" panose="020F0502020204030204" pitchFamily="34" charset="0"/>
                      </a:endParaRPr>
                    </a:p>
                  </a:txBody>
                  <a:tcPr marL="5954" marR="5954" marT="5954" marB="0" anchor="ctr"/>
                </a:tc>
                <a:extLst>
                  <a:ext uri="{0D108BD9-81ED-4DB2-BD59-A6C34878D82A}">
                    <a16:rowId xmlns:a16="http://schemas.microsoft.com/office/drawing/2014/main" val="3669786439"/>
                  </a:ext>
                </a:extLst>
              </a:tr>
              <a:tr h="264359">
                <a:tc>
                  <a:txBody>
                    <a:bodyPr/>
                    <a:lstStyle/>
                    <a:p>
                      <a:pPr algn="l" fontAlgn="ctr"/>
                      <a:r>
                        <a:rPr lang="en-US" sz="1600" u="none" strike="noStrike">
                          <a:effectLst/>
                        </a:rPr>
                        <a:t>C</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a:effectLst/>
                        </a:rPr>
                        <a:t>293</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a:effectLst/>
                        </a:rPr>
                        <a:t>0.5</a:t>
                      </a:r>
                      <a:endParaRPr lang="en-US" sz="1600" b="0" i="0" u="none" strike="noStrike">
                        <a:solidFill>
                          <a:srgbClr val="000000"/>
                        </a:solidFill>
                        <a:effectLst/>
                        <a:latin typeface="Calibri" panose="020F0502020204030204" pitchFamily="34" charset="0"/>
                      </a:endParaRPr>
                    </a:p>
                  </a:txBody>
                  <a:tcPr marL="5954" marR="5954" marT="5954" marB="0" anchor="ctr"/>
                </a:tc>
                <a:tc vMerge="1">
                  <a:txBody>
                    <a:bodyPr/>
                    <a:lstStyle/>
                    <a:p>
                      <a:endParaRPr lang="en-US"/>
                    </a:p>
                  </a:txBody>
                  <a:tcPr/>
                </a:tc>
                <a:extLst>
                  <a:ext uri="{0D108BD9-81ED-4DB2-BD59-A6C34878D82A}">
                    <a16:rowId xmlns:a16="http://schemas.microsoft.com/office/drawing/2014/main" val="3019418192"/>
                  </a:ext>
                </a:extLst>
              </a:tr>
              <a:tr h="264359">
                <a:tc>
                  <a:txBody>
                    <a:bodyPr/>
                    <a:lstStyle/>
                    <a:p>
                      <a:pPr algn="l" fontAlgn="ctr"/>
                      <a:r>
                        <a:rPr lang="en-US" sz="1600" u="none" strike="noStrike">
                          <a:effectLst/>
                        </a:rPr>
                        <a:t>Si</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a:effectLst/>
                        </a:rPr>
                        <a:t>238</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a:effectLst/>
                        </a:rPr>
                        <a:t>0.5</a:t>
                      </a:r>
                      <a:endParaRPr lang="en-US" sz="1600" b="0" i="0" u="none" strike="noStrike">
                        <a:solidFill>
                          <a:srgbClr val="000000"/>
                        </a:solidFill>
                        <a:effectLst/>
                        <a:latin typeface="Calibri" panose="020F0502020204030204" pitchFamily="34" charset="0"/>
                      </a:endParaRPr>
                    </a:p>
                  </a:txBody>
                  <a:tcPr marL="5954" marR="5954" marT="5954" marB="0" anchor="ctr"/>
                </a:tc>
                <a:tc vMerge="1">
                  <a:txBody>
                    <a:bodyPr/>
                    <a:lstStyle/>
                    <a:p>
                      <a:endParaRPr lang="en-US"/>
                    </a:p>
                  </a:txBody>
                  <a:tcPr/>
                </a:tc>
                <a:extLst>
                  <a:ext uri="{0D108BD9-81ED-4DB2-BD59-A6C34878D82A}">
                    <a16:rowId xmlns:a16="http://schemas.microsoft.com/office/drawing/2014/main" val="1673921720"/>
                  </a:ext>
                </a:extLst>
              </a:tr>
              <a:tr h="264359">
                <a:tc>
                  <a:txBody>
                    <a:bodyPr/>
                    <a:lstStyle/>
                    <a:p>
                      <a:pPr algn="l" fontAlgn="ctr"/>
                      <a:r>
                        <a:rPr lang="en-US" sz="1600" u="none" strike="noStrike">
                          <a:effectLst/>
                        </a:rPr>
                        <a:t>Fe</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a:effectLst/>
                        </a:rPr>
                        <a:t>600</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a:effectLst/>
                        </a:rPr>
                        <a:t>0.5, 1</a:t>
                      </a:r>
                      <a:endParaRPr lang="en-US" sz="1600" b="0" i="0" u="none" strike="noStrike">
                        <a:solidFill>
                          <a:srgbClr val="000000"/>
                        </a:solidFill>
                        <a:effectLst/>
                        <a:latin typeface="Calibri" panose="020F0502020204030204" pitchFamily="34" charset="0"/>
                      </a:endParaRPr>
                    </a:p>
                  </a:txBody>
                  <a:tcPr marL="5954" marR="5954" marT="5954" marB="0" anchor="ctr"/>
                </a:tc>
                <a:tc vMerge="1">
                  <a:txBody>
                    <a:bodyPr/>
                    <a:lstStyle/>
                    <a:p>
                      <a:endParaRPr lang="en-US"/>
                    </a:p>
                  </a:txBody>
                  <a:tcPr/>
                </a:tc>
                <a:extLst>
                  <a:ext uri="{0D108BD9-81ED-4DB2-BD59-A6C34878D82A}">
                    <a16:rowId xmlns:a16="http://schemas.microsoft.com/office/drawing/2014/main" val="2262104235"/>
                  </a:ext>
                </a:extLst>
              </a:tr>
              <a:tr h="2045557">
                <a:tc>
                  <a:txBody>
                    <a:bodyPr/>
                    <a:lstStyle/>
                    <a:p>
                      <a:pPr algn="l" fontAlgn="ctr"/>
                      <a:r>
                        <a:rPr lang="en-US" sz="1600" u="none" strike="noStrike">
                          <a:effectLst/>
                        </a:rPr>
                        <a:t>X ray</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5954" marR="5954" marT="5954" marB="0" anchor="ctr"/>
                </a:tc>
                <a:tc>
                  <a:txBody>
                    <a:bodyPr/>
                    <a:lstStyle/>
                    <a:p>
                      <a:pPr algn="l" fontAlgn="ctr"/>
                      <a:r>
                        <a:rPr lang="en-US" sz="1600" u="none" strike="noStrike" dirty="0">
                          <a:effectLst/>
                        </a:rPr>
                        <a:t>0.5, 4</a:t>
                      </a:r>
                      <a:endParaRPr lang="en-US" sz="1600" b="0" i="0" u="none" strike="noStrike" dirty="0">
                        <a:solidFill>
                          <a:srgbClr val="000000"/>
                        </a:solidFill>
                        <a:effectLst/>
                        <a:latin typeface="Calibri" panose="020F0502020204030204" pitchFamily="34" charset="0"/>
                      </a:endParaRPr>
                    </a:p>
                  </a:txBody>
                  <a:tcPr marL="5954" marR="5954" marT="5954" marB="0" anchor="ctr"/>
                </a:tc>
                <a:tc vMerge="1">
                  <a:txBody>
                    <a:bodyPr/>
                    <a:lstStyle/>
                    <a:p>
                      <a:endParaRPr lang="en-US"/>
                    </a:p>
                  </a:txBody>
                  <a:tcPr/>
                </a:tc>
                <a:extLst>
                  <a:ext uri="{0D108BD9-81ED-4DB2-BD59-A6C34878D82A}">
                    <a16:rowId xmlns:a16="http://schemas.microsoft.com/office/drawing/2014/main" val="4000261360"/>
                  </a:ext>
                </a:extLst>
              </a:tr>
            </a:tbl>
          </a:graphicData>
        </a:graphic>
      </p:graphicFrame>
      <p:grpSp>
        <p:nvGrpSpPr>
          <p:cNvPr id="18" name="Group 17">
            <a:extLst>
              <a:ext uri="{FF2B5EF4-FFF2-40B4-BE49-F238E27FC236}">
                <a16:creationId xmlns:a16="http://schemas.microsoft.com/office/drawing/2014/main" id="{A2EA79C7-29F3-B61D-1F29-804A6EA92344}"/>
              </a:ext>
            </a:extLst>
          </p:cNvPr>
          <p:cNvGrpSpPr/>
          <p:nvPr/>
        </p:nvGrpSpPr>
        <p:grpSpPr>
          <a:xfrm>
            <a:off x="7834014" y="1216474"/>
            <a:ext cx="3505854" cy="5475244"/>
            <a:chOff x="7834014" y="1216474"/>
            <a:chExt cx="3505854" cy="5475244"/>
          </a:xfrm>
        </p:grpSpPr>
        <p:grpSp>
          <p:nvGrpSpPr>
            <p:cNvPr id="15" name="Group 14">
              <a:extLst>
                <a:ext uri="{FF2B5EF4-FFF2-40B4-BE49-F238E27FC236}">
                  <a16:creationId xmlns:a16="http://schemas.microsoft.com/office/drawing/2014/main" id="{2157D282-442A-B505-3214-53B0897DAF5A}"/>
                </a:ext>
              </a:extLst>
            </p:cNvPr>
            <p:cNvGrpSpPr/>
            <p:nvPr/>
          </p:nvGrpSpPr>
          <p:grpSpPr>
            <a:xfrm>
              <a:off x="7834014" y="1216474"/>
              <a:ext cx="3505854" cy="5222735"/>
              <a:chOff x="7834014" y="1216474"/>
              <a:chExt cx="3505854" cy="5222735"/>
            </a:xfrm>
          </p:grpSpPr>
          <p:sp>
            <p:nvSpPr>
              <p:cNvPr id="9" name="TextBox 8">
                <a:extLst>
                  <a:ext uri="{FF2B5EF4-FFF2-40B4-BE49-F238E27FC236}">
                    <a16:creationId xmlns:a16="http://schemas.microsoft.com/office/drawing/2014/main" id="{0795EA90-64C1-7EB8-1296-7441C1F1D458}"/>
                  </a:ext>
                </a:extLst>
              </p:cNvPr>
              <p:cNvSpPr txBox="1"/>
              <p:nvPr/>
            </p:nvSpPr>
            <p:spPr>
              <a:xfrm>
                <a:off x="7834014" y="1216474"/>
                <a:ext cx="3505854" cy="584775"/>
              </a:xfrm>
              <a:prstGeom prst="rect">
                <a:avLst/>
              </a:prstGeom>
              <a:noFill/>
            </p:spPr>
            <p:txBody>
              <a:bodyPr wrap="square">
                <a:spAutoFit/>
              </a:bodyPr>
              <a:lstStyle/>
              <a:p>
                <a:pPr algn="ctr"/>
                <a:r>
                  <a:rPr lang="en-US" sz="1600" b="1" i="0" baseline="30000" dirty="0">
                    <a:solidFill>
                      <a:srgbClr val="1B1B1B"/>
                    </a:solidFill>
                    <a:effectLst/>
                    <a:latin typeface="Arial" panose="020B0604020202020204" pitchFamily="34" charset="0"/>
                    <a:cs typeface="Arial" panose="020B0604020202020204" pitchFamily="34" charset="0"/>
                  </a:rPr>
                  <a:t>NesCre</a:t>
                </a:r>
                <a:r>
                  <a:rPr lang="en-US" sz="1600" b="1" i="0" dirty="0">
                    <a:solidFill>
                      <a:srgbClr val="1B1B1B"/>
                    </a:solidFill>
                    <a:effectLst/>
                    <a:latin typeface="Arial" panose="020B0604020202020204" pitchFamily="34" charset="0"/>
                    <a:cs typeface="Arial" panose="020B0604020202020204" pitchFamily="34" charset="0"/>
                  </a:rPr>
                  <a:t>p53+/</a:t>
                </a:r>
                <a:r>
                  <a:rPr lang="en-US" sz="1600" b="1" i="0" dirty="0" err="1">
                    <a:solidFill>
                      <a:srgbClr val="1B1B1B"/>
                    </a:solidFill>
                    <a:effectLst/>
                    <a:latin typeface="Arial" panose="020B0604020202020204" pitchFamily="34" charset="0"/>
                    <a:cs typeface="Arial" panose="020B0604020202020204" pitchFamily="34" charset="0"/>
                  </a:rPr>
                  <a:t>f;Pten</a:t>
                </a:r>
                <a:r>
                  <a:rPr lang="en-US" sz="1600" b="1" i="0" dirty="0">
                    <a:solidFill>
                      <a:srgbClr val="1B1B1B"/>
                    </a:solidFill>
                    <a:effectLst/>
                    <a:latin typeface="Arial" panose="020B0604020202020204" pitchFamily="34" charset="0"/>
                    <a:cs typeface="Arial" panose="020B0604020202020204" pitchFamily="34" charset="0"/>
                  </a:rPr>
                  <a:t>+/f mice survival post 0.5 </a:t>
                </a:r>
                <a:r>
                  <a:rPr lang="en-US" sz="1600" b="1" i="0" dirty="0" err="1">
                    <a:solidFill>
                      <a:srgbClr val="1B1B1B"/>
                    </a:solidFill>
                    <a:effectLst/>
                    <a:latin typeface="Arial" panose="020B0604020202020204" pitchFamily="34" charset="0"/>
                    <a:cs typeface="Arial" panose="020B0604020202020204" pitchFamily="34" charset="0"/>
                  </a:rPr>
                  <a:t>Gy</a:t>
                </a:r>
                <a:r>
                  <a:rPr lang="en-US" sz="1600" b="1" i="0" dirty="0">
                    <a:solidFill>
                      <a:srgbClr val="1B1B1B"/>
                    </a:solidFill>
                    <a:effectLst/>
                    <a:latin typeface="Arial" panose="020B0604020202020204" pitchFamily="34" charset="0"/>
                    <a:cs typeface="Arial" panose="020B0604020202020204" pitchFamily="34" charset="0"/>
                  </a:rPr>
                  <a:t> IR</a:t>
                </a:r>
                <a:endParaRPr lang="en-US" sz="16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8D1BC57-4E71-5A44-7C49-A011B34FE50B}"/>
                  </a:ext>
                </a:extLst>
              </p:cNvPr>
              <p:cNvPicPr>
                <a:picLocks noChangeAspect="1"/>
              </p:cNvPicPr>
              <p:nvPr/>
            </p:nvPicPr>
            <p:blipFill rotWithShape="1">
              <a:blip r:embed="rId3"/>
              <a:srcRect t="9277"/>
              <a:stretch/>
            </p:blipFill>
            <p:spPr>
              <a:xfrm>
                <a:off x="7948209" y="1783988"/>
                <a:ext cx="3391659" cy="2214385"/>
              </a:xfrm>
              <a:prstGeom prst="rect">
                <a:avLst/>
              </a:prstGeom>
            </p:spPr>
          </p:pic>
          <p:pic>
            <p:nvPicPr>
              <p:cNvPr id="14" name="Picture 13">
                <a:extLst>
                  <a:ext uri="{FF2B5EF4-FFF2-40B4-BE49-F238E27FC236}">
                    <a16:creationId xmlns:a16="http://schemas.microsoft.com/office/drawing/2014/main" id="{64A67759-FC0B-5437-7468-C79ED2CE9205}"/>
                  </a:ext>
                </a:extLst>
              </p:cNvPr>
              <p:cNvPicPr>
                <a:picLocks noChangeAspect="1"/>
              </p:cNvPicPr>
              <p:nvPr/>
            </p:nvPicPr>
            <p:blipFill>
              <a:blip r:embed="rId4"/>
              <a:stretch>
                <a:fillRect/>
              </a:stretch>
            </p:blipFill>
            <p:spPr>
              <a:xfrm>
                <a:off x="8433543" y="3998373"/>
                <a:ext cx="2420992" cy="2440836"/>
              </a:xfrm>
              <a:prstGeom prst="rect">
                <a:avLst/>
              </a:prstGeom>
            </p:spPr>
          </p:pic>
        </p:grpSp>
        <p:sp>
          <p:nvSpPr>
            <p:cNvPr id="17" name="TextBox 16">
              <a:extLst>
                <a:ext uri="{FF2B5EF4-FFF2-40B4-BE49-F238E27FC236}">
                  <a16:creationId xmlns:a16="http://schemas.microsoft.com/office/drawing/2014/main" id="{F2DC68EC-17D9-6280-B904-D0CECD92D307}"/>
                </a:ext>
              </a:extLst>
            </p:cNvPr>
            <p:cNvSpPr txBox="1"/>
            <p:nvPr/>
          </p:nvSpPr>
          <p:spPr>
            <a:xfrm>
              <a:off x="8169441" y="6430108"/>
              <a:ext cx="2264343" cy="261610"/>
            </a:xfrm>
            <a:prstGeom prst="rect">
              <a:avLst/>
            </a:prstGeom>
            <a:noFill/>
          </p:spPr>
          <p:txBody>
            <a:bodyPr wrap="square">
              <a:spAutoFit/>
            </a:bodyPr>
            <a:lstStyle/>
            <a:p>
              <a:r>
                <a:rPr lang="en-US" sz="1100" i="1" dirty="0">
                  <a:solidFill>
                    <a:srgbClr val="434343"/>
                  </a:solidFill>
                  <a:latin typeface="Arial" panose="020B0604020202020204" pitchFamily="34" charset="0"/>
                  <a:cs typeface="Arial" panose="020B0604020202020204" pitchFamily="34" charset="0"/>
                </a:rPr>
                <a:t>Todorova et al 2019</a:t>
              </a:r>
              <a:endParaRPr lang="en-US" sz="11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667840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BCE4D-E458-3B22-A0DA-028970475421}"/>
              </a:ext>
            </a:extLst>
          </p:cNvPr>
          <p:cNvSpPr>
            <a:spLocks noGrp="1"/>
          </p:cNvSpPr>
          <p:nvPr>
            <p:ph type="title"/>
          </p:nvPr>
        </p:nvSpPr>
        <p:spPr>
          <a:xfrm>
            <a:off x="3188472" y="-75006"/>
            <a:ext cx="5815055" cy="1141140"/>
          </a:xfrm>
        </p:spPr>
        <p:txBody>
          <a:bodyPr anchor="ctr">
            <a:normAutofit fontScale="90000"/>
          </a:bodyPr>
          <a:lstStyle/>
          <a:p>
            <a:r>
              <a:rPr lang="en-US" sz="3600" dirty="0">
                <a:solidFill>
                  <a:schemeClr val="bg2"/>
                </a:solidFill>
              </a:rPr>
              <a:t>Liver Cancer Mouse Model</a:t>
            </a:r>
          </a:p>
        </p:txBody>
      </p:sp>
      <p:sp>
        <p:nvSpPr>
          <p:cNvPr id="3" name="Content Placeholder 2">
            <a:extLst>
              <a:ext uri="{FF2B5EF4-FFF2-40B4-BE49-F238E27FC236}">
                <a16:creationId xmlns:a16="http://schemas.microsoft.com/office/drawing/2014/main" id="{B5211097-6DD8-9DE1-1932-9ED6CABB8B29}"/>
              </a:ext>
            </a:extLst>
          </p:cNvPr>
          <p:cNvSpPr>
            <a:spLocks noGrp="1"/>
          </p:cNvSpPr>
          <p:nvPr>
            <p:ph idx="1"/>
          </p:nvPr>
        </p:nvSpPr>
        <p:spPr>
          <a:xfrm>
            <a:off x="1581501" y="1016457"/>
            <a:ext cx="6361973" cy="645023"/>
          </a:xfrm>
        </p:spPr>
        <p:txBody>
          <a:bodyPr anchor="ctr">
            <a:noAutofit/>
          </a:bodyPr>
          <a:lstStyle/>
          <a:p>
            <a:pPr marL="0" indent="0">
              <a:buNone/>
            </a:pPr>
            <a:r>
              <a:rPr lang="en-US" sz="2000" b="1" i="0" u="none" strike="noStrike" baseline="0" dirty="0">
                <a:latin typeface="Arial" panose="020B0604020202020204" pitchFamily="34" charset="0"/>
                <a:cs typeface="Arial" panose="020B0604020202020204" pitchFamily="34" charset="0"/>
              </a:rPr>
              <a:t>Inbred WT: </a:t>
            </a:r>
            <a:r>
              <a:rPr lang="en-US" sz="2000" i="0" u="none" strike="noStrike" baseline="0" dirty="0">
                <a:latin typeface="Arial" panose="020B0604020202020204" pitchFamily="34" charset="0"/>
                <a:cs typeface="Arial" panose="020B0604020202020204" pitchFamily="34" charset="0"/>
              </a:rPr>
              <a:t>CBA/J, </a:t>
            </a:r>
            <a:r>
              <a:rPr lang="en-US" sz="2000" dirty="0">
                <a:latin typeface="Arial" panose="020B0604020202020204" pitchFamily="34" charset="0"/>
                <a:cs typeface="Arial" panose="020B0604020202020204" pitchFamily="34" charset="0"/>
              </a:rPr>
              <a:t>C3H </a:t>
            </a:r>
            <a:r>
              <a:rPr lang="en-US" sz="2000" b="1" i="0" u="none" strike="noStrike" dirty="0">
                <a:latin typeface="Arial" panose="020B0604020202020204" pitchFamily="34" charset="0"/>
                <a:cs typeface="Arial" panose="020B0604020202020204" pitchFamily="34" charset="0"/>
              </a:rPr>
              <a:t>Outbred WT</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HS/</a:t>
            </a:r>
            <a:r>
              <a:rPr lang="en-US" sz="2000" dirty="0" err="1">
                <a:latin typeface="Arial" panose="020B0604020202020204" pitchFamily="34" charset="0"/>
                <a:cs typeface="Arial" panose="020B0604020202020204" pitchFamily="34" charset="0"/>
              </a:rPr>
              <a:t>Npt</a:t>
            </a:r>
            <a:endParaRPr lang="en-US" sz="2000"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Transgenic: </a:t>
            </a:r>
            <a:r>
              <a:rPr lang="en-US" sz="2000" dirty="0">
                <a:latin typeface="Arial" panose="020B0604020202020204" pitchFamily="34" charset="0"/>
                <a:cs typeface="Arial" panose="020B0604020202020204" pitchFamily="34" charset="0"/>
              </a:rPr>
              <a:t>C3B6F1</a:t>
            </a:r>
            <a:endParaRPr lang="en-US" sz="2000" baseline="30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0323352-6A9F-012B-234B-4634B2687F0B}"/>
              </a:ext>
            </a:extLst>
          </p:cNvPr>
          <p:cNvSpPr txBox="1"/>
          <p:nvPr/>
        </p:nvSpPr>
        <p:spPr>
          <a:xfrm>
            <a:off x="121095" y="6383866"/>
            <a:ext cx="9282787" cy="261610"/>
          </a:xfrm>
          <a:prstGeom prst="rect">
            <a:avLst/>
          </a:prstGeom>
          <a:noFill/>
        </p:spPr>
        <p:txBody>
          <a:bodyPr wrap="square" rtlCol="0">
            <a:spAutoFit/>
          </a:bodyPr>
          <a:lstStyle/>
          <a:p>
            <a:pPr>
              <a:spcAft>
                <a:spcPts val="600"/>
              </a:spcAft>
            </a:pPr>
            <a:r>
              <a:rPr lang="en-US" sz="1100" i="1" u="none" strike="noStrike" baseline="0" dirty="0">
                <a:solidFill>
                  <a:srgbClr val="434343"/>
                </a:solidFill>
                <a:latin typeface="Arial" panose="020B0604020202020204" pitchFamily="34" charset="0"/>
                <a:cs typeface="Arial" panose="020B0604020202020204" pitchFamily="34" charset="0"/>
              </a:rPr>
              <a:t>Weil et al 2009, 2014; Edmondson et al 2020; </a:t>
            </a:r>
            <a:r>
              <a:rPr lang="en-US" sz="1100" i="1" u="none" strike="noStrike" baseline="0" dirty="0" err="1">
                <a:solidFill>
                  <a:srgbClr val="434343"/>
                </a:solidFill>
                <a:latin typeface="Arial" panose="020B0604020202020204" pitchFamily="34" charset="0"/>
                <a:cs typeface="Arial" panose="020B0604020202020204" pitchFamily="34" charset="0"/>
              </a:rPr>
              <a:t>Udho</a:t>
            </a:r>
            <a:r>
              <a:rPr lang="en-US" sz="1100" i="1" u="none" strike="noStrike" baseline="0" dirty="0">
                <a:solidFill>
                  <a:srgbClr val="434343"/>
                </a:solidFill>
                <a:latin typeface="Arial" panose="020B0604020202020204" pitchFamily="34" charset="0"/>
                <a:cs typeface="Arial" panose="020B0604020202020204" pitchFamily="34" charset="0"/>
              </a:rPr>
              <a:t> et al 2021; Ding et al 2021; Nia et al 2020</a:t>
            </a:r>
            <a:endParaRPr lang="en-US" sz="1100" i="1" dirty="0">
              <a:latin typeface="Arial" panose="020B0604020202020204" pitchFamily="34"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17B6C756-0230-03C5-E653-4584E34E0FDB}"/>
              </a:ext>
            </a:extLst>
          </p:cNvPr>
          <p:cNvGraphicFramePr>
            <a:graphicFrameLocks noGrp="1"/>
          </p:cNvGraphicFramePr>
          <p:nvPr>
            <p:extLst>
              <p:ext uri="{D42A27DB-BD31-4B8C-83A1-F6EECF244321}">
                <p14:modId xmlns:p14="http://schemas.microsoft.com/office/powerpoint/2010/main" val="2092486026"/>
              </p:ext>
            </p:extLst>
          </p:nvPr>
        </p:nvGraphicFramePr>
        <p:xfrm>
          <a:off x="280945" y="1729055"/>
          <a:ext cx="7731772" cy="3425668"/>
        </p:xfrm>
        <a:graphic>
          <a:graphicData uri="http://schemas.openxmlformats.org/drawingml/2006/table">
            <a:tbl>
              <a:tblPr>
                <a:tableStyleId>{9D7B26C5-4107-4FEC-AEDC-1716B250A1EF}</a:tableStyleId>
              </a:tblPr>
              <a:tblGrid>
                <a:gridCol w="830459">
                  <a:extLst>
                    <a:ext uri="{9D8B030D-6E8A-4147-A177-3AD203B41FA5}">
                      <a16:colId xmlns:a16="http://schemas.microsoft.com/office/drawing/2014/main" val="3991983975"/>
                    </a:ext>
                  </a:extLst>
                </a:gridCol>
                <a:gridCol w="1366788">
                  <a:extLst>
                    <a:ext uri="{9D8B030D-6E8A-4147-A177-3AD203B41FA5}">
                      <a16:colId xmlns:a16="http://schemas.microsoft.com/office/drawing/2014/main" val="3593070550"/>
                    </a:ext>
                  </a:extLst>
                </a:gridCol>
                <a:gridCol w="1203158">
                  <a:extLst>
                    <a:ext uri="{9D8B030D-6E8A-4147-A177-3AD203B41FA5}">
                      <a16:colId xmlns:a16="http://schemas.microsoft.com/office/drawing/2014/main" val="4074842490"/>
                    </a:ext>
                  </a:extLst>
                </a:gridCol>
                <a:gridCol w="4331367">
                  <a:extLst>
                    <a:ext uri="{9D8B030D-6E8A-4147-A177-3AD203B41FA5}">
                      <a16:colId xmlns:a16="http://schemas.microsoft.com/office/drawing/2014/main" val="2769078455"/>
                    </a:ext>
                  </a:extLst>
                </a:gridCol>
              </a:tblGrid>
              <a:tr h="214184">
                <a:tc>
                  <a:txBody>
                    <a:bodyPr/>
                    <a:lstStyle/>
                    <a:p>
                      <a:pPr algn="l" rtl="0" fontAlgn="ctr"/>
                      <a:r>
                        <a:rPr lang="en-US" sz="1600" b="1" u="none" strike="noStrike">
                          <a:effectLst/>
                          <a:latin typeface="+mn-lt"/>
                        </a:rPr>
                        <a:t>Radiation </a:t>
                      </a:r>
                      <a:endParaRPr lang="en-US" sz="1600" b="1" i="0" u="none" strike="noStrike">
                        <a:solidFill>
                          <a:srgbClr val="000000"/>
                        </a:solidFill>
                        <a:effectLst/>
                        <a:latin typeface="+mn-lt"/>
                      </a:endParaRPr>
                    </a:p>
                  </a:txBody>
                  <a:tcPr marL="5954" marR="5954" marT="5954" marB="0" anchor="ctr"/>
                </a:tc>
                <a:tc>
                  <a:txBody>
                    <a:bodyPr/>
                    <a:lstStyle/>
                    <a:p>
                      <a:pPr algn="l" rtl="0" fontAlgn="ctr"/>
                      <a:r>
                        <a:rPr lang="en-US" sz="1600" b="1" u="none" strike="noStrike">
                          <a:effectLst/>
                          <a:latin typeface="+mn-lt"/>
                        </a:rPr>
                        <a:t>Energy (MeV/u)</a:t>
                      </a:r>
                      <a:endParaRPr lang="en-US" sz="1600" b="1" i="0" u="none" strike="noStrike">
                        <a:solidFill>
                          <a:srgbClr val="000000"/>
                        </a:solidFill>
                        <a:effectLst/>
                        <a:latin typeface="+mn-lt"/>
                      </a:endParaRPr>
                    </a:p>
                  </a:txBody>
                  <a:tcPr marL="5954" marR="5954" marT="5954" marB="0" anchor="ctr"/>
                </a:tc>
                <a:tc>
                  <a:txBody>
                    <a:bodyPr/>
                    <a:lstStyle/>
                    <a:p>
                      <a:pPr algn="l" rtl="0" fontAlgn="ctr"/>
                      <a:r>
                        <a:rPr lang="en-US" sz="1600" b="1" u="none" strike="noStrike">
                          <a:effectLst/>
                          <a:latin typeface="+mn-lt"/>
                        </a:rPr>
                        <a:t>Dose (Gy)</a:t>
                      </a:r>
                      <a:endParaRPr lang="en-US" sz="1600" b="1" i="0" u="none" strike="noStrike">
                        <a:solidFill>
                          <a:srgbClr val="000000"/>
                        </a:solidFill>
                        <a:effectLst/>
                        <a:latin typeface="+mn-lt"/>
                      </a:endParaRPr>
                    </a:p>
                  </a:txBody>
                  <a:tcPr marL="5954" marR="5954" marT="5954" marB="0" anchor="ctr"/>
                </a:tc>
                <a:tc>
                  <a:txBody>
                    <a:bodyPr/>
                    <a:lstStyle/>
                    <a:p>
                      <a:pPr algn="l" rtl="0" fontAlgn="ctr"/>
                      <a:r>
                        <a:rPr lang="en-US" sz="1600" b="1" u="none" strike="noStrike" dirty="0">
                          <a:effectLst/>
                          <a:latin typeface="+mn-lt"/>
                        </a:rPr>
                        <a:t>Outcomes </a:t>
                      </a:r>
                      <a:endParaRPr lang="en-US" sz="1600" b="1" i="0" u="none" strike="noStrike" dirty="0">
                        <a:solidFill>
                          <a:srgbClr val="000000"/>
                        </a:solidFill>
                        <a:effectLst/>
                        <a:latin typeface="+mn-lt"/>
                      </a:endParaRPr>
                    </a:p>
                  </a:txBody>
                  <a:tcPr marL="5954" marR="5954" marT="5954" marB="0" anchor="ctr"/>
                </a:tc>
                <a:extLst>
                  <a:ext uri="{0D108BD9-81ED-4DB2-BD59-A6C34878D82A}">
                    <a16:rowId xmlns:a16="http://schemas.microsoft.com/office/drawing/2014/main" val="3587974462"/>
                  </a:ext>
                </a:extLst>
              </a:tr>
              <a:tr h="214184">
                <a:tc>
                  <a:txBody>
                    <a:bodyPr/>
                    <a:lstStyle/>
                    <a:p>
                      <a:pPr algn="l" fontAlgn="ctr"/>
                      <a:r>
                        <a:rPr lang="en-US" sz="1600" u="none" strike="noStrike" dirty="0">
                          <a:effectLst/>
                          <a:latin typeface="+mn-lt"/>
                        </a:rPr>
                        <a:t>Gamma</a:t>
                      </a:r>
                      <a:endParaRPr lang="en-US" sz="1600" b="0" i="0" u="none" strike="noStrike" dirty="0">
                        <a:solidFill>
                          <a:srgbClr val="000000"/>
                        </a:solidFill>
                        <a:effectLst/>
                        <a:latin typeface="+mn-lt"/>
                      </a:endParaRPr>
                    </a:p>
                  </a:txBody>
                  <a:tcPr marL="5954" marR="5954" marT="5954" marB="0" anchor="ctr"/>
                </a:tc>
                <a:tc>
                  <a:txBody>
                    <a:bodyPr/>
                    <a:lstStyle/>
                    <a:p>
                      <a:pPr algn="l" fontAlgn="ctr"/>
                      <a:r>
                        <a:rPr lang="en-US" sz="1600" u="none" strike="noStrike">
                          <a:effectLst/>
                          <a:latin typeface="+mn-lt"/>
                        </a:rPr>
                        <a:t> </a:t>
                      </a:r>
                      <a:endParaRPr lang="en-US" sz="1600" b="0" i="0" u="none" strike="noStrike">
                        <a:solidFill>
                          <a:srgbClr val="000000"/>
                        </a:solidFill>
                        <a:effectLst/>
                        <a:latin typeface="+mn-lt"/>
                      </a:endParaRPr>
                    </a:p>
                  </a:txBody>
                  <a:tcPr marL="5954" marR="5954" marT="5954" marB="0" anchor="ctr"/>
                </a:tc>
                <a:tc>
                  <a:txBody>
                    <a:bodyPr/>
                    <a:lstStyle/>
                    <a:p>
                      <a:pPr algn="l" fontAlgn="ctr"/>
                      <a:r>
                        <a:rPr lang="en-US" sz="1600" u="none" strike="noStrike">
                          <a:effectLst/>
                          <a:latin typeface="+mn-lt"/>
                        </a:rPr>
                        <a:t>1, 2, 3</a:t>
                      </a:r>
                      <a:endParaRPr lang="en-US" sz="1600" b="0" i="0" u="none" strike="noStrike">
                        <a:solidFill>
                          <a:srgbClr val="000000"/>
                        </a:solidFill>
                        <a:effectLst/>
                        <a:latin typeface="+mn-lt"/>
                      </a:endParaRPr>
                    </a:p>
                  </a:txBody>
                  <a:tcPr marL="5954" marR="5954" marT="5954" marB="0" anchor="ctr"/>
                </a:tc>
                <a:tc rowSpan="5">
                  <a:txBody>
                    <a:bodyPr/>
                    <a:lstStyle/>
                    <a:p>
                      <a:pPr marL="285750" indent="-285750" algn="l" fontAlgn="ctr">
                        <a:buFont typeface="Arial" panose="020B0604020202020204" pitchFamily="34" charset="0"/>
                        <a:buChar char="•"/>
                      </a:pPr>
                      <a:r>
                        <a:rPr lang="en-US" sz="1600" u="none" strike="noStrike" dirty="0">
                          <a:effectLst/>
                          <a:latin typeface="+mn-lt"/>
                        </a:rPr>
                        <a:t>Induction of HCC as a </a:t>
                      </a:r>
                      <a:r>
                        <a:rPr lang="en-US" sz="1600" b="1" u="none" strike="noStrike" dirty="0">
                          <a:effectLst/>
                          <a:latin typeface="+mn-lt"/>
                        </a:rPr>
                        <a:t>function of dose </a:t>
                      </a:r>
                      <a:r>
                        <a:rPr lang="en-US" sz="1600" u="none" strike="noStrike" dirty="0">
                          <a:effectLst/>
                          <a:latin typeface="+mn-lt"/>
                        </a:rPr>
                        <a:t>of HZE ions and 1972SPE protons. </a:t>
                      </a:r>
                    </a:p>
                    <a:p>
                      <a:pPr marL="285750" indent="-285750" algn="l" fontAlgn="ctr">
                        <a:buFont typeface="Arial" panose="020B0604020202020204" pitchFamily="34" charset="0"/>
                        <a:buChar char="•"/>
                      </a:pPr>
                      <a:r>
                        <a:rPr lang="en-US" sz="1600" u="none" strike="noStrike" dirty="0">
                          <a:effectLst/>
                          <a:latin typeface="+mn-lt"/>
                        </a:rPr>
                        <a:t>Increase in tumors in HZE-irradiated mice but </a:t>
                      </a:r>
                      <a:r>
                        <a:rPr lang="en-US" sz="1600" b="1" u="none" strike="noStrike" dirty="0">
                          <a:effectLst/>
                          <a:latin typeface="+mn-lt"/>
                        </a:rPr>
                        <a:t>not more aggressive compared to γ-rays </a:t>
                      </a:r>
                      <a:r>
                        <a:rPr lang="en-US" sz="1600" u="none" strike="noStrike" dirty="0">
                          <a:effectLst/>
                          <a:latin typeface="+mn-lt"/>
                        </a:rPr>
                        <a:t>or spontaneously.</a:t>
                      </a:r>
                    </a:p>
                    <a:p>
                      <a:pPr marL="285750" marR="0" lvl="0"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600" b="1" u="none" strike="noStrike" dirty="0">
                          <a:effectLst/>
                          <a:latin typeface="+mn-lt"/>
                        </a:rPr>
                        <a:t>Several differentially expressed transcripts post-HZE exposure</a:t>
                      </a:r>
                      <a:r>
                        <a:rPr lang="en-US" sz="1600" u="none" strike="noStrike" dirty="0">
                          <a:effectLst/>
                          <a:latin typeface="+mn-lt"/>
                        </a:rPr>
                        <a:t>.</a:t>
                      </a:r>
                      <a:endParaRPr lang="en-US" sz="1600" b="0" i="0" u="none" strike="noStrike" dirty="0">
                        <a:solidFill>
                          <a:srgbClr val="000000"/>
                        </a:solidFill>
                        <a:effectLst/>
                        <a:latin typeface="+mn-lt"/>
                      </a:endParaRPr>
                    </a:p>
                    <a:p>
                      <a:pPr marL="285750" indent="-285750" algn="l" fontAlgn="ctr">
                        <a:buFont typeface="Arial" panose="020B0604020202020204" pitchFamily="34" charset="0"/>
                        <a:buChar char="•"/>
                      </a:pPr>
                      <a:r>
                        <a:rPr lang="en-US" sz="1600" u="none" strike="noStrike" dirty="0">
                          <a:effectLst/>
                          <a:latin typeface="+mn-lt"/>
                        </a:rPr>
                        <a:t>HZE-HCC enriched with genes associated with organismal and cell death/apoptosis, molecular transport, Rho signaling and small GTPase-mediated signaling transduction.</a:t>
                      </a:r>
                    </a:p>
                    <a:p>
                      <a:pPr marL="285750" indent="-285750" algn="l" fontAlgn="ctr">
                        <a:buFont typeface="Arial" panose="020B0604020202020204" pitchFamily="34" charset="0"/>
                        <a:buChar char="•"/>
                      </a:pPr>
                      <a:r>
                        <a:rPr lang="en-US" sz="1600" u="none" strike="noStrike" dirty="0">
                          <a:effectLst/>
                          <a:latin typeface="+mn-lt"/>
                        </a:rPr>
                        <a:t>Low-LET/spontaneous-HCC enrich with molecular transport linked genes. </a:t>
                      </a:r>
                    </a:p>
                  </a:txBody>
                  <a:tcPr marL="5954" marR="5954" marT="5954" marB="0" anchor="ctr"/>
                </a:tc>
                <a:extLst>
                  <a:ext uri="{0D108BD9-81ED-4DB2-BD59-A6C34878D82A}">
                    <a16:rowId xmlns:a16="http://schemas.microsoft.com/office/drawing/2014/main" val="1581911563"/>
                  </a:ext>
                </a:extLst>
              </a:tr>
              <a:tr h="214184">
                <a:tc>
                  <a:txBody>
                    <a:bodyPr/>
                    <a:lstStyle/>
                    <a:p>
                      <a:pPr algn="l" fontAlgn="ctr"/>
                      <a:r>
                        <a:rPr lang="en-US" sz="1600" u="none" strike="noStrike" dirty="0">
                          <a:effectLst/>
                          <a:latin typeface="+mn-lt"/>
                        </a:rPr>
                        <a:t>Fe</a:t>
                      </a:r>
                      <a:endParaRPr lang="en-US" sz="1600" b="0" i="0" u="none" strike="noStrike" dirty="0">
                        <a:solidFill>
                          <a:srgbClr val="000000"/>
                        </a:solidFill>
                        <a:effectLst/>
                        <a:latin typeface="+mn-lt"/>
                      </a:endParaRPr>
                    </a:p>
                  </a:txBody>
                  <a:tcPr marL="5954" marR="5954" marT="5954" marB="0" anchor="ctr"/>
                </a:tc>
                <a:tc>
                  <a:txBody>
                    <a:bodyPr/>
                    <a:lstStyle/>
                    <a:p>
                      <a:pPr algn="l" fontAlgn="ctr"/>
                      <a:r>
                        <a:rPr lang="en-US" sz="1600" u="none" strike="noStrike">
                          <a:effectLst/>
                          <a:latin typeface="+mn-lt"/>
                        </a:rPr>
                        <a:t>600</a:t>
                      </a:r>
                      <a:endParaRPr lang="en-US" sz="1600" b="0" i="0" u="none" strike="noStrike">
                        <a:solidFill>
                          <a:srgbClr val="000000"/>
                        </a:solidFill>
                        <a:effectLst/>
                        <a:latin typeface="+mn-lt"/>
                      </a:endParaRPr>
                    </a:p>
                  </a:txBody>
                  <a:tcPr marL="5954" marR="5954" marT="5954" marB="0" anchor="ctr"/>
                </a:tc>
                <a:tc>
                  <a:txBody>
                    <a:bodyPr/>
                    <a:lstStyle/>
                    <a:p>
                      <a:pPr algn="l" fontAlgn="ctr"/>
                      <a:r>
                        <a:rPr lang="en-US" sz="1600" u="none" strike="noStrike">
                          <a:effectLst/>
                          <a:latin typeface="+mn-lt"/>
                        </a:rPr>
                        <a:t>0.1, 0.2, 0.4, 1  </a:t>
                      </a:r>
                      <a:endParaRPr lang="en-US" sz="1600" b="0" i="0" u="none" strike="noStrike">
                        <a:solidFill>
                          <a:srgbClr val="000000"/>
                        </a:solidFill>
                        <a:effectLst/>
                        <a:latin typeface="+mn-lt"/>
                      </a:endParaRPr>
                    </a:p>
                  </a:txBody>
                  <a:tcPr marL="5954" marR="5954" marT="5954" marB="0" anchor="ctr"/>
                </a:tc>
                <a:tc vMerge="1">
                  <a:txBody>
                    <a:bodyPr/>
                    <a:lstStyle/>
                    <a:p>
                      <a:endParaRPr lang="en-US"/>
                    </a:p>
                  </a:txBody>
                  <a:tcPr/>
                </a:tc>
                <a:extLst>
                  <a:ext uri="{0D108BD9-81ED-4DB2-BD59-A6C34878D82A}">
                    <a16:rowId xmlns:a16="http://schemas.microsoft.com/office/drawing/2014/main" val="4274666047"/>
                  </a:ext>
                </a:extLst>
              </a:tr>
              <a:tr h="214184">
                <a:tc>
                  <a:txBody>
                    <a:bodyPr/>
                    <a:lstStyle/>
                    <a:p>
                      <a:pPr algn="l" fontAlgn="ctr"/>
                      <a:r>
                        <a:rPr lang="en-US" sz="1600" u="none" strike="noStrike">
                          <a:effectLst/>
                          <a:latin typeface="+mn-lt"/>
                        </a:rPr>
                        <a:t>Si</a:t>
                      </a:r>
                      <a:endParaRPr lang="en-US" sz="1600" b="0" i="0" u="none" strike="noStrike">
                        <a:solidFill>
                          <a:srgbClr val="000000"/>
                        </a:solidFill>
                        <a:effectLst/>
                        <a:latin typeface="+mn-lt"/>
                      </a:endParaRPr>
                    </a:p>
                  </a:txBody>
                  <a:tcPr marL="5954" marR="5954" marT="5954" marB="0" anchor="ctr"/>
                </a:tc>
                <a:tc>
                  <a:txBody>
                    <a:bodyPr/>
                    <a:lstStyle/>
                    <a:p>
                      <a:pPr algn="l" fontAlgn="ctr"/>
                      <a:r>
                        <a:rPr lang="en-US" sz="1600" u="none" strike="noStrike">
                          <a:effectLst/>
                          <a:latin typeface="+mn-lt"/>
                        </a:rPr>
                        <a:t>300, 240</a:t>
                      </a:r>
                      <a:endParaRPr lang="en-US" sz="1600" b="0" i="0" u="none" strike="noStrike">
                        <a:solidFill>
                          <a:srgbClr val="000000"/>
                        </a:solidFill>
                        <a:effectLst/>
                        <a:latin typeface="+mn-lt"/>
                      </a:endParaRPr>
                    </a:p>
                  </a:txBody>
                  <a:tcPr marL="5954" marR="5954" marT="5954" marB="0" anchor="ctr"/>
                </a:tc>
                <a:tc>
                  <a:txBody>
                    <a:bodyPr/>
                    <a:lstStyle/>
                    <a:p>
                      <a:pPr algn="l" fontAlgn="ctr"/>
                      <a:r>
                        <a:rPr lang="en-US" sz="1600" u="none" strike="noStrike">
                          <a:effectLst/>
                          <a:latin typeface="+mn-lt"/>
                        </a:rPr>
                        <a:t>0.1, 0.2, 0.4, 1  </a:t>
                      </a:r>
                      <a:endParaRPr lang="en-US" sz="1600" b="0" i="0" u="none" strike="noStrike">
                        <a:solidFill>
                          <a:srgbClr val="000000"/>
                        </a:solidFill>
                        <a:effectLst/>
                        <a:latin typeface="+mn-lt"/>
                      </a:endParaRPr>
                    </a:p>
                  </a:txBody>
                  <a:tcPr marL="5954" marR="5954" marT="5954" marB="0" anchor="ctr"/>
                </a:tc>
                <a:tc vMerge="1">
                  <a:txBody>
                    <a:bodyPr/>
                    <a:lstStyle/>
                    <a:p>
                      <a:endParaRPr lang="en-US"/>
                    </a:p>
                  </a:txBody>
                  <a:tcPr/>
                </a:tc>
                <a:extLst>
                  <a:ext uri="{0D108BD9-81ED-4DB2-BD59-A6C34878D82A}">
                    <a16:rowId xmlns:a16="http://schemas.microsoft.com/office/drawing/2014/main" val="1641528127"/>
                  </a:ext>
                </a:extLst>
              </a:tr>
              <a:tr h="423262">
                <a:tc>
                  <a:txBody>
                    <a:bodyPr/>
                    <a:lstStyle/>
                    <a:p>
                      <a:pPr algn="l" fontAlgn="ctr"/>
                      <a:r>
                        <a:rPr lang="en-US" sz="1600" u="none" strike="noStrike" dirty="0">
                          <a:effectLst/>
                          <a:latin typeface="+mn-lt"/>
                        </a:rPr>
                        <a:t>1972SPE protons</a:t>
                      </a:r>
                      <a:endParaRPr lang="en-US" sz="1600" b="0" i="0" u="none" strike="noStrike" dirty="0">
                        <a:solidFill>
                          <a:srgbClr val="000000"/>
                        </a:solidFill>
                        <a:effectLst/>
                        <a:latin typeface="+mn-lt"/>
                      </a:endParaRPr>
                    </a:p>
                  </a:txBody>
                  <a:tcPr marL="5954" marR="5954" marT="5954" marB="0" anchor="ctr"/>
                </a:tc>
                <a:tc>
                  <a:txBody>
                    <a:bodyPr/>
                    <a:lstStyle/>
                    <a:p>
                      <a:pPr algn="l" fontAlgn="ctr"/>
                      <a:r>
                        <a:rPr lang="en-US" sz="1600" u="none" strike="noStrike">
                          <a:effectLst/>
                          <a:latin typeface="+mn-lt"/>
                        </a:rPr>
                        <a:t>30-80</a:t>
                      </a:r>
                      <a:endParaRPr lang="en-US" sz="1600" b="0" i="0" u="none" strike="noStrike">
                        <a:solidFill>
                          <a:srgbClr val="000000"/>
                        </a:solidFill>
                        <a:effectLst/>
                        <a:latin typeface="+mn-lt"/>
                      </a:endParaRPr>
                    </a:p>
                  </a:txBody>
                  <a:tcPr marL="5954" marR="5954" marT="5954" marB="0" anchor="ctr"/>
                </a:tc>
                <a:tc>
                  <a:txBody>
                    <a:bodyPr/>
                    <a:lstStyle/>
                    <a:p>
                      <a:pPr algn="l" fontAlgn="ctr"/>
                      <a:r>
                        <a:rPr lang="en-US" sz="1600" u="none" strike="noStrike">
                          <a:effectLst/>
                          <a:latin typeface="+mn-lt"/>
                        </a:rPr>
                        <a:t>1, 2</a:t>
                      </a:r>
                      <a:endParaRPr lang="en-US" sz="1600" b="0" i="0" u="none" strike="noStrike">
                        <a:solidFill>
                          <a:srgbClr val="000000"/>
                        </a:solidFill>
                        <a:effectLst/>
                        <a:latin typeface="+mn-lt"/>
                      </a:endParaRPr>
                    </a:p>
                  </a:txBody>
                  <a:tcPr marL="5954" marR="5954" marT="5954" marB="0" anchor="ctr"/>
                </a:tc>
                <a:tc vMerge="1">
                  <a:txBody>
                    <a:bodyPr/>
                    <a:lstStyle/>
                    <a:p>
                      <a:endParaRPr lang="en-US"/>
                    </a:p>
                  </a:txBody>
                  <a:tcPr/>
                </a:tc>
                <a:extLst>
                  <a:ext uri="{0D108BD9-81ED-4DB2-BD59-A6C34878D82A}">
                    <a16:rowId xmlns:a16="http://schemas.microsoft.com/office/drawing/2014/main" val="4041402438"/>
                  </a:ext>
                </a:extLst>
              </a:tr>
              <a:tr h="1657313">
                <a:tc>
                  <a:txBody>
                    <a:bodyPr/>
                    <a:lstStyle/>
                    <a:p>
                      <a:pPr algn="l" fontAlgn="ctr"/>
                      <a:r>
                        <a:rPr lang="en-US" sz="1600" u="none" strike="noStrike" dirty="0">
                          <a:effectLst/>
                          <a:latin typeface="+mn-lt"/>
                        </a:rPr>
                        <a:t>O</a:t>
                      </a:r>
                      <a:endParaRPr lang="en-US" sz="1600" b="0" i="0" u="none" strike="noStrike" dirty="0">
                        <a:solidFill>
                          <a:srgbClr val="000000"/>
                        </a:solidFill>
                        <a:effectLst/>
                        <a:latin typeface="+mn-lt"/>
                      </a:endParaRPr>
                    </a:p>
                  </a:txBody>
                  <a:tcPr marL="5954" marR="5954" marT="5954" marB="0" anchor="ctr"/>
                </a:tc>
                <a:tc>
                  <a:txBody>
                    <a:bodyPr/>
                    <a:lstStyle/>
                    <a:p>
                      <a:pPr algn="l" fontAlgn="ctr"/>
                      <a:r>
                        <a:rPr lang="en-US" sz="1600" u="none" strike="noStrike">
                          <a:effectLst/>
                          <a:latin typeface="+mn-lt"/>
                        </a:rPr>
                        <a:t>1000</a:t>
                      </a:r>
                      <a:endParaRPr lang="en-US" sz="1600" b="0" i="0" u="none" strike="noStrike">
                        <a:solidFill>
                          <a:srgbClr val="000000"/>
                        </a:solidFill>
                        <a:effectLst/>
                        <a:latin typeface="+mn-lt"/>
                      </a:endParaRPr>
                    </a:p>
                  </a:txBody>
                  <a:tcPr marL="5954" marR="5954" marT="5954" marB="0" anchor="ctr"/>
                </a:tc>
                <a:tc>
                  <a:txBody>
                    <a:bodyPr/>
                    <a:lstStyle/>
                    <a:p>
                      <a:pPr algn="l" fontAlgn="ctr"/>
                      <a:r>
                        <a:rPr lang="en-US" sz="1600" u="none" strike="noStrike" dirty="0">
                          <a:effectLst/>
                          <a:latin typeface="+mn-lt"/>
                        </a:rPr>
                        <a:t>0.2</a:t>
                      </a:r>
                      <a:endParaRPr lang="en-US" sz="1600" b="0" i="0" u="none" strike="noStrike" dirty="0">
                        <a:solidFill>
                          <a:srgbClr val="000000"/>
                        </a:solidFill>
                        <a:effectLst/>
                        <a:latin typeface="+mn-lt"/>
                      </a:endParaRPr>
                    </a:p>
                  </a:txBody>
                  <a:tcPr marL="5954" marR="5954" marT="5954" marB="0" anchor="ctr"/>
                </a:tc>
                <a:tc vMerge="1">
                  <a:txBody>
                    <a:bodyPr/>
                    <a:lstStyle/>
                    <a:p>
                      <a:endParaRPr lang="en-US"/>
                    </a:p>
                  </a:txBody>
                  <a:tcPr/>
                </a:tc>
                <a:extLst>
                  <a:ext uri="{0D108BD9-81ED-4DB2-BD59-A6C34878D82A}">
                    <a16:rowId xmlns:a16="http://schemas.microsoft.com/office/drawing/2014/main" val="1496887184"/>
                  </a:ext>
                </a:extLst>
              </a:tr>
            </a:tbl>
          </a:graphicData>
        </a:graphic>
      </p:graphicFrame>
      <p:grpSp>
        <p:nvGrpSpPr>
          <p:cNvPr id="16" name="Group 15">
            <a:extLst>
              <a:ext uri="{FF2B5EF4-FFF2-40B4-BE49-F238E27FC236}">
                <a16:creationId xmlns:a16="http://schemas.microsoft.com/office/drawing/2014/main" id="{281D3C5E-3C95-25F9-94ED-33FD43E766DF}"/>
              </a:ext>
            </a:extLst>
          </p:cNvPr>
          <p:cNvGrpSpPr/>
          <p:nvPr/>
        </p:nvGrpSpPr>
        <p:grpSpPr>
          <a:xfrm>
            <a:off x="8573760" y="1448128"/>
            <a:ext cx="3227403" cy="4920349"/>
            <a:chOff x="8662659" y="1581205"/>
            <a:chExt cx="3227403" cy="4920349"/>
          </a:xfrm>
        </p:grpSpPr>
        <p:grpSp>
          <p:nvGrpSpPr>
            <p:cNvPr id="8" name="Group 7">
              <a:extLst>
                <a:ext uri="{FF2B5EF4-FFF2-40B4-BE49-F238E27FC236}">
                  <a16:creationId xmlns:a16="http://schemas.microsoft.com/office/drawing/2014/main" id="{60FB1B3F-883B-BD88-D28F-21761961D59D}"/>
                </a:ext>
              </a:extLst>
            </p:cNvPr>
            <p:cNvGrpSpPr/>
            <p:nvPr/>
          </p:nvGrpSpPr>
          <p:grpSpPr>
            <a:xfrm>
              <a:off x="8720334" y="4150007"/>
              <a:ext cx="3112056" cy="2164377"/>
              <a:chOff x="9209616" y="4690606"/>
              <a:chExt cx="2201368" cy="1614488"/>
            </a:xfrm>
          </p:grpSpPr>
          <p:pic>
            <p:nvPicPr>
              <p:cNvPr id="1026" name="Picture 2">
                <a:extLst>
                  <a:ext uri="{FF2B5EF4-FFF2-40B4-BE49-F238E27FC236}">
                    <a16:creationId xmlns:a16="http://schemas.microsoft.com/office/drawing/2014/main" id="{2D53C02E-4ECC-5415-CDF7-755CDDA6B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9616" y="4690606"/>
                <a:ext cx="2201367" cy="16144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1E3396-8639-6C95-FCBB-D72AE028255C}"/>
                  </a:ext>
                </a:extLst>
              </p:cNvPr>
              <p:cNvSpPr txBox="1"/>
              <p:nvPr/>
            </p:nvSpPr>
            <p:spPr>
              <a:xfrm>
                <a:off x="9379544" y="4748742"/>
                <a:ext cx="2031440" cy="344373"/>
              </a:xfrm>
              <a:prstGeom prst="rect">
                <a:avLst/>
              </a:prstGeom>
              <a:noFill/>
            </p:spPr>
            <p:txBody>
              <a:bodyPr wrap="square">
                <a:spAutoFit/>
              </a:bodyPr>
              <a:lstStyle/>
              <a:p>
                <a:r>
                  <a:rPr lang="en-US" sz="1200" b="1" i="0" dirty="0">
                    <a:solidFill>
                      <a:srgbClr val="202020"/>
                    </a:solidFill>
                    <a:effectLst/>
                    <a:latin typeface="Arial" panose="020B0604020202020204" pitchFamily="34" charset="0"/>
                    <a:cs typeface="Arial" panose="020B0604020202020204" pitchFamily="34" charset="0"/>
                  </a:rPr>
                  <a:t>HCC % with metastases to the lung as a function of radiation type</a:t>
                </a:r>
                <a:endParaRPr lang="en-US" sz="1200" dirty="0">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F34CBA09-65BF-ED5E-42F9-5F6BC3093B67}"/>
                </a:ext>
              </a:extLst>
            </p:cNvPr>
            <p:cNvGrpSpPr/>
            <p:nvPr/>
          </p:nvGrpSpPr>
          <p:grpSpPr>
            <a:xfrm>
              <a:off x="8662659" y="1581205"/>
              <a:ext cx="3227403" cy="2580432"/>
              <a:chOff x="2229301" y="4000264"/>
              <a:chExt cx="3497975" cy="2866146"/>
            </a:xfrm>
          </p:grpSpPr>
          <p:pic>
            <p:nvPicPr>
              <p:cNvPr id="1028" name="Picture 4">
                <a:extLst>
                  <a:ext uri="{FF2B5EF4-FFF2-40B4-BE49-F238E27FC236}">
                    <a16:creationId xmlns:a16="http://schemas.microsoft.com/office/drawing/2014/main" id="{B2C700C8-1F56-BEBC-D084-4C8BD73271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2462"/>
              <a:stretch/>
            </p:blipFill>
            <p:spPr bwMode="auto">
              <a:xfrm>
                <a:off x="2229301" y="4246544"/>
                <a:ext cx="3497975" cy="261986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25352A9-3DB9-DEF7-C5CE-8035B37155AA}"/>
                  </a:ext>
                </a:extLst>
              </p:cNvPr>
              <p:cNvSpPr txBox="1"/>
              <p:nvPr/>
            </p:nvSpPr>
            <p:spPr>
              <a:xfrm>
                <a:off x="2625461" y="4000264"/>
                <a:ext cx="2971514" cy="307669"/>
              </a:xfrm>
              <a:prstGeom prst="rect">
                <a:avLst/>
              </a:prstGeom>
              <a:noFill/>
            </p:spPr>
            <p:txBody>
              <a:bodyPr wrap="square">
                <a:spAutoFit/>
              </a:bodyPr>
              <a:lstStyle/>
              <a:p>
                <a:pPr algn="l"/>
                <a:r>
                  <a:rPr lang="en-US" sz="1200" b="1" i="0" dirty="0">
                    <a:solidFill>
                      <a:srgbClr val="202020"/>
                    </a:solidFill>
                    <a:effectLst/>
                    <a:latin typeface="Arial" panose="020B0604020202020204" pitchFamily="34" charset="0"/>
                    <a:cs typeface="Arial" panose="020B0604020202020204" pitchFamily="34" charset="0"/>
                  </a:rPr>
                  <a:t>HCC % following HZE and gamma </a:t>
                </a:r>
                <a:endParaRPr lang="en-US" sz="1200" b="0" i="0" dirty="0">
                  <a:solidFill>
                    <a:srgbClr val="202020"/>
                  </a:solidFill>
                  <a:effectLst/>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060DE17E-107C-C4AF-1C5A-914E2C55677C}"/>
                </a:ext>
              </a:extLst>
            </p:cNvPr>
            <p:cNvSpPr txBox="1"/>
            <p:nvPr/>
          </p:nvSpPr>
          <p:spPr>
            <a:xfrm>
              <a:off x="9011493" y="6239944"/>
              <a:ext cx="1651000" cy="261610"/>
            </a:xfrm>
            <a:prstGeom prst="rect">
              <a:avLst/>
            </a:prstGeom>
            <a:noFill/>
          </p:spPr>
          <p:txBody>
            <a:bodyPr wrap="square">
              <a:spAutoFit/>
            </a:bodyPr>
            <a:lstStyle/>
            <a:p>
              <a:r>
                <a:rPr lang="en-US" sz="1100" i="1" u="none" strike="noStrike" baseline="0" dirty="0">
                  <a:solidFill>
                    <a:srgbClr val="434343"/>
                  </a:solidFill>
                  <a:latin typeface="Arial" panose="020B0604020202020204" pitchFamily="34" charset="0"/>
                  <a:cs typeface="Arial" panose="020B0604020202020204" pitchFamily="34" charset="0"/>
                </a:rPr>
                <a:t>Weil et al 2014</a:t>
              </a:r>
              <a:endParaRPr lang="en-US" sz="1100" dirty="0">
                <a:latin typeface="Arial" panose="020B0604020202020204" pitchFamily="34" charset="0"/>
                <a:cs typeface="Arial" panose="020B0604020202020204" pitchFamily="34" charset="0"/>
              </a:endParaRPr>
            </a:p>
          </p:txBody>
        </p:sp>
      </p:grpSp>
      <p:graphicFrame>
        <p:nvGraphicFramePr>
          <p:cNvPr id="4" name="Table 3">
            <a:extLst>
              <a:ext uri="{FF2B5EF4-FFF2-40B4-BE49-F238E27FC236}">
                <a16:creationId xmlns:a16="http://schemas.microsoft.com/office/drawing/2014/main" id="{00769BED-BB45-0AE2-80F1-F048D7187A8C}"/>
              </a:ext>
            </a:extLst>
          </p:cNvPr>
          <p:cNvGraphicFramePr>
            <a:graphicFrameLocks noGrp="1"/>
          </p:cNvGraphicFramePr>
          <p:nvPr>
            <p:extLst>
              <p:ext uri="{D42A27DB-BD31-4B8C-83A1-F6EECF244321}">
                <p14:modId xmlns:p14="http://schemas.microsoft.com/office/powerpoint/2010/main" val="4133078873"/>
              </p:ext>
            </p:extLst>
          </p:nvPr>
        </p:nvGraphicFramePr>
        <p:xfrm>
          <a:off x="280945" y="5222298"/>
          <a:ext cx="4656816" cy="1000760"/>
        </p:xfrm>
        <a:graphic>
          <a:graphicData uri="http://schemas.openxmlformats.org/drawingml/2006/table">
            <a:tbl>
              <a:tblPr>
                <a:tableStyleId>{9D7B26C5-4107-4FEC-AEDC-1716B250A1EF}</a:tableStyleId>
              </a:tblPr>
              <a:tblGrid>
                <a:gridCol w="1552272">
                  <a:extLst>
                    <a:ext uri="{9D8B030D-6E8A-4147-A177-3AD203B41FA5}">
                      <a16:colId xmlns:a16="http://schemas.microsoft.com/office/drawing/2014/main" val="1836083361"/>
                    </a:ext>
                  </a:extLst>
                </a:gridCol>
                <a:gridCol w="1552272">
                  <a:extLst>
                    <a:ext uri="{9D8B030D-6E8A-4147-A177-3AD203B41FA5}">
                      <a16:colId xmlns:a16="http://schemas.microsoft.com/office/drawing/2014/main" val="4026212990"/>
                    </a:ext>
                  </a:extLst>
                </a:gridCol>
                <a:gridCol w="1552272">
                  <a:extLst>
                    <a:ext uri="{9D8B030D-6E8A-4147-A177-3AD203B41FA5}">
                      <a16:colId xmlns:a16="http://schemas.microsoft.com/office/drawing/2014/main" val="4076824864"/>
                    </a:ext>
                  </a:extLst>
                </a:gridCol>
              </a:tblGrid>
              <a:tr h="196850">
                <a:tc>
                  <a:txBody>
                    <a:bodyPr/>
                    <a:lstStyle/>
                    <a:p>
                      <a:pPr algn="ctr" fontAlgn="ctr"/>
                      <a:r>
                        <a:rPr lang="en-US" sz="1600" b="1" u="none" strike="noStrike" dirty="0">
                          <a:effectLst/>
                        </a:rPr>
                        <a:t>Dose range</a:t>
                      </a:r>
                      <a:endParaRPr lang="en-US"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1" u="none" strike="noStrike" dirty="0">
                          <a:effectLst/>
                        </a:rPr>
                        <a:t>Radiation</a:t>
                      </a:r>
                      <a:endParaRPr lang="en-US"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1" u="none" strike="noStrike" dirty="0">
                          <a:effectLst/>
                        </a:rPr>
                        <a:t>RBE</a:t>
                      </a:r>
                      <a:endParaRPr lang="en-US" sz="16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40023435"/>
                  </a:ext>
                </a:extLst>
              </a:tr>
              <a:tr h="196850">
                <a:tc rowSpan="3">
                  <a:txBody>
                    <a:bodyPr/>
                    <a:lstStyle/>
                    <a:p>
                      <a:pPr algn="ctr" fontAlgn="ctr"/>
                      <a:r>
                        <a:rPr lang="en-US" sz="1600" u="none" strike="noStrike">
                          <a:effectLst/>
                        </a:rPr>
                        <a:t>0-0.2 Gy</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a:effectLst/>
                        </a:rPr>
                        <a:t>600 MeV/n Fe56</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a:effectLst/>
                        </a:rPr>
                        <a:t>67 ± 41</a:t>
                      </a:r>
                      <a:endParaRPr lang="en-US" sz="16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058656545"/>
                  </a:ext>
                </a:extLst>
              </a:tr>
              <a:tr h="196850">
                <a:tc vMerge="1">
                  <a:txBody>
                    <a:bodyPr/>
                    <a:lstStyle/>
                    <a:p>
                      <a:endParaRPr lang="en-US"/>
                    </a:p>
                  </a:txBody>
                  <a:tcPr/>
                </a:tc>
                <a:tc>
                  <a:txBody>
                    <a:bodyPr/>
                    <a:lstStyle/>
                    <a:p>
                      <a:pPr algn="ctr" fontAlgn="ctr"/>
                      <a:r>
                        <a:rPr lang="en-US" sz="1600" u="none" strike="noStrike">
                          <a:effectLst/>
                        </a:rPr>
                        <a:t>300 MevV/n Si28</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74 ± 47</a:t>
                      </a:r>
                      <a:endParaRPr lang="en-US" sz="16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01289077"/>
                  </a:ext>
                </a:extLst>
              </a:tr>
              <a:tr h="196850">
                <a:tc vMerge="1">
                  <a:txBody>
                    <a:bodyPr/>
                    <a:lstStyle/>
                    <a:p>
                      <a:endParaRPr lang="en-US"/>
                    </a:p>
                  </a:txBody>
                  <a:tcPr/>
                </a:tc>
                <a:tc>
                  <a:txBody>
                    <a:bodyPr/>
                    <a:lstStyle/>
                    <a:p>
                      <a:pPr algn="ctr" fontAlgn="ctr"/>
                      <a:r>
                        <a:rPr lang="en-US" sz="1600" u="none" strike="noStrike">
                          <a:effectLst/>
                        </a:rPr>
                        <a:t>1972SPE Protons</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1 ± 10</a:t>
                      </a:r>
                      <a:endParaRPr lang="en-US" sz="16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944065872"/>
                  </a:ext>
                </a:extLst>
              </a:tr>
            </a:tbl>
          </a:graphicData>
        </a:graphic>
      </p:graphicFrame>
    </p:spTree>
    <p:extLst>
      <p:ext uri="{BB962C8B-B14F-4D97-AF65-F5344CB8AC3E}">
        <p14:creationId xmlns:p14="http://schemas.microsoft.com/office/powerpoint/2010/main" val="14460741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0E1F8E30-AC24-B408-53A6-6452EA41A6FB}"/>
              </a:ext>
            </a:extLst>
          </p:cNvPr>
          <p:cNvSpPr>
            <a:spLocks noGrp="1" noChangeArrowheads="1"/>
          </p:cNvSpPr>
          <p:nvPr>
            <p:ph type="title"/>
          </p:nvPr>
        </p:nvSpPr>
        <p:spPr>
          <a:xfrm>
            <a:off x="2673263" y="246128"/>
            <a:ext cx="10515600" cy="1325563"/>
          </a:xfrm>
        </p:spPr>
        <p:txBody>
          <a:bodyPr/>
          <a:lstStyle/>
          <a:p>
            <a:r>
              <a:rPr lang="en-US" altLang="en-US" dirty="0"/>
              <a:t>Chimeric Mouse Model of Human Liver</a:t>
            </a:r>
          </a:p>
        </p:txBody>
      </p:sp>
      <p:pic>
        <p:nvPicPr>
          <p:cNvPr id="3" name="Picture 2">
            <a:extLst>
              <a:ext uri="{FF2B5EF4-FFF2-40B4-BE49-F238E27FC236}">
                <a16:creationId xmlns:a16="http://schemas.microsoft.com/office/drawing/2014/main" id="{875EA6AB-EC12-9382-DA15-0549174784A0}"/>
              </a:ext>
            </a:extLst>
          </p:cNvPr>
          <p:cNvPicPr>
            <a:picLocks noChangeAspect="1"/>
          </p:cNvPicPr>
          <p:nvPr/>
        </p:nvPicPr>
        <p:blipFill rotWithShape="1">
          <a:blip r:embed="rId3"/>
          <a:srcRect t="2814"/>
          <a:stretch/>
        </p:blipFill>
        <p:spPr>
          <a:xfrm>
            <a:off x="4532133" y="1924227"/>
            <a:ext cx="4365723" cy="4078158"/>
          </a:xfrm>
          <a:prstGeom prst="rect">
            <a:avLst/>
          </a:prstGeom>
        </p:spPr>
      </p:pic>
      <p:pic>
        <p:nvPicPr>
          <p:cNvPr id="10" name="Picture 9">
            <a:extLst>
              <a:ext uri="{FF2B5EF4-FFF2-40B4-BE49-F238E27FC236}">
                <a16:creationId xmlns:a16="http://schemas.microsoft.com/office/drawing/2014/main" id="{F77BFC91-D96D-49F8-6110-8192D6BA422E}"/>
              </a:ext>
            </a:extLst>
          </p:cNvPr>
          <p:cNvPicPr>
            <a:picLocks noChangeAspect="1"/>
          </p:cNvPicPr>
          <p:nvPr/>
        </p:nvPicPr>
        <p:blipFill rotWithShape="1">
          <a:blip r:embed="rId4"/>
          <a:srcRect l="84041" t="16549" r="10873" b="28056"/>
          <a:stretch/>
        </p:blipFill>
        <p:spPr>
          <a:xfrm>
            <a:off x="9356942" y="1115122"/>
            <a:ext cx="2592889" cy="5586608"/>
          </a:xfrm>
          <a:prstGeom prst="rect">
            <a:avLst/>
          </a:prstGeom>
        </p:spPr>
      </p:pic>
      <p:sp>
        <p:nvSpPr>
          <p:cNvPr id="12" name="TextBox 11">
            <a:extLst>
              <a:ext uri="{FF2B5EF4-FFF2-40B4-BE49-F238E27FC236}">
                <a16:creationId xmlns:a16="http://schemas.microsoft.com/office/drawing/2014/main" id="{D6ABB78F-6A58-7A9C-57F8-6651AB1C6E31}"/>
              </a:ext>
            </a:extLst>
          </p:cNvPr>
          <p:cNvSpPr txBox="1"/>
          <p:nvPr/>
        </p:nvSpPr>
        <p:spPr>
          <a:xfrm>
            <a:off x="151987" y="1478070"/>
            <a:ext cx="4241626" cy="4524315"/>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Animals: </a:t>
            </a:r>
            <a:r>
              <a:rPr lang="en-US" sz="1600" dirty="0">
                <a:latin typeface="Arial" panose="020B0604020202020204" pitchFamily="34" charset="0"/>
                <a:cs typeface="Arial" panose="020B0604020202020204" pitchFamily="34" charset="0"/>
              </a:rPr>
              <a:t>PXB mice with chimeric livers and control (Fox Chase SCID) mice, 24 Male, 70 days old</a:t>
            </a:r>
          </a:p>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Timeline: </a:t>
            </a:r>
            <a:r>
              <a:rPr lang="en-US" sz="1600" dirty="0">
                <a:latin typeface="Arial" panose="020B0604020202020204" pitchFamily="34" charset="0"/>
                <a:cs typeface="Arial" panose="020B0604020202020204" pitchFamily="34" charset="0"/>
              </a:rPr>
              <a:t>7 days environmental acclimation, 3 days restraint device acclimation, 1 day treatment (table</a:t>
            </a:r>
          </a:p>
          <a:p>
            <a:r>
              <a:rPr lang="en-US" sz="1600" dirty="0">
                <a:latin typeface="Arial" panose="020B0604020202020204" pitchFamily="34" charset="0"/>
                <a:cs typeface="Arial" panose="020B0604020202020204" pitchFamily="34" charset="0"/>
              </a:rPr>
              <a:t>below), tissue collection day 0-7 post-treatment</a:t>
            </a:r>
          </a:p>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Radiation: </a:t>
            </a:r>
            <a:r>
              <a:rPr lang="en-US" sz="1600" dirty="0">
                <a:latin typeface="Arial" panose="020B0604020202020204" pitchFamily="34" charset="0"/>
                <a:cs typeface="Arial" panose="020B0604020202020204" pitchFamily="34" charset="0"/>
              </a:rPr>
              <a:t>Gamma rays at a whole body dose of 2 </a:t>
            </a:r>
            <a:r>
              <a:rPr lang="en-US" sz="1600" dirty="0" err="1">
                <a:latin typeface="Arial" panose="020B0604020202020204" pitchFamily="34" charset="0"/>
                <a:cs typeface="Arial" panose="020B0604020202020204" pitchFamily="34" charset="0"/>
              </a:rPr>
              <a:t>Gy</a:t>
            </a:r>
            <a:r>
              <a:rPr lang="en-US" sz="1600" dirty="0">
                <a:latin typeface="Arial" panose="020B0604020202020204" pitchFamily="34" charset="0"/>
                <a:cs typeface="Arial" panose="020B0604020202020204" pitchFamily="34" charset="0"/>
              </a:rPr>
              <a:t>, with 1 </a:t>
            </a:r>
            <a:r>
              <a:rPr lang="en-US" sz="1600" dirty="0" err="1">
                <a:latin typeface="Arial" panose="020B0604020202020204" pitchFamily="34" charset="0"/>
                <a:cs typeface="Arial" panose="020B0604020202020204" pitchFamily="34" charset="0"/>
              </a:rPr>
              <a:t>Gy</a:t>
            </a:r>
            <a:r>
              <a:rPr lang="en-US" sz="1600" dirty="0">
                <a:latin typeface="Arial" panose="020B0604020202020204" pitchFamily="34" charset="0"/>
                <a:cs typeface="Arial" panose="020B0604020202020204" pitchFamily="34" charset="0"/>
              </a:rPr>
              <a:t> delivered from each side acutely, expose from side</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 Analysis of DNA damage markers and transcriptomics will be performed on the humanized and mouse</a:t>
            </a:r>
          </a:p>
          <a:p>
            <a:r>
              <a:rPr lang="en-US" sz="1600" dirty="0">
                <a:latin typeface="Arial" panose="020B0604020202020204" pitchFamily="34" charset="0"/>
                <a:cs typeface="Arial" panose="020B0604020202020204" pitchFamily="34" charset="0"/>
              </a:rPr>
              <a:t>livers</a:t>
            </a:r>
          </a:p>
        </p:txBody>
      </p:sp>
      <p:sp>
        <p:nvSpPr>
          <p:cNvPr id="17" name="TextBox 16">
            <a:extLst>
              <a:ext uri="{FF2B5EF4-FFF2-40B4-BE49-F238E27FC236}">
                <a16:creationId xmlns:a16="http://schemas.microsoft.com/office/drawing/2014/main" id="{69959F00-A22D-9BC2-9ADC-88A9D7DD492E}"/>
              </a:ext>
            </a:extLst>
          </p:cNvPr>
          <p:cNvSpPr txBox="1"/>
          <p:nvPr/>
        </p:nvSpPr>
        <p:spPr>
          <a:xfrm>
            <a:off x="324831" y="6557375"/>
            <a:ext cx="1947969" cy="261610"/>
          </a:xfrm>
          <a:prstGeom prst="rect">
            <a:avLst/>
          </a:prstGeom>
          <a:noFill/>
        </p:spPr>
        <p:txBody>
          <a:bodyPr wrap="none" rtlCol="0">
            <a:spAutoFit/>
          </a:bodyPr>
          <a:lstStyle/>
          <a:p>
            <a:r>
              <a:rPr lang="en-US" sz="1100" dirty="0">
                <a:latin typeface="Arial"/>
                <a:cs typeface="Arial"/>
              </a:rPr>
              <a:t>Data: Dr. Honglu Wu, NASA</a:t>
            </a:r>
          </a:p>
        </p:txBody>
      </p:sp>
    </p:spTree>
    <p:extLst>
      <p:ext uri="{BB962C8B-B14F-4D97-AF65-F5344CB8AC3E}">
        <p14:creationId xmlns:p14="http://schemas.microsoft.com/office/powerpoint/2010/main" val="27497243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3">
            <a:extLst>
              <a:ext uri="{FF2B5EF4-FFF2-40B4-BE49-F238E27FC236}">
                <a16:creationId xmlns:a16="http://schemas.microsoft.com/office/drawing/2014/main" id="{6188F110-5CE5-4A52-AE83-CF4DA2F6B601}"/>
              </a:ext>
            </a:extLst>
          </p:cNvPr>
          <p:cNvSpPr>
            <a:spLocks noGrp="1" noChangeArrowheads="1"/>
          </p:cNvSpPr>
          <p:nvPr>
            <p:ph type="title"/>
          </p:nvPr>
        </p:nvSpPr>
        <p:spPr>
          <a:xfrm>
            <a:off x="4901325" y="150103"/>
            <a:ext cx="2389349" cy="567446"/>
          </a:xfrm>
        </p:spPr>
        <p:txBody>
          <a:bodyPr/>
          <a:lstStyle/>
          <a:p>
            <a:pPr eaLnBrk="1" hangingPunct="1"/>
            <a:r>
              <a:rPr lang="en-US" altLang="en-US" sz="3600" dirty="0"/>
              <a:t>Summary</a:t>
            </a:r>
          </a:p>
        </p:txBody>
      </p:sp>
      <p:sp>
        <p:nvSpPr>
          <p:cNvPr id="136195" name="Content Placeholder 4">
            <a:extLst>
              <a:ext uri="{FF2B5EF4-FFF2-40B4-BE49-F238E27FC236}">
                <a16:creationId xmlns:a16="http://schemas.microsoft.com/office/drawing/2014/main" id="{D21E6512-88CB-425D-A2CF-E681D84DA648}"/>
              </a:ext>
            </a:extLst>
          </p:cNvPr>
          <p:cNvSpPr>
            <a:spLocks noGrp="1" noChangeArrowheads="1"/>
          </p:cNvSpPr>
          <p:nvPr>
            <p:ph idx="1"/>
          </p:nvPr>
        </p:nvSpPr>
        <p:spPr>
          <a:xfrm>
            <a:off x="741883" y="900112"/>
            <a:ext cx="10479634" cy="5638800"/>
          </a:xfrm>
        </p:spPr>
        <p:txBody>
          <a:bodyPr>
            <a:noAutofit/>
          </a:bodyPr>
          <a:lstStyle/>
          <a:p>
            <a:pPr eaLnBrk="1" hangingPunct="1"/>
            <a:r>
              <a:rPr lang="en-US" altLang="en-US" sz="2400" dirty="0"/>
              <a:t>RBE for HZE ion-induced carcinogenesis is dependent on:</a:t>
            </a:r>
          </a:p>
          <a:p>
            <a:pPr lvl="1" eaLnBrk="1" hangingPunct="1">
              <a:spcBef>
                <a:spcPts val="0"/>
              </a:spcBef>
            </a:pPr>
            <a:r>
              <a:rPr lang="en-US" altLang="en-US" sz="2000" dirty="0"/>
              <a:t>Tumor type</a:t>
            </a:r>
          </a:p>
          <a:p>
            <a:pPr lvl="1" eaLnBrk="1" hangingPunct="1">
              <a:spcBef>
                <a:spcPts val="0"/>
              </a:spcBef>
            </a:pPr>
            <a:r>
              <a:rPr lang="en-US" altLang="en-US" sz="2000" dirty="0"/>
              <a:t>Dose</a:t>
            </a:r>
          </a:p>
          <a:p>
            <a:pPr lvl="1" eaLnBrk="1" hangingPunct="1">
              <a:spcBef>
                <a:spcPts val="0"/>
              </a:spcBef>
            </a:pPr>
            <a:r>
              <a:rPr lang="en-US" altLang="en-US" sz="2000" dirty="0"/>
              <a:t>LET</a:t>
            </a:r>
          </a:p>
          <a:p>
            <a:pPr lvl="1" eaLnBrk="1" hangingPunct="1">
              <a:spcBef>
                <a:spcPts val="0"/>
              </a:spcBef>
            </a:pPr>
            <a:r>
              <a:rPr lang="en-US" altLang="en-US" sz="2000" dirty="0" err="1"/>
              <a:t>Microdosimetry</a:t>
            </a:r>
            <a:r>
              <a:rPr lang="en-US" altLang="en-US" sz="2000" dirty="0"/>
              <a:t> </a:t>
            </a:r>
          </a:p>
          <a:p>
            <a:pPr eaLnBrk="1" hangingPunct="1"/>
            <a:r>
              <a:rPr lang="en-US" altLang="en-US" sz="2400" dirty="0"/>
              <a:t>The tumor </a:t>
            </a:r>
            <a:r>
              <a:rPr lang="en-US" altLang="en-US" sz="2400" dirty="0" err="1"/>
              <a:t>histotypes</a:t>
            </a:r>
            <a:r>
              <a:rPr lang="en-US" altLang="en-US" sz="2400" dirty="0"/>
              <a:t> that arise in HZE ion irradiated animals are the same as those that occur spontaneously or following low LET radiation exposures.</a:t>
            </a:r>
          </a:p>
          <a:p>
            <a:pPr eaLnBrk="1" hangingPunct="1"/>
            <a:r>
              <a:rPr lang="en-US" altLang="en-US" sz="2400" dirty="0"/>
              <a:t>Protraction may increase (or decrease) tumor incidence.</a:t>
            </a:r>
          </a:p>
          <a:p>
            <a:pPr eaLnBrk="1" hangingPunct="1"/>
            <a:r>
              <a:rPr lang="en-US" altLang="en-US" sz="2400" dirty="0"/>
              <a:t>Induction by HZE ions may enhance malignancy of some tumor types. </a:t>
            </a:r>
          </a:p>
          <a:p>
            <a:pPr eaLnBrk="1" hangingPunct="1"/>
            <a:r>
              <a:rPr lang="en-US" altLang="en-US" sz="2400" dirty="0"/>
              <a:t>Genetic background is critical in determining tumor incidence.</a:t>
            </a:r>
          </a:p>
          <a:p>
            <a:pPr lvl="1" eaLnBrk="1" hangingPunct="1">
              <a:spcBef>
                <a:spcPts val="600"/>
              </a:spcBef>
            </a:pPr>
            <a:r>
              <a:rPr lang="en-US" altLang="en-US" sz="2000" dirty="0"/>
              <a:t>the tumor types induced in HZE irradiated mice depends on their strain background</a:t>
            </a:r>
          </a:p>
          <a:p>
            <a:pPr lvl="1" eaLnBrk="1" hangingPunct="1">
              <a:spcBef>
                <a:spcPts val="600"/>
              </a:spcBef>
            </a:pPr>
            <a:r>
              <a:rPr lang="en-US" altLang="en-US" sz="2000" dirty="0"/>
              <a:t>the extent of HZE induced mammary carcinogenesis in the rat is strain dependent.</a:t>
            </a:r>
          </a:p>
          <a:p>
            <a:pPr eaLnBrk="1" hangingPunct="1">
              <a:buFontTx/>
              <a:buNone/>
            </a:pPr>
            <a:endParaRPr lang="en-US" altLang="en-US" sz="2400" dirty="0"/>
          </a:p>
        </p:txBody>
      </p:sp>
      <p:sp>
        <p:nvSpPr>
          <p:cNvPr id="6" name="Slide Number Placeholder 5">
            <a:extLst>
              <a:ext uri="{FF2B5EF4-FFF2-40B4-BE49-F238E27FC236}">
                <a16:creationId xmlns:a16="http://schemas.microsoft.com/office/drawing/2014/main" id="{607B5B3A-287D-45AD-93AA-02D3D57B938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0E1C1D-23A6-4D8C-8BAD-0A4D3EB843D9}" type="slidenum">
              <a:rPr lang="en-US" smtClean="0"/>
              <a:pPr/>
              <a:t>49</a:t>
            </a:fld>
            <a:endParaRPr lang="en-US" dirty="0"/>
          </a:p>
        </p:txBody>
      </p:sp>
    </p:spTree>
    <p:extLst>
      <p:ext uri="{BB962C8B-B14F-4D97-AF65-F5344CB8AC3E}">
        <p14:creationId xmlns:p14="http://schemas.microsoft.com/office/powerpoint/2010/main" val="3452439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A2AE60-DC45-10B5-2C5A-CE2CF1F60C6C}"/>
              </a:ext>
            </a:extLst>
          </p:cNvPr>
          <p:cNvPicPr>
            <a:picLocks noChangeAspect="1"/>
          </p:cNvPicPr>
          <p:nvPr/>
        </p:nvPicPr>
        <p:blipFill rotWithShape="1">
          <a:blip r:embed="rId3"/>
          <a:srcRect l="77400" t="18358" r="7120" b="31843"/>
          <a:stretch/>
        </p:blipFill>
        <p:spPr>
          <a:xfrm>
            <a:off x="1179405" y="859538"/>
            <a:ext cx="9369111" cy="5961889"/>
          </a:xfrm>
          <a:prstGeom prst="rect">
            <a:avLst/>
          </a:prstGeom>
        </p:spPr>
      </p:pic>
      <p:sp>
        <p:nvSpPr>
          <p:cNvPr id="4" name="TextBox 1">
            <a:extLst>
              <a:ext uri="{FF2B5EF4-FFF2-40B4-BE49-F238E27FC236}">
                <a16:creationId xmlns:a16="http://schemas.microsoft.com/office/drawing/2014/main" id="{B3A11D0A-92BF-7F3A-8CD2-AF9B5B73F7B1}"/>
              </a:ext>
            </a:extLst>
          </p:cNvPr>
          <p:cNvSpPr txBox="1">
            <a:spLocks noChangeArrowheads="1"/>
          </p:cNvSpPr>
          <p:nvPr/>
        </p:nvSpPr>
        <p:spPr bwMode="auto">
          <a:xfrm>
            <a:off x="4047744" y="72721"/>
            <a:ext cx="50000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dirty="0">
                <a:solidFill>
                  <a:schemeClr val="bg2"/>
                </a:solidFill>
              </a:rPr>
              <a:t>Mouse Genealogies</a:t>
            </a:r>
          </a:p>
        </p:txBody>
      </p:sp>
      <p:sp>
        <p:nvSpPr>
          <p:cNvPr id="6" name="TextBox 5">
            <a:extLst>
              <a:ext uri="{FF2B5EF4-FFF2-40B4-BE49-F238E27FC236}">
                <a16:creationId xmlns:a16="http://schemas.microsoft.com/office/drawing/2014/main" id="{CD890E0A-7B6F-D36C-2627-78F64EB1505A}"/>
              </a:ext>
            </a:extLst>
          </p:cNvPr>
          <p:cNvSpPr txBox="1"/>
          <p:nvPr/>
        </p:nvSpPr>
        <p:spPr>
          <a:xfrm>
            <a:off x="10283818" y="6488668"/>
            <a:ext cx="1917938" cy="369332"/>
          </a:xfrm>
          <a:prstGeom prst="rect">
            <a:avLst/>
          </a:prstGeom>
          <a:noFill/>
        </p:spPr>
        <p:txBody>
          <a:bodyPr wrap="square">
            <a:spAutoFit/>
          </a:bodyPr>
          <a:lstStyle/>
          <a:p>
            <a:r>
              <a:rPr lang="en-US" sz="900" dirty="0"/>
              <a:t>Elizabeth Fisher et al. nature genetics</a:t>
            </a:r>
          </a:p>
          <a:p>
            <a:r>
              <a:rPr lang="en-US" sz="900" dirty="0"/>
              <a:t> volume 24 • </a:t>
            </a:r>
            <a:r>
              <a:rPr lang="en-US" sz="900" dirty="0" err="1"/>
              <a:t>january</a:t>
            </a:r>
            <a:r>
              <a:rPr lang="en-US" sz="900" dirty="0"/>
              <a:t> 2000</a:t>
            </a:r>
          </a:p>
        </p:txBody>
      </p:sp>
    </p:spTree>
    <p:extLst>
      <p:ext uri="{BB962C8B-B14F-4D97-AF65-F5344CB8AC3E}">
        <p14:creationId xmlns:p14="http://schemas.microsoft.com/office/powerpoint/2010/main" val="602070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FAA48-3D8A-4E8C-8EB9-D74084CB4293}"/>
              </a:ext>
            </a:extLst>
          </p:cNvPr>
          <p:cNvSpPr>
            <a:spLocks noGrp="1"/>
          </p:cNvSpPr>
          <p:nvPr>
            <p:ph type="ctrTitle"/>
          </p:nvPr>
        </p:nvSpPr>
        <p:spPr>
          <a:xfrm>
            <a:off x="194962" y="236814"/>
            <a:ext cx="9144000" cy="1765697"/>
          </a:xfrm>
        </p:spPr>
        <p:txBody>
          <a:bodyPr>
            <a:normAutofit/>
          </a:bodyPr>
          <a:lstStyle/>
          <a:p>
            <a:r>
              <a:rPr lang="en-US" sz="2400" dirty="0">
                <a:effectLst/>
                <a:ea typeface="Calibri" panose="020F0502020204030204" pitchFamily="34" charset="0"/>
              </a:rPr>
              <a:t>Mouse models and characterization of space-radiation-induced cancer </a:t>
            </a:r>
            <a:endParaRPr lang="en-US" dirty="0">
              <a:ln>
                <a:solidFill>
                  <a:sysClr val="windowText" lastClr="000000"/>
                </a:solidFill>
              </a:ln>
              <a:solidFill>
                <a:schemeClr val="bg1"/>
              </a:solidFill>
              <a:effectLst>
                <a:outerShdw blurRad="38100" dist="38100" dir="2700000" algn="tl">
                  <a:srgbClr val="000000">
                    <a:alpha val="43137"/>
                  </a:srgbClr>
                </a:outerShdw>
              </a:effectLst>
            </a:endParaRPr>
          </a:p>
        </p:txBody>
      </p:sp>
      <p:sp>
        <p:nvSpPr>
          <p:cNvPr id="6" name="Slide Number Placeholder 5">
            <a:extLst>
              <a:ext uri="{FF2B5EF4-FFF2-40B4-BE49-F238E27FC236}">
                <a16:creationId xmlns:a16="http://schemas.microsoft.com/office/drawing/2014/main" id="{6A28615F-C820-451B-9115-72F956C6A11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0E1C1D-23A6-4D8C-8BAD-0A4D3EB843D9}" type="slidenum">
              <a:rPr lang="en-US" smtClean="0"/>
              <a:pPr/>
              <a:t>50</a:t>
            </a:fld>
            <a:endParaRPr lang="en-US"/>
          </a:p>
        </p:txBody>
      </p:sp>
      <p:sp>
        <p:nvSpPr>
          <p:cNvPr id="3" name="TextBox 2">
            <a:extLst>
              <a:ext uri="{FF2B5EF4-FFF2-40B4-BE49-F238E27FC236}">
                <a16:creationId xmlns:a16="http://schemas.microsoft.com/office/drawing/2014/main" id="{636C53B8-AACB-46EE-A243-0968A1F5D60B}"/>
              </a:ext>
            </a:extLst>
          </p:cNvPr>
          <p:cNvSpPr txBox="1"/>
          <p:nvPr/>
        </p:nvSpPr>
        <p:spPr>
          <a:xfrm>
            <a:off x="194962" y="4529466"/>
            <a:ext cx="4527022" cy="523220"/>
          </a:xfrm>
          <a:prstGeom prst="rect">
            <a:avLst/>
          </a:prstGeom>
          <a:noFill/>
        </p:spPr>
        <p:txBody>
          <a:bodyPr wrap="square" rtlCol="0">
            <a:spAutoFit/>
          </a:bodyPr>
          <a:lstStyle/>
          <a:p>
            <a:r>
              <a:rPr kumimoji="0" lang="en-US" sz="2800" b="0" i="0" u="none" strike="noStrike" kern="1200" cap="none" spc="0" normalizeH="0" baseline="0" noProof="0" dirty="0">
                <a:ln>
                  <a:solidFill>
                    <a:sysClr val="windowText" lastClr="000000"/>
                  </a:solidFill>
                </a:ln>
                <a:solidFill>
                  <a:prstClr val="white"/>
                </a:solidFill>
                <a:effectLst/>
                <a:uLnTx/>
                <a:uFillTx/>
                <a:latin typeface="Arial" panose="020B0604020202020204" pitchFamily="34" charset="0"/>
                <a:ea typeface="+mj-ea"/>
                <a:cs typeface="Arial" panose="020B0604020202020204" pitchFamily="34" charset="0"/>
              </a:rPr>
              <a:t>Janapriya.saha@nasa.gov</a:t>
            </a:r>
            <a:endParaRPr lang="en-US" sz="2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B58786C-C8A3-966B-69DA-C795F72BF64C}"/>
              </a:ext>
            </a:extLst>
          </p:cNvPr>
          <p:cNvSpPr txBox="1"/>
          <p:nvPr/>
        </p:nvSpPr>
        <p:spPr>
          <a:xfrm>
            <a:off x="801666" y="3355644"/>
            <a:ext cx="6100174" cy="584775"/>
          </a:xfrm>
          <a:prstGeom prst="rect">
            <a:avLst/>
          </a:prstGeom>
          <a:noFill/>
        </p:spPr>
        <p:txBody>
          <a:bodyPr wrap="square">
            <a:spAutoFit/>
          </a:bodyPr>
          <a:lstStyle/>
          <a:p>
            <a:r>
              <a:rPr lang="en-US" sz="3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Thank You</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222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a:extLst>
              <a:ext uri="{FF2B5EF4-FFF2-40B4-BE49-F238E27FC236}">
                <a16:creationId xmlns:a16="http://schemas.microsoft.com/office/drawing/2014/main" id="{E524A70C-27EF-2347-D252-34120E7B7CC1}"/>
              </a:ext>
            </a:extLst>
          </p:cNvPr>
          <p:cNvSpPr>
            <a:spLocks noChangeArrowheads="1"/>
          </p:cNvSpPr>
          <p:nvPr/>
        </p:nvSpPr>
        <p:spPr bwMode="auto">
          <a:xfrm>
            <a:off x="1524000" y="914401"/>
            <a:ext cx="9144000"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A </a:t>
            </a:r>
          </a:p>
          <a:p>
            <a:pPr algn="ctr" eaLnBrk="1" hangingPunct="1">
              <a:spcBef>
                <a:spcPct val="0"/>
              </a:spcBef>
              <a:buFontTx/>
              <a:buNone/>
            </a:pPr>
            <a:r>
              <a:rPr lang="en-US" altLang="en-US" sz="1800" dirty="0" err="1"/>
              <a:t>Inbr</a:t>
            </a:r>
            <a:r>
              <a:rPr lang="en-US" altLang="en-US" sz="1800" dirty="0"/>
              <a:t>: More than F150. Albino. Genet: </a:t>
            </a:r>
            <a:r>
              <a:rPr lang="en-US" altLang="en-US" sz="1800" i="1" dirty="0"/>
              <a:t>a, b, c. </a:t>
            </a:r>
            <a:r>
              <a:rPr lang="en-US" altLang="en-US" sz="1800" dirty="0"/>
              <a:t>Origin: Dr L. C. Strong, 1921, from a cross between the Cold Spring Harbor and </a:t>
            </a:r>
            <a:r>
              <a:rPr lang="en-US" altLang="en-US" sz="1800" dirty="0" err="1"/>
              <a:t>Bagg</a:t>
            </a:r>
            <a:r>
              <a:rPr lang="en-US" altLang="en-US" sz="1800" dirty="0"/>
              <a:t> albino random-bred stocks (and therefore related to BALB/c). Internationally distributed, Strain A was the third most widely used strain in cancer and immunology research (</a:t>
            </a:r>
            <a:r>
              <a:rPr lang="en-US" altLang="en-US" sz="1800" dirty="0" err="1">
                <a:hlinkClick r:id="" action="ppaction://noaction"/>
              </a:rPr>
              <a:t>Festing</a:t>
            </a:r>
            <a:r>
              <a:rPr lang="en-US" altLang="en-US" sz="1800" dirty="0">
                <a:hlinkClick r:id="" action="ppaction://noaction"/>
              </a:rPr>
              <a:t>, 1969</a:t>
            </a:r>
            <a:r>
              <a:rPr lang="en-US" altLang="en-US" sz="1800" dirty="0"/>
              <a:t>), though its popularity has probably declined recently. Although it may be classified as a general-purpose strain, it is well known for a high susceptibility to induction of congenital cleft palate by cortisone and a high spontaneous incidence of lung adenomas, as well as developing a high incidence of lung </a:t>
            </a:r>
            <a:r>
              <a:rPr lang="en-US" altLang="en-US" sz="1800" dirty="0" err="1"/>
              <a:t>tumours</a:t>
            </a:r>
            <a:r>
              <a:rPr lang="en-US" altLang="en-US" sz="1800" dirty="0"/>
              <a:t> in response to carcinogens. </a:t>
            </a:r>
            <a:r>
              <a:rPr lang="en-US" altLang="en-US" sz="1800" dirty="0" err="1"/>
              <a:t>Shimkin</a:t>
            </a:r>
            <a:r>
              <a:rPr lang="en-US" altLang="en-US" sz="1800" dirty="0"/>
              <a:t> and Stoner (</a:t>
            </a:r>
            <a:r>
              <a:rPr lang="en-US" altLang="en-US" sz="1800" dirty="0">
                <a:hlinkClick r:id="" action="ppaction://noaction"/>
              </a:rPr>
              <a:t>1975</a:t>
            </a:r>
            <a:r>
              <a:rPr lang="en-US" altLang="en-US" sz="1800" dirty="0"/>
              <a:t>) suggest that this response may be used as a rapid in </a:t>
            </a:r>
            <a:r>
              <a:rPr lang="en-US" altLang="en-US" sz="1800" i="1" dirty="0"/>
              <a:t>vivo </a:t>
            </a:r>
            <a:r>
              <a:rPr lang="en-US" altLang="en-US" sz="1800" dirty="0"/>
              <a:t>assay for carcinogenesis. The strain also suffers from a defect in macrophage function somewhat resembling the mutant </a:t>
            </a:r>
            <a:r>
              <a:rPr lang="en-US" altLang="en-US" sz="1800" i="1" dirty="0" err="1"/>
              <a:t>lps</a:t>
            </a:r>
            <a:r>
              <a:rPr lang="en-US" altLang="en-US" sz="1800" dirty="0"/>
              <a:t> found in C3H/</a:t>
            </a:r>
            <a:r>
              <a:rPr lang="en-US" altLang="en-US" sz="1800" dirty="0" err="1"/>
              <a:t>HeJ</a:t>
            </a:r>
            <a:r>
              <a:rPr lang="en-US" altLang="en-US" sz="1800" dirty="0"/>
              <a:t> (</a:t>
            </a:r>
            <a:r>
              <a:rPr lang="en-US" altLang="en-US" sz="1800" dirty="0">
                <a:hlinkClick r:id="" action="ppaction://noaction"/>
              </a:rPr>
              <a:t>Vogel et al 1981</a:t>
            </a:r>
            <a:r>
              <a:rPr lang="en-US" altLang="en-US" sz="1800" dirty="0"/>
              <a:t>). </a:t>
            </a:r>
          </a:p>
          <a:p>
            <a:pPr algn="ctr" eaLnBrk="1" hangingPunct="1">
              <a:spcBef>
                <a:spcPct val="0"/>
              </a:spcBef>
              <a:buFontTx/>
              <a:buNone/>
            </a:pPr>
            <a:r>
              <a:rPr lang="en-US" altLang="en-US" sz="1800" dirty="0"/>
              <a:t>The following main </a:t>
            </a:r>
            <a:r>
              <a:rPr lang="en-US" altLang="en-US" sz="1800" dirty="0" err="1"/>
              <a:t>substrains</a:t>
            </a:r>
            <a:r>
              <a:rPr lang="en-US" altLang="en-US" sz="1800" dirty="0"/>
              <a:t> are </a:t>
            </a:r>
            <a:r>
              <a:rPr lang="en-US" altLang="en-US" sz="1800" dirty="0" err="1"/>
              <a:t>recognised</a:t>
            </a:r>
            <a:r>
              <a:rPr lang="en-US" altLang="en-US" sz="1800" dirty="0"/>
              <a:t>, though they have not been defined by genetic markers: </a:t>
            </a:r>
          </a:p>
          <a:p>
            <a:pPr algn="ctr" eaLnBrk="1" hangingPunct="1">
              <a:spcBef>
                <a:spcPct val="0"/>
              </a:spcBef>
              <a:buFontTx/>
              <a:buNone/>
            </a:pPr>
            <a:endParaRPr lang="en-US" altLang="en-US" sz="1800" b="1" dirty="0"/>
          </a:p>
          <a:p>
            <a:pPr algn="ctr" eaLnBrk="1" hangingPunct="1">
              <a:spcBef>
                <a:spcPct val="0"/>
              </a:spcBef>
              <a:buFontTx/>
              <a:buNone/>
            </a:pPr>
            <a:r>
              <a:rPr lang="en-US" altLang="en-US" sz="1800" b="1" dirty="0"/>
              <a:t>A/St</a:t>
            </a:r>
          </a:p>
          <a:p>
            <a:pPr algn="ctr" eaLnBrk="1" hangingPunct="1">
              <a:spcBef>
                <a:spcPct val="0"/>
              </a:spcBef>
              <a:buFontTx/>
              <a:buNone/>
            </a:pPr>
            <a:r>
              <a:rPr lang="en-US" altLang="en-US" sz="1800" dirty="0"/>
              <a:t>Maintained by Strong. </a:t>
            </a:r>
          </a:p>
          <a:p>
            <a:pPr algn="ctr" eaLnBrk="1" hangingPunct="1">
              <a:spcBef>
                <a:spcPct val="0"/>
              </a:spcBef>
              <a:buFontTx/>
              <a:buNone/>
            </a:pPr>
            <a:endParaRPr lang="en-US" altLang="en-US" sz="1800" b="1" dirty="0"/>
          </a:p>
          <a:p>
            <a:pPr algn="ctr" eaLnBrk="1" hangingPunct="1">
              <a:spcBef>
                <a:spcPct val="0"/>
              </a:spcBef>
              <a:buFontTx/>
              <a:buNone/>
            </a:pPr>
            <a:r>
              <a:rPr lang="en-US" altLang="en-US" sz="1800" b="1" dirty="0"/>
              <a:t>A/He</a:t>
            </a:r>
          </a:p>
          <a:p>
            <a:pPr algn="ctr" eaLnBrk="1" hangingPunct="1">
              <a:spcBef>
                <a:spcPct val="0"/>
              </a:spcBef>
              <a:buFontTx/>
              <a:buNone/>
            </a:pPr>
            <a:r>
              <a:rPr lang="en-US" altLang="en-US" sz="1800" dirty="0"/>
              <a:t>Strong to Heston, 1938. </a:t>
            </a:r>
          </a:p>
        </p:txBody>
      </p:sp>
      <p:sp>
        <p:nvSpPr>
          <p:cNvPr id="20483" name="Text Box 5">
            <a:extLst>
              <a:ext uri="{FF2B5EF4-FFF2-40B4-BE49-F238E27FC236}">
                <a16:creationId xmlns:a16="http://schemas.microsoft.com/office/drawing/2014/main" id="{D2BD6919-DD8A-9884-7518-0AA53F86D8CF}"/>
              </a:ext>
            </a:extLst>
          </p:cNvPr>
          <p:cNvSpPr txBox="1">
            <a:spLocks noChangeArrowheads="1"/>
          </p:cNvSpPr>
          <p:nvPr/>
        </p:nvSpPr>
        <p:spPr bwMode="auto">
          <a:xfrm>
            <a:off x="729261" y="247851"/>
            <a:ext cx="108414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dirty="0">
                <a:solidFill>
                  <a:schemeClr val="bg1"/>
                </a:solidFill>
              </a:rPr>
              <a:t>M. </a:t>
            </a:r>
            <a:r>
              <a:rPr lang="en-US" altLang="en-US" b="1" dirty="0" err="1">
                <a:solidFill>
                  <a:schemeClr val="bg1"/>
                </a:solidFill>
              </a:rPr>
              <a:t>Festing's</a:t>
            </a:r>
            <a:r>
              <a:rPr lang="en-US" altLang="en-US" b="1" dirty="0">
                <a:solidFill>
                  <a:schemeClr val="bg1"/>
                </a:solidFill>
              </a:rPr>
              <a:t> Listing of Inbred Strains of Mice and Rats </a:t>
            </a:r>
          </a:p>
        </p:txBody>
      </p:sp>
      <p:sp>
        <p:nvSpPr>
          <p:cNvPr id="3" name="TextBox 2">
            <a:extLst>
              <a:ext uri="{FF2B5EF4-FFF2-40B4-BE49-F238E27FC236}">
                <a16:creationId xmlns:a16="http://schemas.microsoft.com/office/drawing/2014/main" id="{C28A7C3A-7734-7515-80BE-EB44FA672A42}"/>
              </a:ext>
            </a:extLst>
          </p:cNvPr>
          <p:cNvSpPr txBox="1"/>
          <p:nvPr/>
        </p:nvSpPr>
        <p:spPr>
          <a:xfrm>
            <a:off x="7276796" y="6581001"/>
            <a:ext cx="6097218" cy="276999"/>
          </a:xfrm>
          <a:prstGeom prst="rect">
            <a:avLst/>
          </a:prstGeom>
          <a:noFill/>
        </p:spPr>
        <p:txBody>
          <a:bodyPr wrap="square">
            <a:spAutoFit/>
          </a:bodyPr>
          <a:lstStyle/>
          <a:p>
            <a:r>
              <a:rPr lang="en-US" sz="1200" dirty="0"/>
              <a:t>https://www.informatics.jax.org/inbred_strains/mouse/REFS.shtml</a:t>
            </a:r>
          </a:p>
        </p:txBody>
      </p:sp>
      <p:sp>
        <p:nvSpPr>
          <p:cNvPr id="5" name="TextBox 4">
            <a:extLst>
              <a:ext uri="{FF2B5EF4-FFF2-40B4-BE49-F238E27FC236}">
                <a16:creationId xmlns:a16="http://schemas.microsoft.com/office/drawing/2014/main" id="{817F99B9-C03F-79DA-C4F6-BCD09CC38068}"/>
              </a:ext>
            </a:extLst>
          </p:cNvPr>
          <p:cNvSpPr txBox="1"/>
          <p:nvPr/>
        </p:nvSpPr>
        <p:spPr>
          <a:xfrm>
            <a:off x="175565" y="6611779"/>
            <a:ext cx="6686092" cy="246221"/>
          </a:xfrm>
          <a:prstGeom prst="rect">
            <a:avLst/>
          </a:prstGeom>
          <a:noFill/>
        </p:spPr>
        <p:txBody>
          <a:bodyPr wrap="square">
            <a:spAutoFit/>
          </a:bodyPr>
          <a:lstStyle/>
          <a:p>
            <a:r>
              <a:rPr lang="en-US" sz="1000" dirty="0"/>
              <a:t>www.informatics.jax.org/external/festing/search_form.cgi</a:t>
            </a:r>
          </a:p>
        </p:txBody>
      </p:sp>
    </p:spTree>
    <p:extLst>
      <p:ext uri="{BB962C8B-B14F-4D97-AF65-F5344CB8AC3E}">
        <p14:creationId xmlns:p14="http://schemas.microsoft.com/office/powerpoint/2010/main" val="3344633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a:extLst>
              <a:ext uri="{FF2B5EF4-FFF2-40B4-BE49-F238E27FC236}">
                <a16:creationId xmlns:a16="http://schemas.microsoft.com/office/drawing/2014/main" id="{CB6E3E10-081B-FE23-A0FD-0702881F37F6}"/>
              </a:ext>
            </a:extLst>
          </p:cNvPr>
          <p:cNvSpPr>
            <a:spLocks noChangeArrowheads="1"/>
          </p:cNvSpPr>
          <p:nvPr/>
        </p:nvSpPr>
        <p:spPr bwMode="auto">
          <a:xfrm>
            <a:off x="965606" y="776480"/>
            <a:ext cx="9936480"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t>Behavior</a:t>
            </a:r>
          </a:p>
          <a:p>
            <a:pPr algn="ctr" eaLnBrk="1" hangingPunct="1">
              <a:spcBef>
                <a:spcPct val="0"/>
              </a:spcBef>
              <a:buFontTx/>
              <a:buNone/>
            </a:pPr>
            <a:endParaRPr lang="en-US" altLang="en-US" sz="1000" b="1" dirty="0"/>
          </a:p>
          <a:p>
            <a:pPr algn="ctr" eaLnBrk="1" hangingPunct="1">
              <a:spcBef>
                <a:spcPct val="0"/>
              </a:spcBef>
              <a:buFontTx/>
              <a:buNone/>
            </a:pPr>
            <a:r>
              <a:rPr lang="en-US" altLang="en-US" sz="1800" dirty="0"/>
              <a:t>Low intra-strain aggression (13/14) (</a:t>
            </a:r>
            <a:r>
              <a:rPr lang="en-US" altLang="en-US" sz="1800" dirty="0">
                <a:hlinkClick r:id="" action="ppaction://noaction"/>
              </a:rPr>
              <a:t>Southwick and Clark, 1966</a:t>
            </a:r>
            <a:r>
              <a:rPr lang="en-US" altLang="en-US" sz="1800" dirty="0"/>
              <a:t>), low food drive (15/15) and exploratory activity (15/15) (</a:t>
            </a:r>
            <a:r>
              <a:rPr lang="en-US" altLang="en-US" sz="1800" dirty="0">
                <a:hlinkClick r:id="" action="ppaction://noaction"/>
              </a:rPr>
              <a:t>Thompson, 1953</a:t>
            </a:r>
            <a:r>
              <a:rPr lang="en-US" altLang="en-US" sz="1800" dirty="0"/>
              <a:t>). Low spontaneous bar pressing activity (12/14), low open-field activity (13/14 and 14/14 in J and He </a:t>
            </a:r>
            <a:r>
              <a:rPr lang="en-US" altLang="en-US" sz="1800" dirty="0" err="1"/>
              <a:t>substrains</a:t>
            </a:r>
            <a:r>
              <a:rPr lang="en-US" altLang="en-US" sz="1800" dirty="0"/>
              <a:t>), low social grooming during aggressive encounters (12/14 in He </a:t>
            </a:r>
            <a:r>
              <a:rPr lang="en-US" altLang="en-US" sz="1800" dirty="0" err="1"/>
              <a:t>substrain</a:t>
            </a:r>
            <a:r>
              <a:rPr lang="en-US" altLang="en-US" sz="1800" dirty="0"/>
              <a:t>) and high tail rattling score (3/14 and 5/14 in J and He </a:t>
            </a:r>
            <a:r>
              <a:rPr lang="en-US" altLang="en-US" sz="1800" dirty="0" err="1"/>
              <a:t>substrains</a:t>
            </a:r>
            <a:r>
              <a:rPr lang="en-US" altLang="en-US" sz="1800" dirty="0"/>
              <a:t>) during aggressive encounters (</a:t>
            </a:r>
            <a:r>
              <a:rPr lang="en-US" altLang="en-US" sz="1800" dirty="0">
                <a:hlinkClick r:id="" action="ppaction://noaction"/>
              </a:rPr>
              <a:t>Southwick and Clark, 1968</a:t>
            </a:r>
            <a:r>
              <a:rPr lang="en-US" altLang="en-US" sz="1800" dirty="0"/>
              <a:t>). Low spontaneous locomotor activity (2/9) (</a:t>
            </a:r>
            <a:r>
              <a:rPr lang="en-US" altLang="en-US" sz="1800" dirty="0" err="1">
                <a:hlinkClick r:id="" action="ppaction://noaction"/>
              </a:rPr>
              <a:t>Nikulina</a:t>
            </a:r>
            <a:r>
              <a:rPr lang="en-US" altLang="en-US" sz="1800" dirty="0">
                <a:hlinkClick r:id="" action="ppaction://noaction"/>
              </a:rPr>
              <a:t> et al 1991</a:t>
            </a:r>
            <a:r>
              <a:rPr lang="en-US" altLang="en-US" sz="1800" dirty="0"/>
              <a:t>). High shock avoidance learning (3/9) (</a:t>
            </a:r>
            <a:r>
              <a:rPr lang="en-US" altLang="en-US" sz="1800" dirty="0">
                <a:hlinkClick r:id="" action="ppaction://noaction"/>
              </a:rPr>
              <a:t>Bovet et al., 1966</a:t>
            </a:r>
            <a:r>
              <a:rPr lang="en-US" altLang="en-US" sz="1800" dirty="0"/>
              <a:t>., 1966), high avoidance conditioning (2/9) (</a:t>
            </a:r>
            <a:r>
              <a:rPr lang="en-US" altLang="en-US" sz="1800" dirty="0">
                <a:hlinkClick r:id="" action="ppaction://noaction"/>
              </a:rPr>
              <a:t>Royce, 1972</a:t>
            </a:r>
            <a:r>
              <a:rPr lang="en-US" altLang="en-US" sz="1800" dirty="0"/>
              <a:t>), and (2/6 males, 1/6 females) (</a:t>
            </a:r>
            <a:r>
              <a:rPr lang="en-US" altLang="en-US" sz="1800" dirty="0">
                <a:hlinkClick r:id="" action="ppaction://noaction"/>
              </a:rPr>
              <a:t>Royce et al., 1971</a:t>
            </a:r>
            <a:r>
              <a:rPr lang="en-US" altLang="en-US" sz="1800" dirty="0"/>
              <a:t>., 1971), but poor shock avoidance learning (8/8) (</a:t>
            </a:r>
            <a:r>
              <a:rPr lang="en-US" altLang="en-US" sz="1800" dirty="0" err="1">
                <a:hlinkClick r:id="" action="ppaction://noaction"/>
              </a:rPr>
              <a:t>Wahlsten</a:t>
            </a:r>
            <a:r>
              <a:rPr lang="en-US" altLang="en-US" sz="1800" dirty="0">
                <a:hlinkClick r:id="" action="ppaction://noaction"/>
              </a:rPr>
              <a:t>, 1973</a:t>
            </a:r>
            <a:r>
              <a:rPr lang="en-US" altLang="en-US" sz="1800" dirty="0"/>
              <a:t>), poor T-maze learning (6/6) (</a:t>
            </a:r>
            <a:r>
              <a:rPr lang="en-US" altLang="en-US" sz="1800" dirty="0" err="1">
                <a:hlinkClick r:id="" action="ppaction://noaction"/>
              </a:rPr>
              <a:t>Stasik</a:t>
            </a:r>
            <a:r>
              <a:rPr lang="en-US" altLang="en-US" sz="1800" dirty="0">
                <a:hlinkClick r:id="" action="ppaction://noaction"/>
              </a:rPr>
              <a:t>, 1970</a:t>
            </a:r>
            <a:r>
              <a:rPr lang="en-US" altLang="en-US" sz="1800" dirty="0"/>
              <a:t>). Long latency to attack crickets (7/7) (</a:t>
            </a:r>
            <a:r>
              <a:rPr lang="en-US" altLang="en-US" sz="1800" dirty="0">
                <a:hlinkClick r:id="" action="ppaction://noaction"/>
              </a:rPr>
              <a:t>Butler, 1973</a:t>
            </a:r>
            <a:r>
              <a:rPr lang="en-US" altLang="en-US" sz="1800" dirty="0"/>
              <a:t>). Long latency to emerge from home cage (7/7), low exploration in Y-maze (6/7), low rearing (6/7), long latency to climb barrier (7/7), low hole-in-the-wall entry (7/7), low stair climbing (6/7) (</a:t>
            </a:r>
            <a:r>
              <a:rPr lang="en-US" altLang="en-US" sz="1800" dirty="0" err="1">
                <a:hlinkClick r:id="" action="ppaction://noaction"/>
              </a:rPr>
              <a:t>McClearn</a:t>
            </a:r>
            <a:r>
              <a:rPr lang="en-US" altLang="en-US" sz="1800" dirty="0">
                <a:hlinkClick r:id="" action="ppaction://noaction"/>
              </a:rPr>
              <a:t> et al., 1970</a:t>
            </a:r>
            <a:r>
              <a:rPr lang="en-US" altLang="en-US" sz="1800" dirty="0"/>
              <a:t>., 1970). Poor shock avoidance conditioning (6/7 and 7/7 in He and J </a:t>
            </a:r>
            <a:r>
              <a:rPr lang="en-US" altLang="en-US" sz="1800" dirty="0" err="1"/>
              <a:t>substrains</a:t>
            </a:r>
            <a:r>
              <a:rPr lang="en-US" altLang="en-US" sz="1800" dirty="0"/>
              <a:t>) and rapid extinction (1/7 and 2/7 in J and He </a:t>
            </a:r>
            <a:r>
              <a:rPr lang="en-US" altLang="en-US" sz="1800" dirty="0" err="1"/>
              <a:t>substrains</a:t>
            </a:r>
            <a:r>
              <a:rPr lang="en-US" altLang="en-US" sz="1800" dirty="0"/>
              <a:t>) (</a:t>
            </a:r>
            <a:r>
              <a:rPr lang="en-US" altLang="en-US" sz="1800" dirty="0">
                <a:hlinkClick r:id="" action="ppaction://noaction"/>
              </a:rPr>
              <a:t>Schlesinger and </a:t>
            </a:r>
            <a:r>
              <a:rPr lang="en-US" altLang="en-US" sz="1800" dirty="0" err="1">
                <a:hlinkClick r:id="" action="ppaction://noaction"/>
              </a:rPr>
              <a:t>Wimer</a:t>
            </a:r>
            <a:r>
              <a:rPr lang="en-US" altLang="en-US" sz="1800" dirty="0">
                <a:hlinkClick r:id="" action="ppaction://noaction"/>
              </a:rPr>
              <a:t>, 1967</a:t>
            </a:r>
            <a:r>
              <a:rPr lang="en-US" altLang="en-US" sz="1800" dirty="0"/>
              <a:t>). Poor performance in a food-seeking task (6/6) (</a:t>
            </a:r>
            <a:r>
              <a:rPr lang="en-US" altLang="en-US" sz="1800" dirty="0">
                <a:hlinkClick r:id="" action="ppaction://noaction"/>
              </a:rPr>
              <a:t>Henderson, 1970</a:t>
            </a:r>
            <a:r>
              <a:rPr lang="en-US" altLang="en-US" sz="1800" dirty="0"/>
              <a:t>). High social dominance of males in competition for females (1/6) (De Fries and </a:t>
            </a:r>
            <a:r>
              <a:rPr lang="en-US" altLang="en-US" sz="1800" dirty="0" err="1"/>
              <a:t>McClearn</a:t>
            </a:r>
            <a:r>
              <a:rPr lang="en-US" altLang="en-US" sz="1800" dirty="0"/>
              <a:t>, 1970). High open-field </a:t>
            </a:r>
            <a:r>
              <a:rPr lang="en-US" altLang="en-US" sz="1800" dirty="0" err="1"/>
              <a:t>defaecation</a:t>
            </a:r>
            <a:r>
              <a:rPr lang="en-US" altLang="en-US" sz="1800" dirty="0"/>
              <a:t> (1/5) in both sexes (</a:t>
            </a:r>
            <a:r>
              <a:rPr lang="en-US" altLang="en-US" sz="1800" dirty="0" err="1">
                <a:hlinkClick r:id="" action="ppaction://noaction"/>
              </a:rPr>
              <a:t>Bruell</a:t>
            </a:r>
            <a:r>
              <a:rPr lang="en-US" altLang="en-US" sz="1800" dirty="0">
                <a:hlinkClick r:id="" action="ppaction://noaction"/>
              </a:rPr>
              <a:t>, 1969</a:t>
            </a:r>
            <a:r>
              <a:rPr lang="en-US" altLang="en-US" sz="1800" dirty="0"/>
              <a:t>). Low open- field activity (12/13) (</a:t>
            </a:r>
            <a:r>
              <a:rPr lang="en-US" altLang="en-US" sz="1800" dirty="0" err="1">
                <a:hlinkClick r:id="" action="ppaction://noaction"/>
              </a:rPr>
              <a:t>Bruell</a:t>
            </a:r>
            <a:r>
              <a:rPr lang="en-US" altLang="en-US" sz="1800" dirty="0">
                <a:hlinkClick r:id="" action="ppaction://noaction"/>
              </a:rPr>
              <a:t>, 1964</a:t>
            </a:r>
            <a:r>
              <a:rPr lang="en-US" altLang="en-US" sz="1800" dirty="0"/>
              <a:t>). Low proportion of paradoxical sleep (6/7) (</a:t>
            </a:r>
            <a:r>
              <a:rPr lang="en-US" altLang="en-US" sz="1800" dirty="0" err="1">
                <a:hlinkClick r:id="" action="ppaction://noaction"/>
              </a:rPr>
              <a:t>Pagel</a:t>
            </a:r>
            <a:r>
              <a:rPr lang="en-US" altLang="en-US" sz="1800" dirty="0">
                <a:hlinkClick r:id="" action="ppaction://noaction"/>
              </a:rPr>
              <a:t> et al., 1973</a:t>
            </a:r>
            <a:r>
              <a:rPr lang="en-US" altLang="en-US" sz="1800" dirty="0"/>
              <a:t>., 1973), low incidence of tail rattling (5/5) (</a:t>
            </a:r>
            <a:r>
              <a:rPr lang="en-US" altLang="en-US" sz="1800" dirty="0">
                <a:hlinkClick r:id="" action="ppaction://noaction"/>
              </a:rPr>
              <a:t>St. John, 1973</a:t>
            </a:r>
            <a:r>
              <a:rPr lang="en-US" altLang="en-US" sz="1800" dirty="0"/>
              <a:t>). High shuttle box avoidance (1/5) (</a:t>
            </a:r>
            <a:r>
              <a:rPr lang="en-US" altLang="en-US" sz="1800" dirty="0" err="1">
                <a:hlinkClick r:id="" action="ppaction://noaction"/>
              </a:rPr>
              <a:t>Messeri</a:t>
            </a:r>
            <a:r>
              <a:rPr lang="en-US" altLang="en-US" sz="1800" dirty="0">
                <a:hlinkClick r:id="" action="ppaction://noaction"/>
              </a:rPr>
              <a:t> et al., 1972</a:t>
            </a:r>
            <a:r>
              <a:rPr lang="en-US" altLang="en-US" sz="1800" dirty="0"/>
              <a:t>., 1972). Low wheel activity (5/5) (</a:t>
            </a:r>
            <a:r>
              <a:rPr lang="en-US" altLang="en-US" sz="1800" dirty="0" err="1">
                <a:hlinkClick r:id="" action="ppaction://noaction"/>
              </a:rPr>
              <a:t>Messeri</a:t>
            </a:r>
            <a:r>
              <a:rPr lang="en-US" altLang="en-US" sz="1800" dirty="0">
                <a:hlinkClick r:id="" action="ppaction://noaction"/>
              </a:rPr>
              <a:t> et al., 1972</a:t>
            </a:r>
            <a:r>
              <a:rPr lang="en-US" altLang="en-US" sz="1800" dirty="0"/>
              <a:t>., 1972), low alcohol preference (15/18) (</a:t>
            </a:r>
            <a:r>
              <a:rPr lang="en-US" altLang="en-US" sz="1800" dirty="0">
                <a:hlinkClick r:id="" action="ppaction://noaction"/>
              </a:rPr>
              <a:t>Rodgers, 1966</a:t>
            </a:r>
            <a:r>
              <a:rPr lang="en-US" altLang="en-US" sz="1800" dirty="0"/>
              <a:t>). </a:t>
            </a:r>
          </a:p>
        </p:txBody>
      </p:sp>
      <p:sp>
        <p:nvSpPr>
          <p:cNvPr id="2" name="Text Box 5">
            <a:extLst>
              <a:ext uri="{FF2B5EF4-FFF2-40B4-BE49-F238E27FC236}">
                <a16:creationId xmlns:a16="http://schemas.microsoft.com/office/drawing/2014/main" id="{5B1DB3BE-C42F-4744-ADD0-224D4759B221}"/>
              </a:ext>
            </a:extLst>
          </p:cNvPr>
          <p:cNvSpPr txBox="1">
            <a:spLocks noChangeArrowheads="1"/>
          </p:cNvSpPr>
          <p:nvPr/>
        </p:nvSpPr>
        <p:spPr bwMode="auto">
          <a:xfrm>
            <a:off x="729261" y="247851"/>
            <a:ext cx="108414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dirty="0">
                <a:solidFill>
                  <a:schemeClr val="bg1"/>
                </a:solidFill>
              </a:rPr>
              <a:t>M. </a:t>
            </a:r>
            <a:r>
              <a:rPr lang="en-US" altLang="en-US" b="1" dirty="0" err="1">
                <a:solidFill>
                  <a:schemeClr val="bg1"/>
                </a:solidFill>
              </a:rPr>
              <a:t>Festing's</a:t>
            </a:r>
            <a:r>
              <a:rPr lang="en-US" altLang="en-US" b="1" dirty="0">
                <a:solidFill>
                  <a:schemeClr val="bg1"/>
                </a:solidFill>
              </a:rPr>
              <a:t> Listing of Inbred Strains of Mice and Rats </a:t>
            </a:r>
          </a:p>
        </p:txBody>
      </p:sp>
    </p:spTree>
    <p:extLst>
      <p:ext uri="{BB962C8B-B14F-4D97-AF65-F5344CB8AC3E}">
        <p14:creationId xmlns:p14="http://schemas.microsoft.com/office/powerpoint/2010/main" val="2597673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a:extLst>
              <a:ext uri="{FF2B5EF4-FFF2-40B4-BE49-F238E27FC236}">
                <a16:creationId xmlns:a16="http://schemas.microsoft.com/office/drawing/2014/main" id="{851020BF-C7F2-8972-D24E-8117329259B9}"/>
              </a:ext>
            </a:extLst>
          </p:cNvPr>
          <p:cNvSpPr>
            <a:spLocks noChangeArrowheads="1"/>
          </p:cNvSpPr>
          <p:nvPr/>
        </p:nvSpPr>
        <p:spPr bwMode="auto">
          <a:xfrm>
            <a:off x="1524000" y="1075304"/>
            <a:ext cx="91440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t>Life-span and spontaneous disease</a:t>
            </a:r>
          </a:p>
          <a:p>
            <a:pPr algn="ctr" eaLnBrk="1" hangingPunct="1">
              <a:spcBef>
                <a:spcPct val="0"/>
              </a:spcBef>
              <a:buFontTx/>
              <a:buNone/>
            </a:pPr>
            <a:endParaRPr lang="en-US" altLang="en-US" sz="2400" b="1" dirty="0"/>
          </a:p>
          <a:p>
            <a:pPr algn="ctr" eaLnBrk="1" hangingPunct="1">
              <a:spcBef>
                <a:spcPct val="0"/>
              </a:spcBef>
              <a:buFontTx/>
              <a:buNone/>
            </a:pPr>
            <a:r>
              <a:rPr lang="en-US" altLang="en-US" sz="1800" dirty="0"/>
              <a:t>Primary lung </a:t>
            </a:r>
            <a:r>
              <a:rPr lang="en-US" altLang="en-US" sz="1800" dirty="0" err="1"/>
              <a:t>tumours</a:t>
            </a:r>
            <a:r>
              <a:rPr lang="en-US" altLang="en-US" sz="1800" dirty="0"/>
              <a:t> 6% in male, 32% in female and 26% in virgin females in J </a:t>
            </a:r>
            <a:r>
              <a:rPr lang="en-US" altLang="en-US" sz="1800" dirty="0" err="1"/>
              <a:t>substrain</a:t>
            </a:r>
            <a:r>
              <a:rPr lang="en-US" altLang="en-US" sz="1800" dirty="0"/>
              <a:t>; 44% in males, 23% in females and 30% in virgin females in He </a:t>
            </a:r>
            <a:r>
              <a:rPr lang="en-US" altLang="en-US" sz="1800" dirty="0" err="1"/>
              <a:t>substrains</a:t>
            </a:r>
            <a:r>
              <a:rPr lang="en-US" altLang="en-US" sz="1800" dirty="0"/>
              <a:t> (</a:t>
            </a:r>
            <a:r>
              <a:rPr lang="en-US" altLang="en-US" sz="1800" dirty="0">
                <a:hlinkClick r:id="" action="ppaction://noaction"/>
              </a:rPr>
              <a:t>Hoag, 1963</a:t>
            </a:r>
            <a:r>
              <a:rPr lang="en-US" altLang="en-US" sz="1800" dirty="0"/>
              <a:t>). Zero incidence of lymphatic </a:t>
            </a:r>
            <a:r>
              <a:rPr lang="en-US" altLang="en-US" sz="1800" dirty="0" err="1"/>
              <a:t>leukaemia</a:t>
            </a:r>
            <a:r>
              <a:rPr lang="en-US" altLang="en-US" sz="1800" dirty="0"/>
              <a:t> in He </a:t>
            </a:r>
            <a:r>
              <a:rPr lang="en-US" altLang="en-US" sz="1800" dirty="0" err="1"/>
              <a:t>substrain</a:t>
            </a:r>
            <a:r>
              <a:rPr lang="en-US" altLang="en-US" sz="1800" dirty="0"/>
              <a:t>, 1% in J </a:t>
            </a:r>
            <a:r>
              <a:rPr lang="en-US" altLang="en-US" sz="1800" dirty="0" err="1"/>
              <a:t>substrain</a:t>
            </a:r>
            <a:r>
              <a:rPr lang="en-US" altLang="en-US" sz="1800" dirty="0"/>
              <a:t>. Mammary </a:t>
            </a:r>
            <a:r>
              <a:rPr lang="en-US" altLang="en-US" sz="1800" dirty="0" err="1"/>
              <a:t>adenocarcinomata</a:t>
            </a:r>
            <a:r>
              <a:rPr lang="en-US" altLang="en-US" sz="1800" dirty="0"/>
              <a:t> zero in males, 1% in virgin females, 28% in breeding females of J </a:t>
            </a:r>
            <a:r>
              <a:rPr lang="en-US" altLang="en-US" sz="1800" dirty="0" err="1"/>
              <a:t>substrain</a:t>
            </a:r>
            <a:r>
              <a:rPr lang="en-US" altLang="en-US" sz="1800" dirty="0"/>
              <a:t> and 54% in breeding females of He </a:t>
            </a:r>
            <a:r>
              <a:rPr lang="en-US" altLang="en-US" sz="1800" dirty="0" err="1"/>
              <a:t>substrain</a:t>
            </a:r>
            <a:r>
              <a:rPr lang="en-US" altLang="en-US" sz="1800" dirty="0"/>
              <a:t> (</a:t>
            </a:r>
            <a:r>
              <a:rPr lang="en-US" altLang="en-US" sz="1800" dirty="0">
                <a:hlinkClick r:id="" action="ppaction://noaction"/>
              </a:rPr>
              <a:t>Hoag, 1963</a:t>
            </a:r>
            <a:r>
              <a:rPr lang="en-US" altLang="en-US" sz="1800" dirty="0"/>
              <a:t>). Pulmonary </a:t>
            </a:r>
            <a:r>
              <a:rPr lang="en-US" altLang="en-US" sz="1800" dirty="0" err="1"/>
              <a:t>tumours</a:t>
            </a:r>
            <a:r>
              <a:rPr lang="en-US" altLang="en-US" sz="1800" dirty="0"/>
              <a:t> 90% in mice at 18 months (</a:t>
            </a:r>
            <a:r>
              <a:rPr lang="en-US" altLang="en-US" sz="1800" dirty="0">
                <a:hlinkClick r:id="" action="ppaction://noaction"/>
              </a:rPr>
              <a:t>Heston, 1963</a:t>
            </a:r>
            <a:r>
              <a:rPr lang="en-US" altLang="en-US" sz="1800" dirty="0"/>
              <a:t>). </a:t>
            </a:r>
            <a:r>
              <a:rPr lang="en-US" altLang="en-US" sz="1800" dirty="0" err="1"/>
              <a:t>Leukaemia</a:t>
            </a:r>
            <a:r>
              <a:rPr lang="en-US" altLang="en-US" sz="1800" dirty="0"/>
              <a:t> 3% in </a:t>
            </a:r>
            <a:r>
              <a:rPr lang="en-US" altLang="en-US" sz="1800" dirty="0" err="1"/>
              <a:t>HeJ</a:t>
            </a:r>
            <a:r>
              <a:rPr lang="en-US" altLang="en-US" sz="1800" dirty="0"/>
              <a:t> </a:t>
            </a:r>
            <a:r>
              <a:rPr lang="en-US" altLang="en-US" sz="1800" dirty="0" err="1"/>
              <a:t>substrain</a:t>
            </a:r>
            <a:r>
              <a:rPr lang="en-US" altLang="en-US" sz="1800" dirty="0"/>
              <a:t> (</a:t>
            </a:r>
            <a:r>
              <a:rPr lang="en-US" altLang="en-US" sz="1800" dirty="0">
                <a:hlinkClick r:id="" action="ppaction://noaction"/>
              </a:rPr>
              <a:t>Myers et al., 1970</a:t>
            </a:r>
            <a:r>
              <a:rPr lang="en-US" altLang="en-US" sz="1800" dirty="0"/>
              <a:t>., 1970). A high proportion of the mammary </a:t>
            </a:r>
            <a:r>
              <a:rPr lang="en-US" altLang="en-US" sz="1800" dirty="0" err="1"/>
              <a:t>tumours</a:t>
            </a:r>
            <a:r>
              <a:rPr lang="en-US" altLang="en-US" sz="1800" dirty="0"/>
              <a:t> are of the acinar type (3/7) (</a:t>
            </a:r>
            <a:r>
              <a:rPr lang="en-US" altLang="en-US" sz="1800" dirty="0" err="1">
                <a:hlinkClick r:id="" action="ppaction://noaction"/>
              </a:rPr>
              <a:t>Tengbergen</a:t>
            </a:r>
            <a:r>
              <a:rPr lang="en-US" altLang="en-US" sz="1800" dirty="0">
                <a:hlinkClick r:id="" action="ppaction://noaction"/>
              </a:rPr>
              <a:t>, 1970</a:t>
            </a:r>
            <a:r>
              <a:rPr lang="en-US" altLang="en-US" sz="1800" dirty="0"/>
              <a:t>). Lung adenomas 53-64% in </a:t>
            </a:r>
            <a:r>
              <a:rPr lang="en-US" altLang="en-US" sz="1800" dirty="0" err="1"/>
              <a:t>BrA</a:t>
            </a:r>
            <a:r>
              <a:rPr lang="en-US" altLang="en-US" sz="1800" dirty="0"/>
              <a:t> and A </a:t>
            </a:r>
            <a:r>
              <a:rPr lang="en-US" altLang="en-US" sz="1800" dirty="0" err="1"/>
              <a:t>substrains</a:t>
            </a:r>
            <a:r>
              <a:rPr lang="en-US" altLang="en-US" sz="1800" dirty="0"/>
              <a:t>, but mammary </a:t>
            </a:r>
            <a:r>
              <a:rPr lang="en-US" altLang="en-US" sz="1800" dirty="0" err="1"/>
              <a:t>tumours</a:t>
            </a:r>
            <a:r>
              <a:rPr lang="en-US" altLang="en-US" sz="1800" dirty="0"/>
              <a:t> zero (</a:t>
            </a:r>
            <a:r>
              <a:rPr lang="en-US" altLang="en-US" sz="1800" dirty="0" err="1">
                <a:hlinkClick r:id="" action="ppaction://noaction"/>
              </a:rPr>
              <a:t>Muhlbock</a:t>
            </a:r>
            <a:r>
              <a:rPr lang="en-US" altLang="en-US" sz="1800" dirty="0">
                <a:hlinkClick r:id="" action="ppaction://noaction"/>
              </a:rPr>
              <a:t> and </a:t>
            </a:r>
            <a:r>
              <a:rPr lang="en-US" altLang="en-US" sz="1800" dirty="0" err="1">
                <a:hlinkClick r:id="" action="ppaction://noaction"/>
              </a:rPr>
              <a:t>Tengbergen</a:t>
            </a:r>
            <a:r>
              <a:rPr lang="en-US" altLang="en-US" sz="1800" dirty="0">
                <a:hlinkClick r:id="" action="ppaction://noaction"/>
              </a:rPr>
              <a:t>, 1971</a:t>
            </a:r>
            <a:r>
              <a:rPr lang="en-US" altLang="en-US" sz="1800" dirty="0"/>
              <a:t>). Lung </a:t>
            </a:r>
            <a:r>
              <a:rPr lang="en-US" altLang="en-US" sz="1800" dirty="0" err="1"/>
              <a:t>tumours</a:t>
            </a:r>
            <a:r>
              <a:rPr lang="en-US" altLang="en-US" sz="1800" dirty="0"/>
              <a:t> 4-31% and lymphatic </a:t>
            </a:r>
            <a:r>
              <a:rPr lang="en-US" altLang="en-US" sz="1800" dirty="0" err="1"/>
              <a:t>leukaemia</a:t>
            </a:r>
            <a:r>
              <a:rPr lang="en-US" altLang="en-US" sz="1800" dirty="0"/>
              <a:t> 10-43% (</a:t>
            </a:r>
            <a:r>
              <a:rPr lang="en-US" altLang="en-US" sz="1800" dirty="0" err="1">
                <a:hlinkClick r:id="" action="ppaction://noaction"/>
              </a:rPr>
              <a:t>Festing</a:t>
            </a:r>
            <a:r>
              <a:rPr lang="en-US" altLang="en-US" sz="1800" dirty="0">
                <a:hlinkClick r:id="" action="ppaction://noaction"/>
              </a:rPr>
              <a:t> and Blackmore, 1971</a:t>
            </a:r>
            <a:r>
              <a:rPr lang="en-US" altLang="en-US" sz="1800" dirty="0"/>
              <a:t>). Spontaneous lung </a:t>
            </a:r>
            <a:r>
              <a:rPr lang="en-US" altLang="en-US" sz="1800" dirty="0" err="1"/>
              <a:t>tumours</a:t>
            </a:r>
            <a:r>
              <a:rPr lang="en-US" altLang="en-US" sz="1800" dirty="0"/>
              <a:t> occur at rate of 0.21 </a:t>
            </a:r>
            <a:r>
              <a:rPr lang="en-US" altLang="en-US" sz="1800" dirty="0" err="1"/>
              <a:t>tumours</a:t>
            </a:r>
            <a:r>
              <a:rPr lang="en-US" altLang="en-US" sz="1800" dirty="0"/>
              <a:t>/mouse at 24 weeks (</a:t>
            </a:r>
            <a:r>
              <a:rPr lang="en-US" altLang="en-US" sz="1800" dirty="0">
                <a:hlinkClick r:id="" action="ppaction://noaction"/>
              </a:rPr>
              <a:t>Poirier et al., 1975</a:t>
            </a:r>
            <a:r>
              <a:rPr lang="en-US" altLang="en-US" sz="1800" dirty="0"/>
              <a:t>., 1975). Rare spontaneous myoepitheliomas arising from myoepithelial cells of various exocrine glands have been observed in the J and </a:t>
            </a:r>
            <a:r>
              <a:rPr lang="en-US" altLang="en-US" sz="1800" dirty="0" err="1"/>
              <a:t>HeJ</a:t>
            </a:r>
            <a:r>
              <a:rPr lang="en-US" altLang="en-US" sz="1800" dirty="0"/>
              <a:t> </a:t>
            </a:r>
            <a:r>
              <a:rPr lang="en-US" altLang="en-US" sz="1800" dirty="0" err="1"/>
              <a:t>substrains</a:t>
            </a:r>
            <a:r>
              <a:rPr lang="en-US" altLang="en-US" sz="1800" dirty="0"/>
              <a:t> (Sundberg et al 1991) </a:t>
            </a:r>
          </a:p>
        </p:txBody>
      </p:sp>
      <p:sp>
        <p:nvSpPr>
          <p:cNvPr id="22531" name="Text Box 5">
            <a:extLst>
              <a:ext uri="{FF2B5EF4-FFF2-40B4-BE49-F238E27FC236}">
                <a16:creationId xmlns:a16="http://schemas.microsoft.com/office/drawing/2014/main" id="{F12C5CF3-2D55-F52A-681F-0BF25398AF50}"/>
              </a:ext>
            </a:extLst>
          </p:cNvPr>
          <p:cNvSpPr txBox="1">
            <a:spLocks noChangeArrowheads="1"/>
          </p:cNvSpPr>
          <p:nvPr/>
        </p:nvSpPr>
        <p:spPr bwMode="auto">
          <a:xfrm>
            <a:off x="1058582" y="5842297"/>
            <a:ext cx="10614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t>And much more, including Anatomy, Drugs, Immunology, Infection, etc.</a:t>
            </a:r>
          </a:p>
        </p:txBody>
      </p:sp>
      <p:sp>
        <p:nvSpPr>
          <p:cNvPr id="2" name="Text Box 5">
            <a:extLst>
              <a:ext uri="{FF2B5EF4-FFF2-40B4-BE49-F238E27FC236}">
                <a16:creationId xmlns:a16="http://schemas.microsoft.com/office/drawing/2014/main" id="{734693CA-BE5E-1769-67E0-EB0E706E23EE}"/>
              </a:ext>
            </a:extLst>
          </p:cNvPr>
          <p:cNvSpPr txBox="1">
            <a:spLocks noChangeArrowheads="1"/>
          </p:cNvSpPr>
          <p:nvPr/>
        </p:nvSpPr>
        <p:spPr bwMode="auto">
          <a:xfrm>
            <a:off x="729261" y="247851"/>
            <a:ext cx="108414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dirty="0">
                <a:solidFill>
                  <a:schemeClr val="bg1"/>
                </a:solidFill>
              </a:rPr>
              <a:t>M. </a:t>
            </a:r>
            <a:r>
              <a:rPr lang="en-US" altLang="en-US" b="1" dirty="0" err="1">
                <a:solidFill>
                  <a:schemeClr val="bg1"/>
                </a:solidFill>
              </a:rPr>
              <a:t>Festing's</a:t>
            </a:r>
            <a:r>
              <a:rPr lang="en-US" altLang="en-US" b="1" dirty="0">
                <a:solidFill>
                  <a:schemeClr val="bg1"/>
                </a:solidFill>
              </a:rPr>
              <a:t> Listing of Inbred Strains of Mice and Rats </a:t>
            </a:r>
          </a:p>
        </p:txBody>
      </p:sp>
      <p:sp>
        <p:nvSpPr>
          <p:cNvPr id="3" name="TextBox 2">
            <a:extLst>
              <a:ext uri="{FF2B5EF4-FFF2-40B4-BE49-F238E27FC236}">
                <a16:creationId xmlns:a16="http://schemas.microsoft.com/office/drawing/2014/main" id="{4FEB398D-C32E-1E7D-24FB-FA527CABC951}"/>
              </a:ext>
            </a:extLst>
          </p:cNvPr>
          <p:cNvSpPr txBox="1"/>
          <p:nvPr/>
        </p:nvSpPr>
        <p:spPr>
          <a:xfrm>
            <a:off x="175565" y="6611779"/>
            <a:ext cx="6686092" cy="246221"/>
          </a:xfrm>
          <a:prstGeom prst="rect">
            <a:avLst/>
          </a:prstGeom>
          <a:noFill/>
        </p:spPr>
        <p:txBody>
          <a:bodyPr wrap="square">
            <a:spAutoFit/>
          </a:bodyPr>
          <a:lstStyle/>
          <a:p>
            <a:r>
              <a:rPr lang="en-US" sz="1000" dirty="0"/>
              <a:t>www.informatics.jax.org/external/festing/search_form.cgi</a:t>
            </a:r>
          </a:p>
        </p:txBody>
      </p:sp>
    </p:spTree>
    <p:extLst>
      <p:ext uri="{BB962C8B-B14F-4D97-AF65-F5344CB8AC3E}">
        <p14:creationId xmlns:p14="http://schemas.microsoft.com/office/powerpoint/2010/main" val="1281484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topstrains">
            <a:extLst>
              <a:ext uri="{FF2B5EF4-FFF2-40B4-BE49-F238E27FC236}">
                <a16:creationId xmlns:a16="http://schemas.microsoft.com/office/drawing/2014/main" id="{1F179B8D-4C2F-4DE0-1C5D-5E52E055F5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6001"/>
          <a:stretch>
            <a:fillRect/>
          </a:stretch>
        </p:blipFill>
        <p:spPr bwMode="auto">
          <a:xfrm>
            <a:off x="1752600" y="892176"/>
            <a:ext cx="83820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6">
            <a:extLst>
              <a:ext uri="{FF2B5EF4-FFF2-40B4-BE49-F238E27FC236}">
                <a16:creationId xmlns:a16="http://schemas.microsoft.com/office/drawing/2014/main" id="{B3D61773-9786-463B-BC32-F9E3BA3A5CF5}"/>
              </a:ext>
            </a:extLst>
          </p:cNvPr>
          <p:cNvSpPr>
            <a:spLocks noChangeArrowheads="1"/>
          </p:cNvSpPr>
          <p:nvPr/>
        </p:nvSpPr>
        <p:spPr bwMode="auto">
          <a:xfrm>
            <a:off x="3200400" y="533400"/>
            <a:ext cx="5988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Tumor Frequency Grid (Inbred Strain Family x Organ)</a:t>
            </a:r>
          </a:p>
          <a:p>
            <a:pPr>
              <a:spcBef>
                <a:spcPct val="0"/>
              </a:spcBef>
              <a:buFontTx/>
              <a:buNone/>
            </a:pPr>
            <a:endParaRPr lang="en-US" altLang="en-US" sz="1800"/>
          </a:p>
        </p:txBody>
      </p:sp>
      <p:sp>
        <p:nvSpPr>
          <p:cNvPr id="2" name="TextBox 3">
            <a:extLst>
              <a:ext uri="{FF2B5EF4-FFF2-40B4-BE49-F238E27FC236}">
                <a16:creationId xmlns:a16="http://schemas.microsoft.com/office/drawing/2014/main" id="{DE1BA7A2-CFF0-D94D-070E-27CF3575F1B3}"/>
              </a:ext>
            </a:extLst>
          </p:cNvPr>
          <p:cNvSpPr txBox="1">
            <a:spLocks noChangeArrowheads="1"/>
          </p:cNvSpPr>
          <p:nvPr/>
        </p:nvSpPr>
        <p:spPr bwMode="auto">
          <a:xfrm>
            <a:off x="3003550" y="117662"/>
            <a:ext cx="71779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solidFill>
                  <a:schemeClr val="bg2"/>
                </a:solidFill>
              </a:rPr>
              <a:t>Mouse Tumor Biology Database</a:t>
            </a:r>
          </a:p>
        </p:txBody>
      </p:sp>
    </p:spTree>
    <p:extLst>
      <p:ext uri="{BB962C8B-B14F-4D97-AF65-F5344CB8AC3E}">
        <p14:creationId xmlns:p14="http://schemas.microsoft.com/office/powerpoint/2010/main" val="2259129766"/>
      </p:ext>
    </p:extLst>
  </p:cSld>
  <p:clrMapOvr>
    <a:masterClrMapping/>
  </p:clrMapOvr>
</p:sld>
</file>

<file path=ppt/theme/theme1.xml><?xml version="1.0" encoding="utf-8"?>
<a:theme xmlns:a="http://schemas.openxmlformats.org/drawingml/2006/main" name="5_ExplorationScenario-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900e117-17a0-4b24-9e47-511ef1d02c43" xsi:nil="true"/>
    <lcf76f155ced4ddcb4097134ff3c332f xmlns="9fa486a1-3a1e-4d08-a878-e8532c191a2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53C888352654E4BAFF79E93438DAAAC" ma:contentTypeVersion="13" ma:contentTypeDescription="Create a new document." ma:contentTypeScope="" ma:versionID="97b87836bae210e73ad7393b7d99a00b">
  <xsd:schema xmlns:xsd="http://www.w3.org/2001/XMLSchema" xmlns:xs="http://www.w3.org/2001/XMLSchema" xmlns:p="http://schemas.microsoft.com/office/2006/metadata/properties" xmlns:ns2="9fa486a1-3a1e-4d08-a878-e8532c191a25" xmlns:ns3="d900e117-17a0-4b24-9e47-511ef1d02c43" xmlns:ns4="3dba58d7-e80b-4119-8dfe-5a23d230afee" targetNamespace="http://schemas.microsoft.com/office/2006/metadata/properties" ma:root="true" ma:fieldsID="6e3afc34d8ebddc91c26c1efb6167891" ns2:_="" ns3:_="" ns4:_="">
    <xsd:import namespace="9fa486a1-3a1e-4d08-a878-e8532c191a25"/>
    <xsd:import namespace="d900e117-17a0-4b24-9e47-511ef1d02c43"/>
    <xsd:import namespace="3dba58d7-e80b-4119-8dfe-5a23d230afe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a486a1-3a1e-4d08-a878-e8532c191a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9a4c640-3a0e-4d45-8d16-c33736c8f4c1}" ma:internalName="TaxCatchAll" ma:showField="CatchAllData" ma:web="3dba58d7-e80b-4119-8dfe-5a23d230afe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dba58d7-e80b-4119-8dfe-5a23d230afe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AE5320-CE04-44B9-A2D1-E0837F0426D8}">
  <ds:schemaRefs>
    <ds:schemaRef ds:uri="http://schemas.microsoft.com/sharepoint/v3/contenttype/forms"/>
  </ds:schemaRefs>
</ds:datastoreItem>
</file>

<file path=customXml/itemProps2.xml><?xml version="1.0" encoding="utf-8"?>
<ds:datastoreItem xmlns:ds="http://schemas.openxmlformats.org/officeDocument/2006/customXml" ds:itemID="{3E01E2F8-19D3-444E-8D9D-2E1EA7CD6394}">
  <ds:schemaRefs>
    <ds:schemaRef ds:uri="http://purl.org/dc/terms/"/>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9fa486a1-3a1e-4d08-a878-e8532c191a25"/>
    <ds:schemaRef ds:uri="http://schemas.microsoft.com/office/2006/metadata/properties"/>
    <ds:schemaRef ds:uri="3dba58d7-e80b-4119-8dfe-5a23d230afee"/>
    <ds:schemaRef ds:uri="d900e117-17a0-4b24-9e47-511ef1d02c43"/>
    <ds:schemaRef ds:uri="http://www.w3.org/XML/1998/namespace"/>
    <ds:schemaRef ds:uri="http://purl.org/dc/dcmitype/"/>
  </ds:schemaRefs>
</ds:datastoreItem>
</file>

<file path=customXml/itemProps3.xml><?xml version="1.0" encoding="utf-8"?>
<ds:datastoreItem xmlns:ds="http://schemas.openxmlformats.org/officeDocument/2006/customXml" ds:itemID="{F51CD045-3FD7-4CE4-AF96-B0CC5907BA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a486a1-3a1e-4d08-a878-e8532c191a25"/>
    <ds:schemaRef ds:uri="d900e117-17a0-4b24-9e47-511ef1d02c43"/>
    <ds:schemaRef ds:uri="3dba58d7-e80b-4119-8dfe-5a23d230af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CognitiveResiliencePresentationTemplate</Template>
  <TotalTime>13398</TotalTime>
  <Words>9119</Words>
  <Application>Microsoft Office PowerPoint</Application>
  <PresentationFormat>Widescreen</PresentationFormat>
  <Paragraphs>770</Paragraphs>
  <Slides>50</Slides>
  <Notes>44</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5" baseType="lpstr">
      <vt:lpstr>MS Mincho</vt:lpstr>
      <vt:lpstr>ＭＳ Ｐゴシック</vt:lpstr>
      <vt:lpstr>ＭＳ Ｐゴシック</vt:lpstr>
      <vt:lpstr>AdvTT7c3c51d9</vt:lpstr>
      <vt:lpstr>Arial</vt:lpstr>
      <vt:lpstr>BlinkMacSystemFont</vt:lpstr>
      <vt:lpstr>Calibri</vt:lpstr>
      <vt:lpstr>GillSansRegular</vt:lpstr>
      <vt:lpstr>inherit</vt:lpstr>
      <vt:lpstr>Segoe UI</vt:lpstr>
      <vt:lpstr>Symbol</vt:lpstr>
      <vt:lpstr>Times New Roman</vt:lpstr>
      <vt:lpstr>Wingdings</vt:lpstr>
      <vt:lpstr>5_ExplorationScenario-Updated</vt:lpstr>
      <vt:lpstr>CorelDRAW!</vt:lpstr>
      <vt:lpstr>PowerPoint Presentation</vt:lpstr>
      <vt:lpstr>Space Radiation Element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Topics</vt:lpstr>
      <vt:lpstr>Purpose</vt:lpstr>
      <vt:lpstr>Tumor models</vt:lpstr>
      <vt:lpstr>Mammary Tumor Induction in Rats </vt:lpstr>
      <vt:lpstr>Mammary Tumor Induction in Rats </vt:lpstr>
      <vt:lpstr>Mammary Tumor Induction in Rats </vt:lpstr>
      <vt:lpstr>Mammary Tumor Induction in Rats </vt:lpstr>
      <vt:lpstr>Mammary Tumor Induction in Rats </vt:lpstr>
      <vt:lpstr>Comment on Use of Rats </vt:lpstr>
      <vt:lpstr>Can We Help?</vt:lpstr>
      <vt:lpstr>PowerPoint Presentation</vt:lpstr>
      <vt:lpstr>Harderian Gland Tumors R.J.M. Fry and E.L. Alpen </vt:lpstr>
      <vt:lpstr>Harderian Gland Tumors </vt:lpstr>
      <vt:lpstr>Harderian Gland Tumors </vt:lpstr>
      <vt:lpstr>Leukemogenesis/Carcinogenesis NSCOR</vt:lpstr>
      <vt:lpstr>Acute myeloid leukemia incidence </vt:lpstr>
      <vt:lpstr>Hepatocellular carcinoma incidence </vt:lpstr>
      <vt:lpstr>Hepatocellular carcinoma incidence </vt:lpstr>
      <vt:lpstr>HCC incidence and particle traversal</vt:lpstr>
      <vt:lpstr>Heterogeneous Stock HS/Npt Mice</vt:lpstr>
      <vt:lpstr>Experimental Design</vt:lpstr>
      <vt:lpstr>Results: Radiation decreases lifespan</vt:lpstr>
      <vt:lpstr>Results: Same tumor types, different proportions</vt:lpstr>
      <vt:lpstr>Results: Same tumor types, different proportions</vt:lpstr>
      <vt:lpstr>Results: No increase in metastases or metastatic density          in HZE ion irradiated outbred mice</vt:lpstr>
      <vt:lpstr>PowerPoint Presentation</vt:lpstr>
      <vt:lpstr>Acute Myeloid Leukemia Model</vt:lpstr>
      <vt:lpstr>Lung Adenocarcinoma Mouse Model</vt:lpstr>
      <vt:lpstr>Mammary Carcinoma Mouse Model</vt:lpstr>
      <vt:lpstr>Ovarian Cancer Mouse Model</vt:lpstr>
      <vt:lpstr>Colorectal Cancer Mouse Model</vt:lpstr>
      <vt:lpstr>Brain Cancer Mouse Model</vt:lpstr>
      <vt:lpstr>Liver Cancer Mouse Model</vt:lpstr>
      <vt:lpstr>Chimeric Mouse Model of Human Liver</vt:lpstr>
      <vt:lpstr>Summary</vt:lpstr>
      <vt:lpstr>Mouse models and characterization of space-radiation-induced cancer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Elgart, S Robin (JSC-SK4)[IPA]</dc:creator>
  <cp:lastModifiedBy>Saha, Janapriya (JSC-SD211)</cp:lastModifiedBy>
  <cp:revision>42</cp:revision>
  <dcterms:created xsi:type="dcterms:W3CDTF">2023-01-05T02:11:14Z</dcterms:created>
  <dcterms:modified xsi:type="dcterms:W3CDTF">2025-02-25T07:18:22Z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0x010100853C888352654E4BAFF79E93438DAAAC</vt:lpwstr>
  </property>
  <property fmtid="{D5CDD505-2E9C-101B-9397-08002B2CF9AE}" pid="3" name="MediaServiceImageTags">
    <vt:lpwstr/>
  </property>
</Properties>
</file>