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765" r:id="rId2"/>
    <p:sldId id="1042653048" r:id="rId3"/>
    <p:sldId id="1042653032" r:id="rId4"/>
    <p:sldId id="1042653034" r:id="rId5"/>
    <p:sldId id="1042653033" r:id="rId6"/>
    <p:sldId id="1042653037" r:id="rId7"/>
    <p:sldId id="1042653044" r:id="rId8"/>
    <p:sldId id="1042653045" r:id="rId9"/>
    <p:sldId id="1042653046" r:id="rId10"/>
    <p:sldId id="1042653047" r:id="rId11"/>
    <p:sldId id="1042653049" r:id="rId12"/>
    <p:sldId id="1042653052" r:id="rId13"/>
    <p:sldId id="1042653053" r:id="rId14"/>
    <p:sldId id="1042653039" r:id="rId15"/>
    <p:sldId id="3056" r:id="rId16"/>
    <p:sldId id="1042653050" r:id="rId17"/>
    <p:sldId id="1042653051" r:id="rId18"/>
    <p:sldId id="1042653043" r:id="rId19"/>
    <p:sldId id="104265304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B2BFF"/>
    <a:srgbClr val="000374"/>
    <a:srgbClr val="71DAFF"/>
    <a:srgbClr val="99FF33"/>
    <a:srgbClr val="000000"/>
    <a:srgbClr val="0100FF"/>
    <a:srgbClr val="595959"/>
    <a:srgbClr val="A2A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3" autoAdjust="0"/>
    <p:restoredTop sz="92925" autoAdjust="0"/>
  </p:normalViewPr>
  <p:slideViewPr>
    <p:cSldViewPr snapToGrid="0">
      <p:cViewPr varScale="1">
        <p:scale>
          <a:sx n="91" d="100"/>
          <a:sy n="91" d="100"/>
        </p:scale>
        <p:origin x="9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36B19-49CD-45F9-95A0-C2557DCC448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0D75F-0C39-4DB6-9046-37A026EA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6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4598" y="1553288"/>
            <a:ext cx="6673141" cy="2387600"/>
          </a:xfrm>
        </p:spPr>
        <p:txBody>
          <a:bodyPr anchor="t">
            <a:normAutofit/>
          </a:bodyPr>
          <a:lstStyle>
            <a:lvl1pPr algn="ctr">
              <a:defRPr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3715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13" y="282049"/>
            <a:ext cx="4518924" cy="418369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1512" y="314637"/>
            <a:ext cx="1339749" cy="114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2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7D239F-04D5-C19D-3EEE-DA3462931C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24" cy="68580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121796" y="347795"/>
            <a:ext cx="8579005" cy="434907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auto">
          <a:xfrm>
            <a:off x="11871866" y="6617932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2" name="Picture 8">
            <a:extLst>
              <a:ext uri="{FF2B5EF4-FFF2-40B4-BE49-F238E27FC236}">
                <a16:creationId xmlns:a16="http://schemas.microsoft.com/office/drawing/2014/main" id="{B859D9C1-A574-30D1-FD05-8F63EC156E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306" y="97844"/>
            <a:ext cx="88307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&#10;&#10;AI-generated content may be incorrect.">
            <a:extLst>
              <a:ext uri="{FF2B5EF4-FFF2-40B4-BE49-F238E27FC236}">
                <a16:creationId xmlns:a16="http://schemas.microsoft.com/office/drawing/2014/main" id="{87C9924F-FAD5-1492-73CE-D09661793A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0" y="136523"/>
            <a:ext cx="951376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8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&#10;&#10;AI-generated content may be incorrect.">
            <a:extLst>
              <a:ext uri="{FF2B5EF4-FFF2-40B4-BE49-F238E27FC236}">
                <a16:creationId xmlns:a16="http://schemas.microsoft.com/office/drawing/2014/main" id="{7E355750-C5A6-E7CC-EC16-D0DC4B9372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27" y="0"/>
            <a:ext cx="12206858" cy="6858000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1871867" y="6635273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1AA028F0-584D-3126-C059-B1EAE1C65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306" y="97844"/>
            <a:ext cx="88307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0D1773-04BA-35F2-35B3-8C3A509D9ACB}"/>
              </a:ext>
            </a:extLst>
          </p:cNvPr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AI-generated content may be incorrect.">
            <a:extLst>
              <a:ext uri="{FF2B5EF4-FFF2-40B4-BE49-F238E27FC236}">
                <a16:creationId xmlns:a16="http://schemas.microsoft.com/office/drawing/2014/main" id="{F036F3A8-9C7E-2A92-CD58-11AF5120D3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0" y="136523"/>
            <a:ext cx="951376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se, ocean floor&#10;&#10;AI-generated content may be incorrect.">
            <a:extLst>
              <a:ext uri="{FF2B5EF4-FFF2-40B4-BE49-F238E27FC236}">
                <a16:creationId xmlns:a16="http://schemas.microsoft.com/office/drawing/2014/main" id="{4FD20F05-F89B-390B-F207-726DEC61C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" r="176"/>
          <a:stretch/>
        </p:blipFill>
        <p:spPr>
          <a:xfrm>
            <a:off x="-1" y="0"/>
            <a:ext cx="12226505" cy="68580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486E50C-2B98-4809-9A25-6F5A01D407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306" y="97844"/>
            <a:ext cx="88307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6C174E-A0F5-CD17-8836-E146C83EA659}"/>
              </a:ext>
            </a:extLst>
          </p:cNvPr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01F2F699-1214-B816-0070-7F03EBB8DC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0" y="136523"/>
            <a:ext cx="951376" cy="7315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FBFA579-9DE1-F899-9CEC-822E409E7F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18726" y="6616285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2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et&#10;&#10;AI-generated content may be incorrect.">
            <a:extLst>
              <a:ext uri="{FF2B5EF4-FFF2-40B4-BE49-F238E27FC236}">
                <a16:creationId xmlns:a16="http://schemas.microsoft.com/office/drawing/2014/main" id="{29BE8357-6CC8-0D05-8997-AE85466BC3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486E50C-2B98-4809-9A25-6F5A01D407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306" y="97844"/>
            <a:ext cx="88307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6C174E-A0F5-CD17-8836-E146C83EA659}"/>
              </a:ext>
            </a:extLst>
          </p:cNvPr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01F2F699-1214-B816-0070-7F03EBB8DC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0" y="136523"/>
            <a:ext cx="951376" cy="7315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C2AC251-FF1A-5639-FF0D-0CD6CBC46C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863235" y="6626647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1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stars in space&#10;&#10;AI-generated content may be incorrect.">
            <a:extLst>
              <a:ext uri="{FF2B5EF4-FFF2-40B4-BE49-F238E27FC236}">
                <a16:creationId xmlns:a16="http://schemas.microsoft.com/office/drawing/2014/main" id="{450DDC2C-FCCA-ED27-80B6-3C93B88D6E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860" cy="68580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486E50C-2B98-4809-9A25-6F5A01D407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306" y="97844"/>
            <a:ext cx="883073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6C174E-A0F5-CD17-8836-E146C83EA659}"/>
              </a:ext>
            </a:extLst>
          </p:cNvPr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01F2F699-1214-B816-0070-7F03EBB8DC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0" y="136523"/>
            <a:ext cx="951376" cy="73152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C2AC251-FF1A-5639-FF0D-0CD6CBC46C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863235" y="6626647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8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24741" y="102093"/>
            <a:ext cx="866176" cy="680598"/>
          </a:xfrm>
          <a:prstGeom prst="rect">
            <a:avLst/>
          </a:prstGeom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11785601" y="6661151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 userDrawn="1"/>
        </p:nvSpPr>
        <p:spPr bwMode="auto">
          <a:xfrm>
            <a:off x="16932" y="6664325"/>
            <a:ext cx="45679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600" i="1" baseline="0" dirty="0">
                <a:solidFill>
                  <a:srgbClr val="000000"/>
                </a:solidFill>
              </a:rPr>
              <a:t>Short title/</a:t>
            </a:r>
            <a:r>
              <a:rPr lang="en-US" altLang="en-US" sz="600" i="1" baseline="0" dirty="0" err="1">
                <a:solidFill>
                  <a:srgbClr val="000000"/>
                </a:solidFill>
              </a:rPr>
              <a:t>description_date</a:t>
            </a:r>
            <a:endParaRPr lang="en-US" altLang="en-US" sz="600" i="1" dirty="0">
              <a:solidFill>
                <a:srgbClr val="0000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946" y="1427905"/>
            <a:ext cx="5382740" cy="5158905"/>
          </a:xfr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 lang="en-US" sz="1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buClr>
                <a:srgbClr val="0000FF"/>
              </a:buClr>
              <a:buFont typeface="Courier New" panose="02070309020205020404" pitchFamily="49" charset="0"/>
              <a:buChar char="­"/>
              <a:defRPr sz="160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rgbClr val="0000FF"/>
              </a:buClr>
              <a:buFont typeface="Courier New" panose="02070309020205020404" pitchFamily="49" charset="0"/>
              <a:buChar char="­"/>
              <a:defRPr sz="13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buClr>
                <a:srgbClr val="0000FF"/>
              </a:buCl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buClr>
                <a:srgbClr val="000090"/>
              </a:buClr>
              <a:buFont typeface="Arial" panose="020B0604020202020204" pitchFamily="34" charset="0"/>
              <a:buChar char="-"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Sixth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402861" y="1427905"/>
            <a:ext cx="5382740" cy="5158905"/>
          </a:xfr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 lang="en-US" sz="18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buClr>
                <a:srgbClr val="0000FF"/>
              </a:buClr>
              <a:buFont typeface="Courier New" panose="02070309020205020404" pitchFamily="49" charset="0"/>
              <a:buChar char="­"/>
              <a:defRPr sz="160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rgbClr val="0000FF"/>
              </a:buClr>
              <a:buFont typeface="Arial" panose="020B0604020202020204" pitchFamily="34" charset="0"/>
              <a:buChar char="•"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rgbClr val="0000FF"/>
              </a:buClr>
              <a:buFont typeface="Courier New" panose="02070309020205020404" pitchFamily="49" charset="0"/>
              <a:buChar char="­"/>
              <a:defRPr sz="13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buClr>
                <a:srgbClr val="0000FF"/>
              </a:buCl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buClr>
                <a:srgbClr val="000090"/>
              </a:buClr>
              <a:buFont typeface="Arial" panose="020B0604020202020204" pitchFamily="34" charset="0"/>
              <a:buChar char="-"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Sixth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121796" y="347795"/>
            <a:ext cx="8579005" cy="434907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7FF939-77CB-AA1B-3C6B-DB0DD00C4F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" y="38306"/>
            <a:ext cx="1042033" cy="9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3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19641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042368"/>
            <a:ext cx="5157787" cy="4150426"/>
          </a:xfrm>
        </p:spPr>
        <p:txBody>
          <a:bodyPr/>
          <a:lstStyle>
            <a:lvl1pPr marL="228600" indent="-228600">
              <a:buClr>
                <a:srgbClr val="0000FF"/>
              </a:buClr>
              <a:buFont typeface="Wingdings" panose="05000000000000000000" pitchFamily="2" charset="2"/>
              <a:buChar char="§"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 lang="en-US" sz="1600" i="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>
              <a:defRPr lang="en-US" sz="14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14550" indent="-285750">
              <a:defRPr lang="en-US" sz="13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00200" indent="-228600">
              <a:defRPr lang="en-US" sz="12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Courier New" panose="02070309020205020404" pitchFamily="49" charset="0"/>
              <a:buChar char="­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Arial" panose="020B0604020202020204" pitchFamily="34" charset="0"/>
              <a:buChar char="-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Courier New" panose="02070309020205020404" pitchFamily="49" charset="0"/>
              <a:buChar char="o"/>
            </a:pPr>
            <a:r>
              <a:rPr lang="en-US" dirty="0"/>
              <a:t>Fifth level</a:t>
            </a:r>
          </a:p>
          <a:p>
            <a:pPr marL="2514600" lvl="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</a:pPr>
            <a:r>
              <a:rPr lang="en-US" dirty="0"/>
              <a:t>Sixth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89269" y="1052434"/>
            <a:ext cx="10902731" cy="0"/>
          </a:xfrm>
          <a:prstGeom prst="line">
            <a:avLst/>
          </a:prstGeom>
          <a:ln w="19050">
            <a:solidFill>
              <a:srgbClr val="00009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24741" y="102093"/>
            <a:ext cx="866176" cy="680608"/>
          </a:xfrm>
          <a:prstGeom prst="rect">
            <a:avLst/>
          </a:prstGeom>
        </p:spPr>
      </p:pic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6196013" y="119641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196013" y="2042368"/>
            <a:ext cx="5157787" cy="4150426"/>
          </a:xfrm>
        </p:spPr>
        <p:txBody>
          <a:bodyPr/>
          <a:lstStyle>
            <a:lvl1pPr marL="228600" indent="-228600">
              <a:buClr>
                <a:srgbClr val="0000FF"/>
              </a:buClr>
              <a:buFont typeface="Wingdings" panose="05000000000000000000" pitchFamily="2" charset="2"/>
              <a:buChar char="§"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defRPr lang="en-US" sz="1600" i="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>
              <a:defRPr lang="en-US" sz="14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14550" indent="-285750">
              <a:defRPr lang="en-US" sz="13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00200" indent="-228600">
              <a:defRPr lang="en-US" sz="1200" kern="120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>
              <a:def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Courier New" panose="02070309020205020404" pitchFamily="49" charset="0"/>
              <a:buChar char="­"/>
            </a:pPr>
            <a:r>
              <a:rPr lang="en-US" dirty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Arial" panose="020B0604020202020204" pitchFamily="34" charset="0"/>
              <a:buChar char="-"/>
            </a:pPr>
            <a:r>
              <a:rPr lang="en-US" dirty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00FF"/>
              </a:buClr>
              <a:buFont typeface="Courier New" panose="02070309020205020404" pitchFamily="49" charset="0"/>
              <a:buChar char="o"/>
            </a:pPr>
            <a:r>
              <a:rPr lang="en-US" dirty="0"/>
              <a:t>Fifth level</a:t>
            </a:r>
          </a:p>
          <a:p>
            <a:pPr marL="2514600" lvl="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</a:pPr>
            <a:r>
              <a:rPr lang="en-US" dirty="0"/>
              <a:t>Sixth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21796" y="347795"/>
            <a:ext cx="8579005" cy="434907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11785601" y="6661151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  <p:sp>
        <p:nvSpPr>
          <p:cNvPr id="19" name="Text Box 14"/>
          <p:cNvSpPr txBox="1">
            <a:spLocks noChangeArrowheads="1"/>
          </p:cNvSpPr>
          <p:nvPr userDrawn="1"/>
        </p:nvSpPr>
        <p:spPr bwMode="auto">
          <a:xfrm>
            <a:off x="16932" y="6664325"/>
            <a:ext cx="45679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600" i="1" baseline="0" dirty="0">
                <a:solidFill>
                  <a:srgbClr val="000000"/>
                </a:solidFill>
              </a:rPr>
              <a:t>Short title/</a:t>
            </a:r>
            <a:r>
              <a:rPr lang="en-US" altLang="en-US" sz="600" i="1" baseline="0" dirty="0" err="1">
                <a:solidFill>
                  <a:srgbClr val="000000"/>
                </a:solidFill>
              </a:rPr>
              <a:t>description_date</a:t>
            </a:r>
            <a:endParaRPr lang="en-US" altLang="en-US" sz="600" i="1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86D95D-07C1-2FBD-CEC0-3182171CCB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" y="38306"/>
            <a:ext cx="1042033" cy="9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7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D26-151B-4EC6-A0CD-2050F39829B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2C3A-099E-4509-8BFF-C29AF9F8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0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26457"/>
            <a:ext cx="3932237" cy="1172028"/>
          </a:xfrm>
        </p:spPr>
        <p:txBody>
          <a:bodyPr anchor="b">
            <a:normAutofit/>
          </a:bodyPr>
          <a:lstStyle>
            <a:lvl1pPr>
              <a:defRPr sz="25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1328512"/>
            <a:ext cx="6172200" cy="4873625"/>
          </a:xfrm>
        </p:spPr>
        <p:txBody>
          <a:bodyPr/>
          <a:lstStyle>
            <a:lvl1pPr marL="228600" indent="-228600">
              <a:buClr>
                <a:srgbClr val="0000FF"/>
              </a:buClr>
              <a:buFont typeface="Wingdings" panose="05000000000000000000" pitchFamily="2" charset="2"/>
              <a:buChar char="§"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FF"/>
              </a:buClr>
              <a:buFont typeface="Courier New" panose="02070309020205020404" pitchFamily="49" charset="0"/>
              <a:buChar char="­"/>
              <a:defRPr sz="1600"/>
            </a:lvl2pPr>
            <a:lvl3pPr>
              <a:buClr>
                <a:srgbClr val="0000FF"/>
              </a:buClr>
              <a:defRPr sz="1400"/>
            </a:lvl3pPr>
            <a:lvl4pPr marL="1600200" indent="-228600">
              <a:buClr>
                <a:srgbClr val="0000FF"/>
              </a:buClr>
              <a:buFont typeface="Arial" panose="020B0604020202020204" pitchFamily="34" charset="0"/>
              <a:buChar char="-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FF"/>
              </a:buClr>
              <a:buFont typeface="Courier New" panose="02070309020205020404" pitchFamily="49" charset="0"/>
              <a:buChar char="o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buFont typeface="Arial" panose="020B0604020202020204" pitchFamily="34" charset="0"/>
              <a:buChar char="-"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98485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24741" y="102093"/>
            <a:ext cx="866176" cy="683098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11785601" y="6661151"/>
            <a:ext cx="307778" cy="212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344E9051-2569-4C8A-8F1F-65B2D7B68446}" type="slidenum">
              <a:rPr lang="en-US" altLang="en-US" sz="800" i="1" smtClean="0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 altLang="en-US" sz="800" i="1" dirty="0">
              <a:solidFill>
                <a:srgbClr val="000000"/>
              </a:solidFill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6932" y="6664325"/>
            <a:ext cx="45679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600" i="1" baseline="0" dirty="0">
                <a:solidFill>
                  <a:srgbClr val="000000"/>
                </a:solidFill>
              </a:rPr>
              <a:t>Short title/</a:t>
            </a:r>
            <a:r>
              <a:rPr lang="en-US" altLang="en-US" sz="600" i="1" baseline="0" dirty="0" err="1">
                <a:solidFill>
                  <a:srgbClr val="000000"/>
                </a:solidFill>
              </a:rPr>
              <a:t>description_date</a:t>
            </a:r>
            <a:endParaRPr lang="en-US" altLang="en-US" sz="600" i="1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D742ED-0D31-E2CB-4AA6-9490BAEC65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" y="38306"/>
            <a:ext cx="1042033" cy="9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3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D26-151B-4EC6-A0CD-2050F39829B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2C3A-099E-4509-8BFF-C29AF9F8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12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D26-151B-4EC6-A0CD-2050F39829B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2C3A-099E-4509-8BFF-C29AF9F8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5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3CD26-151B-4EC6-A0CD-2050F39829B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2C3A-099E-4509-8BFF-C29AF9F8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1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3CD26-151B-4EC6-A0CD-2050F39829B6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42C3A-099E-4509-8BFF-C29AF9F8D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42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7" r:id="rId4"/>
    <p:sldLayoutId id="2147483672" r:id="rId5"/>
    <p:sldLayoutId id="2147483673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apd440.gsfc.nasa.gov/technology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opher.ganel@nasa.gov" TargetMode="External"/><Relationship Id="rId2" Type="http://schemas.openxmlformats.org/officeDocument/2006/relationships/hyperlink" Target="mailto:jason.e.derleth@nasa.go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tar&#10;&#10;AI-generated content may be incorrect.">
            <a:extLst>
              <a:ext uri="{FF2B5EF4-FFF2-40B4-BE49-F238E27FC236}">
                <a16:creationId xmlns:a16="http://schemas.microsoft.com/office/drawing/2014/main" id="{82041284-969A-426A-24D0-145AC0E7C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1066" y="1553288"/>
            <a:ext cx="7315200" cy="135959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Astrophysics Technology Development, PhysCOS/COR programs</a:t>
            </a:r>
          </a:p>
        </p:txBody>
      </p:sp>
      <p:sp>
        <p:nvSpPr>
          <p:cNvPr id="5" name="Slide Number Placeholder 6"/>
          <p:cNvSpPr txBox="1">
            <a:spLocks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9B0392C-5BE7-214B-9E5F-CC8853CBAA6A}" type="slidenum">
              <a:rPr lang="en-US" sz="120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200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9AF7785-E619-FF46-B9D5-ECA3884F8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91302"/>
            <a:ext cx="9144000" cy="1001616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Jason Derleth/Goddard Space Flight Center, PhysCOS/COR Chief Technologist</a:t>
            </a:r>
          </a:p>
          <a:p>
            <a:r>
              <a:rPr lang="en-US" dirty="0">
                <a:solidFill>
                  <a:schemeClr val="bg1"/>
                </a:solidFill>
              </a:rPr>
              <a:t>Opher Ganel/McCallie Associates Inc., PhysCOS/COR Technologist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574262" y="3994562"/>
            <a:ext cx="5038355" cy="258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0A02ADE-976C-EC81-93AE-015F66139C9E}"/>
              </a:ext>
            </a:extLst>
          </p:cNvPr>
          <p:cNvSpPr txBox="1">
            <a:spLocks/>
          </p:cNvSpPr>
          <p:nvPr/>
        </p:nvSpPr>
        <p:spPr>
          <a:xfrm>
            <a:off x="1181100" y="292228"/>
            <a:ext cx="9915525" cy="655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Astrophysics Technology Enables (and Limits) Science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344B5A-DE5B-6A7A-37A9-685783174D40}"/>
              </a:ext>
            </a:extLst>
          </p:cNvPr>
          <p:cNvSpPr txBox="1"/>
          <p:nvPr/>
        </p:nvSpPr>
        <p:spPr>
          <a:xfrm>
            <a:off x="114975" y="1212613"/>
            <a:ext cx="1108406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76200" dist="101600" dir="2700000" sx="4000" sy="4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Science enabled by current technologies has already been done (or will be “soon”)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76200" dist="101600" dir="2700000" sx="4000" sy="4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However, our SOTA technologies also limit us; to reach next-level science we need to push the technological envelope </a:t>
            </a:r>
          </a:p>
          <a:p>
            <a:pPr marL="285750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effectLst>
                  <a:outerShdw blurRad="76200" dist="101600" dir="2700000" sx="4000" sy="4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 have a chance of going </a:t>
            </a:r>
            <a:r>
              <a:rPr lang="en-US" sz="2800" i="1" dirty="0">
                <a:solidFill>
                  <a:schemeClr val="bg1"/>
                </a:solidFill>
                <a:effectLst>
                  <a:outerShdw blurRad="76200" dist="101600" dir="2700000" sx="4000" sy="4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en-US" sz="2800" dirty="0">
                <a:solidFill>
                  <a:schemeClr val="bg1"/>
                </a:solidFill>
                <a:effectLst>
                  <a:outerShdw blurRad="76200" dist="101600" dir="2700000" sx="4000" sy="4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that next level will require new ways of thinking, new approaches, and new synergies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62627-73BD-5B68-082E-E9C459F06450}"/>
              </a:ext>
            </a:extLst>
          </p:cNvPr>
          <p:cNvSpPr txBox="1"/>
          <p:nvPr/>
        </p:nvSpPr>
        <p:spPr>
          <a:xfrm>
            <a:off x="249800" y="4762446"/>
            <a:ext cx="7687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  <a:effectLst>
                  <a:outerShdw blurRad="76200" dist="101600" dir="2700000" sx="4000" sy="4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Let’s start with a look at our current plans…</a:t>
            </a:r>
          </a:p>
        </p:txBody>
      </p:sp>
    </p:spTree>
    <p:extLst>
      <p:ext uri="{BB962C8B-B14F-4D97-AF65-F5344CB8AC3E}">
        <p14:creationId xmlns:p14="http://schemas.microsoft.com/office/powerpoint/2010/main" val="298705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B878F-F678-250F-807A-92A64F4EEC2A}"/>
              </a:ext>
            </a:extLst>
          </p:cNvPr>
          <p:cNvSpPr txBox="1">
            <a:spLocks/>
          </p:cNvSpPr>
          <p:nvPr/>
        </p:nvSpPr>
        <p:spPr>
          <a:xfrm>
            <a:off x="1300899" y="0"/>
            <a:ext cx="9532052" cy="102306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Astrophysics Missions: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Habitable Worlds Observatory (HWO)</a:t>
            </a:r>
          </a:p>
        </p:txBody>
      </p:sp>
      <p:pic>
        <p:nvPicPr>
          <p:cNvPr id="10" name="Picture 9" descr="A close-up of a computer&#10;&#10;AI-generated content may be incorrect.">
            <a:extLst>
              <a:ext uri="{FF2B5EF4-FFF2-40B4-BE49-F238E27FC236}">
                <a16:creationId xmlns:a16="http://schemas.microsoft.com/office/drawing/2014/main" id="{8F60CFE6-FA7C-839B-5CED-2EB88B50C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206" y="4633208"/>
            <a:ext cx="2337293" cy="183122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33D6A4-F6FB-825B-1E1B-72BEBF8471BC}"/>
              </a:ext>
            </a:extLst>
          </p:cNvPr>
          <p:cNvSpPr txBox="1"/>
          <p:nvPr/>
        </p:nvSpPr>
        <p:spPr>
          <a:xfrm>
            <a:off x="8182184" y="6464431"/>
            <a:ext cx="4009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An initial HWO architecture under study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789B75-CE6E-FE57-4CA1-054FE0A6F9BD}"/>
              </a:ext>
            </a:extLst>
          </p:cNvPr>
          <p:cNvSpPr txBox="1"/>
          <p:nvPr/>
        </p:nvSpPr>
        <p:spPr>
          <a:xfrm>
            <a:off x="6096000" y="1727059"/>
            <a:ext cx="5630067" cy="2254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 needed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telescope optics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Broadband coatings (down to Lyman α)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Large-format detector arrays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High-contrast imaging (for exoplanet science)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Extreme stability (for exoplanet science)</a:t>
            </a:r>
          </a:p>
        </p:txBody>
      </p:sp>
    </p:spTree>
    <p:extLst>
      <p:ext uri="{BB962C8B-B14F-4D97-AF65-F5344CB8AC3E}">
        <p14:creationId xmlns:p14="http://schemas.microsoft.com/office/powerpoint/2010/main" val="2082132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3442-6383-F388-0684-04A55EA8381A}"/>
              </a:ext>
            </a:extLst>
          </p:cNvPr>
          <p:cNvSpPr txBox="1">
            <a:spLocks/>
          </p:cNvSpPr>
          <p:nvPr/>
        </p:nvSpPr>
        <p:spPr>
          <a:xfrm>
            <a:off x="1300899" y="0"/>
            <a:ext cx="9532052" cy="1023068"/>
          </a:xfrm>
          <a:prstGeom prst="rect">
            <a:avLst/>
          </a:prstGeom>
          <a:effectLst>
            <a:outerShdw blurRad="50800" dist="76200" dir="2700000" algn="ctr" rotWithShape="0">
              <a:schemeClr val="tx1"/>
            </a:outerShdw>
          </a:effectLst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Astrophysics Missions: X-Ray Flagship</a:t>
            </a:r>
          </a:p>
        </p:txBody>
      </p:sp>
      <p:pic>
        <p:nvPicPr>
          <p:cNvPr id="4" name="Picture 3" descr="A space ship in space&#10;&#10;AI-generated content may be incorrect.">
            <a:extLst>
              <a:ext uri="{FF2B5EF4-FFF2-40B4-BE49-F238E27FC236}">
                <a16:creationId xmlns:a16="http://schemas.microsoft.com/office/drawing/2014/main" id="{33CE6131-0155-625D-82D8-CB1E19F1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25" y="1454144"/>
            <a:ext cx="2240280" cy="195072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D57DBE-0738-D603-E18E-D0A8EF1BCF9D}"/>
              </a:ext>
            </a:extLst>
          </p:cNvPr>
          <p:cNvSpPr txBox="1"/>
          <p:nvPr/>
        </p:nvSpPr>
        <p:spPr>
          <a:xfrm>
            <a:off x="74806" y="4734804"/>
            <a:ext cx="94820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 needed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Low-density, high-precision X-ray optics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Cryogenics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Large-format, low-noise X-ray detector arrays</a:t>
            </a:r>
          </a:p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X-ray Probe may fly in the coming decade that could also benefit from these capabilities</a:t>
            </a:r>
          </a:p>
        </p:txBody>
      </p:sp>
    </p:spTree>
    <p:extLst>
      <p:ext uri="{BB962C8B-B14F-4D97-AF65-F5344CB8AC3E}">
        <p14:creationId xmlns:p14="http://schemas.microsoft.com/office/powerpoint/2010/main" val="130450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RIGINS">
            <a:extLst>
              <a:ext uri="{FF2B5EF4-FFF2-40B4-BE49-F238E27FC236}">
                <a16:creationId xmlns:a16="http://schemas.microsoft.com/office/drawing/2014/main" id="{C27BCFB6-AED0-5EBC-88EC-C63486305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531" y="1224749"/>
            <a:ext cx="1876425" cy="242887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BFD9AC1-A97C-4641-7FB2-7D5D8CCFE0C3}"/>
              </a:ext>
            </a:extLst>
          </p:cNvPr>
          <p:cNvSpPr txBox="1">
            <a:spLocks/>
          </p:cNvSpPr>
          <p:nvPr/>
        </p:nvSpPr>
        <p:spPr>
          <a:xfrm>
            <a:off x="1300899" y="0"/>
            <a:ext cx="9532052" cy="1023068"/>
          </a:xfrm>
          <a:prstGeom prst="rect">
            <a:avLst/>
          </a:prstGeom>
          <a:effectLst>
            <a:outerShdw blurRad="50800" dist="76200" dir="2700000" algn="ctr" rotWithShape="0">
              <a:schemeClr val="tx1"/>
            </a:outerShdw>
          </a:effectLst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Astrophysics Missions: Far-IR Flagship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EC8D9D-AEB4-D58C-3BFF-B828688D7681}"/>
              </a:ext>
            </a:extLst>
          </p:cNvPr>
          <p:cNvSpPr txBox="1"/>
          <p:nvPr/>
        </p:nvSpPr>
        <p:spPr>
          <a:xfrm>
            <a:off x="163983" y="4442359"/>
            <a:ext cx="81504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 needed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Cryogenic optics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Large-format cryogenic detector arrays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Cryogenic coolers</a:t>
            </a:r>
          </a:p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effectLst>
                  <a:outerShdw blurRad="50800" dist="76200" dir="2700000" algn="ctr" rotWithShape="0">
                    <a:srgbClr val="000000">
                      <a:alpha val="46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far-IR Probe may fly in the coming decade and a CMB Probe may fly in the following decade; each could also benefit from some of these capabilities</a:t>
            </a:r>
          </a:p>
        </p:txBody>
      </p:sp>
    </p:spTree>
    <p:extLst>
      <p:ext uri="{BB962C8B-B14F-4D97-AF65-F5344CB8AC3E}">
        <p14:creationId xmlns:p14="http://schemas.microsoft.com/office/powerpoint/2010/main" val="3623419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5F13-9B4D-9DD1-62B3-9954123304F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23068"/>
          </a:xfrm>
          <a:prstGeom prst="rect">
            <a:avLst/>
          </a:prstGeom>
          <a:solidFill>
            <a:schemeClr val="tx1">
              <a:alpha val="15000"/>
            </a:schemeClr>
          </a:solidFill>
          <a:effectLst>
            <a:outerShdw blurRad="50800" dist="76200" dir="2700000" algn="ctr" rotWithShape="0">
              <a:schemeClr val="tx1"/>
            </a:outerShdw>
          </a:effectLst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76200" dist="1016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Strategic Astrophysics Activities: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76200" dist="1016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Time-Domain and Multi-Messenger (TDAMM) Science</a:t>
            </a:r>
          </a:p>
        </p:txBody>
      </p:sp>
      <p:pic>
        <p:nvPicPr>
          <p:cNvPr id="7172" name="Picture 4" descr="Two neutron stars begin to merge in this artist’s concept, blasting jets of high-speed particles. Collision events like this one create short gamma-ray bursts. Credit: NASA’s Goddard Space Flight Center/ A. Simonnet, Sonoma State University">
            <a:extLst>
              <a:ext uri="{FF2B5EF4-FFF2-40B4-BE49-F238E27FC236}">
                <a16:creationId xmlns:a16="http://schemas.microsoft.com/office/drawing/2014/main" id="{01654347-2E57-20A5-E9DD-F02556D887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"/>
          <a:stretch/>
        </p:blipFill>
        <p:spPr bwMode="auto">
          <a:xfrm rot="16200000">
            <a:off x="4751251" y="1905048"/>
            <a:ext cx="2476544" cy="31926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An illustrations depicts a high energy cosmic ray&#10;starting an air shower in the Earth's atmosphere. Below&#10;is an array of air shower detectors. &#10;Please see the explanation for more detailed information.">
            <a:extLst>
              <a:ext uri="{FF2B5EF4-FFF2-40B4-BE49-F238E27FC236}">
                <a16:creationId xmlns:a16="http://schemas.microsoft.com/office/drawing/2014/main" id="{55C77E01-E219-EAB9-E172-861DC3F57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3" t="3071" r="3387" b="6700"/>
          <a:stretch/>
        </p:blipFill>
        <p:spPr bwMode="auto">
          <a:xfrm>
            <a:off x="7786541" y="3836710"/>
            <a:ext cx="4375106" cy="294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rtist's Conception/Black Hole">
            <a:extLst>
              <a:ext uri="{FF2B5EF4-FFF2-40B4-BE49-F238E27FC236}">
                <a16:creationId xmlns:a16="http://schemas.microsoft.com/office/drawing/2014/main" id="{C094A7B7-D148-4A40-C370-A463B37225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1" t="8166" r="15487" b="14558"/>
          <a:stretch/>
        </p:blipFill>
        <p:spPr bwMode="auto">
          <a:xfrm>
            <a:off x="194453" y="1152776"/>
            <a:ext cx="4198764" cy="2476546"/>
          </a:xfrm>
          <a:prstGeom prst="ellipse">
            <a:avLst/>
          </a:prstGeom>
          <a:noFill/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222166-C693-C7F6-A368-B491984DE0B2}"/>
              </a:ext>
            </a:extLst>
          </p:cNvPr>
          <p:cNvSpPr txBox="1"/>
          <p:nvPr/>
        </p:nvSpPr>
        <p:spPr>
          <a:xfrm>
            <a:off x="128188" y="4426059"/>
            <a:ext cx="10791838" cy="2254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Capabilities needed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Precision timing and advanced onboard computing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Gamma-ray optics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Low-noise high-energy detector arrays &amp; electronics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Cryogenics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spc="-5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AI/ML for coordinating observations and reviewing existing datasets</a:t>
            </a:r>
            <a:endParaRPr lang="en-US" sz="2000" spc="-50" dirty="0">
              <a:solidFill>
                <a:schemeClr val="bg1"/>
              </a:solidFill>
              <a:effectLst>
                <a:outerShdw blurRad="76200" dist="101600" dir="2700000" sx="4000" sy="4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73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E96EBCCB-26B4-CDA1-BECC-A1E573D435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6" t="1882" r="8379"/>
          <a:stretch/>
        </p:blipFill>
        <p:spPr>
          <a:xfrm>
            <a:off x="9914159" y="1069848"/>
            <a:ext cx="2132750" cy="1571466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B7A342D-E0BE-D236-3A04-2ED5414E8CE6}"/>
              </a:ext>
            </a:extLst>
          </p:cNvPr>
          <p:cNvSpPr txBox="1">
            <a:spLocks/>
          </p:cNvSpPr>
          <p:nvPr/>
        </p:nvSpPr>
        <p:spPr>
          <a:xfrm>
            <a:off x="10062358" y="6587876"/>
            <a:ext cx="52007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 defTabSz="457200"/>
            <a:fld id="{9DC6C726-1A9C-0D41-A3A4-C857FC7733E8}" type="slidenum">
              <a:rPr lang="en-US" sz="1200">
                <a:solidFill>
                  <a:prstClr val="black"/>
                </a:solidFill>
              </a:rPr>
              <a:pPr algn="r" defTabSz="457200"/>
              <a:t>7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5C1B10-DBFA-A750-EBB3-91E8C481E5DD}"/>
              </a:ext>
            </a:extLst>
          </p:cNvPr>
          <p:cNvSpPr txBox="1"/>
          <p:nvPr/>
        </p:nvSpPr>
        <p:spPr>
          <a:xfrm>
            <a:off x="0" y="1069848"/>
            <a:ext cx="9915524" cy="1408176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 telescope optics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spc="-5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High-Efficiency, Low-Scatter, High- and Low-Ruling-Density, High- and Low-Blazed-Angle UV Gratings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spc="-5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High-Throughput, Large-Format Object-Selection Tech for Multi-Object and Integral-Field Spectroscopy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baseline="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Mirror Technologies for High Angular Resolution (UV/Visible/Near IR)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spc="-50" dirty="0">
                <a:solidFill>
                  <a:srgbClr val="71DAFF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High-Throughput UV Bandpass Standalone and Detector-Integrated Filters and Bandpass Selection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57FB5-ACBE-7B92-50D4-0E451707F058}"/>
              </a:ext>
            </a:extLst>
          </p:cNvPr>
          <p:cNvSpPr txBox="1"/>
          <p:nvPr/>
        </p:nvSpPr>
        <p:spPr>
          <a:xfrm>
            <a:off x="1651142" y="3070417"/>
            <a:ext cx="7382417" cy="889474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Broadband coatings (down to Lyman α)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baseline="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High-Reflectivity Broadband Far-UV-to-Near-IR Mirror Coatings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spc="-3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Scaling and Metrology for Advanced Broadband Mirror Coatings for HWO</a:t>
            </a:r>
            <a:endParaRPr lang="en-US" sz="1600" b="1" spc="-30" dirty="0">
              <a:solidFill>
                <a:srgbClr val="99FF33"/>
              </a:solidFill>
              <a:effectLst>
                <a:outerShdw blurRad="50800" dist="76200" dir="27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811F2-B2F8-B5F5-1189-A42402FAE200}"/>
              </a:ext>
            </a:extLst>
          </p:cNvPr>
          <p:cNvSpPr txBox="1"/>
          <p:nvPr/>
        </p:nvSpPr>
        <p:spPr>
          <a:xfrm>
            <a:off x="3295175" y="4496577"/>
            <a:ext cx="6551295" cy="1929759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Large-format detector arrays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spc="-3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Large-Format, High-Resolution Far-UV (100 - 200 nm) Detectors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spc="-3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Large-Format, High-Resolution Near-UV (200 - 400 nm) Detectors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baseline="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UV Multi-Object Spectrograph Calibration Technologies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baseline="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UV Single-Photon Detection Sensitivity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i="0" u="none" strike="noStrike" baseline="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Visible/Near-IR Single-Photon Detection Sensitivity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b="1" spc="-30" dirty="0">
                <a:solidFill>
                  <a:srgbClr val="FFFF00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UV/Optical/Near-IR Tunable Narrowband Imaging Capability</a:t>
            </a:r>
            <a:endParaRPr lang="en-US" spc="-3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7CCCF0-082C-3BDE-ED3A-9BE48B794C73}"/>
              </a:ext>
            </a:extLst>
          </p:cNvPr>
          <p:cNvSpPr txBox="1">
            <a:spLocks/>
          </p:cNvSpPr>
          <p:nvPr/>
        </p:nvSpPr>
        <p:spPr>
          <a:xfrm>
            <a:off x="1181100" y="292228"/>
            <a:ext cx="9915525" cy="655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Capabilities to Gaps: HWO General Astrophysics</a:t>
            </a:r>
          </a:p>
        </p:txBody>
      </p:sp>
      <p:pic>
        <p:nvPicPr>
          <p:cNvPr id="8" name="Picture 7" descr="A picture containing indoor, person, male&#10;&#10;Description automatically generated">
            <a:extLst>
              <a:ext uri="{FF2B5EF4-FFF2-40B4-BE49-F238E27FC236}">
                <a16:creationId xmlns:a16="http://schemas.microsoft.com/office/drawing/2014/main" id="{A22C1468-8D28-9EE3-3196-00F38DA500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69" t="-2147" r="16233"/>
          <a:stretch/>
        </p:blipFill>
        <p:spPr>
          <a:xfrm rot="5400000">
            <a:off x="138912" y="4647658"/>
            <a:ext cx="1689506" cy="1790272"/>
          </a:xfrm>
          <a:prstGeom prst="ellipse">
            <a:avLst/>
          </a:prstGeom>
        </p:spPr>
      </p:pic>
      <p:pic>
        <p:nvPicPr>
          <p:cNvPr id="12" name="Picture 11" descr="A picture containing indoor, pan&#10;&#10;Description automatically generated">
            <a:extLst>
              <a:ext uri="{FF2B5EF4-FFF2-40B4-BE49-F238E27FC236}">
                <a16:creationId xmlns:a16="http://schemas.microsoft.com/office/drawing/2014/main" id="{6FBA9760-F973-301A-2626-B2AB502D87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14" t="15267" r="25457" b="16664"/>
          <a:stretch/>
        </p:blipFill>
        <p:spPr>
          <a:xfrm>
            <a:off x="88529" y="2865638"/>
            <a:ext cx="1505970" cy="12938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880E60-F466-A8F0-D0C4-75100A512A41}"/>
              </a:ext>
            </a:extLst>
          </p:cNvPr>
          <p:cNvSpPr txBox="1"/>
          <p:nvPr/>
        </p:nvSpPr>
        <p:spPr>
          <a:xfrm>
            <a:off x="9743831" y="5990278"/>
            <a:ext cx="2216224" cy="796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1100" b="1" spc="-50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Key: Strategic Technology Gaps 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50" b="1" i="0" u="none" strike="noStrike" baseline="0" dirty="0">
                <a:solidFill>
                  <a:srgbClr val="99FF33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Priority Tier 1 gaps</a:t>
            </a: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rgbClr val="71DAFF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Priority Tier 2 gaps</a:t>
            </a:r>
            <a:endParaRPr lang="en-US" sz="1100" b="1" dirty="0">
              <a:solidFill>
                <a:srgbClr val="71DAFF"/>
              </a:solidFill>
              <a:effectLst>
                <a:outerShdw blurRad="50800" dist="76200" dir="2700000" algn="ctr" rotWithShape="0">
                  <a:schemeClr val="tx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rgbClr val="FFFF00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Priority Tier 3 gaps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picture containing device, gauge&#10;&#10;Description automatically generated">
            <a:extLst>
              <a:ext uri="{FF2B5EF4-FFF2-40B4-BE49-F238E27FC236}">
                <a16:creationId xmlns:a16="http://schemas.microsoft.com/office/drawing/2014/main" id="{DABE6248-26BB-1D92-07AD-63C0F27BE2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4" t="7730" r="14609" b="14055"/>
          <a:stretch/>
        </p:blipFill>
        <p:spPr>
          <a:xfrm>
            <a:off x="1651142" y="5156479"/>
            <a:ext cx="1562067" cy="1359452"/>
          </a:xfrm>
          <a:prstGeom prst="ellipse">
            <a:avLst/>
          </a:prstGeom>
        </p:spPr>
      </p:pic>
      <p:pic>
        <p:nvPicPr>
          <p:cNvPr id="24" name="Picture 23" descr="A picture containing toiletry, cosmetic&#10;&#10;Description automatically generated">
            <a:extLst>
              <a:ext uri="{FF2B5EF4-FFF2-40B4-BE49-F238E27FC236}">
                <a16:creationId xmlns:a16="http://schemas.microsoft.com/office/drawing/2014/main" id="{3B9CBD4B-76B3-BFC2-67E0-3EEAB7F1E4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10" t="22478" b="17639"/>
          <a:stretch/>
        </p:blipFill>
        <p:spPr>
          <a:xfrm>
            <a:off x="8130480" y="2486085"/>
            <a:ext cx="1715990" cy="1048247"/>
          </a:xfrm>
          <a:prstGeom prst="ellipse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765A5D-A01A-457F-BA3D-03C0C09B38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470" y="2745277"/>
            <a:ext cx="2130552" cy="1337457"/>
          </a:xfrm>
          <a:prstGeom prst="rect">
            <a:avLst/>
          </a:prstGeom>
          <a:noFill/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9B04A25-6BD3-B94B-9752-11B50585E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l="2559" t="41802" r="61718" b="12660"/>
          <a:stretch/>
        </p:blipFill>
        <p:spPr bwMode="auto">
          <a:xfrm>
            <a:off x="9899371" y="4171224"/>
            <a:ext cx="2130552" cy="173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173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0AF8-67F3-4AFC-57F9-84851E3B461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55802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Capabilities to Gaps: X-Ray Flagship*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1DDE1C-5C41-8EC6-2A03-5D7FAE8B0B92}"/>
              </a:ext>
            </a:extLst>
          </p:cNvPr>
          <p:cNvSpPr txBox="1"/>
          <p:nvPr/>
        </p:nvSpPr>
        <p:spPr>
          <a:xfrm>
            <a:off x="28281" y="1153010"/>
            <a:ext cx="77205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bg1"/>
              </a:buClr>
            </a:pPr>
            <a:r>
              <a:rPr lang="en-US" sz="2000" b="1" spc="-50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Low-density, high-precision X-ray optics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High-Resolution, Lightweight X-ray Optics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High-Efficiency X-ray Grating Arrays for High-Resolution Spectroscopy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-40" normalizeH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Low-Stress, Low-Roughness, High-Stability X-ray Reflective Coatings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Optical Blocking Filters for X-ray Instruments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9A038-FCF4-9B61-4D27-A34B3B8BAFD9}"/>
              </a:ext>
            </a:extLst>
          </p:cNvPr>
          <p:cNvSpPr txBox="1"/>
          <p:nvPr/>
        </p:nvSpPr>
        <p:spPr>
          <a:xfrm>
            <a:off x="2469823" y="4657204"/>
            <a:ext cx="972217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spc="-40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Large-format, low-noise X-ray detector arrays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normalizeH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Fast, Low-Noise, Megapixel X-ray Imaging Arrays with Moderate Spectral Resolution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-50" normalizeH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High-Bandwidth Cryogenic Readout Technologies for Compact and Large-Format Calorimeter Arrays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Broadband X-ray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Imaging Capability Broadband X-ray Polarimeter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962876-6BCD-705B-7EC8-77400C0A251B}"/>
              </a:ext>
            </a:extLst>
          </p:cNvPr>
          <p:cNvSpPr txBox="1"/>
          <p:nvPr/>
        </p:nvSpPr>
        <p:spPr>
          <a:xfrm>
            <a:off x="708301" y="3611146"/>
            <a:ext cx="2704587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Cryogenics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prstClr val="black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Cryocoolers</a:t>
            </a:r>
          </a:p>
        </p:txBody>
      </p:sp>
      <p:pic>
        <p:nvPicPr>
          <p:cNvPr id="6" name="Picture 5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1DC85D7A-ABA4-862F-CA87-EF28F06CCF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2" t="17587" r="20786" b="2591"/>
          <a:stretch/>
        </p:blipFill>
        <p:spPr>
          <a:xfrm>
            <a:off x="8238046" y="1196272"/>
            <a:ext cx="2527824" cy="18961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A90935-C538-7062-984E-F4F674ECD7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534" b="6267"/>
          <a:stretch/>
        </p:blipFill>
        <p:spPr>
          <a:xfrm>
            <a:off x="9550531" y="3301192"/>
            <a:ext cx="2393230" cy="1632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7DAD47-4BAE-888F-0369-A6A78FB70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64" y="4696305"/>
            <a:ext cx="1326037" cy="13282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4FC644-409F-92C8-0233-76E95191D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12" y="5255088"/>
            <a:ext cx="1529228" cy="1538883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11F4B9-C513-1AEA-FF3A-28D4921FAD29}"/>
              </a:ext>
            </a:extLst>
          </p:cNvPr>
          <p:cNvSpPr txBox="1"/>
          <p:nvPr/>
        </p:nvSpPr>
        <p:spPr>
          <a:xfrm>
            <a:off x="2592371" y="6437666"/>
            <a:ext cx="9537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1400" b="1" spc="-20" dirty="0">
                <a:solidFill>
                  <a:schemeClr val="bg1"/>
                </a:solidFill>
                <a:effectLst>
                  <a:outerShdw blurRad="50800" dist="76200" dir="2700000" algn="ctr" rotWithShape="0">
                    <a:schemeClr val="tx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* Flagship: NASA Astrophysics term for a multi-billion-dollar space observatory such as Hubble or James Webb</a:t>
            </a:r>
          </a:p>
        </p:txBody>
      </p:sp>
    </p:spTree>
    <p:extLst>
      <p:ext uri="{BB962C8B-B14F-4D97-AF65-F5344CB8AC3E}">
        <p14:creationId xmlns:p14="http://schemas.microsoft.com/office/powerpoint/2010/main" val="246305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207240" cy="1040851"/>
          </a:xfrm>
          <a:prstGeom prst="rect">
            <a:avLst/>
          </a:prstGeom>
          <a:solidFill>
            <a:schemeClr val="tx1">
              <a:alpha val="15000"/>
            </a:schemeClr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Capabilities to Gaps: Far-IR Flagship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446EA4-A408-A9D5-FC1C-96C6BE88222B}"/>
              </a:ext>
            </a:extLst>
          </p:cNvPr>
          <p:cNvSpPr txBox="1"/>
          <p:nvPr/>
        </p:nvSpPr>
        <p:spPr>
          <a:xfrm>
            <a:off x="807596" y="4599521"/>
            <a:ext cx="6281747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Cryogenic optics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Optical Elements for a CMB Space Mission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-3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Large-Aperture Deployable Antennas for Far-IR/THz/sub-mm Astronomy for Frequencies Above 100 GHz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-3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Cryogenic Optics for the Mid IR to Far 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81669A-F5C9-B4EA-6E62-B98F142938F9}"/>
              </a:ext>
            </a:extLst>
          </p:cNvPr>
          <p:cNvSpPr txBox="1"/>
          <p:nvPr/>
        </p:nvSpPr>
        <p:spPr>
          <a:xfrm>
            <a:off x="107859" y="1129250"/>
            <a:ext cx="7549246" cy="3399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Large-format cryogenic detector arrays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Compact, Integrated Spectrometers for 100 to 1000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Cryogenic Far-IR to mm-Wave Focal-Plane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Cryogenic Readouts for Large-Format Far-IR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Far-IR Imaging Interferometer for High-Resolution Spectroscopy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Far-IR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Spatio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-Spectral Interferometry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Heterodyne Far-IR Detector Systems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High-Resolution, Direct-Detection Spectrometers for Far-IR Wavelengths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Improving the Calibration of Far-IR Heterodyne Measurements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Large-Format, Low-Noise and Ultralow-Noise, Far-IR Direct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Low-Power Readout and Multiplexing for CMB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Millimeter-Wave Focal-Plane Arrays for CMB Polarimetry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 Readout Electronics for Large-Format Far-IR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762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Sensitive Spectrometer for CMB Spectrum Measurement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A3098-98BD-C83B-A191-C183102B057B}"/>
              </a:ext>
            </a:extLst>
          </p:cNvPr>
          <p:cNvSpPr txBox="1"/>
          <p:nvPr/>
        </p:nvSpPr>
        <p:spPr>
          <a:xfrm>
            <a:off x="4877008" y="5912278"/>
            <a:ext cx="4200189" cy="809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Cryogenic coolers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33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High-Performance Sub-Kelvin Coolers</a:t>
            </a:r>
          </a:p>
          <a:p>
            <a:pPr marL="285750" indent="-285750">
              <a:lnSpc>
                <a:spcPct val="80000"/>
              </a:lnSpc>
              <a:spcAft>
                <a:spcPts val="300"/>
              </a:spcAft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Cryocoolers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1DAFF"/>
              </a:solidFill>
              <a:effectLst>
                <a:outerShdw blurRad="76200" dist="101600" dir="2700000" algn="ctr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12DE2C5F-85A3-0012-4292-2EFA43CE93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2" t="1946" r="2069" b="2188"/>
          <a:stretch/>
        </p:blipFill>
        <p:spPr>
          <a:xfrm>
            <a:off x="9615340" y="1871220"/>
            <a:ext cx="1885361" cy="1875934"/>
          </a:xfrm>
          <a:prstGeom prst="ellipse">
            <a:avLst/>
          </a:prstGeom>
        </p:spPr>
      </p:pic>
      <p:pic>
        <p:nvPicPr>
          <p:cNvPr id="25" name="Picture 24" descr="A picture containing yellow, electronics, tube&#10;&#10;Description automatically generated">
            <a:extLst>
              <a:ext uri="{FF2B5EF4-FFF2-40B4-BE49-F238E27FC236}">
                <a16:creationId xmlns:a16="http://schemas.microsoft.com/office/drawing/2014/main" id="{06214E20-4849-5141-E8D6-E1246B775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197" y="4766429"/>
            <a:ext cx="3006944" cy="19953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ACB8AA-0695-46DA-ADD1-3F0072B774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89" t="33332" r="15117" b="16773"/>
          <a:stretch/>
        </p:blipFill>
        <p:spPr bwMode="auto">
          <a:xfrm>
            <a:off x="7265229" y="1342010"/>
            <a:ext cx="2203448" cy="13163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117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985EB-9AAD-A002-774B-ADC5D0FBC32F}"/>
              </a:ext>
            </a:extLst>
          </p:cNvPr>
          <p:cNvSpPr txBox="1">
            <a:spLocks/>
          </p:cNvSpPr>
          <p:nvPr/>
        </p:nvSpPr>
        <p:spPr>
          <a:xfrm>
            <a:off x="-1" y="1056684"/>
            <a:ext cx="12191999" cy="5804777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191999" cy="1055801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Capabilities to Gaps: TDAMM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0897A9-CBA6-1E37-2C6A-304A3000FA69}"/>
              </a:ext>
            </a:extLst>
          </p:cNvPr>
          <p:cNvSpPr txBox="1"/>
          <p:nvPr/>
        </p:nvSpPr>
        <p:spPr>
          <a:xfrm>
            <a:off x="188575" y="1297224"/>
            <a:ext cx="6439583" cy="932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Precision timing and advanced onboard computing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High-Performance Computing for Event Reconstruction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101600" dir="2700000" algn="ctr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Precision Timing Measurement Technology</a:t>
            </a:r>
            <a:endParaRPr lang="en-US" sz="2000" b="1" dirty="0">
              <a:solidFill>
                <a:schemeClr val="bg1"/>
              </a:solidFill>
              <a:effectLst>
                <a:outerShdw blurRad="76200" dist="101600" dir="2700000" algn="ctr" rotWithShape="0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DA113B-4AA2-D387-6924-5F6D1EABB289}"/>
              </a:ext>
            </a:extLst>
          </p:cNvPr>
          <p:cNvSpPr txBox="1"/>
          <p:nvPr/>
        </p:nvSpPr>
        <p:spPr>
          <a:xfrm>
            <a:off x="471420" y="2346132"/>
            <a:ext cx="6026009" cy="647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Gamma-ray optics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High-Throughput Focusing Optics for 0.1-1 MeV Photons</a:t>
            </a:r>
            <a:endParaRPr lang="en-US" sz="2000" b="1" dirty="0">
              <a:solidFill>
                <a:schemeClr val="bg1"/>
              </a:solidFill>
              <a:effectLst>
                <a:outerShdw blurRad="76200" dist="101600" dir="2700000" algn="ctr" rotWithShape="0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8378E-D610-8297-758C-68F672703CD6}"/>
              </a:ext>
            </a:extLst>
          </p:cNvPr>
          <p:cNvSpPr txBox="1"/>
          <p:nvPr/>
        </p:nvSpPr>
        <p:spPr>
          <a:xfrm>
            <a:off x="754184" y="3119774"/>
            <a:ext cx="989944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Low-noise high-energy detector arrays &amp; electronics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Charged-Particle-Discriminating X-ray/Gamma-Ray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High-Energy-Resolution Gamma-Ray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Field-of-View and Effective-Area Gamma-Ray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Low-Power, Low-Cost Semiconductor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Radiation-Tolerant, Photon-Counting Light Detectors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Low-Power Readout for Silicon Photomultipliers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Photometric and Spectro-Photometric Precision of Time-Domain and Time-Series Measurements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Dynamic Switching for Ultra-Low-Power, High-Resolution Charge Readout</a:t>
            </a:r>
            <a:endParaRPr lang="en-US" sz="2000" b="1" dirty="0">
              <a:solidFill>
                <a:schemeClr val="bg1"/>
              </a:solidFill>
              <a:effectLst>
                <a:outerShdw blurRad="76200" dist="101600" dir="2700000" algn="ctr" rotWithShape="0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9983DA-D199-44CC-F931-027B5BDC763A}"/>
              </a:ext>
            </a:extLst>
          </p:cNvPr>
          <p:cNvSpPr txBox="1"/>
          <p:nvPr/>
        </p:nvSpPr>
        <p:spPr>
          <a:xfrm>
            <a:off x="1074694" y="5923202"/>
            <a:ext cx="2704587" cy="647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Clr>
                <a:schemeClr val="bg1"/>
              </a:buClr>
            </a:pPr>
            <a:r>
              <a:rPr lang="en-US" sz="2000" b="1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Cryogenics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1DAFF"/>
                </a:solidFill>
                <a:effectLst>
                  <a:outerShdw blurRad="76200" dist="101600" dir="27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Cryocoolers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71DAFF"/>
              </a:solidFill>
              <a:effectLst>
                <a:outerShdw blurRad="76200" dist="101600" dir="2700000" algn="ctr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93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696813" y="3994562"/>
            <a:ext cx="5038355" cy="258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0A02ADE-976C-EC81-93AE-015F66139C9E}"/>
              </a:ext>
            </a:extLst>
          </p:cNvPr>
          <p:cNvSpPr txBox="1">
            <a:spLocks/>
          </p:cNvSpPr>
          <p:nvPr/>
        </p:nvSpPr>
        <p:spPr>
          <a:xfrm>
            <a:off x="1027522" y="281229"/>
            <a:ext cx="10312923" cy="655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spc="-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Gaps to Investments: Current Tech Project Portfolio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3841BF4-49F4-C5A8-71CC-5FEF210DA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67" y="1164207"/>
            <a:ext cx="7202843" cy="31249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DDDA783-541E-4D91-490C-4810A68DF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991" y="2227635"/>
            <a:ext cx="7202843" cy="32744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F6BEA9D-78D6-0841-9CE1-7EEBDA280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466" y="3669381"/>
            <a:ext cx="7202843" cy="298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8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496D26B-79BC-AEBF-016D-AA078417ABA3}"/>
              </a:ext>
            </a:extLst>
          </p:cNvPr>
          <p:cNvSpPr txBox="1">
            <a:spLocks/>
          </p:cNvSpPr>
          <p:nvPr/>
        </p:nvSpPr>
        <p:spPr>
          <a:xfrm>
            <a:off x="1234911" y="0"/>
            <a:ext cx="9841584" cy="1055801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Material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487648-2583-674E-0890-9068925FD1D8}"/>
              </a:ext>
            </a:extLst>
          </p:cNvPr>
          <p:cNvSpPr txBox="1">
            <a:spLocks/>
          </p:cNvSpPr>
          <p:nvPr/>
        </p:nvSpPr>
        <p:spPr>
          <a:xfrm>
            <a:off x="218527" y="1187776"/>
            <a:ext cx="11433003" cy="207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400" b="1" dirty="0">
                <a:solidFill>
                  <a:schemeClr val="bg1"/>
                </a:solidFill>
              </a:rPr>
              <a:t>The Physics of the Cosmos (PhysCOS)/Cosmic Origins (COR) technology website (</a:t>
            </a:r>
            <a:r>
              <a:rPr lang="en-US" sz="2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https://apd440.gsfc.nasa.gov/technology.html</a:t>
            </a:r>
            <a:r>
              <a:rPr lang="en-US" sz="2400" b="1" dirty="0">
                <a:solidFill>
                  <a:schemeClr val="bg1"/>
                </a:solidFill>
              </a:rPr>
              <a:t>) provides more details, including:</a:t>
            </a: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>
                <a:solidFill>
                  <a:schemeClr val="bg1"/>
                </a:solidFill>
              </a:rPr>
              <a:t>Description of our technology development process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>
                <a:solidFill>
                  <a:schemeClr val="bg1"/>
                </a:solidFill>
              </a:rPr>
              <a:t>Full details of the current technology gaps and their priority ranking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dirty="0" err="1">
                <a:solidFill>
                  <a:schemeClr val="bg1"/>
                </a:solidFill>
              </a:rPr>
              <a:t>AstroTech</a:t>
            </a:r>
            <a:r>
              <a:rPr lang="en-US" sz="1800" dirty="0">
                <a:solidFill>
                  <a:schemeClr val="bg1"/>
                </a:solidFill>
              </a:rPr>
              <a:t> database (in process of move to NASA URL) with abstracts, PI reports, quad charts, </a:t>
            </a:r>
            <a:r>
              <a:rPr lang="en-US" sz="1800" spc="-20" dirty="0">
                <a:solidFill>
                  <a:schemeClr val="bg1"/>
                </a:solidFill>
              </a:rPr>
              <a:t>etc. of PhysCOS, COR, and Exoplanet Exploration Program (ExEP) past and current strategic tech investments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D34CD-CF94-B884-30B2-53DF80DF7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3" y="3684449"/>
            <a:ext cx="7897091" cy="31735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73C240-6C81-CEE4-D2B5-4754728D3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3627" y="3575287"/>
            <a:ext cx="5138373" cy="312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90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496D26B-79BC-AEBF-016D-AA078417ABA3}"/>
              </a:ext>
            </a:extLst>
          </p:cNvPr>
          <p:cNvSpPr txBox="1">
            <a:spLocks/>
          </p:cNvSpPr>
          <p:nvPr/>
        </p:nvSpPr>
        <p:spPr>
          <a:xfrm>
            <a:off x="1234911" y="0"/>
            <a:ext cx="9841584" cy="1055801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Words (for Now…)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487648-2583-674E-0890-9068925FD1D8}"/>
              </a:ext>
            </a:extLst>
          </p:cNvPr>
          <p:cNvSpPr txBox="1">
            <a:spLocks/>
          </p:cNvSpPr>
          <p:nvPr/>
        </p:nvSpPr>
        <p:spPr>
          <a:xfrm>
            <a:off x="113124" y="1131216"/>
            <a:ext cx="11987752" cy="2818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</a:rPr>
              <a:t>We’ve seen our currently planned path to enable breakthrough science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</a:rPr>
              <a:t>The challenges are extreme, as in “Miracles we provide immediately; the impossible takes a little longer”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spc="-5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</a:rPr>
              <a:t>Sometimes, impossible-seeming problems become easy when you look at them differently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dirty="0">
                <a:solidFill>
                  <a:schemeClr val="bg1"/>
                </a:solidFill>
                <a:effectLst>
                  <a:outerShdw blurRad="76200" dist="101600" dir="2700000" algn="ctr" rotWithShape="0">
                    <a:srgbClr val="000000"/>
                  </a:outerShdw>
                </a:effectLst>
              </a:rPr>
              <a:t>Our invitation to you: Where you can, disrupt our assumptions, approaches, and plans, if it enables even more inspiring science – in short, help us find better paths…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5126051-8762-7ACD-8FCE-0DE69F010D19}"/>
              </a:ext>
            </a:extLst>
          </p:cNvPr>
          <p:cNvSpPr txBox="1">
            <a:spLocks/>
          </p:cNvSpPr>
          <p:nvPr/>
        </p:nvSpPr>
        <p:spPr>
          <a:xfrm>
            <a:off x="113124" y="5822623"/>
            <a:ext cx="6672604" cy="870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800" dirty="0">
                <a:solidFill>
                  <a:schemeClr val="bg1"/>
                </a:solidFill>
                <a:effectLst>
                  <a:outerShdw blurRad="101600" dist="127000" dir="2700000" algn="ctr" rotWithShape="0">
                    <a:srgbClr val="000000"/>
                  </a:outerShdw>
                </a:effectLst>
              </a:rPr>
              <a:t>Contact information for questions and comments: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–"/>
            </a:pPr>
            <a:r>
              <a:rPr lang="en-US" sz="1400" dirty="0">
                <a:solidFill>
                  <a:schemeClr val="bg1"/>
                </a:solidFill>
                <a:effectLst>
                  <a:outerShdw blurRad="101600" dist="127000" dir="2700000" algn="ctr" rotWithShape="0">
                    <a:srgbClr val="000000"/>
                  </a:outerShdw>
                </a:effectLst>
              </a:rPr>
              <a:t>Jason Derleth, PhysCOS/COR Chief Technologist: </a:t>
            </a:r>
            <a:r>
              <a:rPr lang="en-US" sz="1400" dirty="0">
                <a:solidFill>
                  <a:schemeClr val="bg1"/>
                </a:solidFill>
                <a:effectLst>
                  <a:outerShdw blurRad="101600" dist="127000" dir="2700000" algn="ctr" rotWithShape="0">
                    <a:srgbClr val="000000"/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jason.e.derleth@nasa.gov</a:t>
            </a:r>
            <a:endParaRPr lang="en-US" sz="1400" dirty="0">
              <a:solidFill>
                <a:schemeClr val="bg1"/>
              </a:solidFill>
              <a:effectLst>
                <a:outerShdw blurRad="101600" dist="127000" dir="2700000" algn="ctr" rotWithShape="0">
                  <a:srgbClr val="000000"/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alibri" panose="020F0502020204030204" pitchFamily="34" charset="0"/>
              <a:buChar char="–"/>
            </a:pPr>
            <a:r>
              <a:rPr lang="en-US" sz="1400" dirty="0">
                <a:solidFill>
                  <a:schemeClr val="bg1"/>
                </a:solidFill>
                <a:effectLst>
                  <a:outerShdw blurRad="101600" dist="127000" dir="2700000" algn="ctr" rotWithShape="0">
                    <a:srgbClr val="000000"/>
                  </a:outerShdw>
                </a:effectLst>
              </a:rPr>
              <a:t>Opher Ganel, PhysCOS/COR Technologist: </a:t>
            </a:r>
            <a:r>
              <a:rPr lang="en-US" sz="1400" dirty="0">
                <a:solidFill>
                  <a:schemeClr val="bg1"/>
                </a:solidFill>
                <a:effectLst>
                  <a:outerShdw blurRad="101600" dist="127000" dir="2700000" algn="ctr" rotWithShape="0">
                    <a:srgbClr val="000000"/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opher.ganel@nasa.gov</a:t>
            </a:r>
            <a:endParaRPr lang="en-US" sz="1400" dirty="0">
              <a:solidFill>
                <a:schemeClr val="bg1"/>
              </a:solidFill>
              <a:effectLst>
                <a:outerShdw blurRad="101600" dist="127000" dir="2700000" algn="ctr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26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B7BAD-DE73-7A52-1AEF-E62CD946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4173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342783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574262" y="3994562"/>
            <a:ext cx="5038355" cy="258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0A02ADE-976C-EC81-93AE-015F66139C9E}"/>
              </a:ext>
            </a:extLst>
          </p:cNvPr>
          <p:cNvSpPr txBox="1">
            <a:spLocks/>
          </p:cNvSpPr>
          <p:nvPr/>
        </p:nvSpPr>
        <p:spPr>
          <a:xfrm>
            <a:off x="1181100" y="292228"/>
            <a:ext cx="9915525" cy="655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Missions to Gaps (Tier 1 Gaps)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6BAB6F2-C28D-6EC3-270F-1FF3EAEF2C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89"/>
          <a:stretch/>
        </p:blipFill>
        <p:spPr bwMode="auto">
          <a:xfrm>
            <a:off x="3348919" y="1142881"/>
            <a:ext cx="5579885" cy="560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251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574262" y="3994562"/>
            <a:ext cx="5038355" cy="258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0A02ADE-976C-EC81-93AE-015F66139C9E}"/>
              </a:ext>
            </a:extLst>
          </p:cNvPr>
          <p:cNvSpPr txBox="1">
            <a:spLocks/>
          </p:cNvSpPr>
          <p:nvPr/>
        </p:nvSpPr>
        <p:spPr>
          <a:xfrm>
            <a:off x="1181100" y="292228"/>
            <a:ext cx="9915525" cy="655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Missions to Gaps (Tier 2 Gaps)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C4DFBF1-C737-6763-EE06-567A6EB88C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96"/>
          <a:stretch/>
        </p:blipFill>
        <p:spPr bwMode="auto">
          <a:xfrm>
            <a:off x="3124200" y="1243749"/>
            <a:ext cx="59436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9582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574262" y="3994562"/>
            <a:ext cx="5038355" cy="258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0A02ADE-976C-EC81-93AE-015F66139C9E}"/>
              </a:ext>
            </a:extLst>
          </p:cNvPr>
          <p:cNvSpPr txBox="1">
            <a:spLocks/>
          </p:cNvSpPr>
          <p:nvPr/>
        </p:nvSpPr>
        <p:spPr>
          <a:xfrm>
            <a:off x="1181100" y="292228"/>
            <a:ext cx="9915525" cy="6554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30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Missions to Gaps (Tier 3 Gaps etc.)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0ADC5A6B-B635-AE34-1E9F-BC266DEFF9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 bwMode="auto">
          <a:xfrm>
            <a:off x="3124200" y="1224816"/>
            <a:ext cx="5943600" cy="424273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71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2740CE2-C534-E3FA-E0CE-96F26E0FC5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1459097"/>
              </p:ext>
            </p:extLst>
          </p:nvPr>
        </p:nvGraphicFramePr>
        <p:xfrm>
          <a:off x="270235" y="37708"/>
          <a:ext cx="11651530" cy="6735169"/>
        </p:xfrm>
        <a:graphic>
          <a:graphicData uri="http://schemas.openxmlformats.org/drawingml/2006/table">
            <a:tbl>
              <a:tblPr/>
              <a:tblGrid>
                <a:gridCol w="546754">
                  <a:extLst>
                    <a:ext uri="{9D8B030D-6E8A-4147-A177-3AD203B41FA5}">
                      <a16:colId xmlns:a16="http://schemas.microsoft.com/office/drawing/2014/main" val="949066083"/>
                    </a:ext>
                  </a:extLst>
                </a:gridCol>
                <a:gridCol w="6724454">
                  <a:extLst>
                    <a:ext uri="{9D8B030D-6E8A-4147-A177-3AD203B41FA5}">
                      <a16:colId xmlns:a16="http://schemas.microsoft.com/office/drawing/2014/main" val="1575361512"/>
                    </a:ext>
                  </a:extLst>
                </a:gridCol>
                <a:gridCol w="1093510">
                  <a:extLst>
                    <a:ext uri="{9D8B030D-6E8A-4147-A177-3AD203B41FA5}">
                      <a16:colId xmlns:a16="http://schemas.microsoft.com/office/drawing/2014/main" val="3298078511"/>
                    </a:ext>
                  </a:extLst>
                </a:gridCol>
                <a:gridCol w="801278">
                  <a:extLst>
                    <a:ext uri="{9D8B030D-6E8A-4147-A177-3AD203B41FA5}">
                      <a16:colId xmlns:a16="http://schemas.microsoft.com/office/drawing/2014/main" val="3099022539"/>
                    </a:ext>
                  </a:extLst>
                </a:gridCol>
                <a:gridCol w="1140643">
                  <a:extLst>
                    <a:ext uri="{9D8B030D-6E8A-4147-A177-3AD203B41FA5}">
                      <a16:colId xmlns:a16="http://schemas.microsoft.com/office/drawing/2014/main" val="3810748583"/>
                    </a:ext>
                  </a:extLst>
                </a:gridCol>
                <a:gridCol w="1344891">
                  <a:extLst>
                    <a:ext uri="{9D8B030D-6E8A-4147-A177-3AD203B41FA5}">
                      <a16:colId xmlns:a16="http://schemas.microsoft.com/office/drawing/2014/main" val="1816478442"/>
                    </a:ext>
                  </a:extLst>
                </a:gridCol>
              </a:tblGrid>
              <a:tr h="2073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</a:p>
                  </a:txBody>
                  <a:tcPr marL="4895" marR="4895" marT="4895" marB="352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        Project Title</a:t>
                      </a:r>
                    </a:p>
                  </a:txBody>
                  <a:tcPr marL="4895" marR="4895" marT="4895" marB="352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PI Name</a:t>
                      </a:r>
                    </a:p>
                  </a:txBody>
                  <a:tcPr marL="4895" marR="4895" marT="4895" marB="352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PI Inst</a:t>
                      </a:r>
                    </a:p>
                  </a:txBody>
                  <a:tcPr marL="4895" marR="4895" marT="4895" marB="352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Technology Area</a:t>
                      </a:r>
                    </a:p>
                  </a:txBody>
                  <a:tcPr marL="4895" marR="4895" marT="4895" marB="352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Signal Type</a:t>
                      </a:r>
                    </a:p>
                  </a:txBody>
                  <a:tcPr marL="4895" marR="4895" marT="4895" marB="352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342629"/>
                  </a:ext>
                </a:extLst>
              </a:tr>
              <a:tr h="226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spc="-20" baseline="0" dirty="0">
                          <a:effectLst/>
                          <a:latin typeface="Arial" panose="020B0604020202020204" pitchFamily="34" charset="0"/>
                        </a:rPr>
                        <a:t>Development of a 30 </a:t>
                      </a:r>
                      <a:r>
                        <a:rPr lang="en-US" sz="900" b="1" i="0" u="none" strike="noStrike" spc="-20" baseline="0" dirty="0" err="1">
                          <a:effectLst/>
                          <a:latin typeface="Arial" panose="020B0604020202020204" pitchFamily="34" charset="0"/>
                        </a:rPr>
                        <a:t>mK</a:t>
                      </a:r>
                      <a:r>
                        <a:rPr lang="en-US" sz="900" b="1" i="0" u="none" strike="noStrike" spc="-20" baseline="0" dirty="0">
                          <a:effectLst/>
                          <a:latin typeface="Arial" panose="020B0604020202020204" pitchFamily="34" charset="0"/>
                        </a:rPr>
                        <a:t> ultra-low temperature Continuous ADR with a continuous 700 </a:t>
                      </a:r>
                      <a:r>
                        <a:rPr lang="en-US" sz="900" b="1" i="0" u="none" strike="noStrike" spc="-20" baseline="0" dirty="0" err="1">
                          <a:effectLst/>
                          <a:latin typeface="Arial" panose="020B0604020202020204" pitchFamily="34" charset="0"/>
                        </a:rPr>
                        <a:t>mK</a:t>
                      </a:r>
                      <a:r>
                        <a:rPr lang="en-US" sz="900" b="1" i="0" u="none" strike="noStrike" spc="-20" baseline="0" dirty="0">
                          <a:effectLst/>
                          <a:latin typeface="Arial" panose="020B0604020202020204" pitchFamily="34" charset="0"/>
                        </a:rPr>
                        <a:t> intermediate stage for heat intercept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Kimball, 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Cooling System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X Ray, Far IR, Sub-mm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147084"/>
                  </a:ext>
                </a:extLst>
              </a:tr>
              <a:tr h="1979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Ultrasensitive Far-IR Kinetic Inductance Detector Arrays: Maturation for Flight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Bradford, 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JPL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Far 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917445"/>
                  </a:ext>
                </a:extLst>
              </a:tr>
              <a:tr h="2073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Demonstrating Large Low Noise Transition Edge Sensor Arrays for Future FIR Space Missions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Staguhn, J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JHU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Far 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985212"/>
                  </a:ext>
                </a:extLst>
              </a:tr>
              <a:tr h="216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Ultra-stable Telescope Metrology Development for High-contrast Exoplanet Detection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Saif, B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Metrology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921282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Ultraviolet Spectroscopy for the Next Decade Enabled Through Nanofabrication Techniques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McEntaffer, 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PSU</a:t>
                      </a:r>
                    </a:p>
                  </a:txBody>
                  <a:tcPr marL="18288" marR="18288" marT="9144" marB="9144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939222"/>
                  </a:ext>
                </a:extLst>
              </a:tr>
              <a:tr h="2073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Scalable Microshutter Systems for Multi-object Spectroscopy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Scowen, P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338875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Advanced Al mirrors with passivated </a:t>
                      </a:r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LiF</a:t>
                      </a:r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 for environmentally stable 1-meter class UV space telescopes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Quijada, 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Optical Coating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648101"/>
                  </a:ext>
                </a:extLst>
              </a:tr>
              <a:tr h="2073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UV/Optical to Far-IR Mirror &amp; Telescope Technology Development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Stahl, H P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991903"/>
                  </a:ext>
                </a:extLst>
              </a:tr>
              <a:tr h="226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SAT2022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Four megapixel sensor for ultra-low-background shortwave infrared astronomy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Bottom, 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UH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 Near-IR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429382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High Performance FUV, NUV, and UV/Optical CMOS Imagers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Hoenk, 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JPL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226696"/>
                  </a:ext>
                </a:extLst>
              </a:tr>
              <a:tr h="216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Large Format, High Efficiency, UV/Optical/NIR Photon Counting Detectors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Nikzad, 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JPL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800357"/>
                  </a:ext>
                </a:extLst>
              </a:tr>
              <a:tr h="2073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Advancing Readout of Large-Format Far-IR Transition-Edge Sensor Arrays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Rostem, K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Electronics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Far 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84530"/>
                  </a:ext>
                </a:extLst>
              </a:tr>
              <a:tr h="235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Characterizing Single-photon Sensing CMOS Image Sensors for NASA Missions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Figer, D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RIT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VIS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49032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NASA Ames Laboratory Astrophysics Directed Work Package (LADWP) Round 2 ISFM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Sciamma-O'Brien, E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Ames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Lab Astrophysics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UV, IR, VIS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066644"/>
                  </a:ext>
                </a:extLst>
              </a:tr>
              <a:tr h="1979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Ultrasensitive Far-IR Kinetic Inductance Detector Arrays for Space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Hailey-Dunsheath, 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Caltech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Far 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57305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Far-IR Detector Solutions for Low Noise, Large Format, Direct Absorption Kinetic Inductance Detector Arrays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Austermann, J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NIST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Far 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376603"/>
                  </a:ext>
                </a:extLst>
              </a:tr>
              <a:tr h="226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SAT22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 High-Performance Ultraviolet Photon Counting Detector for Strategic Astrophysics Missions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Nikzad, 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JPL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55165"/>
                  </a:ext>
                </a:extLst>
              </a:tr>
              <a:tr h="1979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RTF23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The Advanced Astrophysics Spectroscopy Lab at LASP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Vorobiev, D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LASP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Facilities &amp; Optics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92174"/>
                  </a:ext>
                </a:extLst>
              </a:tr>
              <a:tr h="216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RTF23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Advancing &amp; Qualifying UV Space Technology &amp; Instrumentation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Hoadley, K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Univ of Iowa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Lab Characterization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606123"/>
                  </a:ext>
                </a:extLst>
              </a:tr>
              <a:tr h="1979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Single-photon counting with </a:t>
                      </a:r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SiSeRO</a:t>
                      </a:r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 to search for Earth-like planets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Estrada, J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U. of Chicago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Electronics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34239"/>
                  </a:ext>
                </a:extLst>
              </a:tr>
              <a:tr h="2258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Large-area ALD-protected aluminum mirror coatings for HWO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Hennessy, J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JPL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Coatings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13067"/>
                  </a:ext>
                </a:extLst>
              </a:tr>
              <a:tr h="2502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Development of space-qualified signal-processing readout electronics for HWO and Origins Space Telescope detector arrays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Jamison-Hooks, 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ASU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Electronics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 and Far-IR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959231"/>
                  </a:ext>
                </a:extLst>
              </a:tr>
              <a:tr h="216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New techniques toward the nanofabrication of custom, blazed UV gratings to enable next-generation spectroscopy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Miles, D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Caltech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UV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497321"/>
                  </a:ext>
                </a:extLst>
              </a:tr>
              <a:tr h="216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SAT23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PHANTOM: Precision High-strain composites (HSCs) for </a:t>
                      </a:r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AstroNomical</a:t>
                      </a:r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 Telescope </a:t>
                      </a:r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OptoMechanics</a:t>
                      </a:r>
                      <a:endParaRPr lang="en-US" sz="9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Silver, 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MIT/LL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Structures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871708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RTF24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Building the Foundations for Huge-N Lunar Radio Interferometry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Pober</a:t>
                      </a:r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, J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Brown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Software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CMB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89908"/>
                  </a:ext>
                </a:extLst>
              </a:tr>
              <a:tr h="2545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RTF24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spc="-40" baseline="0" dirty="0">
                          <a:effectLst/>
                          <a:latin typeface="Arial" panose="020B0604020202020204" pitchFamily="34" charset="0"/>
                        </a:rPr>
                        <a:t>Development of a Low EMI and Acoustic Background Characterization Testbed for Ultra-low Noise Transition Edge Sensor Bolometers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Connors, J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Detectors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Far-IR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469910"/>
                  </a:ext>
                </a:extLst>
              </a:tr>
              <a:tr h="2073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RTF24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Supporting technologies for large-scale kinetic inductance current sensor readouts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Szypryt, P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Colorado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Electronics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Visible, Near 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16997"/>
                  </a:ext>
                </a:extLst>
              </a:tr>
              <a:tr h="193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RTF24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Build and Commission a new Space Optics Laboratory (SOL) at UMass Lowell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-30" baseline="0" dirty="0">
                          <a:effectLst/>
                          <a:latin typeface="Arial" panose="020B0604020202020204" pitchFamily="34" charset="0"/>
                        </a:rPr>
                        <a:t>Mendillo, C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Umass</a:t>
                      </a:r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 Lowell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Facilities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325732"/>
                  </a:ext>
                </a:extLst>
              </a:tr>
              <a:tr h="2212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CT4LT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STABLE: Systems Technologies for Architecture Baseline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Glassman, 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30" baseline="0" dirty="0">
                          <a:effectLst/>
                          <a:latin typeface="Arial" panose="020B0604020202020204" pitchFamily="34" charset="0"/>
                        </a:rPr>
                        <a:t>NG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Structures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863359"/>
                  </a:ext>
                </a:extLst>
              </a:tr>
              <a:tr h="1979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CT4LT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err="1">
                          <a:effectLst/>
                          <a:latin typeface="Arial" panose="020B0604020202020204" pitchFamily="34" charset="0"/>
                        </a:rPr>
                        <a:t>TechMAST</a:t>
                      </a:r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: Technology Maturation for Astrophysics Space Telescopes 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Carrier, A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spc="30" baseline="0" dirty="0">
                          <a:effectLst/>
                          <a:latin typeface="Arial" panose="020B0604020202020204" pitchFamily="34" charset="0"/>
                        </a:rPr>
                        <a:t>LM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Modeling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UVOIR</a:t>
                      </a:r>
                    </a:p>
                  </a:txBody>
                  <a:tcPr marL="18288" marR="18288" marT="9144" marB="9144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370343"/>
                  </a:ext>
                </a:extLst>
              </a:tr>
            </a:tbl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D5223230-38E2-C611-4F61-3044A3C6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412" y="56843"/>
            <a:ext cx="2875176" cy="2353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1600" b="1" dirty="0"/>
              <a:t>Current COR Technology Portfolio</a:t>
            </a:r>
          </a:p>
        </p:txBody>
      </p:sp>
    </p:spTree>
    <p:extLst>
      <p:ext uri="{BB962C8B-B14F-4D97-AF65-F5344CB8AC3E}">
        <p14:creationId xmlns:p14="http://schemas.microsoft.com/office/powerpoint/2010/main" val="1265384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D14663C-E488-9B6C-D123-825D826D02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48349"/>
              </p:ext>
            </p:extLst>
          </p:nvPr>
        </p:nvGraphicFramePr>
        <p:xfrm>
          <a:off x="436298" y="101905"/>
          <a:ext cx="11319403" cy="3131490"/>
        </p:xfrm>
        <a:graphic>
          <a:graphicData uri="http://schemas.openxmlformats.org/drawingml/2006/table">
            <a:tbl>
              <a:tblPr/>
              <a:tblGrid>
                <a:gridCol w="610554">
                  <a:extLst>
                    <a:ext uri="{9D8B030D-6E8A-4147-A177-3AD203B41FA5}">
                      <a16:colId xmlns:a16="http://schemas.microsoft.com/office/drawing/2014/main" val="1588841928"/>
                    </a:ext>
                  </a:extLst>
                </a:gridCol>
                <a:gridCol w="5514680">
                  <a:extLst>
                    <a:ext uri="{9D8B030D-6E8A-4147-A177-3AD203B41FA5}">
                      <a16:colId xmlns:a16="http://schemas.microsoft.com/office/drawing/2014/main" val="2832498879"/>
                    </a:ext>
                  </a:extLst>
                </a:gridCol>
                <a:gridCol w="1461154">
                  <a:extLst>
                    <a:ext uri="{9D8B030D-6E8A-4147-A177-3AD203B41FA5}">
                      <a16:colId xmlns:a16="http://schemas.microsoft.com/office/drawing/2014/main" val="1506811783"/>
                    </a:ext>
                  </a:extLst>
                </a:gridCol>
                <a:gridCol w="886120">
                  <a:extLst>
                    <a:ext uri="{9D8B030D-6E8A-4147-A177-3AD203B41FA5}">
                      <a16:colId xmlns:a16="http://schemas.microsoft.com/office/drawing/2014/main" val="3996010398"/>
                    </a:ext>
                  </a:extLst>
                </a:gridCol>
                <a:gridCol w="2083324">
                  <a:extLst>
                    <a:ext uri="{9D8B030D-6E8A-4147-A177-3AD203B41FA5}">
                      <a16:colId xmlns:a16="http://schemas.microsoft.com/office/drawing/2014/main" val="2729662113"/>
                    </a:ext>
                  </a:extLst>
                </a:gridCol>
                <a:gridCol w="763571">
                  <a:extLst>
                    <a:ext uri="{9D8B030D-6E8A-4147-A177-3AD203B41FA5}">
                      <a16:colId xmlns:a16="http://schemas.microsoft.com/office/drawing/2014/main" val="986595045"/>
                    </a:ext>
                  </a:extLst>
                </a:gridCol>
              </a:tblGrid>
              <a:tr h="3457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Funding Program</a:t>
                      </a:r>
                    </a:p>
                  </a:txBody>
                  <a:tcPr marL="4055" marR="4055" marT="4055" marB="291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          Project Title</a:t>
                      </a:r>
                    </a:p>
                  </a:txBody>
                  <a:tcPr marL="4055" marR="4055" marT="4055" marB="291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PI Name</a:t>
                      </a:r>
                    </a:p>
                  </a:txBody>
                  <a:tcPr marL="4055" marR="4055" marT="4055" marB="291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PI Inst</a:t>
                      </a:r>
                    </a:p>
                  </a:txBody>
                  <a:tcPr marL="4055" marR="4055" marT="4055" marB="291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Technology Area</a:t>
                      </a:r>
                    </a:p>
                  </a:txBody>
                  <a:tcPr marL="4055" marR="4055" marT="4055" marB="291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Signal Type</a:t>
                      </a:r>
                    </a:p>
                  </a:txBody>
                  <a:tcPr marL="4055" marR="4055" marT="4055" marB="291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69849"/>
                  </a:ext>
                </a:extLst>
              </a:tr>
              <a:tr h="212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Advanced X-ray Microcalorimeters Sub-package #3: Magnetically Coupled Calorimeters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Bandler, Simon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 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376947"/>
                  </a:ext>
                </a:extLst>
              </a:tr>
              <a:tr h="263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Extremely Low-noise, High Frame-rate X-ray Image Sensors for Strategic Astrophysics Missions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Bautz, Mark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X-ray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769992"/>
                  </a:ext>
                </a:extLst>
              </a:tr>
              <a:tr h="2073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SAT2021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Microwave SQUID readout technology development for future X-ray astrophysics missions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Bennett, Douglas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NIST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Electronics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 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236695"/>
                  </a:ext>
                </a:extLst>
              </a:tr>
              <a:tr h="226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RTF24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Flex Modules for manufacturable high-resolution X-ray telescope optics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Chalifoux, Brandon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ASU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Opto-mechanical Processes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 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569027"/>
                  </a:ext>
                </a:extLst>
              </a:tr>
              <a:tr h="177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RTF23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Rapid EBL Patterning for Customized Reflection Gratings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DeRoo, Casey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Univ of Iowa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 Ray, UV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21963"/>
                  </a:ext>
                </a:extLst>
              </a:tr>
              <a:tr h="1864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MSFC Advanced X-Ray Optics: Formulation to Flight                                   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Gaskins, Jessica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Optics, coatings, metrology, facilities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X-ray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9710546"/>
                  </a:ext>
                </a:extLst>
              </a:tr>
              <a:tr h="1927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SAT22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Optimized Soft X-ray Sensors for Strategic X-ray Astrophysics Missions:  Achieving TRL 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Leitz, Christopher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MIT/LL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X-ray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781334"/>
                  </a:ext>
                </a:extLst>
              </a:tr>
              <a:tr h="235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Advanced X-ray Microcalorimeters Sub-package #2: Laboratory Spectroscopy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Porter, Scott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Laboratory Astrophysics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 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206815"/>
                  </a:ext>
                </a:extLst>
              </a:tr>
              <a:tr h="18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General Coordinates Network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Racusin, Judith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Software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TDAMM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85754"/>
                  </a:ext>
                </a:extLst>
              </a:tr>
              <a:tr h="2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SAT23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Technology development for a high-resolving-power X-ray spectrometer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Schattenburg, Mark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MIT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X-ray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011727"/>
                  </a:ext>
                </a:extLst>
              </a:tr>
              <a:tr h="2073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Advanced X-Ray Microcalorimeters Sub-package #1: Transition-Edge Sensor (TES)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Smith, Stephen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Detector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X 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209315"/>
                  </a:ext>
                </a:extLst>
              </a:tr>
              <a:tr h="2262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MSFC Relativistic Astrophysics – Multi-messenger Astrophysics Community Tools and Support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Wilson-Hodge, Colleen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MSFC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Software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TDAMM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549606"/>
                  </a:ext>
                </a:extLst>
              </a:tr>
              <a:tr h="216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ISFM22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Next-Generation X-ray Optics: High Resolution, Light Weight, and Low Cost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Zhang, William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effectLst/>
                          <a:latin typeface="Arial" panose="020B0604020202020204" pitchFamily="34" charset="0"/>
                        </a:rPr>
                        <a:t>GSFC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Optics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Arial" panose="020B0604020202020204" pitchFamily="34" charset="0"/>
                        </a:rPr>
                        <a:t>X Ray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248248"/>
                  </a:ext>
                </a:extLst>
              </a:tr>
            </a:tbl>
          </a:graphicData>
        </a:graphic>
      </p:graphicFrame>
      <p:sp>
        <p:nvSpPr>
          <p:cNvPr id="7" name="Title 2">
            <a:extLst>
              <a:ext uri="{FF2B5EF4-FFF2-40B4-BE49-F238E27FC236}">
                <a16:creationId xmlns:a16="http://schemas.microsoft.com/office/drawing/2014/main" id="{19346020-F5DD-216E-FB19-A7A6A408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587" y="169966"/>
            <a:ext cx="3269530" cy="235387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1600" b="1" dirty="0"/>
              <a:t>Current PhysCOS Technology Portfolio</a:t>
            </a:r>
          </a:p>
        </p:txBody>
      </p:sp>
    </p:spTree>
    <p:extLst>
      <p:ext uri="{BB962C8B-B14F-4D97-AF65-F5344CB8AC3E}">
        <p14:creationId xmlns:p14="http://schemas.microsoft.com/office/powerpoint/2010/main" val="13961454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8036</TotalTime>
  <Words>1831</Words>
  <Application>Microsoft Office PowerPoint</Application>
  <PresentationFormat>Widescreen</PresentationFormat>
  <Paragraphs>402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Wingdings</vt:lpstr>
      <vt:lpstr>1_Office Theme</vt:lpstr>
      <vt:lpstr>Astrophysics Technology Development, PhysCOS/COR programs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</vt:lpstr>
      <vt:lpstr>PowerPoint Presentation</vt:lpstr>
      <vt:lpstr>PowerPoint Presentation</vt:lpstr>
      <vt:lpstr>PowerPoint Presentation</vt:lpstr>
      <vt:lpstr>Current COR Technology Portfolio</vt:lpstr>
      <vt:lpstr>Current PhysCOS Technology Portfolio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Development</dc:title>
  <dc:creator>Rivera, Rachel B. (GSFC-5500)</dc:creator>
  <cp:lastModifiedBy>Bushey, Rachel R. (GSFC-440.0)[ASRC FEDERAL SYSTEM SOLUTIONS]</cp:lastModifiedBy>
  <cp:revision>52</cp:revision>
  <dcterms:created xsi:type="dcterms:W3CDTF">2022-04-25T19:41:01Z</dcterms:created>
  <dcterms:modified xsi:type="dcterms:W3CDTF">2025-02-25T14:16:53Z</dcterms:modified>
</cp:coreProperties>
</file>